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3"/>
  </p:notesMasterIdLst>
  <p:sldIdLst>
    <p:sldId id="256" r:id="rId2"/>
    <p:sldId id="257" r:id="rId3"/>
    <p:sldId id="293" r:id="rId4"/>
    <p:sldId id="258" r:id="rId5"/>
    <p:sldId id="259" r:id="rId6"/>
    <p:sldId id="287" r:id="rId7"/>
    <p:sldId id="260" r:id="rId8"/>
    <p:sldId id="262" r:id="rId9"/>
    <p:sldId id="301" r:id="rId10"/>
    <p:sldId id="302" r:id="rId11"/>
    <p:sldId id="263" r:id="rId12"/>
    <p:sldId id="264" r:id="rId13"/>
    <p:sldId id="265" r:id="rId14"/>
    <p:sldId id="288" r:id="rId15"/>
    <p:sldId id="267" r:id="rId16"/>
    <p:sldId id="299" r:id="rId17"/>
    <p:sldId id="268" r:id="rId18"/>
    <p:sldId id="269" r:id="rId19"/>
    <p:sldId id="270" r:id="rId20"/>
    <p:sldId id="290" r:id="rId21"/>
    <p:sldId id="271" r:id="rId22"/>
    <p:sldId id="291" r:id="rId23"/>
    <p:sldId id="272" r:id="rId24"/>
    <p:sldId id="294" r:id="rId25"/>
    <p:sldId id="273" r:id="rId26"/>
    <p:sldId id="274" r:id="rId27"/>
    <p:sldId id="275" r:id="rId28"/>
    <p:sldId id="276" r:id="rId29"/>
    <p:sldId id="292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04" r:id="rId39"/>
    <p:sldId id="306" r:id="rId40"/>
    <p:sldId id="310" r:id="rId41"/>
    <p:sldId id="28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596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Рождаемость  (чел.)               </c:v>
                </c:pt>
                <c:pt idx="1">
                  <c:v>Смертность (чел.)                     </c:v>
                </c:pt>
                <c:pt idx="2">
                  <c:v>Естественная убыль (чел.)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14396</c:v>
                </c:pt>
                <c:pt idx="1">
                  <c:v>16547</c:v>
                </c:pt>
                <c:pt idx="2">
                  <c:v>2151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Рождаемость  (чел.)               </c:v>
                </c:pt>
                <c:pt idx="1">
                  <c:v>Смертность (чел.)                     </c:v>
                </c:pt>
                <c:pt idx="2">
                  <c:v>Естественная убыль (чел.)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14934</c:v>
                </c:pt>
                <c:pt idx="1">
                  <c:v>16048</c:v>
                </c:pt>
                <c:pt idx="2">
                  <c:v>1114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Рождаемость  (чел.)               </c:v>
                </c:pt>
                <c:pt idx="1">
                  <c:v>Смертность (чел.)                     </c:v>
                </c:pt>
                <c:pt idx="2">
                  <c:v>Естественная убыль (чел.)</c:v>
                </c:pt>
              </c:strCache>
            </c:strRef>
          </c:cat>
          <c:val>
            <c:numRef>
              <c:f>Лист1!$D$2:$D$4</c:f>
              <c:numCache>
                <c:formatCode>#,##0</c:formatCode>
                <c:ptCount val="3"/>
                <c:pt idx="0">
                  <c:v>14781</c:v>
                </c:pt>
                <c:pt idx="1">
                  <c:v>15684</c:v>
                </c:pt>
                <c:pt idx="2" formatCode="General">
                  <c:v>903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0"/>
        <c:axId val="99402240"/>
        <c:axId val="35120832"/>
      </c:barChart>
      <c:catAx>
        <c:axId val="99402240"/>
        <c:scaling>
          <c:orientation val="minMax"/>
        </c:scaling>
        <c:delete val="1"/>
        <c:axPos val="l"/>
        <c:majorTickMark val="out"/>
        <c:minorTickMark val="none"/>
        <c:tickLblPos val="nextTo"/>
        <c:crossAx val="35120832"/>
        <c:crosses val="autoZero"/>
        <c:auto val="1"/>
        <c:lblAlgn val="ctr"/>
        <c:lblOffset val="100"/>
        <c:noMultiLvlLbl val="0"/>
      </c:catAx>
      <c:valAx>
        <c:axId val="3512083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99402240"/>
        <c:crossesAt val="1"/>
        <c:crossBetween val="between"/>
      </c:valAx>
    </c:plotArea>
    <c:legend>
      <c:legendPos val="b"/>
      <c:layout>
        <c:manualLayout>
          <c:xMode val="edge"/>
          <c:yMode val="edge"/>
          <c:x val="1.7902649285618567E-2"/>
          <c:y val="0.8615321981768107"/>
          <c:w val="0.56759278696431004"/>
          <c:h val="7.3320800612797402E-2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28575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18.731999999999999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28575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9.5510000000000002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8575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40.896000000000001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85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65.897999999999996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4177536"/>
        <c:axId val="165364288"/>
      </c:barChart>
      <c:catAx>
        <c:axId val="154177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165364288"/>
        <c:crosses val="autoZero"/>
        <c:auto val="1"/>
        <c:lblAlgn val="ctr"/>
        <c:lblOffset val="100"/>
        <c:noMultiLvlLbl val="0"/>
      </c:catAx>
      <c:valAx>
        <c:axId val="165364288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ru-RU" b="0"/>
                  <a:t>км</a:t>
                </a:r>
              </a:p>
            </c:rich>
          </c:tx>
          <c:layout>
            <c:manualLayout>
              <c:xMode val="edge"/>
              <c:yMode val="edge"/>
              <c:x val="0.12581414565048327"/>
              <c:y val="5.809496617458346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4177536"/>
        <c:crosses val="autoZero"/>
        <c:crossBetween val="between"/>
        <c:majorUnit val="20"/>
      </c:valAx>
    </c:plotArea>
    <c:legend>
      <c:legendPos val="b"/>
      <c:layout>
        <c:manualLayout>
          <c:xMode val="edge"/>
          <c:yMode val="edge"/>
          <c:x val="0.23250586891311592"/>
          <c:y val="0.91342402621443997"/>
          <c:w val="0.70321005999333408"/>
          <c:h val="7.02966322486064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satMod val="110000"/>
              </a:schemeClr>
            </a:solidFill>
            <a:ln w="127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c:spPr>
          <c:explosion val="25"/>
          <c:dLbls>
            <c:dLbl>
              <c:idx val="2"/>
              <c:layout>
                <c:manualLayout>
                  <c:x val="-2.7394190606501813E-2"/>
                  <c:y val="2.39710402547865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1971852055424641E-2"/>
                  <c:y val="1.609765581602044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1.6224439974505758E-2"/>
                  <c:y val="9.143428507943562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6.818686812576324E-3"/>
                  <c:y val="9.50431433544421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9.5944505191430972E-4"/>
                  <c:y val="1.22427137725437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10296967490941553"/>
                  <c:y val="3.20271821649445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olidFill>
                <a:schemeClr val="dk1">
                  <a:satMod val="110000"/>
                </a:schemeClr>
              </a:solidFill>
              <a:ln w="12700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39999" dist="23000" algn="bl" rotWithShape="0">
                  <a:srgbClr val="000000">
                    <a:alpha val="4000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Транспорт и связь</c:v>
                </c:pt>
                <c:pt idx="1">
                  <c:v>Обрабатывающие производства</c:v>
                </c:pt>
                <c:pt idx="2">
                  <c:v>Образование</c:v>
                </c:pt>
                <c:pt idx="3">
                  <c:v>Производство и распределение электроэнергии, газа и воды</c:v>
                </c:pt>
                <c:pt idx="4">
                  <c:v>Сельское хозяйство, охота и лесное хозяйство</c:v>
                </c:pt>
                <c:pt idx="5">
                  <c:v>Здравоохранение и предоставление социальных услуг</c:v>
                </c:pt>
                <c:pt idx="6">
                  <c:v>Строительство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20.9</c:v>
                </c:pt>
                <c:pt idx="1">
                  <c:v>19.600000000000001</c:v>
                </c:pt>
                <c:pt idx="2">
                  <c:v>4</c:v>
                </c:pt>
                <c:pt idx="3">
                  <c:v>3</c:v>
                </c:pt>
                <c:pt idx="4">
                  <c:v>2.1</c:v>
                </c:pt>
                <c:pt idx="5">
                  <c:v>2</c:v>
                </c:pt>
                <c:pt idx="6">
                  <c:v>1.3</c:v>
                </c:pt>
                <c:pt idx="7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9A89E-3152-4FF5-82D0-E76F5E4B7A97}" type="doc">
      <dgm:prSet loTypeId="urn:microsoft.com/office/officeart/2005/8/layout/radial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AEA4514-5EFE-4598-8CE7-1854FEC6060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 dirty="0"/>
        </a:p>
      </dgm:t>
    </dgm:pt>
    <dgm:pt modelId="{FA5C5C6F-4CFC-4059-A9BB-652F914C3A6E}" type="parTrans" cxnId="{C30C3340-326D-4C91-92AC-44F81824A556}">
      <dgm:prSet/>
      <dgm:spPr/>
      <dgm:t>
        <a:bodyPr/>
        <a:lstStyle/>
        <a:p>
          <a:endParaRPr lang="ru-RU"/>
        </a:p>
      </dgm:t>
    </dgm:pt>
    <dgm:pt modelId="{19FFF5A1-577E-4C2F-978A-B7D228109178}" type="sibTrans" cxnId="{C30C3340-326D-4C91-92AC-44F81824A556}">
      <dgm:prSet/>
      <dgm:spPr/>
      <dgm:t>
        <a:bodyPr/>
        <a:lstStyle/>
        <a:p>
          <a:endParaRPr lang="ru-RU"/>
        </a:p>
      </dgm:t>
    </dgm:pt>
    <dgm:pt modelId="{0CF975A8-3419-46C4-B42B-23BEFD61900F}">
      <dgm:prSet phldrT="[Текст]" custT="1"/>
      <dgm:spPr/>
      <dgm:t>
        <a:bodyPr lIns="180000" tIns="180000" rIns="180000" bIns="180000"/>
        <a:lstStyle/>
        <a:p>
          <a:pPr algn="l">
            <a:lnSpc>
              <a:spcPct val="100000"/>
            </a:lnSpc>
          </a:pPr>
          <a:r>
            <a:rPr lang="ru-RU" sz="1800" b="0" dirty="0" smtClean="0">
              <a:effectLst/>
              <a:latin typeface="+mj-lt"/>
            </a:rPr>
            <a:t>97 детей-инвалидов получили услуги по профессиональной ориентации </a:t>
          </a:r>
          <a:r>
            <a:rPr lang="ru-RU" sz="1800" b="0" dirty="0" smtClean="0">
              <a:effectLst/>
            </a:rPr>
            <a:t>в целях выбора сферы деятельности (профессии), трудоустройства, прохождения профессионального обучения и получения дополнительного профессионального образования.</a:t>
          </a:r>
          <a:endParaRPr lang="ru-RU" sz="1800" b="0" dirty="0"/>
        </a:p>
      </dgm:t>
    </dgm:pt>
    <dgm:pt modelId="{FA5966E7-2155-4939-8A12-940D134FA385}" type="parTrans" cxnId="{061499CD-E335-477D-A991-B06A11CB9157}">
      <dgm:prSet/>
      <dgm:spPr/>
      <dgm:t>
        <a:bodyPr/>
        <a:lstStyle/>
        <a:p>
          <a:endParaRPr lang="ru-RU"/>
        </a:p>
      </dgm:t>
    </dgm:pt>
    <dgm:pt modelId="{1C23BFFD-3680-4D6C-AFB2-909A1FFB1C4E}" type="sibTrans" cxnId="{061499CD-E335-477D-A991-B06A11CB9157}">
      <dgm:prSet/>
      <dgm:spPr/>
      <dgm:t>
        <a:bodyPr/>
        <a:lstStyle/>
        <a:p>
          <a:endParaRPr lang="ru-RU"/>
        </a:p>
      </dgm:t>
    </dgm:pt>
    <dgm:pt modelId="{AD644CB9-58B7-49D5-9F4C-11BD95259437}">
      <dgm:prSet phldrT="[Текст]" custT="1"/>
      <dgm:spPr/>
      <dgm:t>
        <a:bodyPr lIns="180000" tIns="180000" rIns="180000" bIns="180000"/>
        <a:lstStyle/>
        <a:p>
          <a:pPr algn="l">
            <a:lnSpc>
              <a:spcPct val="100000"/>
            </a:lnSpc>
          </a:pPr>
          <a:r>
            <a:rPr lang="ru-RU" sz="1600" b="1" dirty="0" smtClean="0">
              <a:effectLst/>
              <a:latin typeface="+mj-lt"/>
            </a:rPr>
            <a:t>40 человек из числа безработных инвалидов направлено на профессиональное обучение </a:t>
          </a:r>
          <a:r>
            <a:rPr lang="ru-RU" sz="1600" b="1" dirty="0" smtClean="0">
              <a:effectLst/>
            </a:rPr>
            <a:t>для последующего трудоустройства на специально оборудованные (оснащенные) рабочие места</a:t>
          </a:r>
          <a:endParaRPr lang="ru-RU" sz="1600" b="1" dirty="0"/>
        </a:p>
      </dgm:t>
    </dgm:pt>
    <dgm:pt modelId="{3AE5D943-7F00-4594-9D2C-0BAC51EC6669}" type="parTrans" cxnId="{2CAB3155-4093-426F-B7BE-6B1DF5BA69CD}">
      <dgm:prSet/>
      <dgm:spPr/>
      <dgm:t>
        <a:bodyPr/>
        <a:lstStyle/>
        <a:p>
          <a:endParaRPr lang="ru-RU"/>
        </a:p>
      </dgm:t>
    </dgm:pt>
    <dgm:pt modelId="{77A0DE61-0C58-43C9-9828-73D1E3DC44BC}" type="sibTrans" cxnId="{2CAB3155-4093-426F-B7BE-6B1DF5BA69CD}">
      <dgm:prSet/>
      <dgm:spPr/>
      <dgm:t>
        <a:bodyPr/>
        <a:lstStyle/>
        <a:p>
          <a:endParaRPr lang="ru-RU"/>
        </a:p>
      </dgm:t>
    </dgm:pt>
    <dgm:pt modelId="{E94CCE37-64F2-4245-A73C-30D674D54A1F}">
      <dgm:prSet phldrT="[Текст]" custT="1"/>
      <dgm:spPr/>
      <dgm:t>
        <a:bodyPr lIns="72000" tIns="72000" rIns="72000" bIns="72000"/>
        <a:lstStyle/>
        <a:p>
          <a:pPr algn="l">
            <a:lnSpc>
              <a:spcPct val="100000"/>
            </a:lnSpc>
          </a:pPr>
          <a:r>
            <a:rPr lang="ru-RU" sz="1600" b="1" i="0" dirty="0" smtClean="0">
              <a:effectLst/>
              <a:latin typeface="+mn-lt"/>
            </a:rPr>
            <a:t>Создано (дооснащено)</a:t>
          </a:r>
          <a:r>
            <a:rPr lang="ru-RU" sz="1600" b="1" dirty="0" smtClean="0">
              <a:effectLst/>
              <a:latin typeface="+mj-lt"/>
            </a:rPr>
            <a:t/>
          </a:r>
          <a:br>
            <a:rPr lang="ru-RU" sz="1600" b="1" dirty="0" smtClean="0">
              <a:effectLst/>
              <a:latin typeface="+mj-lt"/>
            </a:rPr>
          </a:br>
          <a:r>
            <a:rPr lang="ru-RU" sz="1600" b="1" dirty="0" smtClean="0">
              <a:effectLst/>
              <a:latin typeface="+mj-lt"/>
            </a:rPr>
            <a:t>78 рабочих мест для незанятых инвалидов</a:t>
          </a:r>
          <a:endParaRPr lang="ru-RU" sz="1600" b="1" dirty="0">
            <a:latin typeface="+mj-lt"/>
          </a:endParaRPr>
        </a:p>
      </dgm:t>
    </dgm:pt>
    <dgm:pt modelId="{A5CE8CF4-D528-45DE-84A6-2B0A238B1F5F}" type="parTrans" cxnId="{3C583FAC-23A0-4C3A-96EC-AC02C6F70163}">
      <dgm:prSet/>
      <dgm:spPr/>
      <dgm:t>
        <a:bodyPr/>
        <a:lstStyle/>
        <a:p>
          <a:endParaRPr lang="ru-RU"/>
        </a:p>
      </dgm:t>
    </dgm:pt>
    <dgm:pt modelId="{102B6445-14EB-4C89-AFB2-794CEDDD82BC}" type="sibTrans" cxnId="{3C583FAC-23A0-4C3A-96EC-AC02C6F70163}">
      <dgm:prSet/>
      <dgm:spPr/>
      <dgm:t>
        <a:bodyPr/>
        <a:lstStyle/>
        <a:p>
          <a:endParaRPr lang="ru-RU"/>
        </a:p>
      </dgm:t>
    </dgm:pt>
    <dgm:pt modelId="{5E1E8E89-F3F5-4C94-931C-8EC03484BEE5}" type="pres">
      <dgm:prSet presAssocID="{4F29A89E-3152-4FF5-82D0-E76F5E4B7A9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97BA71-ABAC-49A4-8677-56E25CE818EE}" type="pres">
      <dgm:prSet presAssocID="{7AEA4514-5EFE-4598-8CE7-1854FEC60604}" presName="centerShape" presStyleLbl="node0" presStyleIdx="0" presStyleCnt="1" custScaleX="132312" custScaleY="132312" custLinFactNeighborX="32665" custLinFactNeighborY="-185"/>
      <dgm:spPr/>
      <dgm:t>
        <a:bodyPr/>
        <a:lstStyle/>
        <a:p>
          <a:endParaRPr lang="ru-RU"/>
        </a:p>
      </dgm:t>
    </dgm:pt>
    <dgm:pt modelId="{038B9CD0-3FE9-4935-A6DE-5784AED02C00}" type="pres">
      <dgm:prSet presAssocID="{FA5966E7-2155-4939-8A12-940D134FA385}" presName="parTrans" presStyleLbl="bgSibTrans2D1" presStyleIdx="0" presStyleCnt="3" custAng="21336195" custLinFactNeighborX="5386" custLinFactNeighborY="8438"/>
      <dgm:spPr/>
      <dgm:t>
        <a:bodyPr/>
        <a:lstStyle/>
        <a:p>
          <a:endParaRPr lang="ru-RU"/>
        </a:p>
      </dgm:t>
    </dgm:pt>
    <dgm:pt modelId="{EAECCD56-3FC8-43FE-B5C0-0180A1C13B9A}" type="pres">
      <dgm:prSet presAssocID="{0CF975A8-3419-46C4-B42B-23BEFD61900F}" presName="node" presStyleLbl="node1" presStyleIdx="0" presStyleCnt="3" custScaleX="198600" custScaleY="183417" custRadScaleRad="76398" custRadScaleInc="-49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2BB3A-07E8-42A4-B7C6-74C89C47820C}" type="pres">
      <dgm:prSet presAssocID="{3AE5D943-7F00-4594-9D2C-0BAC51EC6669}" presName="parTrans" presStyleLbl="bgSibTrans2D1" presStyleIdx="1" presStyleCnt="3" custAng="412250" custLinFactNeighborX="17179" custLinFactNeighborY="-53803"/>
      <dgm:spPr/>
      <dgm:t>
        <a:bodyPr/>
        <a:lstStyle/>
        <a:p>
          <a:endParaRPr lang="ru-RU"/>
        </a:p>
      </dgm:t>
    </dgm:pt>
    <dgm:pt modelId="{511588DA-BAEF-40C9-81A0-A5C60B3B9B60}" type="pres">
      <dgm:prSet presAssocID="{AD644CB9-58B7-49D5-9F4C-11BD95259437}" presName="node" presStyleLbl="node1" presStyleIdx="1" presStyleCnt="3" custScaleX="221350" custScaleY="107755" custRadScaleRad="114807" custRadScaleInc="-6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3E745-1A12-4CFE-8B36-80F52CDF852F}" type="pres">
      <dgm:prSet presAssocID="{A5CE8CF4-D528-45DE-84A6-2B0A238B1F5F}" presName="parTrans" presStyleLbl="bgSibTrans2D1" presStyleIdx="2" presStyleCnt="3" custAng="21298033" custLinFactNeighborX="-13457" custLinFactNeighborY="8500" custRadScaleRad="157386" custRadScaleInc="-2147483648"/>
      <dgm:spPr/>
      <dgm:t>
        <a:bodyPr/>
        <a:lstStyle/>
        <a:p>
          <a:endParaRPr lang="ru-RU"/>
        </a:p>
      </dgm:t>
    </dgm:pt>
    <dgm:pt modelId="{39F9CA80-F219-4247-970B-9F37B520B105}" type="pres">
      <dgm:prSet presAssocID="{E94CCE37-64F2-4245-A73C-30D674D54A1F}" presName="node" presStyleLbl="node1" presStyleIdx="2" presStyleCnt="3" custScaleX="146171" custScaleY="74349" custRadScaleRad="114556" custRadScaleInc="-29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583FAC-23A0-4C3A-96EC-AC02C6F70163}" srcId="{7AEA4514-5EFE-4598-8CE7-1854FEC60604}" destId="{E94CCE37-64F2-4245-A73C-30D674D54A1F}" srcOrd="2" destOrd="0" parTransId="{A5CE8CF4-D528-45DE-84A6-2B0A238B1F5F}" sibTransId="{102B6445-14EB-4C89-AFB2-794CEDDD82BC}"/>
    <dgm:cxn modelId="{C5062225-83EB-431A-AA77-6BC587CFD10C}" type="presOf" srcId="{AD644CB9-58B7-49D5-9F4C-11BD95259437}" destId="{511588DA-BAEF-40C9-81A0-A5C60B3B9B60}" srcOrd="0" destOrd="0" presId="urn:microsoft.com/office/officeart/2005/8/layout/radial4"/>
    <dgm:cxn modelId="{061499CD-E335-477D-A991-B06A11CB9157}" srcId="{7AEA4514-5EFE-4598-8CE7-1854FEC60604}" destId="{0CF975A8-3419-46C4-B42B-23BEFD61900F}" srcOrd="0" destOrd="0" parTransId="{FA5966E7-2155-4939-8A12-940D134FA385}" sibTransId="{1C23BFFD-3680-4D6C-AFB2-909A1FFB1C4E}"/>
    <dgm:cxn modelId="{2CAB3155-4093-426F-B7BE-6B1DF5BA69CD}" srcId="{7AEA4514-5EFE-4598-8CE7-1854FEC60604}" destId="{AD644CB9-58B7-49D5-9F4C-11BD95259437}" srcOrd="1" destOrd="0" parTransId="{3AE5D943-7F00-4594-9D2C-0BAC51EC6669}" sibTransId="{77A0DE61-0C58-43C9-9828-73D1E3DC44BC}"/>
    <dgm:cxn modelId="{E6227975-364A-4463-928D-A4EAE6D991D6}" type="presOf" srcId="{FA5966E7-2155-4939-8A12-940D134FA385}" destId="{038B9CD0-3FE9-4935-A6DE-5784AED02C00}" srcOrd="0" destOrd="0" presId="urn:microsoft.com/office/officeart/2005/8/layout/radial4"/>
    <dgm:cxn modelId="{637596AC-4346-4879-ABFD-012B98867643}" type="presOf" srcId="{7AEA4514-5EFE-4598-8CE7-1854FEC60604}" destId="{0B97BA71-ABAC-49A4-8677-56E25CE818EE}" srcOrd="0" destOrd="0" presId="urn:microsoft.com/office/officeart/2005/8/layout/radial4"/>
    <dgm:cxn modelId="{0CBD40E0-35FB-4D82-A1CA-27F78D77F9E8}" type="presOf" srcId="{A5CE8CF4-D528-45DE-84A6-2B0A238B1F5F}" destId="{A173E745-1A12-4CFE-8B36-80F52CDF852F}" srcOrd="0" destOrd="0" presId="urn:microsoft.com/office/officeart/2005/8/layout/radial4"/>
    <dgm:cxn modelId="{CF7EAD3F-890F-4583-ADE5-83519520FBF7}" type="presOf" srcId="{0CF975A8-3419-46C4-B42B-23BEFD61900F}" destId="{EAECCD56-3FC8-43FE-B5C0-0180A1C13B9A}" srcOrd="0" destOrd="0" presId="urn:microsoft.com/office/officeart/2005/8/layout/radial4"/>
    <dgm:cxn modelId="{DBB82B97-7FCE-489A-BB40-511501DCB831}" type="presOf" srcId="{3AE5D943-7F00-4594-9D2C-0BAC51EC6669}" destId="{6F12BB3A-07E8-42A4-B7C6-74C89C47820C}" srcOrd="0" destOrd="0" presId="urn:microsoft.com/office/officeart/2005/8/layout/radial4"/>
    <dgm:cxn modelId="{48F849C8-EB0B-439F-A3F9-21994D18C6D3}" type="presOf" srcId="{4F29A89E-3152-4FF5-82D0-E76F5E4B7A97}" destId="{5E1E8E89-F3F5-4C94-931C-8EC03484BEE5}" srcOrd="0" destOrd="0" presId="urn:microsoft.com/office/officeart/2005/8/layout/radial4"/>
    <dgm:cxn modelId="{C30C3340-326D-4C91-92AC-44F81824A556}" srcId="{4F29A89E-3152-4FF5-82D0-E76F5E4B7A97}" destId="{7AEA4514-5EFE-4598-8CE7-1854FEC60604}" srcOrd="0" destOrd="0" parTransId="{FA5C5C6F-4CFC-4059-A9BB-652F914C3A6E}" sibTransId="{19FFF5A1-577E-4C2F-978A-B7D228109178}"/>
    <dgm:cxn modelId="{F8C04B75-AA1E-4025-9FD7-E4DA6B037368}" type="presOf" srcId="{E94CCE37-64F2-4245-A73C-30D674D54A1F}" destId="{39F9CA80-F219-4247-970B-9F37B520B105}" srcOrd="0" destOrd="0" presId="urn:microsoft.com/office/officeart/2005/8/layout/radial4"/>
    <dgm:cxn modelId="{15A02470-CAA6-47FB-8810-BC905048D1B6}" type="presParOf" srcId="{5E1E8E89-F3F5-4C94-931C-8EC03484BEE5}" destId="{0B97BA71-ABAC-49A4-8677-56E25CE818EE}" srcOrd="0" destOrd="0" presId="urn:microsoft.com/office/officeart/2005/8/layout/radial4"/>
    <dgm:cxn modelId="{1656ED24-9BA5-40FD-ACF9-521B1A58272E}" type="presParOf" srcId="{5E1E8E89-F3F5-4C94-931C-8EC03484BEE5}" destId="{038B9CD0-3FE9-4935-A6DE-5784AED02C00}" srcOrd="1" destOrd="0" presId="urn:microsoft.com/office/officeart/2005/8/layout/radial4"/>
    <dgm:cxn modelId="{E3F5D237-9CF9-46C9-8CB7-4074B4DB2486}" type="presParOf" srcId="{5E1E8E89-F3F5-4C94-931C-8EC03484BEE5}" destId="{EAECCD56-3FC8-43FE-B5C0-0180A1C13B9A}" srcOrd="2" destOrd="0" presId="urn:microsoft.com/office/officeart/2005/8/layout/radial4"/>
    <dgm:cxn modelId="{081A66B9-5DD7-4B38-9F77-6A31054D3802}" type="presParOf" srcId="{5E1E8E89-F3F5-4C94-931C-8EC03484BEE5}" destId="{6F12BB3A-07E8-42A4-B7C6-74C89C47820C}" srcOrd="3" destOrd="0" presId="urn:microsoft.com/office/officeart/2005/8/layout/radial4"/>
    <dgm:cxn modelId="{98DCE266-8818-471F-A75C-EEDEEFFC72E8}" type="presParOf" srcId="{5E1E8E89-F3F5-4C94-931C-8EC03484BEE5}" destId="{511588DA-BAEF-40C9-81A0-A5C60B3B9B60}" srcOrd="4" destOrd="0" presId="urn:microsoft.com/office/officeart/2005/8/layout/radial4"/>
    <dgm:cxn modelId="{2E14A085-FEF5-4928-B9C9-8C95CECF20AC}" type="presParOf" srcId="{5E1E8E89-F3F5-4C94-931C-8EC03484BEE5}" destId="{A173E745-1A12-4CFE-8B36-80F52CDF852F}" srcOrd="5" destOrd="0" presId="urn:microsoft.com/office/officeart/2005/8/layout/radial4"/>
    <dgm:cxn modelId="{C58F5C2F-DB69-4051-861F-0EDC962064B4}" type="presParOf" srcId="{5E1E8E89-F3F5-4C94-931C-8EC03484BEE5}" destId="{39F9CA80-F219-4247-970B-9F37B520B10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72D83B-68A3-4F29-BE0C-0AD263F8D16E}" type="doc">
      <dgm:prSet loTypeId="urn:microsoft.com/office/officeart/2005/8/layout/pList1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D16932-B72A-487C-BF8F-65782E1A4433}">
      <dgm:prSet phldrT="[Текст]"/>
      <dgm:spPr/>
      <dgm:t>
        <a:bodyPr/>
        <a:lstStyle/>
        <a:p>
          <a:r>
            <a:rPr lang="ru-RU" b="1" dirty="0" smtClean="0">
              <a:effectLst/>
            </a:rPr>
            <a:t>Материалы строительные нерудные</a:t>
          </a:r>
          <a:endParaRPr lang="ru-RU" b="1" dirty="0"/>
        </a:p>
      </dgm:t>
    </dgm:pt>
    <dgm:pt modelId="{BB5BB01D-EB96-4D7B-8F4A-83EA83B7C928}" type="parTrans" cxnId="{22C4DB8E-12A6-4ED0-8F5C-7B83E3F0E57E}">
      <dgm:prSet/>
      <dgm:spPr/>
      <dgm:t>
        <a:bodyPr/>
        <a:lstStyle/>
        <a:p>
          <a:endParaRPr lang="ru-RU"/>
        </a:p>
      </dgm:t>
    </dgm:pt>
    <dgm:pt modelId="{ED7AC699-8206-434C-B6CE-899CA9928FE6}" type="sibTrans" cxnId="{22C4DB8E-12A6-4ED0-8F5C-7B83E3F0E57E}">
      <dgm:prSet/>
      <dgm:spPr/>
      <dgm:t>
        <a:bodyPr/>
        <a:lstStyle/>
        <a:p>
          <a:endParaRPr lang="ru-RU"/>
        </a:p>
      </dgm:t>
    </dgm:pt>
    <dgm:pt modelId="{3AA963CA-E8CB-4DCB-BBDF-2021D6F4BA3C}">
      <dgm:prSet phldrT="[Текст]"/>
      <dgm:spPr/>
      <dgm:t>
        <a:bodyPr/>
        <a:lstStyle/>
        <a:p>
          <a:pPr rtl="0"/>
          <a:r>
            <a:rPr lang="ru-RU" b="1" i="0" u="none" dirty="0" smtClean="0"/>
            <a:t>Кирпич силикатный</a:t>
          </a:r>
          <a:endParaRPr lang="ru-RU" b="0" i="0" u="none" dirty="0" smtClean="0"/>
        </a:p>
        <a:p>
          <a:pPr rtl="0"/>
          <a:endParaRPr lang="ru-RU" dirty="0"/>
        </a:p>
      </dgm:t>
    </dgm:pt>
    <dgm:pt modelId="{A937A027-FE17-4611-834C-9586E0E66C60}" type="parTrans" cxnId="{B2C4F2A3-C769-4EC8-8570-C14914F112EB}">
      <dgm:prSet/>
      <dgm:spPr/>
      <dgm:t>
        <a:bodyPr/>
        <a:lstStyle/>
        <a:p>
          <a:endParaRPr lang="ru-RU"/>
        </a:p>
      </dgm:t>
    </dgm:pt>
    <dgm:pt modelId="{5AD90F32-6E23-4A61-A0CF-8F5687A282DF}" type="sibTrans" cxnId="{B2C4F2A3-C769-4EC8-8570-C14914F112EB}">
      <dgm:prSet/>
      <dgm:spPr/>
      <dgm:t>
        <a:bodyPr/>
        <a:lstStyle/>
        <a:p>
          <a:endParaRPr lang="ru-RU"/>
        </a:p>
      </dgm:t>
    </dgm:pt>
    <dgm:pt modelId="{9AA7977E-F5C9-4987-995A-0D77968AB2BD}">
      <dgm:prSet phldrT="[Текст]"/>
      <dgm:spPr/>
      <dgm:t>
        <a:bodyPr/>
        <a:lstStyle/>
        <a:p>
          <a:r>
            <a:rPr lang="ru-RU" b="1" dirty="0" smtClean="0"/>
            <a:t>Цемент</a:t>
          </a:r>
          <a:endParaRPr lang="ru-RU" b="1" dirty="0"/>
        </a:p>
      </dgm:t>
    </dgm:pt>
    <dgm:pt modelId="{CDC9F9CC-6B43-4CBC-8B4C-525C69F33D76}" type="parTrans" cxnId="{6F0145A3-C58E-4294-987B-8684C761827F}">
      <dgm:prSet/>
      <dgm:spPr/>
      <dgm:t>
        <a:bodyPr/>
        <a:lstStyle/>
        <a:p>
          <a:endParaRPr lang="ru-RU"/>
        </a:p>
      </dgm:t>
    </dgm:pt>
    <dgm:pt modelId="{DF5CAFE8-BB4B-45F5-8856-9C204196902D}" type="sibTrans" cxnId="{6F0145A3-C58E-4294-987B-8684C761827F}">
      <dgm:prSet/>
      <dgm:spPr/>
      <dgm:t>
        <a:bodyPr/>
        <a:lstStyle/>
        <a:p>
          <a:endParaRPr lang="ru-RU"/>
        </a:p>
      </dgm:t>
    </dgm:pt>
    <dgm:pt modelId="{DF0A67DB-5063-43E1-A8FB-7AE479775D9B}">
      <dgm:prSet phldrT="[Текст]"/>
      <dgm:spPr/>
      <dgm:t>
        <a:bodyPr/>
        <a:lstStyle/>
        <a:p>
          <a:r>
            <a:rPr lang="ru-RU" b="1" dirty="0" smtClean="0"/>
            <a:t>Конструкции</a:t>
          </a:r>
          <a:br>
            <a:rPr lang="ru-RU" b="1" dirty="0" smtClean="0"/>
          </a:br>
          <a:r>
            <a:rPr lang="ru-RU" b="1" dirty="0" smtClean="0"/>
            <a:t>и детали сборные железобетонные</a:t>
          </a:r>
          <a:endParaRPr lang="ru-RU" dirty="0"/>
        </a:p>
      </dgm:t>
    </dgm:pt>
    <dgm:pt modelId="{F727469E-4956-44E9-A584-AB624119447A}" type="parTrans" cxnId="{6AF0C850-A211-4B5C-BEC4-A0DB949801B5}">
      <dgm:prSet/>
      <dgm:spPr/>
      <dgm:t>
        <a:bodyPr/>
        <a:lstStyle/>
        <a:p>
          <a:endParaRPr lang="ru-RU"/>
        </a:p>
      </dgm:t>
    </dgm:pt>
    <dgm:pt modelId="{510F3E9C-066A-463C-B73A-5D85A35DC579}" type="sibTrans" cxnId="{6AF0C850-A211-4B5C-BEC4-A0DB949801B5}">
      <dgm:prSet/>
      <dgm:spPr/>
      <dgm:t>
        <a:bodyPr/>
        <a:lstStyle/>
        <a:p>
          <a:endParaRPr lang="ru-RU"/>
        </a:p>
      </dgm:t>
    </dgm:pt>
    <dgm:pt modelId="{903438B1-8503-40F8-882B-142381F64EE6}" type="pres">
      <dgm:prSet presAssocID="{5872D83B-68A3-4F29-BE0C-0AD263F8D16E}" presName="Name0" presStyleCnt="0">
        <dgm:presLayoutVars>
          <dgm:dir/>
          <dgm:resizeHandles val="exact"/>
        </dgm:presLayoutVars>
      </dgm:prSet>
      <dgm:spPr/>
    </dgm:pt>
    <dgm:pt modelId="{108D2CA4-2B19-43D5-A41A-47A566D023EA}" type="pres">
      <dgm:prSet presAssocID="{5CD16932-B72A-487C-BF8F-65782E1A4433}" presName="compNode" presStyleCnt="0"/>
      <dgm:spPr/>
    </dgm:pt>
    <dgm:pt modelId="{2239DEE1-CB4C-4EF7-B216-E5AD05418225}" type="pres">
      <dgm:prSet presAssocID="{5CD16932-B72A-487C-BF8F-65782E1A4433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9FECA3-7590-4C06-A5DC-FBEFAF2BB7DC}" type="pres">
      <dgm:prSet presAssocID="{5CD16932-B72A-487C-BF8F-65782E1A4433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2AE08-EC8A-4757-BD65-B7499A163046}" type="pres">
      <dgm:prSet presAssocID="{ED7AC699-8206-434C-B6CE-899CA9928FE6}" presName="sibTrans" presStyleLbl="sibTrans2D1" presStyleIdx="0" presStyleCnt="0"/>
      <dgm:spPr/>
    </dgm:pt>
    <dgm:pt modelId="{DC2DA75B-69D6-45A9-A3EB-C3AE0FDC3456}" type="pres">
      <dgm:prSet presAssocID="{3AA963CA-E8CB-4DCB-BBDF-2021D6F4BA3C}" presName="compNode" presStyleCnt="0"/>
      <dgm:spPr/>
    </dgm:pt>
    <dgm:pt modelId="{5D44868B-E654-41F3-A8DF-AF3E4F5DB2CF}" type="pres">
      <dgm:prSet presAssocID="{3AA963CA-E8CB-4DCB-BBDF-2021D6F4BA3C}" presName="pictRect" presStyleLbl="node1" presStyleIdx="1" presStyleCnt="4" custLinFactNeighborX="193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762A38A-14D5-4BCC-B016-82C98B054189}" type="pres">
      <dgm:prSet presAssocID="{3AA963CA-E8CB-4DCB-BBDF-2021D6F4BA3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D70FA-1224-4F01-AB43-60293DF76A30}" type="pres">
      <dgm:prSet presAssocID="{5AD90F32-6E23-4A61-A0CF-8F5687A282DF}" presName="sibTrans" presStyleLbl="sibTrans2D1" presStyleIdx="0" presStyleCnt="0"/>
      <dgm:spPr/>
    </dgm:pt>
    <dgm:pt modelId="{F767B5B8-491D-45E2-A0F1-3CCE11D6B5D0}" type="pres">
      <dgm:prSet presAssocID="{9AA7977E-F5C9-4987-995A-0D77968AB2BD}" presName="compNode" presStyleCnt="0"/>
      <dgm:spPr/>
    </dgm:pt>
    <dgm:pt modelId="{5F98AD98-139A-4565-B5DF-265F947C674F}" type="pres">
      <dgm:prSet presAssocID="{9AA7977E-F5C9-4987-995A-0D77968AB2BD}" presName="pictRect" presStyleLbl="node1" presStyleIdx="2" presStyleCnt="4" custLinFactX="10341" custLinFactNeighborX="100000" custLinFactNeighborY="-90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79EBE2B-380B-4344-8094-A903E24049F6}" type="pres">
      <dgm:prSet presAssocID="{9AA7977E-F5C9-4987-995A-0D77968AB2BD}" presName="textRect" presStyleLbl="revTx" presStyleIdx="2" presStyleCnt="4" custLinFactNeighborX="-1934" custLinFactNeighborY="-3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29141-9234-43C6-BDA0-04EA08473167}" type="pres">
      <dgm:prSet presAssocID="{DF5CAFE8-BB4B-45F5-8856-9C204196902D}" presName="sibTrans" presStyleLbl="sibTrans2D1" presStyleIdx="0" presStyleCnt="0"/>
      <dgm:spPr/>
    </dgm:pt>
    <dgm:pt modelId="{4E0577AF-2936-4E72-B8BB-9304BC615062}" type="pres">
      <dgm:prSet presAssocID="{DF0A67DB-5063-43E1-A8FB-7AE479775D9B}" presName="compNode" presStyleCnt="0"/>
      <dgm:spPr/>
    </dgm:pt>
    <dgm:pt modelId="{5BB50263-BF86-4AA4-9FD0-AAC51B313861}" type="pres">
      <dgm:prSet presAssocID="{DF0A67DB-5063-43E1-A8FB-7AE479775D9B}" presName="pictRect" presStyleLbl="node1" presStyleIdx="3" presStyleCnt="4" custLinFactX="-11346" custLinFactNeighborX="-100000" custLinFactNeighborY="-7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754FF34-D199-4CD2-81BA-3120656C51BF}" type="pres">
      <dgm:prSet presAssocID="{DF0A67DB-5063-43E1-A8FB-7AE479775D9B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0B0C9F-D2BC-4E96-96A1-7910FB7C12B0}" type="presOf" srcId="{5872D83B-68A3-4F29-BE0C-0AD263F8D16E}" destId="{903438B1-8503-40F8-882B-142381F64EE6}" srcOrd="0" destOrd="0" presId="urn:microsoft.com/office/officeart/2005/8/layout/pList1"/>
    <dgm:cxn modelId="{6F0145A3-C58E-4294-987B-8684C761827F}" srcId="{5872D83B-68A3-4F29-BE0C-0AD263F8D16E}" destId="{9AA7977E-F5C9-4987-995A-0D77968AB2BD}" srcOrd="2" destOrd="0" parTransId="{CDC9F9CC-6B43-4CBC-8B4C-525C69F33D76}" sibTransId="{DF5CAFE8-BB4B-45F5-8856-9C204196902D}"/>
    <dgm:cxn modelId="{3B69F615-1E9F-4ECE-927E-D50C81AC858E}" type="presOf" srcId="{9AA7977E-F5C9-4987-995A-0D77968AB2BD}" destId="{279EBE2B-380B-4344-8094-A903E24049F6}" srcOrd="0" destOrd="0" presId="urn:microsoft.com/office/officeart/2005/8/layout/pList1"/>
    <dgm:cxn modelId="{7B54FDE3-AE50-485F-AD19-9036461E8235}" type="presOf" srcId="{DF5CAFE8-BB4B-45F5-8856-9C204196902D}" destId="{D9A29141-9234-43C6-BDA0-04EA08473167}" srcOrd="0" destOrd="0" presId="urn:microsoft.com/office/officeart/2005/8/layout/pList1"/>
    <dgm:cxn modelId="{259B0F8E-6F6D-40EE-8683-C1D0718BF0F2}" type="presOf" srcId="{ED7AC699-8206-434C-B6CE-899CA9928FE6}" destId="{DE22AE08-EC8A-4757-BD65-B7499A163046}" srcOrd="0" destOrd="0" presId="urn:microsoft.com/office/officeart/2005/8/layout/pList1"/>
    <dgm:cxn modelId="{12E0872A-CC3A-493C-B62C-BC3915E77686}" type="presOf" srcId="{DF0A67DB-5063-43E1-A8FB-7AE479775D9B}" destId="{F754FF34-D199-4CD2-81BA-3120656C51BF}" srcOrd="0" destOrd="0" presId="urn:microsoft.com/office/officeart/2005/8/layout/pList1"/>
    <dgm:cxn modelId="{B2C4F2A3-C769-4EC8-8570-C14914F112EB}" srcId="{5872D83B-68A3-4F29-BE0C-0AD263F8D16E}" destId="{3AA963CA-E8CB-4DCB-BBDF-2021D6F4BA3C}" srcOrd="1" destOrd="0" parTransId="{A937A027-FE17-4611-834C-9586E0E66C60}" sibTransId="{5AD90F32-6E23-4A61-A0CF-8F5687A282DF}"/>
    <dgm:cxn modelId="{88FA1695-84C7-4664-8601-18092E924652}" type="presOf" srcId="{5AD90F32-6E23-4A61-A0CF-8F5687A282DF}" destId="{FADD70FA-1224-4F01-AB43-60293DF76A30}" srcOrd="0" destOrd="0" presId="urn:microsoft.com/office/officeart/2005/8/layout/pList1"/>
    <dgm:cxn modelId="{B04656C2-B3EA-433D-97E9-3379A952566E}" type="presOf" srcId="{3AA963CA-E8CB-4DCB-BBDF-2021D6F4BA3C}" destId="{E762A38A-14D5-4BCC-B016-82C98B054189}" srcOrd="0" destOrd="0" presId="urn:microsoft.com/office/officeart/2005/8/layout/pList1"/>
    <dgm:cxn modelId="{2AD656F0-C2A2-4221-8427-6EFA143E8A6F}" type="presOf" srcId="{5CD16932-B72A-487C-BF8F-65782E1A4433}" destId="{FA9FECA3-7590-4C06-A5DC-FBEFAF2BB7DC}" srcOrd="0" destOrd="0" presId="urn:microsoft.com/office/officeart/2005/8/layout/pList1"/>
    <dgm:cxn modelId="{22C4DB8E-12A6-4ED0-8F5C-7B83E3F0E57E}" srcId="{5872D83B-68A3-4F29-BE0C-0AD263F8D16E}" destId="{5CD16932-B72A-487C-BF8F-65782E1A4433}" srcOrd="0" destOrd="0" parTransId="{BB5BB01D-EB96-4D7B-8F4A-83EA83B7C928}" sibTransId="{ED7AC699-8206-434C-B6CE-899CA9928FE6}"/>
    <dgm:cxn modelId="{6AF0C850-A211-4B5C-BEC4-A0DB949801B5}" srcId="{5872D83B-68A3-4F29-BE0C-0AD263F8D16E}" destId="{DF0A67DB-5063-43E1-A8FB-7AE479775D9B}" srcOrd="3" destOrd="0" parTransId="{F727469E-4956-44E9-A584-AB624119447A}" sibTransId="{510F3E9C-066A-463C-B73A-5D85A35DC579}"/>
    <dgm:cxn modelId="{107897C5-916D-4D15-A731-C17F17276DAB}" type="presParOf" srcId="{903438B1-8503-40F8-882B-142381F64EE6}" destId="{108D2CA4-2B19-43D5-A41A-47A566D023EA}" srcOrd="0" destOrd="0" presId="urn:microsoft.com/office/officeart/2005/8/layout/pList1"/>
    <dgm:cxn modelId="{A00305E8-11B3-4961-978A-2F8A9228D5B9}" type="presParOf" srcId="{108D2CA4-2B19-43D5-A41A-47A566D023EA}" destId="{2239DEE1-CB4C-4EF7-B216-E5AD05418225}" srcOrd="0" destOrd="0" presId="urn:microsoft.com/office/officeart/2005/8/layout/pList1"/>
    <dgm:cxn modelId="{FF502FAC-6FE5-4468-A37E-A984FBBB890F}" type="presParOf" srcId="{108D2CA4-2B19-43D5-A41A-47A566D023EA}" destId="{FA9FECA3-7590-4C06-A5DC-FBEFAF2BB7DC}" srcOrd="1" destOrd="0" presId="urn:microsoft.com/office/officeart/2005/8/layout/pList1"/>
    <dgm:cxn modelId="{4245A16C-85B7-4127-AA1D-282A5F3BA50B}" type="presParOf" srcId="{903438B1-8503-40F8-882B-142381F64EE6}" destId="{DE22AE08-EC8A-4757-BD65-B7499A163046}" srcOrd="1" destOrd="0" presId="urn:microsoft.com/office/officeart/2005/8/layout/pList1"/>
    <dgm:cxn modelId="{02730C5F-4C08-401C-8588-8F07D5346D10}" type="presParOf" srcId="{903438B1-8503-40F8-882B-142381F64EE6}" destId="{DC2DA75B-69D6-45A9-A3EB-C3AE0FDC3456}" srcOrd="2" destOrd="0" presId="urn:microsoft.com/office/officeart/2005/8/layout/pList1"/>
    <dgm:cxn modelId="{0C8514D1-15DD-4068-AA3D-F0E49CD15ABD}" type="presParOf" srcId="{DC2DA75B-69D6-45A9-A3EB-C3AE0FDC3456}" destId="{5D44868B-E654-41F3-A8DF-AF3E4F5DB2CF}" srcOrd="0" destOrd="0" presId="urn:microsoft.com/office/officeart/2005/8/layout/pList1"/>
    <dgm:cxn modelId="{E63283EA-121E-49C1-B279-B17A863C718B}" type="presParOf" srcId="{DC2DA75B-69D6-45A9-A3EB-C3AE0FDC3456}" destId="{E762A38A-14D5-4BCC-B016-82C98B054189}" srcOrd="1" destOrd="0" presId="urn:microsoft.com/office/officeart/2005/8/layout/pList1"/>
    <dgm:cxn modelId="{B8CEECB9-34CC-4E0D-B2C6-352EAAFBCF92}" type="presParOf" srcId="{903438B1-8503-40F8-882B-142381F64EE6}" destId="{FADD70FA-1224-4F01-AB43-60293DF76A30}" srcOrd="3" destOrd="0" presId="urn:microsoft.com/office/officeart/2005/8/layout/pList1"/>
    <dgm:cxn modelId="{30CD7922-9C5B-472E-BBB0-BC2AFDEDA73D}" type="presParOf" srcId="{903438B1-8503-40F8-882B-142381F64EE6}" destId="{F767B5B8-491D-45E2-A0F1-3CCE11D6B5D0}" srcOrd="4" destOrd="0" presId="urn:microsoft.com/office/officeart/2005/8/layout/pList1"/>
    <dgm:cxn modelId="{240BCA00-0D0D-4A5E-AC9B-1BE55A310E52}" type="presParOf" srcId="{F767B5B8-491D-45E2-A0F1-3CCE11D6B5D0}" destId="{5F98AD98-139A-4565-B5DF-265F947C674F}" srcOrd="0" destOrd="0" presId="urn:microsoft.com/office/officeart/2005/8/layout/pList1"/>
    <dgm:cxn modelId="{71D73713-5650-4856-999A-9C978FEDCD0C}" type="presParOf" srcId="{F767B5B8-491D-45E2-A0F1-3CCE11D6B5D0}" destId="{279EBE2B-380B-4344-8094-A903E24049F6}" srcOrd="1" destOrd="0" presId="urn:microsoft.com/office/officeart/2005/8/layout/pList1"/>
    <dgm:cxn modelId="{B4FF1883-58F8-4B6D-B880-F5868A65157A}" type="presParOf" srcId="{903438B1-8503-40F8-882B-142381F64EE6}" destId="{D9A29141-9234-43C6-BDA0-04EA08473167}" srcOrd="5" destOrd="0" presId="urn:microsoft.com/office/officeart/2005/8/layout/pList1"/>
    <dgm:cxn modelId="{9BEA4760-DE92-44AF-A87E-DBEF85BA4F07}" type="presParOf" srcId="{903438B1-8503-40F8-882B-142381F64EE6}" destId="{4E0577AF-2936-4E72-B8BB-9304BC615062}" srcOrd="6" destOrd="0" presId="urn:microsoft.com/office/officeart/2005/8/layout/pList1"/>
    <dgm:cxn modelId="{78ED49DE-EF2E-422E-9037-83C923F98EE3}" type="presParOf" srcId="{4E0577AF-2936-4E72-B8BB-9304BC615062}" destId="{5BB50263-BF86-4AA4-9FD0-AAC51B313861}" srcOrd="0" destOrd="0" presId="urn:microsoft.com/office/officeart/2005/8/layout/pList1"/>
    <dgm:cxn modelId="{3AB145EB-B3BF-4087-A919-662AF47FBC5C}" type="presParOf" srcId="{4E0577AF-2936-4E72-B8BB-9304BC615062}" destId="{F754FF34-D199-4CD2-81BA-3120656C51B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3AE799-A5F2-42C9-B651-3DE4746D5C29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D709B82-8AE4-4C75-9718-52F286696B08}">
      <dgm:prSet phldrT="[Текст]" custT="1"/>
      <dgm:spPr/>
      <dgm:t>
        <a:bodyPr/>
        <a:lstStyle/>
        <a:p>
          <a:r>
            <a:rPr lang="ru-RU" sz="3600" dirty="0" smtClean="0"/>
            <a:t>2013</a:t>
          </a:r>
          <a:endParaRPr lang="ru-RU" sz="3600" dirty="0"/>
        </a:p>
      </dgm:t>
    </dgm:pt>
    <dgm:pt modelId="{B522CB48-EF66-4A0C-A225-122D25CA4D5E}" type="parTrans" cxnId="{E0842786-3695-42FD-9A6D-F8D469A5D5F4}">
      <dgm:prSet/>
      <dgm:spPr/>
      <dgm:t>
        <a:bodyPr/>
        <a:lstStyle/>
        <a:p>
          <a:endParaRPr lang="ru-RU"/>
        </a:p>
      </dgm:t>
    </dgm:pt>
    <dgm:pt modelId="{8666CFC8-33E9-4327-88B9-6F2A31A0B91E}" type="sibTrans" cxnId="{E0842786-3695-42FD-9A6D-F8D469A5D5F4}">
      <dgm:prSet/>
      <dgm:spPr/>
      <dgm:t>
        <a:bodyPr/>
        <a:lstStyle/>
        <a:p>
          <a:endParaRPr lang="ru-RU"/>
        </a:p>
      </dgm:t>
    </dgm:pt>
    <dgm:pt modelId="{E13DC7F3-3535-457A-9C2C-D6A8C9D3BBA9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79,0%</a:t>
          </a:r>
          <a:endParaRPr lang="ru-RU" dirty="0">
            <a:latin typeface="+mj-lt"/>
          </a:endParaRPr>
        </a:p>
      </dgm:t>
    </dgm:pt>
    <dgm:pt modelId="{280D36C9-A85B-4BD5-A55B-02E432330430}" type="parTrans" cxnId="{390BEEAF-2877-4699-B472-8B187442CE5F}">
      <dgm:prSet/>
      <dgm:spPr/>
      <dgm:t>
        <a:bodyPr/>
        <a:lstStyle/>
        <a:p>
          <a:endParaRPr lang="ru-RU"/>
        </a:p>
      </dgm:t>
    </dgm:pt>
    <dgm:pt modelId="{0B1E0F88-BD5B-44FE-87EF-1B0C2161D15D}" type="sibTrans" cxnId="{390BEEAF-2877-4699-B472-8B187442CE5F}">
      <dgm:prSet/>
      <dgm:spPr/>
      <dgm:t>
        <a:bodyPr/>
        <a:lstStyle/>
        <a:p>
          <a:endParaRPr lang="ru-RU"/>
        </a:p>
      </dgm:t>
    </dgm:pt>
    <dgm:pt modelId="{360C28BC-8400-4B10-B3A2-4B96538AF89A}">
      <dgm:prSet phldrT="[Текст]"/>
      <dgm:spPr/>
      <dgm:t>
        <a:bodyPr/>
        <a:lstStyle/>
        <a:p>
          <a:r>
            <a:rPr lang="ru-RU" dirty="0" smtClean="0"/>
            <a:t>2011</a:t>
          </a:r>
          <a:endParaRPr lang="ru-RU" dirty="0"/>
        </a:p>
      </dgm:t>
    </dgm:pt>
    <dgm:pt modelId="{9121385A-F185-4E13-B248-45FD9968611D}" type="parTrans" cxnId="{69EF786D-27C0-4780-B3E7-F22E650A34C2}">
      <dgm:prSet/>
      <dgm:spPr/>
      <dgm:t>
        <a:bodyPr/>
        <a:lstStyle/>
        <a:p>
          <a:endParaRPr lang="ru-RU"/>
        </a:p>
      </dgm:t>
    </dgm:pt>
    <dgm:pt modelId="{4C117C42-8F1C-4EBC-A953-996E21D9EC28}" type="sibTrans" cxnId="{69EF786D-27C0-4780-B3E7-F22E650A34C2}">
      <dgm:prSet/>
      <dgm:spPr/>
      <dgm:t>
        <a:bodyPr/>
        <a:lstStyle/>
        <a:p>
          <a:endParaRPr lang="ru-RU"/>
        </a:p>
      </dgm:t>
    </dgm:pt>
    <dgm:pt modelId="{906898E1-8685-426B-9DAD-B7EA7CFCC611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20,8%</a:t>
          </a:r>
          <a:endParaRPr lang="ru-RU" dirty="0">
            <a:latin typeface="+mj-lt"/>
          </a:endParaRPr>
        </a:p>
      </dgm:t>
    </dgm:pt>
    <dgm:pt modelId="{59E11378-BD2C-4B54-BEA3-2E9E7178F546}" type="parTrans" cxnId="{4B61D89A-14F3-45D3-A170-AC5FF1601648}">
      <dgm:prSet/>
      <dgm:spPr/>
      <dgm:t>
        <a:bodyPr/>
        <a:lstStyle/>
        <a:p>
          <a:endParaRPr lang="ru-RU"/>
        </a:p>
      </dgm:t>
    </dgm:pt>
    <dgm:pt modelId="{3F4CEDBB-8D5A-443F-ABB3-4F7FD91298FC}" type="sibTrans" cxnId="{4B61D89A-14F3-45D3-A170-AC5FF1601648}">
      <dgm:prSet/>
      <dgm:spPr/>
      <dgm:t>
        <a:bodyPr/>
        <a:lstStyle/>
        <a:p>
          <a:endParaRPr lang="ru-RU"/>
        </a:p>
      </dgm:t>
    </dgm:pt>
    <dgm:pt modelId="{89E1246D-B9BC-4055-A513-2F412D6C1216}">
      <dgm:prSet phldrT="[Текст]"/>
      <dgm:spPr/>
      <dgm:t>
        <a:bodyPr/>
        <a:lstStyle/>
        <a:p>
          <a:r>
            <a:rPr lang="ru-RU" dirty="0" smtClean="0"/>
            <a:t>2010</a:t>
          </a:r>
          <a:endParaRPr lang="ru-RU" dirty="0"/>
        </a:p>
      </dgm:t>
    </dgm:pt>
    <dgm:pt modelId="{777DCACF-39B0-414A-8AEB-58908D9EB416}" type="parTrans" cxnId="{2353AAEF-B595-46DD-92B2-A20C274E5F48}">
      <dgm:prSet/>
      <dgm:spPr/>
      <dgm:t>
        <a:bodyPr/>
        <a:lstStyle/>
        <a:p>
          <a:endParaRPr lang="ru-RU"/>
        </a:p>
      </dgm:t>
    </dgm:pt>
    <dgm:pt modelId="{7557E406-E181-48DF-99D1-3A5AEAB75A98}" type="sibTrans" cxnId="{2353AAEF-B595-46DD-92B2-A20C274E5F48}">
      <dgm:prSet/>
      <dgm:spPr/>
      <dgm:t>
        <a:bodyPr/>
        <a:lstStyle/>
        <a:p>
          <a:endParaRPr lang="ru-RU"/>
        </a:p>
      </dgm:t>
    </dgm:pt>
    <dgm:pt modelId="{A828CDE1-72B0-4B0C-AC05-DBB5DDC72C86}">
      <dgm:prSet phldrT="[Текст]"/>
      <dgm:spPr/>
      <dgm:t>
        <a:bodyPr/>
        <a:lstStyle/>
        <a:p>
          <a:r>
            <a:rPr lang="ru-RU" dirty="0" smtClean="0">
              <a:latin typeface="+mj-lt"/>
            </a:rPr>
            <a:t>6,8%</a:t>
          </a:r>
          <a:endParaRPr lang="ru-RU" dirty="0">
            <a:latin typeface="+mj-lt"/>
          </a:endParaRPr>
        </a:p>
      </dgm:t>
    </dgm:pt>
    <dgm:pt modelId="{C6A51135-5D2B-4117-8766-601B230DED0B}" type="parTrans" cxnId="{3042D452-5B63-425B-A5A8-D4B0AC1BC227}">
      <dgm:prSet/>
      <dgm:spPr/>
      <dgm:t>
        <a:bodyPr/>
        <a:lstStyle/>
        <a:p>
          <a:endParaRPr lang="ru-RU"/>
        </a:p>
      </dgm:t>
    </dgm:pt>
    <dgm:pt modelId="{892F3D45-5D97-42AF-85E8-58DE1817E4A5}" type="sibTrans" cxnId="{3042D452-5B63-425B-A5A8-D4B0AC1BC227}">
      <dgm:prSet/>
      <dgm:spPr/>
      <dgm:t>
        <a:bodyPr/>
        <a:lstStyle/>
        <a:p>
          <a:endParaRPr lang="ru-RU"/>
        </a:p>
      </dgm:t>
    </dgm:pt>
    <dgm:pt modelId="{79169D54-253A-41AB-BBB5-F761F3C6AE75}">
      <dgm:prSet phldrT="[Текст]"/>
      <dgm:spPr/>
      <dgm:t>
        <a:bodyPr/>
        <a:lstStyle/>
        <a:p>
          <a:r>
            <a:rPr lang="ru-RU" dirty="0" smtClean="0"/>
            <a:t>2012</a:t>
          </a:r>
          <a:endParaRPr lang="ru-RU" dirty="0"/>
        </a:p>
      </dgm:t>
    </dgm:pt>
    <dgm:pt modelId="{69281265-1C21-4579-89DC-9EEBC29BD5B8}" type="sibTrans" cxnId="{42983EAB-FFAB-4B50-901F-AD329994AA4C}">
      <dgm:prSet/>
      <dgm:spPr/>
      <dgm:t>
        <a:bodyPr/>
        <a:lstStyle/>
        <a:p>
          <a:endParaRPr lang="ru-RU"/>
        </a:p>
      </dgm:t>
    </dgm:pt>
    <dgm:pt modelId="{D9E7CF2D-B9AA-405F-9894-E54595AF65A3}" type="parTrans" cxnId="{42983EAB-FFAB-4B50-901F-AD329994AA4C}">
      <dgm:prSet/>
      <dgm:spPr/>
      <dgm:t>
        <a:bodyPr/>
        <a:lstStyle/>
        <a:p>
          <a:endParaRPr lang="ru-RU"/>
        </a:p>
      </dgm:t>
    </dgm:pt>
    <dgm:pt modelId="{6FCA75F5-6807-442E-840A-9B969949A63C}" type="pres">
      <dgm:prSet presAssocID="{AD3AE799-A5F2-42C9-B651-3DE4746D5C2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87082-8973-4820-9D7B-9F4D8D1C2CDC}" type="pres">
      <dgm:prSet presAssocID="{1D709B82-8AE4-4C75-9718-52F286696B08}" presName="circle1" presStyleLbl="node1" presStyleIdx="0" presStyleCnt="4" custScaleX="96872" custScaleY="96872" custLinFactNeighborY="23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0D1230-85DE-4911-9330-DF2B2CABB335}" type="pres">
      <dgm:prSet presAssocID="{1D709B82-8AE4-4C75-9718-52F286696B08}" presName="space" presStyleCnt="0"/>
      <dgm:spPr/>
      <dgm:t>
        <a:bodyPr/>
        <a:lstStyle/>
        <a:p>
          <a:endParaRPr lang="ru-RU"/>
        </a:p>
      </dgm:t>
    </dgm:pt>
    <dgm:pt modelId="{333AA7EC-7816-4244-BDBB-7320FF3EE716}" type="pres">
      <dgm:prSet presAssocID="{1D709B82-8AE4-4C75-9718-52F286696B08}" presName="rect1" presStyleLbl="alignAcc1" presStyleIdx="0" presStyleCnt="4"/>
      <dgm:spPr/>
      <dgm:t>
        <a:bodyPr/>
        <a:lstStyle/>
        <a:p>
          <a:endParaRPr lang="ru-RU"/>
        </a:p>
      </dgm:t>
    </dgm:pt>
    <dgm:pt modelId="{6C077C42-53F8-4F91-A105-021E382AD636}" type="pres">
      <dgm:prSet presAssocID="{79169D54-253A-41AB-BBB5-F761F3C6AE75}" presName="vertSpace2" presStyleLbl="node1" presStyleIdx="0" presStyleCnt="4"/>
      <dgm:spPr/>
      <dgm:t>
        <a:bodyPr/>
        <a:lstStyle/>
        <a:p>
          <a:endParaRPr lang="ru-RU"/>
        </a:p>
      </dgm:t>
    </dgm:pt>
    <dgm:pt modelId="{A139AD33-F04F-4FF9-92F9-AC7769CC244C}" type="pres">
      <dgm:prSet presAssocID="{79169D54-253A-41AB-BBB5-F761F3C6AE75}" presName="circle2" presStyleLbl="node1" presStyleIdx="1" presStyleCnt="4"/>
      <dgm:spPr/>
      <dgm:t>
        <a:bodyPr/>
        <a:lstStyle/>
        <a:p>
          <a:endParaRPr lang="ru-RU"/>
        </a:p>
      </dgm:t>
    </dgm:pt>
    <dgm:pt modelId="{38ADE2E2-0922-4D8B-A7E5-EDED43AF17E4}" type="pres">
      <dgm:prSet presAssocID="{79169D54-253A-41AB-BBB5-F761F3C6AE75}" presName="rect2" presStyleLbl="alignAcc1" presStyleIdx="1" presStyleCnt="4"/>
      <dgm:spPr/>
      <dgm:t>
        <a:bodyPr/>
        <a:lstStyle/>
        <a:p>
          <a:endParaRPr lang="ru-RU"/>
        </a:p>
      </dgm:t>
    </dgm:pt>
    <dgm:pt modelId="{B8C29E12-C9CE-4985-86EB-1AACC78F6F33}" type="pres">
      <dgm:prSet presAssocID="{360C28BC-8400-4B10-B3A2-4B96538AF89A}" presName="vertSpace3" presStyleLbl="node1" presStyleIdx="1" presStyleCnt="4"/>
      <dgm:spPr/>
      <dgm:t>
        <a:bodyPr/>
        <a:lstStyle/>
        <a:p>
          <a:endParaRPr lang="ru-RU"/>
        </a:p>
      </dgm:t>
    </dgm:pt>
    <dgm:pt modelId="{2F1D3356-76E4-40A4-9BA5-D1CDE8CB88B8}" type="pres">
      <dgm:prSet presAssocID="{360C28BC-8400-4B10-B3A2-4B96538AF89A}" presName="circle3" presStyleLbl="node1" presStyleIdx="2" presStyleCnt="4"/>
      <dgm:spPr/>
      <dgm:t>
        <a:bodyPr/>
        <a:lstStyle/>
        <a:p>
          <a:endParaRPr lang="ru-RU"/>
        </a:p>
      </dgm:t>
    </dgm:pt>
    <dgm:pt modelId="{B39AE183-A30A-465F-9414-1E6FA06394C8}" type="pres">
      <dgm:prSet presAssocID="{360C28BC-8400-4B10-B3A2-4B96538AF89A}" presName="rect3" presStyleLbl="alignAcc1" presStyleIdx="2" presStyleCnt="4"/>
      <dgm:spPr/>
      <dgm:t>
        <a:bodyPr/>
        <a:lstStyle/>
        <a:p>
          <a:endParaRPr lang="ru-RU"/>
        </a:p>
      </dgm:t>
    </dgm:pt>
    <dgm:pt modelId="{EA894E05-4161-4515-8BA9-B612DE1180DC}" type="pres">
      <dgm:prSet presAssocID="{89E1246D-B9BC-4055-A513-2F412D6C1216}" presName="vertSpace4" presStyleLbl="node1" presStyleIdx="2" presStyleCnt="4"/>
      <dgm:spPr/>
      <dgm:t>
        <a:bodyPr/>
        <a:lstStyle/>
        <a:p>
          <a:endParaRPr lang="ru-RU"/>
        </a:p>
      </dgm:t>
    </dgm:pt>
    <dgm:pt modelId="{BF61919F-D05A-4CAE-AC6C-1B9B2BC52704}" type="pres">
      <dgm:prSet presAssocID="{89E1246D-B9BC-4055-A513-2F412D6C1216}" presName="circle4" presStyleLbl="node1" presStyleIdx="3" presStyleCnt="4"/>
      <dgm:spPr/>
      <dgm:t>
        <a:bodyPr/>
        <a:lstStyle/>
        <a:p>
          <a:endParaRPr lang="ru-RU"/>
        </a:p>
      </dgm:t>
    </dgm:pt>
    <dgm:pt modelId="{5C539577-B361-4AF8-B00C-9C0C339FCE70}" type="pres">
      <dgm:prSet presAssocID="{89E1246D-B9BC-4055-A513-2F412D6C1216}" presName="rect4" presStyleLbl="alignAcc1" presStyleIdx="3" presStyleCnt="4"/>
      <dgm:spPr/>
      <dgm:t>
        <a:bodyPr/>
        <a:lstStyle/>
        <a:p>
          <a:endParaRPr lang="ru-RU"/>
        </a:p>
      </dgm:t>
    </dgm:pt>
    <dgm:pt modelId="{BA37A669-3438-45D7-8D7F-8C969FFC8064}" type="pres">
      <dgm:prSet presAssocID="{1D709B82-8AE4-4C75-9718-52F286696B08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6C831-42C2-4D04-8C55-742F595630CA}" type="pres">
      <dgm:prSet presAssocID="{1D709B82-8AE4-4C75-9718-52F286696B08}" presName="rect1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DD8E2-749C-469C-9426-D3FE54B85A5C}" type="pres">
      <dgm:prSet presAssocID="{79169D54-253A-41AB-BBB5-F761F3C6AE75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5156A-4971-4E2A-AC9F-990039DC1A29}" type="pres">
      <dgm:prSet presAssocID="{79169D54-253A-41AB-BBB5-F761F3C6AE75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9B3CD-1E85-484F-9ECE-9C705B946E9F}" type="pres">
      <dgm:prSet presAssocID="{360C28BC-8400-4B10-B3A2-4B96538AF89A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8C41F-1968-4340-9B11-7CB247F301E3}" type="pres">
      <dgm:prSet presAssocID="{360C28BC-8400-4B10-B3A2-4B96538AF89A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D4324-0AFA-4B06-910B-806D4A5C3DF8}" type="pres">
      <dgm:prSet presAssocID="{89E1246D-B9BC-4055-A513-2F412D6C1216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E79BD-3591-4744-92CC-685C8915CB87}" type="pres">
      <dgm:prSet presAssocID="{89E1246D-B9BC-4055-A513-2F412D6C1216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DEB4F1-610B-4FCB-9EA6-7C16AD6F67DD}" type="presOf" srcId="{89E1246D-B9BC-4055-A513-2F412D6C1216}" destId="{B20D4324-0AFA-4B06-910B-806D4A5C3DF8}" srcOrd="1" destOrd="0" presId="urn:microsoft.com/office/officeart/2005/8/layout/target3"/>
    <dgm:cxn modelId="{4D8A395D-72F9-43D6-899F-670E6A1132C0}" type="presOf" srcId="{906898E1-8685-426B-9DAD-B7EA7CFCC611}" destId="{F9D8C41F-1968-4340-9B11-7CB247F301E3}" srcOrd="0" destOrd="0" presId="urn:microsoft.com/office/officeart/2005/8/layout/target3"/>
    <dgm:cxn modelId="{642769D2-0955-40D3-AA52-7B92A633FB88}" type="presOf" srcId="{89E1246D-B9BC-4055-A513-2F412D6C1216}" destId="{5C539577-B361-4AF8-B00C-9C0C339FCE70}" srcOrd="0" destOrd="0" presId="urn:microsoft.com/office/officeart/2005/8/layout/target3"/>
    <dgm:cxn modelId="{E01F6748-B0BD-4CC9-9C26-E41CF119B3F1}" type="presOf" srcId="{AD3AE799-A5F2-42C9-B651-3DE4746D5C29}" destId="{6FCA75F5-6807-442E-840A-9B969949A63C}" srcOrd="0" destOrd="0" presId="urn:microsoft.com/office/officeart/2005/8/layout/target3"/>
    <dgm:cxn modelId="{27042BD7-A6A9-4F14-867E-7476B16BB98B}" type="presOf" srcId="{79169D54-253A-41AB-BBB5-F761F3C6AE75}" destId="{38ADE2E2-0922-4D8B-A7E5-EDED43AF17E4}" srcOrd="0" destOrd="0" presId="urn:microsoft.com/office/officeart/2005/8/layout/target3"/>
    <dgm:cxn modelId="{15253DC2-51F1-4755-8ED8-674273643C61}" type="presOf" srcId="{79169D54-253A-41AB-BBB5-F761F3C6AE75}" destId="{564DD8E2-749C-469C-9426-D3FE54B85A5C}" srcOrd="1" destOrd="0" presId="urn:microsoft.com/office/officeart/2005/8/layout/target3"/>
    <dgm:cxn modelId="{3042D452-5B63-425B-A5A8-D4B0AC1BC227}" srcId="{89E1246D-B9BC-4055-A513-2F412D6C1216}" destId="{A828CDE1-72B0-4B0C-AC05-DBB5DDC72C86}" srcOrd="0" destOrd="0" parTransId="{C6A51135-5D2B-4117-8766-601B230DED0B}" sibTransId="{892F3D45-5D97-42AF-85E8-58DE1817E4A5}"/>
    <dgm:cxn modelId="{445066E1-2807-42B4-993B-4CE191935F37}" type="presOf" srcId="{1D709B82-8AE4-4C75-9718-52F286696B08}" destId="{BA37A669-3438-45D7-8D7F-8C969FFC8064}" srcOrd="1" destOrd="0" presId="urn:microsoft.com/office/officeart/2005/8/layout/target3"/>
    <dgm:cxn modelId="{390BEEAF-2877-4699-B472-8B187442CE5F}" srcId="{1D709B82-8AE4-4C75-9718-52F286696B08}" destId="{E13DC7F3-3535-457A-9C2C-D6A8C9D3BBA9}" srcOrd="0" destOrd="0" parTransId="{280D36C9-A85B-4BD5-A55B-02E432330430}" sibTransId="{0B1E0F88-BD5B-44FE-87EF-1B0C2161D15D}"/>
    <dgm:cxn modelId="{0D849516-FDEF-41E6-B144-8AC67BAAADF4}" type="presOf" srcId="{A828CDE1-72B0-4B0C-AC05-DBB5DDC72C86}" destId="{DE4E79BD-3591-4744-92CC-685C8915CB87}" srcOrd="0" destOrd="0" presId="urn:microsoft.com/office/officeart/2005/8/layout/target3"/>
    <dgm:cxn modelId="{22E4E510-AD24-4AAB-9AA2-01BCD745C32D}" type="presOf" srcId="{360C28BC-8400-4B10-B3A2-4B96538AF89A}" destId="{E489B3CD-1E85-484F-9ECE-9C705B946E9F}" srcOrd="1" destOrd="0" presId="urn:microsoft.com/office/officeart/2005/8/layout/target3"/>
    <dgm:cxn modelId="{4B61D89A-14F3-45D3-A170-AC5FF1601648}" srcId="{360C28BC-8400-4B10-B3A2-4B96538AF89A}" destId="{906898E1-8685-426B-9DAD-B7EA7CFCC611}" srcOrd="0" destOrd="0" parTransId="{59E11378-BD2C-4B54-BEA3-2E9E7178F546}" sibTransId="{3F4CEDBB-8D5A-443F-ABB3-4F7FD91298FC}"/>
    <dgm:cxn modelId="{41EAC7B5-75E5-4E11-A2FB-3F425F67571A}" type="presOf" srcId="{1D709B82-8AE4-4C75-9718-52F286696B08}" destId="{333AA7EC-7816-4244-BDBB-7320FF3EE716}" srcOrd="0" destOrd="0" presId="urn:microsoft.com/office/officeart/2005/8/layout/target3"/>
    <dgm:cxn modelId="{69EF786D-27C0-4780-B3E7-F22E650A34C2}" srcId="{AD3AE799-A5F2-42C9-B651-3DE4746D5C29}" destId="{360C28BC-8400-4B10-B3A2-4B96538AF89A}" srcOrd="2" destOrd="0" parTransId="{9121385A-F185-4E13-B248-45FD9968611D}" sibTransId="{4C117C42-8F1C-4EBC-A953-996E21D9EC28}"/>
    <dgm:cxn modelId="{2353AAEF-B595-46DD-92B2-A20C274E5F48}" srcId="{AD3AE799-A5F2-42C9-B651-3DE4746D5C29}" destId="{89E1246D-B9BC-4055-A513-2F412D6C1216}" srcOrd="3" destOrd="0" parTransId="{777DCACF-39B0-414A-8AEB-58908D9EB416}" sibTransId="{7557E406-E181-48DF-99D1-3A5AEAB75A98}"/>
    <dgm:cxn modelId="{08FD9099-256E-45F0-A6B0-C6086A8BEB30}" type="presOf" srcId="{E13DC7F3-3535-457A-9C2C-D6A8C9D3BBA9}" destId="{BB56C831-42C2-4D04-8C55-742F595630CA}" srcOrd="0" destOrd="0" presId="urn:microsoft.com/office/officeart/2005/8/layout/target3"/>
    <dgm:cxn modelId="{E0842786-3695-42FD-9A6D-F8D469A5D5F4}" srcId="{AD3AE799-A5F2-42C9-B651-3DE4746D5C29}" destId="{1D709B82-8AE4-4C75-9718-52F286696B08}" srcOrd="0" destOrd="0" parTransId="{B522CB48-EF66-4A0C-A225-122D25CA4D5E}" sibTransId="{8666CFC8-33E9-4327-88B9-6F2A31A0B91E}"/>
    <dgm:cxn modelId="{E3D5DB6C-DD7E-4E94-B768-5DE8929867B0}" type="presOf" srcId="{360C28BC-8400-4B10-B3A2-4B96538AF89A}" destId="{B39AE183-A30A-465F-9414-1E6FA06394C8}" srcOrd="0" destOrd="0" presId="urn:microsoft.com/office/officeart/2005/8/layout/target3"/>
    <dgm:cxn modelId="{42983EAB-FFAB-4B50-901F-AD329994AA4C}" srcId="{AD3AE799-A5F2-42C9-B651-3DE4746D5C29}" destId="{79169D54-253A-41AB-BBB5-F761F3C6AE75}" srcOrd="1" destOrd="0" parTransId="{D9E7CF2D-B9AA-405F-9894-E54595AF65A3}" sibTransId="{69281265-1C21-4579-89DC-9EEBC29BD5B8}"/>
    <dgm:cxn modelId="{D178B5CD-160E-4021-BBDF-A6DCD220592F}" type="presParOf" srcId="{6FCA75F5-6807-442E-840A-9B969949A63C}" destId="{4A987082-8973-4820-9D7B-9F4D8D1C2CDC}" srcOrd="0" destOrd="0" presId="urn:microsoft.com/office/officeart/2005/8/layout/target3"/>
    <dgm:cxn modelId="{4486CF1A-BD53-4F15-A15F-CF0E7B42DF75}" type="presParOf" srcId="{6FCA75F5-6807-442E-840A-9B969949A63C}" destId="{D00D1230-85DE-4911-9330-DF2B2CABB335}" srcOrd="1" destOrd="0" presId="urn:microsoft.com/office/officeart/2005/8/layout/target3"/>
    <dgm:cxn modelId="{B1BA7E0B-027E-4A1B-963D-74805294A4BD}" type="presParOf" srcId="{6FCA75F5-6807-442E-840A-9B969949A63C}" destId="{333AA7EC-7816-4244-BDBB-7320FF3EE716}" srcOrd="2" destOrd="0" presId="urn:microsoft.com/office/officeart/2005/8/layout/target3"/>
    <dgm:cxn modelId="{A6C5BF7B-789A-4376-A7EA-259D5FBB4D16}" type="presParOf" srcId="{6FCA75F5-6807-442E-840A-9B969949A63C}" destId="{6C077C42-53F8-4F91-A105-021E382AD636}" srcOrd="3" destOrd="0" presId="urn:microsoft.com/office/officeart/2005/8/layout/target3"/>
    <dgm:cxn modelId="{A364C774-70CF-4B46-BD16-AB224F17A2C0}" type="presParOf" srcId="{6FCA75F5-6807-442E-840A-9B969949A63C}" destId="{A139AD33-F04F-4FF9-92F9-AC7769CC244C}" srcOrd="4" destOrd="0" presId="urn:microsoft.com/office/officeart/2005/8/layout/target3"/>
    <dgm:cxn modelId="{FD5DD421-21EC-458F-AB78-77AFCEEBD58B}" type="presParOf" srcId="{6FCA75F5-6807-442E-840A-9B969949A63C}" destId="{38ADE2E2-0922-4D8B-A7E5-EDED43AF17E4}" srcOrd="5" destOrd="0" presId="urn:microsoft.com/office/officeart/2005/8/layout/target3"/>
    <dgm:cxn modelId="{8CA6DE87-518C-46A3-BF68-B8A578A2A3CB}" type="presParOf" srcId="{6FCA75F5-6807-442E-840A-9B969949A63C}" destId="{B8C29E12-C9CE-4985-86EB-1AACC78F6F33}" srcOrd="6" destOrd="0" presId="urn:microsoft.com/office/officeart/2005/8/layout/target3"/>
    <dgm:cxn modelId="{9D7215B6-D79A-4055-A6AD-379F4202D9C1}" type="presParOf" srcId="{6FCA75F5-6807-442E-840A-9B969949A63C}" destId="{2F1D3356-76E4-40A4-9BA5-D1CDE8CB88B8}" srcOrd="7" destOrd="0" presId="urn:microsoft.com/office/officeart/2005/8/layout/target3"/>
    <dgm:cxn modelId="{DAE9F85F-41A6-447C-A330-66EE2376DB2D}" type="presParOf" srcId="{6FCA75F5-6807-442E-840A-9B969949A63C}" destId="{B39AE183-A30A-465F-9414-1E6FA06394C8}" srcOrd="8" destOrd="0" presId="urn:microsoft.com/office/officeart/2005/8/layout/target3"/>
    <dgm:cxn modelId="{C708EEAD-3DA1-40C0-909B-61126A7789E8}" type="presParOf" srcId="{6FCA75F5-6807-442E-840A-9B969949A63C}" destId="{EA894E05-4161-4515-8BA9-B612DE1180DC}" srcOrd="9" destOrd="0" presId="urn:microsoft.com/office/officeart/2005/8/layout/target3"/>
    <dgm:cxn modelId="{CCEA82A0-4AB3-4A33-BE7B-3156A8942BC2}" type="presParOf" srcId="{6FCA75F5-6807-442E-840A-9B969949A63C}" destId="{BF61919F-D05A-4CAE-AC6C-1B9B2BC52704}" srcOrd="10" destOrd="0" presId="urn:microsoft.com/office/officeart/2005/8/layout/target3"/>
    <dgm:cxn modelId="{1746D48D-3255-4A04-A9E0-BEBDD671344D}" type="presParOf" srcId="{6FCA75F5-6807-442E-840A-9B969949A63C}" destId="{5C539577-B361-4AF8-B00C-9C0C339FCE70}" srcOrd="11" destOrd="0" presId="urn:microsoft.com/office/officeart/2005/8/layout/target3"/>
    <dgm:cxn modelId="{73208B91-C641-4309-9C62-C7EF7C3AF6A8}" type="presParOf" srcId="{6FCA75F5-6807-442E-840A-9B969949A63C}" destId="{BA37A669-3438-45D7-8D7F-8C969FFC8064}" srcOrd="12" destOrd="0" presId="urn:microsoft.com/office/officeart/2005/8/layout/target3"/>
    <dgm:cxn modelId="{EF96F8B8-4AC8-4F19-A438-90F888DB6E0E}" type="presParOf" srcId="{6FCA75F5-6807-442E-840A-9B969949A63C}" destId="{BB56C831-42C2-4D04-8C55-742F595630CA}" srcOrd="13" destOrd="0" presId="urn:microsoft.com/office/officeart/2005/8/layout/target3"/>
    <dgm:cxn modelId="{75210067-81BD-4DAE-9A0C-2499D3E180A5}" type="presParOf" srcId="{6FCA75F5-6807-442E-840A-9B969949A63C}" destId="{564DD8E2-749C-469C-9426-D3FE54B85A5C}" srcOrd="14" destOrd="0" presId="urn:microsoft.com/office/officeart/2005/8/layout/target3"/>
    <dgm:cxn modelId="{F31AFC6F-9372-43E6-811E-EB27036D2AB1}" type="presParOf" srcId="{6FCA75F5-6807-442E-840A-9B969949A63C}" destId="{DF55156A-4971-4E2A-AC9F-990039DC1A29}" srcOrd="15" destOrd="0" presId="urn:microsoft.com/office/officeart/2005/8/layout/target3"/>
    <dgm:cxn modelId="{D0F25B0D-F2B7-416D-AF60-E7AEFEDE94D0}" type="presParOf" srcId="{6FCA75F5-6807-442E-840A-9B969949A63C}" destId="{E489B3CD-1E85-484F-9ECE-9C705B946E9F}" srcOrd="16" destOrd="0" presId="urn:microsoft.com/office/officeart/2005/8/layout/target3"/>
    <dgm:cxn modelId="{171ECD37-A2BF-4283-BE17-F63EDA918FE2}" type="presParOf" srcId="{6FCA75F5-6807-442E-840A-9B969949A63C}" destId="{F9D8C41F-1968-4340-9B11-7CB247F301E3}" srcOrd="17" destOrd="0" presId="urn:microsoft.com/office/officeart/2005/8/layout/target3"/>
    <dgm:cxn modelId="{18BEFE3D-9D4A-400E-8545-3E48D9C3D891}" type="presParOf" srcId="{6FCA75F5-6807-442E-840A-9B969949A63C}" destId="{B20D4324-0AFA-4B06-910B-806D4A5C3DF8}" srcOrd="18" destOrd="0" presId="urn:microsoft.com/office/officeart/2005/8/layout/target3"/>
    <dgm:cxn modelId="{5057F083-367E-4FE4-821D-3DEE947D4CE9}" type="presParOf" srcId="{6FCA75F5-6807-442E-840A-9B969949A63C}" destId="{DE4E79BD-3591-4744-92CC-685C8915CB87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BA71-ABAC-49A4-8677-56E25CE818EE}">
      <dsp:nvSpPr>
        <dsp:cNvPr id="0" name=""/>
        <dsp:cNvSpPr/>
      </dsp:nvSpPr>
      <dsp:spPr>
        <a:xfrm>
          <a:off x="5070452" y="2520738"/>
          <a:ext cx="2932571" cy="29325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5499917" y="2950203"/>
        <a:ext cx="2073641" cy="2073641"/>
      </dsp:txXfrm>
    </dsp:sp>
    <dsp:sp modelId="{038B9CD0-3FE9-4935-A6DE-5784AED02C00}">
      <dsp:nvSpPr>
        <dsp:cNvPr id="0" name=""/>
        <dsp:cNvSpPr/>
      </dsp:nvSpPr>
      <dsp:spPr>
        <a:xfrm rot="10738692">
          <a:off x="2030151" y="3538510"/>
          <a:ext cx="3032615" cy="6316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ECCD56-3FC8-43FE-B5C0-0180A1C13B9A}">
      <dsp:nvSpPr>
        <dsp:cNvPr id="0" name=""/>
        <dsp:cNvSpPr/>
      </dsp:nvSpPr>
      <dsp:spPr>
        <a:xfrm>
          <a:off x="-221402" y="2166981"/>
          <a:ext cx="4181693" cy="3089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effectLst/>
              <a:latin typeface="+mj-lt"/>
            </a:rPr>
            <a:t>97 детей-инвалидов получили услуги по профессиональной ориентации </a:t>
          </a:r>
          <a:r>
            <a:rPr lang="ru-RU" sz="1800" b="0" kern="1200" dirty="0" smtClean="0">
              <a:effectLst/>
            </a:rPr>
            <a:t>в целях выбора сферы деятельности (профессии), трудоустройства, прохождения профессионального обучения и получения дополнительного профессионального образования.</a:t>
          </a:r>
          <a:endParaRPr lang="ru-RU" sz="1800" b="0" kern="1200" dirty="0"/>
        </a:p>
      </dsp:txBody>
      <dsp:txXfrm>
        <a:off x="-130911" y="2257472"/>
        <a:ext cx="4000711" cy="2908620"/>
      </dsp:txXfrm>
    </dsp:sp>
    <dsp:sp modelId="{6F12BB3A-07E8-42A4-B7C6-74C89C47820C}">
      <dsp:nvSpPr>
        <dsp:cNvPr id="0" name=""/>
        <dsp:cNvSpPr/>
      </dsp:nvSpPr>
      <dsp:spPr>
        <a:xfrm rot="13354033">
          <a:off x="2603532" y="1332867"/>
          <a:ext cx="3508991" cy="6316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385771"/>
                <a:satOff val="-7957"/>
                <a:lumOff val="-7451"/>
                <a:alphaOff val="0"/>
                <a:tint val="60000"/>
                <a:satMod val="250000"/>
              </a:schemeClr>
            </a:gs>
            <a:gs pos="35000">
              <a:schemeClr val="accent2">
                <a:hueOff val="-385771"/>
                <a:satOff val="-7957"/>
                <a:lumOff val="-7451"/>
                <a:alphaOff val="0"/>
                <a:tint val="47000"/>
                <a:satMod val="275000"/>
              </a:schemeClr>
            </a:gs>
            <a:gs pos="100000">
              <a:schemeClr val="accent2">
                <a:hueOff val="-385771"/>
                <a:satOff val="-7957"/>
                <a:lumOff val="-7451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1588DA-BAEF-40C9-81A0-A5C60B3B9B60}">
      <dsp:nvSpPr>
        <dsp:cNvPr id="0" name=""/>
        <dsp:cNvSpPr/>
      </dsp:nvSpPr>
      <dsp:spPr>
        <a:xfrm>
          <a:off x="0" y="57286"/>
          <a:ext cx="4660714" cy="18150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85771"/>
                <a:satOff val="-7957"/>
                <a:lumOff val="-7451"/>
                <a:alphaOff val="0"/>
                <a:tint val="60000"/>
                <a:satMod val="250000"/>
              </a:schemeClr>
            </a:gs>
            <a:gs pos="35000">
              <a:schemeClr val="accent2">
                <a:hueOff val="-385771"/>
                <a:satOff val="-7957"/>
                <a:lumOff val="-7451"/>
                <a:alphaOff val="0"/>
                <a:tint val="47000"/>
                <a:satMod val="275000"/>
              </a:schemeClr>
            </a:gs>
            <a:gs pos="100000">
              <a:schemeClr val="accent2">
                <a:hueOff val="-385771"/>
                <a:satOff val="-7957"/>
                <a:lumOff val="-7451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/>
              <a:latin typeface="+mj-lt"/>
            </a:rPr>
            <a:t>40 человек из числа безработных инвалидов направлено на профессиональное обучение </a:t>
          </a:r>
          <a:r>
            <a:rPr lang="ru-RU" sz="1600" b="1" kern="1200" dirty="0" smtClean="0">
              <a:effectLst/>
            </a:rPr>
            <a:t>для последующего трудоустройства на специально оборудованные (оснащенные) рабочие места</a:t>
          </a:r>
          <a:endParaRPr lang="ru-RU" sz="1600" b="1" kern="1200" dirty="0"/>
        </a:p>
      </dsp:txBody>
      <dsp:txXfrm>
        <a:off x="53162" y="110448"/>
        <a:ext cx="4554390" cy="1708775"/>
      </dsp:txXfrm>
    </dsp:sp>
    <dsp:sp modelId="{A173E745-1A12-4CFE-8B36-80F52CDF852F}">
      <dsp:nvSpPr>
        <dsp:cNvPr id="0" name=""/>
        <dsp:cNvSpPr/>
      </dsp:nvSpPr>
      <dsp:spPr>
        <a:xfrm rot="16047245">
          <a:off x="5714622" y="1450675"/>
          <a:ext cx="1451198" cy="6316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71541"/>
                <a:satOff val="-15915"/>
                <a:lumOff val="-14902"/>
                <a:alphaOff val="0"/>
                <a:tint val="60000"/>
                <a:satMod val="250000"/>
              </a:schemeClr>
            </a:gs>
            <a:gs pos="35000">
              <a:schemeClr val="accent2">
                <a:hueOff val="-771541"/>
                <a:satOff val="-15915"/>
                <a:lumOff val="-14902"/>
                <a:alphaOff val="0"/>
                <a:tint val="47000"/>
                <a:satMod val="275000"/>
              </a:schemeClr>
            </a:gs>
            <a:gs pos="100000">
              <a:schemeClr val="accent2">
                <a:hueOff val="-771541"/>
                <a:satOff val="-15915"/>
                <a:lumOff val="-14902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F9CA80-F219-4247-970B-9F37B520B105}">
      <dsp:nvSpPr>
        <dsp:cNvPr id="0" name=""/>
        <dsp:cNvSpPr/>
      </dsp:nvSpPr>
      <dsp:spPr>
        <a:xfrm>
          <a:off x="5128115" y="361712"/>
          <a:ext cx="3077756" cy="1252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71541"/>
                <a:satOff val="-15915"/>
                <a:lumOff val="-14902"/>
                <a:alphaOff val="0"/>
                <a:tint val="60000"/>
                <a:satMod val="250000"/>
              </a:schemeClr>
            </a:gs>
            <a:gs pos="35000">
              <a:schemeClr val="accent2">
                <a:hueOff val="-771541"/>
                <a:satOff val="-15915"/>
                <a:lumOff val="-14902"/>
                <a:alphaOff val="0"/>
                <a:tint val="47000"/>
                <a:satMod val="275000"/>
              </a:schemeClr>
            </a:gs>
            <a:gs pos="100000">
              <a:schemeClr val="accent2">
                <a:hueOff val="-771541"/>
                <a:satOff val="-15915"/>
                <a:lumOff val="-14902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effectLst/>
              <a:latin typeface="+mn-lt"/>
            </a:rPr>
            <a:t>Создано (дооснащено)</a:t>
          </a:r>
          <a:r>
            <a:rPr lang="ru-RU" sz="1600" b="1" kern="1200" dirty="0" smtClean="0">
              <a:effectLst/>
              <a:latin typeface="+mj-lt"/>
            </a:rPr>
            <a:t/>
          </a:r>
          <a:br>
            <a:rPr lang="ru-RU" sz="1600" b="1" kern="1200" dirty="0" smtClean="0">
              <a:effectLst/>
              <a:latin typeface="+mj-lt"/>
            </a:rPr>
          </a:br>
          <a:r>
            <a:rPr lang="ru-RU" sz="1600" b="1" kern="1200" dirty="0" smtClean="0">
              <a:effectLst/>
              <a:latin typeface="+mj-lt"/>
            </a:rPr>
            <a:t>78 рабочих мест для незанятых инвалидов</a:t>
          </a:r>
          <a:endParaRPr lang="ru-RU" sz="1600" b="1" kern="1200" dirty="0">
            <a:latin typeface="+mj-lt"/>
          </a:endParaRPr>
        </a:p>
      </dsp:txBody>
      <dsp:txXfrm>
        <a:off x="5164796" y="398393"/>
        <a:ext cx="3004394" cy="1179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9DEE1-CB4C-4EF7-B216-E5AD05418225}">
      <dsp:nvSpPr>
        <dsp:cNvPr id="0" name=""/>
        <dsp:cNvSpPr/>
      </dsp:nvSpPr>
      <dsp:spPr>
        <a:xfrm>
          <a:off x="859169" y="508"/>
          <a:ext cx="2244734" cy="154662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9FECA3-7590-4C06-A5DC-FBEFAF2BB7DC}">
      <dsp:nvSpPr>
        <dsp:cNvPr id="0" name=""/>
        <dsp:cNvSpPr/>
      </dsp:nvSpPr>
      <dsp:spPr>
        <a:xfrm>
          <a:off x="859169" y="1547130"/>
          <a:ext cx="2244734" cy="83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/>
            </a:rPr>
            <a:t>Материалы строительные нерудные</a:t>
          </a:r>
          <a:endParaRPr lang="ru-RU" sz="1600" b="1" kern="1200" dirty="0"/>
        </a:p>
      </dsp:txBody>
      <dsp:txXfrm>
        <a:off x="859169" y="1547130"/>
        <a:ext cx="2244734" cy="832796"/>
      </dsp:txXfrm>
    </dsp:sp>
    <dsp:sp modelId="{5D44868B-E654-41F3-A8DF-AF3E4F5DB2CF}">
      <dsp:nvSpPr>
        <dsp:cNvPr id="0" name=""/>
        <dsp:cNvSpPr/>
      </dsp:nvSpPr>
      <dsp:spPr>
        <a:xfrm>
          <a:off x="3371885" y="508"/>
          <a:ext cx="2244734" cy="154662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62A38A-14D5-4BCC-B016-82C98B054189}">
      <dsp:nvSpPr>
        <dsp:cNvPr id="0" name=""/>
        <dsp:cNvSpPr/>
      </dsp:nvSpPr>
      <dsp:spPr>
        <a:xfrm>
          <a:off x="3328471" y="1547130"/>
          <a:ext cx="2244734" cy="83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/>
            <a:t>Кирпич силикатный</a:t>
          </a:r>
          <a:endParaRPr lang="ru-RU" sz="1600" b="0" i="0" u="none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328471" y="1547130"/>
        <a:ext cx="2244734" cy="832796"/>
      </dsp:txXfrm>
    </dsp:sp>
    <dsp:sp modelId="{5F98AD98-139A-4565-B5DF-265F947C674F}">
      <dsp:nvSpPr>
        <dsp:cNvPr id="0" name=""/>
        <dsp:cNvSpPr/>
      </dsp:nvSpPr>
      <dsp:spPr>
        <a:xfrm>
          <a:off x="3336032" y="2464044"/>
          <a:ext cx="2244734" cy="154662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9EBE2B-380B-4344-8094-A903E24049F6}">
      <dsp:nvSpPr>
        <dsp:cNvPr id="0" name=""/>
        <dsp:cNvSpPr/>
      </dsp:nvSpPr>
      <dsp:spPr>
        <a:xfrm>
          <a:off x="815755" y="4120234"/>
          <a:ext cx="2244734" cy="83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Цемент</a:t>
          </a:r>
          <a:endParaRPr lang="ru-RU" sz="1600" b="1" kern="1200" dirty="0"/>
        </a:p>
      </dsp:txBody>
      <dsp:txXfrm>
        <a:off x="815755" y="4120234"/>
        <a:ext cx="2244734" cy="832796"/>
      </dsp:txXfrm>
    </dsp:sp>
    <dsp:sp modelId="{5BB50263-BF86-4AA4-9FD0-AAC51B313861}">
      <dsp:nvSpPr>
        <dsp:cNvPr id="0" name=""/>
        <dsp:cNvSpPr/>
      </dsp:nvSpPr>
      <dsp:spPr>
        <a:xfrm>
          <a:off x="829049" y="2492162"/>
          <a:ext cx="2244734" cy="1546622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12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54FF34-D199-4CD2-81BA-3120656C51BF}">
      <dsp:nvSpPr>
        <dsp:cNvPr id="0" name=""/>
        <dsp:cNvSpPr/>
      </dsp:nvSpPr>
      <dsp:spPr>
        <a:xfrm>
          <a:off x="3328471" y="4151023"/>
          <a:ext cx="2244734" cy="832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Конструкции</a:t>
          </a:r>
          <a:br>
            <a:rPr lang="ru-RU" sz="1600" b="1" kern="1200" dirty="0" smtClean="0"/>
          </a:br>
          <a:r>
            <a:rPr lang="ru-RU" sz="1600" b="1" kern="1200" dirty="0" smtClean="0"/>
            <a:t>и детали сборные железобетонные</a:t>
          </a:r>
          <a:endParaRPr lang="ru-RU" sz="1600" kern="1200" dirty="0"/>
        </a:p>
      </dsp:txBody>
      <dsp:txXfrm>
        <a:off x="3328471" y="4151023"/>
        <a:ext cx="2244734" cy="832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87082-8973-4820-9D7B-9F4D8D1C2CDC}">
      <dsp:nvSpPr>
        <dsp:cNvPr id="0" name=""/>
        <dsp:cNvSpPr/>
      </dsp:nvSpPr>
      <dsp:spPr>
        <a:xfrm>
          <a:off x="57204" y="633256"/>
          <a:ext cx="3543190" cy="3543190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AA7EC-7816-4244-BDBB-7320FF3EE716}">
      <dsp:nvSpPr>
        <dsp:cNvPr id="0" name=""/>
        <dsp:cNvSpPr/>
      </dsp:nvSpPr>
      <dsp:spPr>
        <a:xfrm>
          <a:off x="1828800" y="491231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2013</a:t>
          </a:r>
          <a:endParaRPr lang="ru-RU" sz="3600" kern="1200" dirty="0"/>
        </a:p>
      </dsp:txBody>
      <dsp:txXfrm>
        <a:off x="1828800" y="491231"/>
        <a:ext cx="2133600" cy="777239"/>
      </dsp:txXfrm>
    </dsp:sp>
    <dsp:sp modelId="{A139AD33-F04F-4FF9-92F9-AC7769CC244C}">
      <dsp:nvSpPr>
        <dsp:cNvPr id="0" name=""/>
        <dsp:cNvSpPr/>
      </dsp:nvSpPr>
      <dsp:spPr>
        <a:xfrm>
          <a:off x="480059" y="1268471"/>
          <a:ext cx="2697480" cy="269748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4132458"/>
            <a:satOff val="6183"/>
            <a:lumOff val="-6928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DE2E2-0922-4D8B-A7E5-EDED43AF17E4}">
      <dsp:nvSpPr>
        <dsp:cNvPr id="0" name=""/>
        <dsp:cNvSpPr/>
      </dsp:nvSpPr>
      <dsp:spPr>
        <a:xfrm>
          <a:off x="1828800" y="1268471"/>
          <a:ext cx="4267200" cy="26974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4132458"/>
              <a:satOff val="6183"/>
              <a:lumOff val="-69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2012</a:t>
          </a:r>
          <a:endParaRPr lang="ru-RU" sz="3700" kern="1200" dirty="0"/>
        </a:p>
      </dsp:txBody>
      <dsp:txXfrm>
        <a:off x="1828800" y="1268471"/>
        <a:ext cx="2133600" cy="777240"/>
      </dsp:txXfrm>
    </dsp:sp>
    <dsp:sp modelId="{2F1D3356-76E4-40A4-9BA5-D1CDE8CB88B8}">
      <dsp:nvSpPr>
        <dsp:cNvPr id="0" name=""/>
        <dsp:cNvSpPr/>
      </dsp:nvSpPr>
      <dsp:spPr>
        <a:xfrm>
          <a:off x="960120" y="2045712"/>
          <a:ext cx="1737360" cy="173736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8264916"/>
            <a:satOff val="12367"/>
            <a:lumOff val="-138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AE183-A30A-465F-9414-1E6FA06394C8}">
      <dsp:nvSpPr>
        <dsp:cNvPr id="0" name=""/>
        <dsp:cNvSpPr/>
      </dsp:nvSpPr>
      <dsp:spPr>
        <a:xfrm>
          <a:off x="1828800" y="2045712"/>
          <a:ext cx="4267200" cy="17373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8264916"/>
              <a:satOff val="12367"/>
              <a:lumOff val="-138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2011</a:t>
          </a:r>
          <a:endParaRPr lang="ru-RU" sz="3700" kern="1200" dirty="0"/>
        </a:p>
      </dsp:txBody>
      <dsp:txXfrm>
        <a:off x="1828800" y="2045712"/>
        <a:ext cx="2133600" cy="777240"/>
      </dsp:txXfrm>
    </dsp:sp>
    <dsp:sp modelId="{BF61919F-D05A-4CAE-AC6C-1B9B2BC52704}">
      <dsp:nvSpPr>
        <dsp:cNvPr id="0" name=""/>
        <dsp:cNvSpPr/>
      </dsp:nvSpPr>
      <dsp:spPr>
        <a:xfrm>
          <a:off x="1440180" y="2822952"/>
          <a:ext cx="777240" cy="77724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39577-B361-4AF8-B00C-9C0C339FCE70}">
      <dsp:nvSpPr>
        <dsp:cNvPr id="0" name=""/>
        <dsp:cNvSpPr/>
      </dsp:nvSpPr>
      <dsp:spPr>
        <a:xfrm>
          <a:off x="1828800" y="2822952"/>
          <a:ext cx="4267200" cy="7772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12397374"/>
              <a:satOff val="18550"/>
              <a:lumOff val="-207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2010</a:t>
          </a:r>
          <a:endParaRPr lang="ru-RU" sz="3700" kern="1200" dirty="0"/>
        </a:p>
      </dsp:txBody>
      <dsp:txXfrm>
        <a:off x="1828800" y="2822952"/>
        <a:ext cx="2133600" cy="777240"/>
      </dsp:txXfrm>
    </dsp:sp>
    <dsp:sp modelId="{BB56C831-42C2-4D04-8C55-742F595630CA}">
      <dsp:nvSpPr>
        <dsp:cNvPr id="0" name=""/>
        <dsp:cNvSpPr/>
      </dsp:nvSpPr>
      <dsp:spPr>
        <a:xfrm>
          <a:off x="3962400" y="491231"/>
          <a:ext cx="2133600" cy="777239"/>
        </a:xfrm>
        <a:prstGeom prst="rect">
          <a:avLst/>
        </a:prstGeom>
        <a:noFill/>
        <a:ln w="285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+mj-lt"/>
            </a:rPr>
            <a:t>79,0%</a:t>
          </a:r>
          <a:endParaRPr lang="ru-RU" sz="3200" kern="1200" dirty="0">
            <a:latin typeface="+mj-lt"/>
          </a:endParaRPr>
        </a:p>
      </dsp:txBody>
      <dsp:txXfrm>
        <a:off x="3962400" y="491231"/>
        <a:ext cx="2133600" cy="777239"/>
      </dsp:txXfrm>
    </dsp:sp>
    <dsp:sp modelId="{F9D8C41F-1968-4340-9B11-7CB247F301E3}">
      <dsp:nvSpPr>
        <dsp:cNvPr id="0" name=""/>
        <dsp:cNvSpPr/>
      </dsp:nvSpPr>
      <dsp:spPr>
        <a:xfrm>
          <a:off x="3962400" y="2045712"/>
          <a:ext cx="2133600" cy="777240"/>
        </a:xfrm>
        <a:prstGeom prst="rect">
          <a:avLst/>
        </a:prstGeom>
        <a:noFill/>
        <a:ln w="285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+mj-lt"/>
            </a:rPr>
            <a:t>20,8%</a:t>
          </a:r>
          <a:endParaRPr lang="ru-RU" sz="3200" kern="1200" dirty="0">
            <a:latin typeface="+mj-lt"/>
          </a:endParaRPr>
        </a:p>
      </dsp:txBody>
      <dsp:txXfrm>
        <a:off x="3962400" y="2045712"/>
        <a:ext cx="2133600" cy="777240"/>
      </dsp:txXfrm>
    </dsp:sp>
    <dsp:sp modelId="{DE4E79BD-3591-4744-92CC-685C8915CB87}">
      <dsp:nvSpPr>
        <dsp:cNvPr id="0" name=""/>
        <dsp:cNvSpPr/>
      </dsp:nvSpPr>
      <dsp:spPr>
        <a:xfrm>
          <a:off x="3962400" y="2822952"/>
          <a:ext cx="2133600" cy="777240"/>
        </a:xfrm>
        <a:prstGeom prst="rect">
          <a:avLst/>
        </a:prstGeom>
        <a:noFill/>
        <a:ln w="285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+mj-lt"/>
            </a:rPr>
            <a:t>6,8%</a:t>
          </a:r>
          <a:endParaRPr lang="ru-RU" sz="3200" kern="1200" dirty="0">
            <a:latin typeface="+mj-lt"/>
          </a:endParaRPr>
        </a:p>
      </dsp:txBody>
      <dsp:txXfrm>
        <a:off x="3962400" y="2822952"/>
        <a:ext cx="2133600" cy="777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B429-B978-423E-98CF-3E58C8EF6D04}" type="datetimeFigureOut">
              <a:rPr lang="ru-RU" smtClean="0"/>
              <a:t>18.03.2014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DDF5A-11D4-42BD-9B6E-FEB626A69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5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DDF5A-11D4-42BD-9B6E-FEB626A6918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86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DDF5A-11D4-42BD-9B6E-FEB626A6918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6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8FB6C-B443-4179-B49F-B4E7CF76E87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7676-810F-4236-B147-9CB9F109E975}" type="datetime1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5677-D36D-4AA1-863B-DE1695AAE7DB}" type="datetime1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7BA11-15A1-4F64-ACEE-EF5650CF9503}" type="datetime1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1B9B-FB15-4284-812E-57DE75128589}" type="datetime1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73A84-7D82-4688-835A-025186475C97}" type="datetime1">
              <a:rPr lang="ru-RU" smtClean="0"/>
              <a:t>18.03.2014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9383-61CB-4015-B269-1CD944B4D2D1}" type="datetime1">
              <a:rPr lang="ru-RU" smtClean="0"/>
              <a:t>18.03.2014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71C7-D17D-472F-929D-05D3E83099E2}" type="datetime1">
              <a:rPr lang="ru-RU" smtClean="0"/>
              <a:t>18.03.2014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C81D-8B95-4536-A781-90B14683AE0B}" type="datetime1">
              <a:rPr lang="ru-RU" smtClean="0"/>
              <a:t>18.03.2014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0686-B5E7-4DF4-8748-91C029105AC7}" type="datetime1">
              <a:rPr lang="ru-RU" smtClean="0"/>
              <a:t>18.03.2014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D210-C3E7-4B9A-A9C7-71BAD556CD87}" type="datetime1">
              <a:rPr lang="ru-RU" smtClean="0"/>
              <a:t>18.03.2014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CB8B-E5D1-409B-8D0F-1F43D92BC762}" type="datetime1">
              <a:rPr lang="ru-RU" smtClean="0"/>
              <a:t>18.03.2014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9CBF0B3-AB67-4598-B5BB-9CDA924F3B01}" type="datetime1">
              <a:rPr lang="ru-RU" smtClean="0"/>
              <a:t>18.03.2014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0AF1A59-A946-4F92-8E2F-7CE3FC11B2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/>
              <a:t>ОТЧЕТ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Губернатора Архангельской области И.А. Орлова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/>
              <a:t>о </a:t>
            </a:r>
            <a:r>
              <a:rPr lang="ru-RU" sz="3200" b="1" dirty="0"/>
              <a:t>результатах деятельности Правительства Архангельской области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за 2013 год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10</a:t>
            </a:fld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84" y="1"/>
            <a:ext cx="91443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3249062"/>
            <a:ext cx="8363272" cy="6839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Молодёжная политика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8834" y="6381328"/>
            <a:ext cx="367240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Форум </a:t>
            </a:r>
            <a:r>
              <a:rPr lang="ru-RU" b="1" dirty="0">
                <a:solidFill>
                  <a:schemeClr val="tx1"/>
                </a:solidFill>
              </a:rPr>
              <a:t>молодых </a:t>
            </a:r>
            <a:r>
              <a:rPr lang="ru-RU" b="1" dirty="0" smtClean="0">
                <a:solidFill>
                  <a:schemeClr val="tx1"/>
                </a:solidFill>
              </a:rPr>
              <a:t>политиков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82" y="2852936"/>
            <a:ext cx="4608512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Форум </a:t>
            </a:r>
            <a:r>
              <a:rPr lang="ru-RU" b="1" dirty="0">
                <a:solidFill>
                  <a:schemeClr val="tx1"/>
                </a:solidFill>
              </a:rPr>
              <a:t>молодых предпринимателей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36096" y="2816932"/>
            <a:ext cx="2736304" cy="396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Форум «</a:t>
            </a:r>
            <a:r>
              <a:rPr lang="ru-RU" b="1" dirty="0">
                <a:solidFill>
                  <a:schemeClr val="tx1"/>
                </a:solidFill>
              </a:rPr>
              <a:t>Команда 29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10493" y="6345324"/>
            <a:ext cx="2952328" cy="396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</a:t>
            </a:r>
            <a:r>
              <a:rPr lang="ru-RU" b="1" dirty="0" smtClean="0">
                <a:solidFill>
                  <a:schemeClr val="tx1"/>
                </a:solidFill>
              </a:rPr>
              <a:t>убернаторский приём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rmAutofit/>
          </a:bodyPr>
          <a:lstStyle/>
          <a:p>
            <a:r>
              <a:rPr lang="ru-RU" sz="2200" dirty="0"/>
              <a:t>Меры по социальной поддержке многодетных семей в 2013 году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200" dirty="0">
                <a:latin typeface="Times New Roman"/>
                <a:ea typeface="Times New Roman"/>
                <a:cs typeface="Times New Roman"/>
              </a:rPr>
            </a:b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541122"/>
              </p:ext>
            </p:extLst>
          </p:nvPr>
        </p:nvGraphicFramePr>
        <p:xfrm>
          <a:off x="611557" y="1340769"/>
          <a:ext cx="8136000" cy="48411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4608515"/>
                <a:gridCol w="3527485"/>
              </a:tblGrid>
              <a:tr h="50405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Меры социальной поддержки</a:t>
                      </a:r>
                      <a:endParaRPr lang="ru-RU" sz="15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Реализация в 2013 году</a:t>
                      </a:r>
                      <a:endParaRPr lang="ru-RU" sz="15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40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Субсидия семье, воспитывающей </a:t>
                      </a:r>
                      <a:r>
                        <a:rPr lang="ru-RU" sz="1500" b="1" dirty="0" smtClean="0">
                          <a:effectLst/>
                        </a:rPr>
                        <a:t>шесть</a:t>
                      </a:r>
                      <a:br>
                        <a:rPr lang="ru-RU" sz="1500" b="1" dirty="0" smtClean="0">
                          <a:effectLst/>
                        </a:rPr>
                      </a:br>
                      <a:r>
                        <a:rPr lang="ru-RU" sz="1500" b="1" dirty="0" smtClean="0">
                          <a:effectLst/>
                        </a:rPr>
                        <a:t>и </a:t>
                      </a:r>
                      <a:r>
                        <a:rPr lang="ru-RU" sz="1500" b="1" dirty="0">
                          <a:effectLst/>
                        </a:rPr>
                        <a:t>более детей</a:t>
                      </a:r>
                      <a:r>
                        <a:rPr lang="ru-RU" sz="1500" b="0" dirty="0">
                          <a:effectLst/>
                        </a:rPr>
                        <a:t>, на приобретение транспортного средства в размере до одного миллиона рублей</a:t>
                      </a:r>
                      <a:r>
                        <a:rPr lang="ru-RU" sz="1500" b="0" dirty="0" smtClean="0">
                          <a:effectLst/>
                        </a:rPr>
                        <a:t>.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83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семьям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</a:rPr>
                        <a:t>выписаны свидетельства,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 семей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</a:rPr>
                        <a:t>приобрели транспортное 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</a:rPr>
                        <a:t>средство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0631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Субсидия на улучшение жилищных условий при рождении (усыновлении) седьмого ребенка или последующих детей </a:t>
                      </a:r>
                      <a:r>
                        <a:rPr lang="ru-RU" sz="1500" b="0" dirty="0">
                          <a:effectLst/>
                        </a:rPr>
                        <a:t>в размере до двух миллионов </a:t>
                      </a:r>
                      <a:r>
                        <a:rPr lang="ru-RU" sz="1500" b="0" dirty="0" smtClean="0">
                          <a:effectLst/>
                        </a:rPr>
                        <a:t>рублей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 семьям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</a:rPr>
                        <a:t>выписаны свидетельства, из них пять семей улучшили жилищные 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</a:rPr>
                        <a:t>условия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40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</a:rPr>
                        <a:t>Ежемесячная денежная </a:t>
                      </a:r>
                      <a:r>
                        <a:rPr lang="ru-RU" sz="1500" b="1" dirty="0" smtClean="0">
                          <a:effectLst/>
                        </a:rPr>
                        <a:t>выплата</a:t>
                      </a:r>
                      <a:br>
                        <a:rPr lang="ru-RU" sz="1500" b="1" dirty="0" smtClean="0">
                          <a:effectLst/>
                        </a:rPr>
                      </a:br>
                      <a:r>
                        <a:rPr lang="ru-RU" sz="1500" b="1" dirty="0" smtClean="0">
                          <a:effectLst/>
                        </a:rPr>
                        <a:t>при </a:t>
                      </a:r>
                      <a:r>
                        <a:rPr lang="ru-RU" sz="1500" b="1" dirty="0">
                          <a:effectLst/>
                        </a:rPr>
                        <a:t>рождении (усыновлении) </a:t>
                      </a:r>
                      <a:r>
                        <a:rPr lang="ru-RU" sz="1500" b="0" dirty="0">
                          <a:effectLst/>
                        </a:rPr>
                        <a:t>после 31 декабря 2012 года третьего ребенка или последующих детей 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0000" marR="180000" marT="180000" marB="18000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1279 получателей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</a:rPr>
                        <a:t>ежемесячной денежной выплаты, 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</a:rPr>
                        <a:t>размер выплаты</a:t>
                      </a:r>
                      <a:b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</a:t>
                      </a: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941 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рубль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0000" marR="180000" marT="180000" marB="180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/>
              <a:t>Мероприятия по </a:t>
            </a:r>
            <a:r>
              <a:rPr lang="ru-RU" sz="2000" dirty="0"/>
              <a:t>созданию специальных рабочих мест для инвалидов в 2013 году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64873118"/>
              </p:ext>
            </p:extLst>
          </p:nvPr>
        </p:nvGraphicFramePr>
        <p:xfrm>
          <a:off x="539552" y="1268760"/>
          <a:ext cx="820891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7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Autofit/>
          </a:bodyPr>
          <a:lstStyle/>
          <a:p>
            <a:r>
              <a:rPr lang="ru-RU" sz="1800" dirty="0"/>
              <a:t>Средняя заработная плата работников учреждений социального обслуживания за 2013 год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>
                <a:latin typeface="Times New Roman"/>
                <a:ea typeface="Times New Roman"/>
                <a:cs typeface="Times New Roman"/>
              </a:rPr>
            </a:b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219420"/>
              </p:ext>
            </p:extLst>
          </p:nvPr>
        </p:nvGraphicFramePr>
        <p:xfrm>
          <a:off x="251522" y="1484787"/>
          <a:ext cx="8640958" cy="500353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84174"/>
                <a:gridCol w="939292"/>
                <a:gridCol w="1076932"/>
                <a:gridCol w="1008112"/>
                <a:gridCol w="1008112"/>
                <a:gridCol w="1512168"/>
                <a:gridCol w="1512168"/>
              </a:tblGrid>
              <a:tr h="1728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Категории работников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Средняя </a:t>
                      </a:r>
                      <a:r>
                        <a:rPr lang="ru-RU" sz="1400" dirty="0" smtClean="0">
                          <a:effectLst/>
                        </a:rPr>
                        <a:t>ЗП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 2012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Средняя </a:t>
                      </a:r>
                      <a:r>
                        <a:rPr lang="ru-RU" sz="1400" dirty="0" smtClean="0">
                          <a:effectLst/>
                        </a:rPr>
                        <a:t>ЗП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 2013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Коэффи-циент роста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2013/2012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Целевые значения </a:t>
                      </a:r>
                      <a:r>
                        <a:rPr lang="ru-RU" sz="1400" dirty="0" smtClean="0">
                          <a:effectLst/>
                        </a:rPr>
                        <a:t>ЗП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2013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Индикативное соотношение</a:t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к </a:t>
                      </a:r>
                      <a:r>
                        <a:rPr lang="ru-RU" sz="1400" dirty="0">
                          <a:effectLst/>
                        </a:rPr>
                        <a:t>средней </a:t>
                      </a:r>
                      <a:r>
                        <a:rPr lang="ru-RU" sz="1400" dirty="0" smtClean="0">
                          <a:effectLst/>
                        </a:rPr>
                        <a:t>ЗП </a:t>
                      </a:r>
                      <a:r>
                        <a:rPr lang="ru-RU" sz="1400" dirty="0">
                          <a:effectLst/>
                        </a:rPr>
                        <a:t>по области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(план)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Индикативное </a:t>
                      </a:r>
                      <a:r>
                        <a:rPr lang="ru-RU" sz="1400" dirty="0" smtClean="0">
                          <a:effectLst/>
                        </a:rPr>
                        <a:t>соотношение</a:t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к </a:t>
                      </a:r>
                      <a:r>
                        <a:rPr lang="ru-RU" sz="1400" dirty="0">
                          <a:effectLst/>
                        </a:rPr>
                        <a:t>средней </a:t>
                      </a:r>
                      <a:r>
                        <a:rPr lang="ru-RU" sz="1400" dirty="0" smtClean="0">
                          <a:effectLst/>
                        </a:rPr>
                        <a:t>ЗП </a:t>
                      </a:r>
                      <a:r>
                        <a:rPr lang="ru-RU" sz="1400" dirty="0">
                          <a:effectLst/>
                        </a:rPr>
                        <a:t>по области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(факт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3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Врачи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21 634,96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40 750,30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1,884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38 262,1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129,7%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j-lt"/>
                        </a:rPr>
                        <a:t>138,1%</a:t>
                      </a:r>
                      <a:endParaRPr lang="ru-RU" sz="1400" b="1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Средний медицинский персонал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16 874,19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25 204,79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1,494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22 302,4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75,6%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85,4%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Младший медицинский персонал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9 808,48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15 497,04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1,580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14 779,7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50,1%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52,5%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Педагогические работники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12 569,92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22 228,85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1,768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22 125,4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75,0%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75,4%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02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Социальные работники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8 548,54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14 816,02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1,733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14 012,7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47,5%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</a:rPr>
                        <a:t>50,2%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371600"/>
          </a:xfrm>
        </p:spPr>
        <p:txBody>
          <a:bodyPr>
            <a:normAutofit/>
          </a:bodyPr>
          <a:lstStyle/>
          <a:p>
            <a:r>
              <a:rPr lang="ru-RU" sz="2000" b="1" dirty="0"/>
              <a:t>Динамика роста средней заработной платы работников культуры Архангельской области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8"/>
          <a:stretch/>
        </p:blipFill>
        <p:spPr bwMode="auto">
          <a:xfrm>
            <a:off x="179512" y="1412776"/>
            <a:ext cx="82395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15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153400" cy="762000"/>
          </a:xfrm>
        </p:spPr>
        <p:txBody>
          <a:bodyPr>
            <a:normAutofit/>
          </a:bodyPr>
          <a:lstStyle/>
          <a:p>
            <a:r>
              <a:rPr lang="ru-RU" sz="2000" dirty="0"/>
              <a:t>открытие постоянной экспозиции «Тысячелетие северного мореплавания»</a:t>
            </a:r>
          </a:p>
        </p:txBody>
      </p:sp>
      <p:pic>
        <p:nvPicPr>
          <p:cNvPr id="9" name="Picture 2" descr="корабль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1" b="959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6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www.xn----dtbqcjeeqcb4a.xn--p1ai/upload/iblock/444/4448a9d40b50eaf9d7f6dd5fd663d6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278" y="4221088"/>
            <a:ext cx="4046202" cy="28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xn----dtbqcjeeqcb4a.xn--p1ai/upload/iblock/950/9509872ab80c0433e12c708910b12e9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/>
          <a:stretch/>
        </p:blipFill>
        <p:spPr bwMode="auto">
          <a:xfrm>
            <a:off x="5188387" y="4221088"/>
            <a:ext cx="3833413" cy="279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8219256" cy="295232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ФЦП </a:t>
            </a:r>
            <a:r>
              <a:rPr lang="ru-RU" b="0" dirty="0" smtClean="0"/>
              <a:t>«</a:t>
            </a:r>
            <a:r>
              <a:rPr lang="ru-RU" dirty="0" smtClean="0"/>
              <a:t>Сохранение </a:t>
            </a:r>
            <a:r>
              <a:rPr lang="ru-RU" dirty="0"/>
              <a:t>и восстановление комплекса</a:t>
            </a:r>
            <a:r>
              <a:rPr lang="ru-RU" b="0" dirty="0"/>
              <a:t> духовного, культурного, природного наследия и развитие инфраструктуры Соловецкого архипелага на 2014-2019 годы</a:t>
            </a:r>
            <a:r>
              <a:rPr lang="ru-RU" b="0" dirty="0" smtClean="0"/>
              <a:t>»</a:t>
            </a:r>
            <a:r>
              <a:rPr lang="ru-RU" b="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Пятистороннее </a:t>
            </a:r>
            <a:r>
              <a:rPr lang="ru-RU" dirty="0"/>
              <a:t>соглашение </a:t>
            </a:r>
            <a:r>
              <a:rPr lang="ru-RU" b="0" dirty="0"/>
              <a:t>о сотрудничестве между Правительством Архангельской области, Приморским муниципальным районом, сельским поселением </a:t>
            </a:r>
            <a:r>
              <a:rPr lang="ru-RU" b="0" dirty="0" err="1"/>
              <a:t>Соловецкое</a:t>
            </a:r>
            <a:r>
              <a:rPr lang="ru-RU" b="0" dirty="0"/>
              <a:t>, </a:t>
            </a:r>
            <a:r>
              <a:rPr lang="ru-RU" b="0" dirty="0" err="1"/>
              <a:t>Спасо</a:t>
            </a:r>
            <a:r>
              <a:rPr lang="ru-RU" b="0" dirty="0"/>
              <a:t>-Преображенским Соловецким </a:t>
            </a:r>
            <a:r>
              <a:rPr lang="ru-RU" b="0" dirty="0" smtClean="0"/>
              <a:t>монастырем</a:t>
            </a:r>
            <a:br>
              <a:rPr lang="ru-RU" b="0" dirty="0" smtClean="0"/>
            </a:br>
            <a:r>
              <a:rPr lang="ru-RU" b="0" dirty="0" smtClean="0"/>
              <a:t>и </a:t>
            </a:r>
            <a:r>
              <a:rPr lang="ru-RU" b="0" dirty="0"/>
              <a:t>Соловецким </a:t>
            </a:r>
            <a:r>
              <a:rPr lang="ru-RU" b="0" dirty="0" smtClean="0"/>
              <a:t>музеем-заповедником</a:t>
            </a:r>
            <a:endParaRPr lang="ru-RU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Стратегия </a:t>
            </a:r>
            <a:r>
              <a:rPr lang="ru-RU" dirty="0"/>
              <a:t>развития </a:t>
            </a:r>
            <a:r>
              <a:rPr lang="ru-RU" b="0" dirty="0"/>
              <a:t>Соловецкого архипелага как уникального объекта духовного, историко-культурного и природного </a:t>
            </a:r>
            <a:r>
              <a:rPr lang="ru-RU" b="0" dirty="0" smtClean="0"/>
              <a:t>наследия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68399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Развитие </a:t>
            </a:r>
            <a:r>
              <a:rPr lang="ru-RU" sz="2000" dirty="0" err="1" smtClean="0"/>
              <a:t>соловецкого</a:t>
            </a:r>
            <a:r>
              <a:rPr lang="ru-RU" sz="2000" dirty="0" smtClean="0"/>
              <a:t> архипелага</a:t>
            </a:r>
            <a:endParaRPr lang="ru-RU" sz="2000" dirty="0"/>
          </a:p>
        </p:txBody>
      </p:sp>
      <p:pic>
        <p:nvPicPr>
          <p:cNvPr id="18436" name="Picture 4" descr="http://www.xn----dtbqcjeeqcb4a.xn--p1ai/upload/iblock/0bd/0bd910500096b72a6ea6d31167c9a2b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2" r="7822"/>
          <a:stretch/>
        </p:blipFill>
        <p:spPr bwMode="auto">
          <a:xfrm>
            <a:off x="2200500" y="4221087"/>
            <a:ext cx="3042316" cy="279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rmAutofit/>
          </a:bodyPr>
          <a:lstStyle/>
          <a:p>
            <a:r>
              <a:rPr lang="ru-RU" sz="1800" dirty="0"/>
              <a:t>Основные экономические и социальные показатели Архангельской области в 2013 году </a:t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153595"/>
              </p:ext>
            </p:extLst>
          </p:nvPr>
        </p:nvGraphicFramePr>
        <p:xfrm>
          <a:off x="539552" y="1124744"/>
          <a:ext cx="8208912" cy="55558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{5FD0F851-EC5A-4D38-B0AD-8093EC10F338}</a:tableStyleId>
              </a:tblPr>
              <a:tblGrid>
                <a:gridCol w="5135499"/>
                <a:gridCol w="1149739"/>
                <a:gridCol w="1923674"/>
              </a:tblGrid>
              <a:tr h="573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Значение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2013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в % к 2012 году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1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Валовой региональный продукт</a:t>
                      </a:r>
                      <a:r>
                        <a:rPr lang="ru-RU" sz="1600" dirty="0" smtClean="0">
                          <a:effectLst/>
                        </a:rPr>
                        <a:t>, (</a:t>
                      </a:r>
                      <a:r>
                        <a:rPr lang="ru-RU" sz="1600" dirty="0">
                          <a:effectLst/>
                        </a:rPr>
                        <a:t>млрд. руб.)       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текущая </a:t>
                      </a:r>
                      <a:r>
                        <a:rPr lang="ru-RU" sz="1600" b="0" dirty="0" smtClean="0">
                          <a:effectLst/>
                          <a:latin typeface="+mn-lt"/>
                        </a:rPr>
                        <a:t>оценка </a:t>
                      </a:r>
                      <a:r>
                        <a:rPr lang="ru-RU" sz="1600" b="0" dirty="0">
                          <a:effectLst/>
                          <a:latin typeface="+mj-lt"/>
                        </a:rPr>
                        <a:t>368,0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105,5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382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Индекс промышленного производства, 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–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108,3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646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Инвестиции в основной капитал, млрд. руб.             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j-lt"/>
                        </a:rPr>
                        <a:t>77,9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+mj-lt"/>
                        </a:rPr>
                        <a:t> </a:t>
                      </a:r>
                      <a:endParaRPr lang="ru-RU" sz="1600" b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64,3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646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Среднемесячная заработная плата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30 197,6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 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114,1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38202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 номинальная</a:t>
                      </a:r>
                      <a:r>
                        <a:rPr lang="ru-RU" sz="1600" dirty="0">
                          <a:effectLst/>
                        </a:rPr>
                        <a:t>,  руб.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30 198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114,1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38202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реальная</a:t>
                      </a:r>
                      <a:r>
                        <a:rPr lang="ru-RU" sz="1600" dirty="0">
                          <a:effectLst/>
                        </a:rPr>
                        <a:t>, 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</a:rPr>
                        <a:t>-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107,2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622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Реальные располагаемые денежные доходы, 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</a:rPr>
                        <a:t>-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104,1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B w="12700" cmpd="sng">
                      <a:noFill/>
                    </a:lnB>
                  </a:tcPr>
                </a:tc>
              </a:tr>
              <a:tr h="646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Численность </a:t>
                      </a:r>
                      <a:r>
                        <a:rPr lang="ru-RU" sz="1600" dirty="0">
                          <a:effectLst/>
                        </a:rPr>
                        <a:t>зарегистрированных безработных на </a:t>
                      </a:r>
                      <a:r>
                        <a:rPr lang="ru-RU" sz="1600" dirty="0" smtClean="0">
                          <a:effectLst/>
                        </a:rPr>
                        <a:t>31.12.2013 (</a:t>
                      </a:r>
                      <a:r>
                        <a:rPr lang="ru-RU" sz="1600" dirty="0">
                          <a:effectLst/>
                        </a:rPr>
                        <a:t>тыс. человек)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</a:rPr>
                        <a:t>9,557</a:t>
                      </a:r>
                      <a:r>
                        <a:rPr lang="ru-RU" sz="1600" b="0" dirty="0">
                          <a:effectLst/>
                          <a:latin typeface="+mj-lt"/>
                        </a:rPr>
                        <a:t> 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</a:rPr>
                        <a:t>91,5</a:t>
                      </a:r>
                      <a:endParaRPr lang="ru-RU" sz="16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79296" cy="75600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000" dirty="0"/>
              <a:t>Итоги за 2013 </a:t>
            </a:r>
            <a:r>
              <a:rPr lang="ru-RU" sz="2000" dirty="0" smtClean="0"/>
              <a:t>год Архангельская </a:t>
            </a:r>
            <a:r>
              <a:rPr lang="ru-RU" sz="2000" dirty="0"/>
              <a:t>область (без НАО)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187755"/>
              </p:ext>
            </p:extLst>
          </p:nvPr>
        </p:nvGraphicFramePr>
        <p:xfrm>
          <a:off x="539552" y="548683"/>
          <a:ext cx="8291264" cy="609134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120680"/>
                <a:gridCol w="936104"/>
                <a:gridCol w="1234480"/>
              </a:tblGrid>
              <a:tr h="560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 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>
                          <a:effectLst/>
                        </a:rPr>
                        <a:t>2013 год</a:t>
                      </a:r>
                      <a:endParaRPr lang="ru-RU" sz="1400" b="1" i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2013 г.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к 2012 г., % 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82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видам деятельности, млрд. рублей: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>
                          <a:effectLst/>
                        </a:rPr>
                        <a:t> </a:t>
                      </a:r>
                      <a:endParaRPr lang="ru-RU" sz="1400" b="1" i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 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41071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i="0" dirty="0">
                          <a:effectLst/>
                        </a:rPr>
                        <a:t>добыча полезных ископаемых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2,5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102,5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41071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i="0" dirty="0">
                          <a:effectLst/>
                        </a:rPr>
                        <a:t>обрабатывающие производства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263,3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111,1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560118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i="0" dirty="0">
                          <a:effectLst/>
                        </a:rPr>
                        <a:t>производство и распределение электроэнергии, газа и воды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29,1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95,9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410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Продукция сельского хозяйства, млрд. рублей 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10,4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90,7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560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Объем работ по виду деятельности «строительство», млрд. рублей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41,7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125,9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560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Ввод в действие жилых домов за счет всех источников финансирования, тыс. м</a:t>
                      </a:r>
                      <a:r>
                        <a:rPr lang="ru-RU" sz="1400" b="1" i="0" baseline="30000" dirty="0">
                          <a:effectLst/>
                        </a:rPr>
                        <a:t>2</a:t>
                      </a:r>
                      <a:r>
                        <a:rPr lang="ru-RU" sz="1400" b="1" i="0" dirty="0">
                          <a:effectLst/>
                        </a:rPr>
                        <a:t> общей площади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292,2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108,5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560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Инвестиции в основной капитал (по полному кругу организаций), млрд. рублей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77,9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64,3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410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Оборот розничной торговли, млрд. рублей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>
                          <a:effectLst/>
                          <a:latin typeface="+mj-lt"/>
                        </a:rPr>
                        <a:t>175,0</a:t>
                      </a:r>
                      <a:endParaRPr lang="ru-RU" sz="1600" b="1" i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104,9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410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</a:rPr>
                        <a:t>Оборот общественного питания, млрд. рублей</a:t>
                      </a:r>
                      <a:endParaRPr lang="ru-RU" sz="1400" b="1" i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7,5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101,2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410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0">
                          <a:effectLst/>
                        </a:rPr>
                        <a:t>Индекс потребительских цен, %</a:t>
                      </a:r>
                      <a:endParaRPr lang="ru-RU" sz="1400" b="1" i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effectLst/>
                          <a:latin typeface="+mj-lt"/>
                          <a:sym typeface="Times New Roman"/>
                        </a:rPr>
                        <a:t>-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effectLst/>
                          <a:latin typeface="+mj-lt"/>
                        </a:rPr>
                        <a:t>106,5</a:t>
                      </a:r>
                      <a:endParaRPr lang="ru-RU" sz="1600" b="1" i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683994"/>
          </a:xfrm>
        </p:spPr>
        <p:txBody>
          <a:bodyPr>
            <a:normAutofit/>
          </a:bodyPr>
          <a:lstStyle/>
          <a:p>
            <a:r>
              <a:rPr lang="ru-RU" sz="1800" dirty="0"/>
              <a:t>ПОКАЗАТЕЛИ ПРОИЗВОДСТВА</a:t>
            </a:r>
            <a:br>
              <a:rPr lang="ru-RU" sz="1800" dirty="0"/>
            </a:br>
            <a:r>
              <a:rPr lang="ru-RU" sz="1800" dirty="0"/>
              <a:t>ПО ВИДАМ ЭКОНОМИЧЕСКОЙ </a:t>
            </a:r>
            <a:r>
              <a:rPr lang="ru-RU" sz="1800" dirty="0" smtClean="0"/>
              <a:t>ДЕЯТЕЛЬНОСТИ</a:t>
            </a: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087557"/>
              </p:ext>
            </p:extLst>
          </p:nvPr>
        </p:nvGraphicFramePr>
        <p:xfrm>
          <a:off x="539551" y="1212407"/>
          <a:ext cx="8208912" cy="4084992"/>
        </p:xfrm>
        <a:graphic>
          <a:graphicData uri="http://schemas.openxmlformats.org/drawingml/2006/table">
            <a:tbl>
              <a:tblPr firstRow="1" firstCol="1" lastRow="1" lastCol="1" bandRow="1" bandCol="1">
                <a:effectLst/>
                <a:tableStyleId>{BC89EF96-8CEA-46FF-86C4-4CE0E7609802}</a:tableStyleId>
              </a:tblPr>
              <a:tblGrid>
                <a:gridCol w="4104457"/>
                <a:gridCol w="1560173"/>
                <a:gridCol w="1272141"/>
                <a:gridCol w="1272141"/>
              </a:tblGrid>
              <a:tr h="3925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Наименование показателя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Единица </a:t>
                      </a:r>
                      <a:r>
                        <a:rPr lang="ru-RU" sz="1600" b="0" dirty="0">
                          <a:effectLst/>
                        </a:rPr>
                        <a:t>измерения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2013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% к </a:t>
                      </a:r>
                      <a:r>
                        <a:rPr lang="ru-RU" sz="1600" b="0" dirty="0">
                          <a:effectLst/>
                        </a:rPr>
                        <a:t>2012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Лесозаготовки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Заготовка древесины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</a:t>
                      </a:r>
                      <a:r>
                        <a:rPr lang="ru-RU" sz="1600" b="0" dirty="0" err="1">
                          <a:effectLst/>
                        </a:rPr>
                        <a:t>кбм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11 346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99,3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Древесина необработанная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</a:t>
                      </a:r>
                      <a:r>
                        <a:rPr lang="ru-RU" sz="1600" b="0" dirty="0" err="1">
                          <a:effectLst/>
                        </a:rPr>
                        <a:t>кбм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8 797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99,1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</a:tr>
              <a:tr h="4685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Бревна хвойных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 лиственных пород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</a:t>
                      </a:r>
                      <a:r>
                        <a:rPr lang="ru-RU" sz="1600" b="0" dirty="0" err="1">
                          <a:effectLst/>
                        </a:rPr>
                        <a:t>кбм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7 889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99,5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Индекс производства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% к 2012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99,6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</a:tr>
              <a:tr h="22438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Обработка древесины и производство изделий из дерева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Пиломатериалы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</a:t>
                      </a:r>
                      <a:r>
                        <a:rPr lang="ru-RU" sz="1600" b="0" dirty="0" err="1">
                          <a:effectLst/>
                        </a:rPr>
                        <a:t>кбм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1 471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93,2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Фанера клееная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</a:t>
                      </a:r>
                      <a:r>
                        <a:rPr lang="ru-RU" sz="1600" b="0" dirty="0" err="1">
                          <a:effectLst/>
                        </a:rPr>
                        <a:t>кбм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…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105,7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Индекс производства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% к 2012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94,5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3"/>
          <a:stretch/>
        </p:blipFill>
        <p:spPr bwMode="auto">
          <a:xfrm>
            <a:off x="7508987" y="5252406"/>
            <a:ext cx="1274705" cy="136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900018"/>
          </a:xfrm>
        </p:spPr>
        <p:txBody>
          <a:bodyPr>
            <a:normAutofit/>
          </a:bodyPr>
          <a:lstStyle/>
          <a:p>
            <a:r>
              <a:rPr lang="ru-RU" sz="2000" b="1" dirty="0"/>
              <a:t>Мероприятия по работе с некоммерческими организациями в 2013 году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3213" y="1155917"/>
            <a:ext cx="6702705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Проведено 3 конкурса проектов социально ориентированных НКО, по итогам которых реализуется 91 проект. Сумма финансовой поддержки более 33 млн. рублей.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3212" y="2052696"/>
            <a:ext cx="654107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Проведен третий Северный гражданский конгресс «Содействие развитию институтов гражданского общества», количество </a:t>
            </a:r>
            <a:r>
              <a:rPr lang="ru-RU" sz="1400" b="1" dirty="0" smtClean="0">
                <a:effectLst/>
              </a:rPr>
              <a:t>участников - 1200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3213" y="5144292"/>
            <a:ext cx="752312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В 2013 году ведомственная целевая программа государственной поддержки СО НКО  заняла третье место в экспертном рейтинге Министерства экономического развития РФ.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3212" y="2949475"/>
            <a:ext cx="452485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На поддержку проектов ТОС </a:t>
            </a:r>
            <a:r>
              <a:rPr lang="ru-RU" sz="1400" b="1" dirty="0" smtClean="0">
                <a:effectLst/>
              </a:rPr>
              <a:t>направлен</a:t>
            </a:r>
            <a:br>
              <a:rPr lang="ru-RU" sz="1400" b="1" dirty="0" smtClean="0">
                <a:effectLst/>
              </a:rPr>
            </a:br>
            <a:r>
              <a:rPr lang="ru-RU" sz="1400" b="1" dirty="0" smtClean="0">
                <a:effectLst/>
              </a:rPr>
              <a:t>21 </a:t>
            </a:r>
            <a:r>
              <a:rPr lang="ru-RU" sz="1400" b="1" dirty="0" smtClean="0">
                <a:effectLst/>
              </a:rPr>
              <a:t>млн. рублей, реализовано 343 проекта.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3213" y="3598494"/>
            <a:ext cx="481288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Состоялся пятый Северный межнациональный форум, количество участников - 600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3212" y="4247513"/>
            <a:ext cx="4668868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На поддержку </a:t>
            </a:r>
            <a:r>
              <a:rPr lang="ru-RU" sz="1400" b="1" dirty="0" smtClean="0">
                <a:effectLst/>
              </a:rPr>
              <a:t>межнациональных</a:t>
            </a:r>
            <a:br>
              <a:rPr lang="ru-RU" sz="1400" b="1" dirty="0" smtClean="0">
                <a:effectLst/>
              </a:rPr>
            </a:br>
            <a:r>
              <a:rPr lang="ru-RU" sz="1400" b="1" dirty="0" smtClean="0">
                <a:effectLst/>
              </a:rPr>
              <a:t>и </a:t>
            </a:r>
            <a:r>
              <a:rPr lang="ru-RU" sz="1400" b="1" dirty="0" smtClean="0">
                <a:effectLst/>
              </a:rPr>
              <a:t>межэтнических мероприятий направлено более 7,5 млн. рублей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3213" y="6041070"/>
            <a:ext cx="670270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effectLst/>
              </a:rPr>
              <a:t>Архангельской области присуждена Общественная премия «ГОСГРАНТ» 2013 года</a:t>
            </a:r>
            <a:endParaRPr lang="ru-RU" sz="14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18342"/>
            <a:ext cx="2915548" cy="21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88" y="980728"/>
            <a:ext cx="1045370" cy="173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0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683994"/>
          </a:xfrm>
        </p:spPr>
        <p:txBody>
          <a:bodyPr>
            <a:normAutofit/>
          </a:bodyPr>
          <a:lstStyle/>
          <a:p>
            <a:r>
              <a:rPr lang="ru-RU" sz="1800" dirty="0"/>
              <a:t>ПОКАЗАТЕЛИ ПРОИЗВОДСТВА</a:t>
            </a:r>
            <a:br>
              <a:rPr lang="ru-RU" sz="1800" dirty="0"/>
            </a:br>
            <a:r>
              <a:rPr lang="ru-RU" sz="1800" dirty="0"/>
              <a:t>ПО ВИДАМ ЭКОНОМИЧЕСКОЙ </a:t>
            </a:r>
            <a:r>
              <a:rPr lang="ru-RU" sz="1800" dirty="0" smtClean="0"/>
              <a:t>ДЕЯТЕЛЬНОСТИ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/ продолжение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15274"/>
              </p:ext>
            </p:extLst>
          </p:nvPr>
        </p:nvGraphicFramePr>
        <p:xfrm>
          <a:off x="467544" y="1087444"/>
          <a:ext cx="8280920" cy="50778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4623513"/>
                <a:gridCol w="1518170"/>
                <a:gridCol w="937008"/>
                <a:gridCol w="1202229"/>
              </a:tblGrid>
              <a:tr h="4685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Наименование показателям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Единица </a:t>
                      </a:r>
                      <a:r>
                        <a:rPr lang="ru-RU" sz="1600" b="0" dirty="0">
                          <a:effectLst/>
                        </a:rPr>
                        <a:t>измерения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2013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% к </a:t>
                      </a:r>
                      <a:r>
                        <a:rPr lang="ru-RU" sz="1600" b="0" dirty="0">
                          <a:effectLst/>
                        </a:rPr>
                        <a:t>2012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Производство целлюлозы, древесной массы, бумаги, картона и изделий из них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Целлюлоза древесная и целлюлоза из прочих волокнистых материалов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тонн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1 999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92,3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Целлюлоза товарная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тонн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563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72,7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Бумага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тонн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421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131,6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Картон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тыс. тонн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966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97,8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Индекс производства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 % к 2012 г.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101,7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-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Финансово-экономические показатели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Объем отгруженных </a:t>
                      </a:r>
                      <a:r>
                        <a:rPr lang="ru-RU" sz="1600" b="0" u="none" dirty="0">
                          <a:effectLst/>
                        </a:rPr>
                        <a:t>товаров перерабатывающих производств</a:t>
                      </a:r>
                      <a:endParaRPr lang="ru-RU" sz="1600" b="0" u="none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млн. руб.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53 036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99,4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Сальдированный финансовый результат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млн. руб.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3 895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67,6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Среднесписочная численность работников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чел.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23 565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90,6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  <a:tr h="22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Среднемесячная заработная плата работников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руб.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23 106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110,4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7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219" y="0"/>
            <a:ext cx="3943189" cy="68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122912" cy="118805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kern="100" dirty="0"/>
              <a:t>Основные </a:t>
            </a:r>
            <a:r>
              <a:rPr lang="ru-RU" sz="1600" kern="100" dirty="0" smtClean="0"/>
              <a:t>мероприятия</a:t>
            </a:r>
            <a:r>
              <a:rPr lang="ru-RU" sz="1600" dirty="0" smtClean="0"/>
              <a:t>, </a:t>
            </a:r>
            <a:r>
              <a:rPr lang="ru-RU" sz="1600" kern="100" dirty="0" smtClean="0"/>
              <a:t>выполненные</a:t>
            </a:r>
            <a:br>
              <a:rPr lang="ru-RU" sz="1600" kern="100" dirty="0" smtClean="0"/>
            </a:br>
            <a:r>
              <a:rPr lang="ru-RU" sz="1600" kern="100" dirty="0" smtClean="0"/>
              <a:t>в </a:t>
            </a:r>
            <a:r>
              <a:rPr lang="ru-RU" sz="1600" kern="100" dirty="0"/>
              <a:t>лесопромышленном </a:t>
            </a:r>
            <a:r>
              <a:rPr lang="ru-RU" sz="1600" kern="100" dirty="0" smtClean="0"/>
              <a:t>комплексе</a:t>
            </a:r>
            <a:br>
              <a:rPr lang="ru-RU" sz="1600" kern="100" dirty="0" smtClean="0"/>
            </a:br>
            <a:r>
              <a:rPr lang="ru-RU" sz="1600" kern="100" dirty="0" smtClean="0"/>
              <a:t>в </a:t>
            </a:r>
            <a:r>
              <a:rPr lang="ru-RU" sz="1600" kern="100" dirty="0"/>
              <a:t>2013 </a:t>
            </a:r>
            <a:r>
              <a:rPr lang="ru-RU" sz="1600" kern="100" dirty="0" smtClean="0"/>
              <a:t>году</a:t>
            </a:r>
            <a:endParaRPr lang="ru-RU" sz="1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822402"/>
              </p:ext>
            </p:extLst>
          </p:nvPr>
        </p:nvGraphicFramePr>
        <p:xfrm>
          <a:off x="539552" y="1628800"/>
          <a:ext cx="4395246" cy="48304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4395246"/>
              </a:tblGrid>
              <a:tr h="99868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kern="100" dirty="0" smtClean="0">
                          <a:effectLst/>
                        </a:rPr>
                        <a:t>Запуск </a:t>
                      </a:r>
                      <a:r>
                        <a:rPr lang="ru-RU" sz="1600" b="1" kern="100" dirty="0">
                          <a:effectLst/>
                        </a:rPr>
                        <a:t>бумагоделательной </a:t>
                      </a:r>
                      <a:r>
                        <a:rPr lang="ru-RU" sz="1600" b="1" kern="100" dirty="0" smtClean="0">
                          <a:effectLst/>
                        </a:rPr>
                        <a:t>машины</a:t>
                      </a:r>
                      <a:br>
                        <a:rPr lang="ru-RU" sz="1600" b="1" kern="100" dirty="0" smtClean="0">
                          <a:effectLst/>
                        </a:rPr>
                      </a:br>
                      <a:r>
                        <a:rPr lang="ru-RU" sz="1600" b="0" kern="100" dirty="0" smtClean="0">
                          <a:effectLst/>
                        </a:rPr>
                        <a:t>№ 7 в </a:t>
                      </a:r>
                      <a:r>
                        <a:rPr lang="ru-RU" sz="1600" b="0" kern="100" dirty="0">
                          <a:effectLst/>
                        </a:rPr>
                        <a:t>филиале ОАО «Группа </a:t>
                      </a:r>
                      <a:r>
                        <a:rPr lang="ru-RU" sz="1600" b="0" kern="100" dirty="0" smtClean="0">
                          <a:effectLst/>
                        </a:rPr>
                        <a:t>Илим»</a:t>
                      </a:r>
                      <a:r>
                        <a:rPr lang="ru-RU" sz="1600" b="0" kern="1200" baseline="0" dirty="0" smtClean="0">
                          <a:effectLst/>
                          <a:latin typeface="Times New Roman"/>
                          <a:cs typeface="Times New Roman"/>
                        </a:rPr>
                        <a:t/>
                      </a:r>
                      <a:br>
                        <a:rPr lang="ru-RU" sz="1600" b="0" kern="1200" baseline="0" dirty="0" smtClean="0">
                          <a:effectLst/>
                          <a:latin typeface="Times New Roman"/>
                          <a:cs typeface="Times New Roman"/>
                        </a:rPr>
                      </a:br>
                      <a:r>
                        <a:rPr lang="ru-RU" sz="1600" b="0" kern="100" dirty="0" smtClean="0">
                          <a:effectLst/>
                        </a:rPr>
                        <a:t>в Коряжме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99868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00" dirty="0">
                          <a:effectLst/>
                        </a:rPr>
                        <a:t>Запуск нового лесопильного производства </a:t>
                      </a:r>
                      <a:r>
                        <a:rPr lang="ru-RU" sz="1600" b="0" kern="100" dirty="0">
                          <a:effectLst/>
                        </a:rPr>
                        <a:t>на участке «</a:t>
                      </a:r>
                      <a:r>
                        <a:rPr lang="ru-RU" sz="1600" b="0" kern="100" dirty="0" err="1">
                          <a:effectLst/>
                        </a:rPr>
                        <a:t>Цигломень</a:t>
                      </a:r>
                      <a:r>
                        <a:rPr lang="ru-RU" sz="1600" b="0" kern="100" dirty="0">
                          <a:effectLst/>
                        </a:rPr>
                        <a:t>» </a:t>
                      </a:r>
                      <a:r>
                        <a:rPr lang="ru-RU" sz="1600" b="0" kern="100" dirty="0" smtClean="0">
                          <a:effectLst/>
                        </a:rPr>
                        <a:t>ЗАО «Лесозавод </a:t>
                      </a:r>
                      <a:r>
                        <a:rPr lang="ru-RU" sz="1600" b="0" kern="100" dirty="0">
                          <a:effectLst/>
                        </a:rPr>
                        <a:t>25</a:t>
                      </a:r>
                      <a:r>
                        <a:rPr lang="ru-RU" sz="1600" b="0" kern="100" dirty="0" smtClean="0">
                          <a:effectLst/>
                        </a:rPr>
                        <a:t>»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702805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00" dirty="0" smtClean="0">
                          <a:effectLst/>
                        </a:rPr>
                        <a:t>1 этап </a:t>
                      </a:r>
                      <a:r>
                        <a:rPr lang="ru-RU" sz="1600" b="1" kern="100" dirty="0">
                          <a:effectLst/>
                        </a:rPr>
                        <a:t>модернизации </a:t>
                      </a:r>
                      <a:r>
                        <a:rPr lang="ru-RU" sz="1600" b="1" kern="100" dirty="0" smtClean="0">
                          <a:effectLst/>
                        </a:rPr>
                        <a:t>производства</a:t>
                      </a:r>
                      <a:r>
                        <a:rPr lang="ru-RU" sz="1600" b="0" kern="100" dirty="0" smtClean="0">
                          <a:effectLst/>
                        </a:rPr>
                        <a:t/>
                      </a:r>
                      <a:br>
                        <a:rPr lang="ru-RU" sz="1600" b="0" kern="100" dirty="0" smtClean="0">
                          <a:effectLst/>
                        </a:rPr>
                      </a:br>
                      <a:r>
                        <a:rPr lang="ru-RU" sz="1600" b="0" kern="100" dirty="0" smtClean="0">
                          <a:effectLst/>
                        </a:rPr>
                        <a:t>ОАО </a:t>
                      </a:r>
                      <a:r>
                        <a:rPr lang="ru-RU" sz="1600" b="0" kern="100" dirty="0">
                          <a:effectLst/>
                        </a:rPr>
                        <a:t>«Архангельский ЛДК № 3</a:t>
                      </a:r>
                      <a:r>
                        <a:rPr lang="ru-RU" sz="1600" b="0" kern="100" dirty="0" smtClean="0">
                          <a:effectLst/>
                        </a:rPr>
                        <a:t>»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724679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00" dirty="0" err="1" smtClean="0">
                          <a:effectLst/>
                        </a:rPr>
                        <a:t>Селекционно</a:t>
                      </a:r>
                      <a:r>
                        <a:rPr lang="ru-RU" sz="1600" b="1" kern="100" dirty="0" smtClean="0">
                          <a:effectLst/>
                        </a:rPr>
                        <a:t>-семеноводческий центр</a:t>
                      </a:r>
                      <a:br>
                        <a:rPr lang="ru-RU" sz="1600" b="1" kern="100" dirty="0" smtClean="0">
                          <a:effectLst/>
                        </a:rPr>
                      </a:br>
                      <a:r>
                        <a:rPr lang="ru-RU" sz="1600" b="0" kern="100" dirty="0" smtClean="0">
                          <a:effectLst/>
                        </a:rPr>
                        <a:t>в </a:t>
                      </a:r>
                      <a:r>
                        <a:rPr lang="ru-RU" sz="1600" b="0" kern="100" dirty="0" err="1" smtClean="0">
                          <a:effectLst/>
                        </a:rPr>
                        <a:t>Устьянском</a:t>
                      </a:r>
                      <a:r>
                        <a:rPr lang="ru-RU" sz="1600" b="0" kern="100" dirty="0" smtClean="0">
                          <a:effectLst/>
                        </a:rPr>
                        <a:t>  районе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702805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00" dirty="0" smtClean="0">
                          <a:effectLst/>
                        </a:rPr>
                        <a:t>Три пожарно-химические станции</a:t>
                      </a:r>
                      <a:r>
                        <a:rPr lang="ru-RU" sz="1600" b="0" kern="100" dirty="0" smtClean="0">
                          <a:effectLst/>
                        </a:rPr>
                        <a:t/>
                      </a:r>
                      <a:br>
                        <a:rPr lang="ru-RU" sz="1600" b="0" kern="100" dirty="0" smtClean="0">
                          <a:effectLst/>
                        </a:rPr>
                      </a:br>
                      <a:r>
                        <a:rPr lang="ru-RU" sz="1600" b="0" kern="100" dirty="0" smtClean="0">
                          <a:effectLst/>
                        </a:rPr>
                        <a:t>в г</a:t>
                      </a:r>
                      <a:r>
                        <a:rPr lang="ru-RU" sz="1600" b="0" kern="100" dirty="0">
                          <a:effectLst/>
                        </a:rPr>
                        <a:t>. Онеге, с. Яренске и с. </a:t>
                      </a:r>
                      <a:r>
                        <a:rPr lang="ru-RU" sz="1600" b="0" kern="100" dirty="0" smtClean="0">
                          <a:effectLst/>
                        </a:rPr>
                        <a:t>Лешуконском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  <a:tr h="702805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00" dirty="0" smtClean="0">
                          <a:effectLst/>
                        </a:rPr>
                        <a:t>Лесоустройство </a:t>
                      </a:r>
                      <a:r>
                        <a:rPr lang="ru-RU" sz="1600" b="0" kern="100" dirty="0" err="1">
                          <a:effectLst/>
                        </a:rPr>
                        <a:t>Котласского</a:t>
                      </a:r>
                      <a:r>
                        <a:rPr lang="ru-RU" sz="1600" b="0" kern="100" dirty="0">
                          <a:effectLst/>
                        </a:rPr>
                        <a:t> </a:t>
                      </a:r>
                      <a:r>
                        <a:rPr lang="ru-RU" sz="1600" b="0" kern="100" dirty="0" smtClean="0">
                          <a:effectLst/>
                        </a:rPr>
                        <a:t>лесничества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48" y="-11304"/>
            <a:ext cx="9159444" cy="68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5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mirturbaz.ru/uploads/picture/pic/18767/big_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835"/>
          <a:stretch/>
        </p:blipFill>
        <p:spPr bwMode="auto">
          <a:xfrm>
            <a:off x="5148064" y="-193541"/>
            <a:ext cx="2300818" cy="17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groperspectiva.com/image/26207-1348755213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190964"/>
            <a:ext cx="2215208" cy="15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6726"/>
            <a:ext cx="8363272" cy="1332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Агропромышленный комплекс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428478"/>
              </p:ext>
            </p:extLst>
          </p:nvPr>
        </p:nvGraphicFramePr>
        <p:xfrm>
          <a:off x="467544" y="2184809"/>
          <a:ext cx="8280919" cy="44999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{3B4B98B0-60AC-42C2-AFA5-B58CD77FA1E5}</a:tableStyleId>
              </a:tblPr>
              <a:tblGrid>
                <a:gridCol w="6120680"/>
                <a:gridCol w="2160239"/>
              </a:tblGrid>
              <a:tr h="490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</a:t>
                      </a:r>
                      <a:r>
                        <a:rPr lang="ru-RU" sz="1400" dirty="0" smtClean="0">
                          <a:effectLst/>
                        </a:rPr>
                        <a:t>% к </a:t>
                      </a:r>
                      <a:r>
                        <a:rPr lang="ru-RU" sz="1400" dirty="0">
                          <a:effectLst/>
                        </a:rPr>
                        <a:t>2012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крупного рогатого скота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96,4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свиней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77,0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овец и коз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90,2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Реализация скота и птицы на мясо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83,6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Валовой надой молока (все категории хозяйств)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95,3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effectLst/>
                        </a:rPr>
                        <a:t>Валовой сбор зерна (в сельскохозяйственных организациях)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9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 картофеля (в сельскохозяйственных организациях)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104,2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 яиц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50,4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</a:tcPr>
                </a:tc>
              </a:tr>
              <a:tr h="443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Заготовлено кормов собственного производства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</a:t>
                      </a:r>
                      <a:r>
                        <a:rPr lang="ru-RU" sz="1800" dirty="0">
                          <a:effectLst/>
                        </a:rPr>
                        <a:t>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900944"/>
            <a:ext cx="1315721" cy="365125"/>
          </a:xfrm>
        </p:spPr>
        <p:txBody>
          <a:bodyPr/>
          <a:lstStyle/>
          <a:p>
            <a:fld id="{60AF1A59-A946-4F92-8E2F-7CE3FC11B203}" type="slidenum">
              <a:rPr lang="ru-RU" smtClean="0"/>
              <a:t>23</a:t>
            </a:fld>
            <a:endParaRPr lang="ru-RU"/>
          </a:p>
        </p:txBody>
      </p:sp>
      <p:pic>
        <p:nvPicPr>
          <p:cNvPr id="4098" name="Picture 2" descr="http://pazitiff.info/uploads/posts/2009-01/1231616915_1229441709_8_korova_kolomensky_c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6"/>
          <a:stretch/>
        </p:blipFill>
        <p:spPr bwMode="auto">
          <a:xfrm>
            <a:off x="7164288" y="-280112"/>
            <a:ext cx="1834026" cy="16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grosoyuz.ua/i/news/001/17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34440"/>
          <a:stretch/>
        </p:blipFill>
        <p:spPr bwMode="auto">
          <a:xfrm>
            <a:off x="-468560" y="-193541"/>
            <a:ext cx="3962110" cy="15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02" y="0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97202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/>
              <a:t>Наиболее крупные построенные или </a:t>
            </a:r>
            <a:r>
              <a:rPr lang="ru-RU" sz="1600" dirty="0" smtClean="0"/>
              <a:t>модернизированные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производственные объекты агропромышленного </a:t>
            </a:r>
            <a:r>
              <a:rPr lang="ru-RU" sz="1600" dirty="0" smtClean="0"/>
              <a:t>комплекса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2013 </a:t>
            </a:r>
            <a:r>
              <a:rPr lang="ru-RU" sz="1600" dirty="0" smtClean="0"/>
              <a:t>году</a:t>
            </a:r>
            <a:endParaRPr lang="ru-RU" sz="1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742884"/>
              </p:ext>
            </p:extLst>
          </p:nvPr>
        </p:nvGraphicFramePr>
        <p:xfrm>
          <a:off x="467544" y="1196752"/>
          <a:ext cx="8206283" cy="499770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5803566"/>
                <a:gridCol w="2402717"/>
              </a:tblGrid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Производственный объект</a:t>
                      </a:r>
                      <a:endParaRPr lang="ru-RU" sz="1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Муниципальное образование</a:t>
                      </a:r>
                      <a:endParaRPr lang="ru-RU" sz="1400" b="1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  <a:tr h="781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ОАО «Родина» </a:t>
                      </a:r>
                      <a:r>
                        <a:rPr lang="ru-RU" sz="1400" dirty="0">
                          <a:effectLst/>
                        </a:rPr>
                        <a:t>- строительство нового животноводческого комплекса на 1200 коров стада беспривязного </a:t>
                      </a:r>
                      <a:r>
                        <a:rPr lang="ru-RU" sz="1400" dirty="0" smtClean="0">
                          <a:effectLst/>
                        </a:rPr>
                        <a:t>содержания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Устьянский</a:t>
                      </a:r>
                      <a:r>
                        <a:rPr lang="ru-RU" sz="1400" dirty="0">
                          <a:effectLst/>
                        </a:rPr>
                        <a:t> район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  <a:tr h="5211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ООО «Агропромышленная компания</a:t>
                      </a:r>
                      <a:r>
                        <a:rPr lang="ru-RU" sz="1400" b="1" dirty="0" smtClean="0">
                          <a:effectLst/>
                          <a:latin typeface="+mn-lt"/>
                        </a:rPr>
                        <a:t>»</a:t>
                      </a:r>
                      <a:r>
                        <a:rPr lang="ru-RU" sz="1400" dirty="0" smtClean="0">
                          <a:effectLst/>
                          <a:latin typeface="+mj-lt"/>
                        </a:rPr>
                        <a:t/>
                      </a:r>
                      <a:br>
                        <a:rPr lang="ru-RU" sz="1400" dirty="0" smtClean="0">
                          <a:effectLst/>
                          <a:latin typeface="+mj-lt"/>
                        </a:rPr>
                      </a:br>
                      <a:r>
                        <a:rPr lang="ru-RU" sz="1400" dirty="0" smtClean="0">
                          <a:effectLst/>
                        </a:rPr>
                        <a:t>ферма </a:t>
                      </a:r>
                      <a:r>
                        <a:rPr lang="ru-RU" sz="1400" dirty="0">
                          <a:effectLst/>
                        </a:rPr>
                        <a:t>на 200 голов крупного рогатого скота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Няндомский</a:t>
                      </a:r>
                      <a:r>
                        <a:rPr lang="ru-RU" sz="1400" dirty="0">
                          <a:effectLst/>
                        </a:rPr>
                        <a:t> район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  <a:tr h="5211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КФХ «</a:t>
                      </a:r>
                      <a:r>
                        <a:rPr lang="ru-RU" sz="1400" b="1" dirty="0" err="1">
                          <a:effectLst/>
                          <a:latin typeface="+mn-lt"/>
                        </a:rPr>
                        <a:t>Шоноша</a:t>
                      </a:r>
                      <a:r>
                        <a:rPr lang="ru-RU" sz="1400" b="1" dirty="0">
                          <a:effectLst/>
                          <a:latin typeface="+mn-lt"/>
                        </a:rPr>
                        <a:t>» </a:t>
                      </a:r>
                      <a:r>
                        <a:rPr lang="ru-RU" sz="1400" dirty="0">
                          <a:effectLst/>
                        </a:rPr>
                        <a:t>- проведена реконструкция </a:t>
                      </a:r>
                      <a:r>
                        <a:rPr lang="ru-RU" sz="1400" dirty="0" smtClean="0">
                          <a:effectLst/>
                        </a:rPr>
                        <a:t>телятника</a:t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на </a:t>
                      </a:r>
                      <a:r>
                        <a:rPr lang="ru-RU" sz="1400" dirty="0">
                          <a:effectLst/>
                        </a:rPr>
                        <a:t>200 </a:t>
                      </a:r>
                      <a:r>
                        <a:rPr lang="ru-RU" sz="1400" dirty="0" smtClean="0">
                          <a:effectLst/>
                        </a:rPr>
                        <a:t>голов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Вельский район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  <a:tr h="5211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ОАО АФ «Вельская» </a:t>
                      </a:r>
                      <a:r>
                        <a:rPr lang="ru-RU" sz="1400" dirty="0">
                          <a:effectLst/>
                        </a:rPr>
                        <a:t>- проведен капитальный ремонт телятника на 200 </a:t>
                      </a:r>
                      <a:r>
                        <a:rPr lang="ru-RU" sz="1400" dirty="0" smtClean="0">
                          <a:effectLst/>
                        </a:rPr>
                        <a:t>голов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Вельский район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  <a:tr h="5211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ОАО «</a:t>
                      </a:r>
                      <a:r>
                        <a:rPr lang="ru-RU" sz="1400" b="1" dirty="0" err="1">
                          <a:effectLst/>
                          <a:latin typeface="+mn-lt"/>
                        </a:rPr>
                        <a:t>Важское</a:t>
                      </a:r>
                      <a:r>
                        <a:rPr lang="ru-RU" sz="1400" b="1" dirty="0">
                          <a:effectLst/>
                          <a:latin typeface="+mn-lt"/>
                        </a:rPr>
                        <a:t>» </a:t>
                      </a:r>
                      <a:r>
                        <a:rPr lang="ru-RU" sz="1400" dirty="0">
                          <a:effectLst/>
                        </a:rPr>
                        <a:t>- проведена реконструкция молочно-товарной фермы на 224 </a:t>
                      </a:r>
                      <a:r>
                        <a:rPr lang="ru-RU" sz="1400" dirty="0" smtClean="0">
                          <a:effectLst/>
                        </a:rPr>
                        <a:t>головы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Вельский район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  <a:tr h="781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СПК «</a:t>
                      </a:r>
                      <a:r>
                        <a:rPr lang="ru-RU" sz="1400" b="1" dirty="0" err="1">
                          <a:effectLst/>
                          <a:latin typeface="+mn-lt"/>
                        </a:rPr>
                        <a:t>Долматовский</a:t>
                      </a:r>
                      <a:r>
                        <a:rPr lang="ru-RU" sz="1400" b="1" dirty="0">
                          <a:effectLst/>
                          <a:latin typeface="+mn-lt"/>
                        </a:rPr>
                        <a:t>» </a:t>
                      </a:r>
                      <a:r>
                        <a:rPr lang="ru-RU" sz="1400" dirty="0">
                          <a:effectLst/>
                        </a:rPr>
                        <a:t>- ведется реконструкция телятника беспривязного содержания на 300 голов, ввод в 2014 </a:t>
                      </a:r>
                      <a:r>
                        <a:rPr lang="ru-RU" sz="1400" dirty="0" smtClean="0">
                          <a:effectLst/>
                        </a:rPr>
                        <a:t>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Вельский район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108000" marB="10800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Строительство и приобретение жилья в сельской местности в 2013 году:</a:t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12776"/>
            <a:ext cx="80648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выданы </a:t>
            </a:r>
            <a:r>
              <a:rPr lang="ru-RU" sz="1600" dirty="0"/>
              <a:t>свидетельства на получение социальных выплат </a:t>
            </a:r>
            <a:r>
              <a:rPr lang="ru-RU" sz="1600" b="1" dirty="0"/>
              <a:t>129 сельским семьям </a:t>
            </a:r>
            <a:r>
              <a:rPr lang="ru-RU" sz="1600" dirty="0"/>
              <a:t>и </a:t>
            </a:r>
            <a:r>
              <a:rPr lang="ru-RU" sz="1600" b="1" dirty="0" smtClean="0"/>
              <a:t>83 молодым </a:t>
            </a:r>
            <a:r>
              <a:rPr lang="ru-RU" sz="1600" b="1" dirty="0"/>
              <a:t>семьям </a:t>
            </a:r>
            <a:r>
              <a:rPr lang="ru-RU" sz="1600" dirty="0"/>
              <a:t>(специалистам</a:t>
            </a:r>
            <a:r>
              <a:rPr lang="ru-RU" sz="1600" dirty="0" smtClean="0"/>
              <a:t>) </a:t>
            </a:r>
            <a:endParaRPr lang="ru-RU" sz="16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введено </a:t>
            </a:r>
            <a:r>
              <a:rPr lang="ru-RU" sz="1600" dirty="0"/>
              <a:t>(приобретено) </a:t>
            </a:r>
            <a:r>
              <a:rPr lang="ru-RU" sz="1600" dirty="0" smtClean="0"/>
              <a:t>жилья </a:t>
            </a:r>
            <a:r>
              <a:rPr lang="ru-RU" sz="1600" dirty="0"/>
              <a:t>– </a:t>
            </a:r>
            <a:r>
              <a:rPr lang="ru-RU" sz="1600" b="1" dirty="0"/>
              <a:t>17,5 тыс. кв. </a:t>
            </a:r>
            <a:r>
              <a:rPr lang="ru-RU" sz="1600" b="1" dirty="0" smtClean="0"/>
              <a:t>м.</a:t>
            </a:r>
            <a:r>
              <a:rPr lang="ru-RU" sz="1600" dirty="0" smtClean="0"/>
              <a:t>, в </a:t>
            </a:r>
            <a:r>
              <a:rPr lang="ru-RU" sz="1600" dirty="0"/>
              <a:t>том числе молодыми семьями (специалистам) –  6,4  тыс. кв. м</a:t>
            </a:r>
            <a:r>
              <a:rPr lang="ru-RU" sz="1600" dirty="0" smtClean="0"/>
              <a:t>.</a:t>
            </a:r>
            <a:r>
              <a:rPr lang="ru-RU" sz="1600" dirty="0"/>
              <a:t> </a:t>
            </a:r>
            <a:endParaRPr lang="ru-RU" sz="16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412053"/>
            <a:ext cx="8066856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/>
              <a:t>Строительство социальной и инженерной инфраструктуры </a:t>
            </a:r>
            <a:r>
              <a:rPr lang="ru-RU" sz="1800" dirty="0" smtClean="0"/>
              <a:t>в </a:t>
            </a:r>
            <a:r>
              <a:rPr lang="ru-RU" sz="1800" dirty="0"/>
              <a:t>сельской местности в 2013 году: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933056"/>
            <a:ext cx="79948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построено </a:t>
            </a:r>
            <a:r>
              <a:rPr lang="ru-RU" sz="1600" b="1" dirty="0"/>
              <a:t>22,6 км газораспределительных сетей </a:t>
            </a:r>
            <a:r>
              <a:rPr lang="ru-RU" sz="1600" dirty="0"/>
              <a:t>в сельской местности Вельского и Приморского </a:t>
            </a:r>
            <a:r>
              <a:rPr lang="ru-RU" sz="1600" dirty="0" smtClean="0"/>
              <a:t>районов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построено </a:t>
            </a:r>
            <a:r>
              <a:rPr lang="ru-RU" sz="1600" b="1" dirty="0"/>
              <a:t>5 локальных водопроводов </a:t>
            </a:r>
            <a:r>
              <a:rPr lang="ru-RU" sz="1600" dirty="0"/>
              <a:t>протяженностью 18,9 км в сельской местности Вельского и </a:t>
            </a:r>
            <a:r>
              <a:rPr lang="ru-RU" sz="1600" dirty="0" err="1"/>
              <a:t>Красноборского</a:t>
            </a:r>
            <a:r>
              <a:rPr lang="ru-RU" sz="1600" dirty="0"/>
              <a:t> </a:t>
            </a:r>
            <a:r>
              <a:rPr lang="ru-RU" sz="1600" dirty="0" smtClean="0"/>
              <a:t>районов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продолжено </a:t>
            </a:r>
            <a:r>
              <a:rPr lang="ru-RU" sz="1600" b="1" dirty="0" smtClean="0"/>
              <a:t>строительство </a:t>
            </a:r>
            <a:r>
              <a:rPr lang="ru-RU" sz="1600" b="1" dirty="0"/>
              <a:t>школы </a:t>
            </a:r>
            <a:r>
              <a:rPr lang="ru-RU" sz="1600" dirty="0"/>
              <a:t>на 132 учебных места в д. </a:t>
            </a:r>
            <a:r>
              <a:rPr lang="ru-RU" sz="1600" dirty="0" err="1"/>
              <a:t>Согра</a:t>
            </a:r>
            <a:r>
              <a:rPr lang="ru-RU" sz="1600" dirty="0"/>
              <a:t> </a:t>
            </a:r>
            <a:r>
              <a:rPr lang="ru-RU" sz="1600" dirty="0" err="1"/>
              <a:t>Верхнетоемского</a:t>
            </a:r>
            <a:r>
              <a:rPr lang="ru-RU" sz="1600" dirty="0"/>
              <a:t> </a:t>
            </a:r>
            <a:r>
              <a:rPr lang="ru-RU" sz="1600" dirty="0" smtClean="0"/>
              <a:t>района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профинансировано </a:t>
            </a:r>
            <a:r>
              <a:rPr lang="ru-RU" sz="1600" dirty="0"/>
              <a:t>строительство </a:t>
            </a:r>
            <a:r>
              <a:rPr lang="ru-RU" sz="1600" b="1" dirty="0"/>
              <a:t>2 фельдшерско-акушерских </a:t>
            </a:r>
            <a:r>
              <a:rPr lang="ru-RU" sz="1600" b="1" dirty="0" smtClean="0"/>
              <a:t>пунктов</a:t>
            </a:r>
            <a:br>
              <a:rPr lang="ru-RU" sz="1600" b="1" dirty="0" smtClean="0"/>
            </a:br>
            <a:r>
              <a:rPr lang="ru-RU" sz="1600" dirty="0" smtClean="0"/>
              <a:t>в </a:t>
            </a:r>
            <a:r>
              <a:rPr lang="ru-RU" sz="1600" dirty="0" err="1"/>
              <a:t>Виноградовском</a:t>
            </a:r>
            <a:r>
              <a:rPr lang="ru-RU" sz="1600" dirty="0"/>
              <a:t> и </a:t>
            </a:r>
            <a:r>
              <a:rPr lang="ru-RU" sz="1600" dirty="0" err="1"/>
              <a:t>Коношском</a:t>
            </a:r>
            <a:r>
              <a:rPr lang="ru-RU" sz="1600" dirty="0"/>
              <a:t> </a:t>
            </a:r>
            <a:r>
              <a:rPr lang="ru-RU" sz="1600" dirty="0" smtClean="0"/>
              <a:t>районах</a:t>
            </a:r>
            <a:endParaRPr lang="ru-RU" sz="16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21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059016" cy="13716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/>
              <a:t>Строительные материалы,</a:t>
            </a:r>
            <a:br>
              <a:rPr lang="ru-RU" sz="2000" dirty="0"/>
            </a:br>
            <a:r>
              <a:rPr lang="ru-RU" sz="2000" dirty="0"/>
              <a:t>выпущенные в 2013 </a:t>
            </a:r>
            <a:r>
              <a:rPr lang="ru-RU" sz="2000" dirty="0" smtClean="0"/>
              <a:t>году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В % к 2012 году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27</a:t>
            </a:fld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9967465"/>
              </p:ext>
            </p:extLst>
          </p:nvPr>
        </p:nvGraphicFramePr>
        <p:xfrm>
          <a:off x="1331640" y="1613024"/>
          <a:ext cx="643237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20272" y="219267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145,0 %</a:t>
            </a:r>
            <a:endParaRPr lang="ru-RU" sz="2000" dirty="0">
              <a:latin typeface="+mj-lt"/>
              <a:ea typeface="Times New Roman"/>
              <a:cs typeface="Times New Roman"/>
            </a:endParaRPr>
          </a:p>
          <a:p>
            <a:endParaRPr lang="ru-RU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272" y="4558864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101,2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+mj-lt"/>
              </a:rPr>
              <a:t>%</a:t>
            </a:r>
            <a:endParaRPr lang="ru-RU" sz="2000" dirty="0">
              <a:latin typeface="+mj-lt"/>
              <a:ea typeface="Times New Roman"/>
              <a:cs typeface="Times New Roman"/>
            </a:endParaRPr>
          </a:p>
          <a:p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3051" y="2209699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118,2 %</a:t>
            </a:r>
            <a:endParaRPr lang="ru-RU" sz="2000" dirty="0">
              <a:latin typeface="+mj-lt"/>
              <a:ea typeface="Times New Roman"/>
              <a:cs typeface="Times New Roman"/>
            </a:endParaRPr>
          </a:p>
          <a:p>
            <a:endParaRPr lang="ru-RU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059" y="4558864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99,1%</a:t>
            </a:r>
            <a:endParaRPr lang="ru-RU" sz="2000" dirty="0">
              <a:latin typeface="+mj-lt"/>
              <a:ea typeface="Times New Roman"/>
              <a:cs typeface="Times New Roman"/>
            </a:endParaRPr>
          </a:p>
          <a:p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23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rmAutofit/>
          </a:bodyPr>
          <a:lstStyle/>
          <a:p>
            <a:r>
              <a:rPr lang="ru-RU" sz="2000" dirty="0"/>
              <a:t>Обеспечение жильём отдельных категорий граждан в 2013 году </a:t>
            </a:r>
            <a:r>
              <a:rPr lang="ru-RU" sz="2000" dirty="0" smtClean="0"/>
              <a:t>,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человек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732235"/>
              </p:ext>
            </p:extLst>
          </p:nvPr>
        </p:nvGraphicFramePr>
        <p:xfrm>
          <a:off x="611560" y="1610513"/>
          <a:ext cx="7920880" cy="47708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6480720"/>
                <a:gridCol w="1440160"/>
              </a:tblGrid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Ветераны Великой Отечественной войны: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</a:rPr>
                        <a:t> улучшили </a:t>
                      </a:r>
                      <a:r>
                        <a:rPr lang="ru-RU" sz="2000" dirty="0">
                          <a:effectLst/>
                        </a:rPr>
                        <a:t>жилищные условия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236</a:t>
                      </a:r>
                      <a:endParaRPr lang="ru-RU" sz="20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Инвалиды, ветераны боевых действий: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</a:rPr>
                        <a:t>улучшили </a:t>
                      </a:r>
                      <a:r>
                        <a:rPr lang="ru-RU" sz="2000" dirty="0">
                          <a:effectLst/>
                        </a:rPr>
                        <a:t>жилищные условия (семей)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19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Дети-сироты и граждане этой категории: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</a:rPr>
                        <a:t>улучшили </a:t>
                      </a:r>
                      <a:r>
                        <a:rPr lang="ru-RU" sz="2000" dirty="0">
                          <a:effectLst/>
                        </a:rPr>
                        <a:t>жилищные условия (семей)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292</a:t>
                      </a:r>
                      <a:endParaRPr lang="ru-RU" sz="20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Молодые </a:t>
                      </a:r>
                      <a:r>
                        <a:rPr lang="ru-RU" sz="2000" b="1" dirty="0">
                          <a:effectLst/>
                        </a:rPr>
                        <a:t>семьи: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</a:rPr>
                        <a:t>улучшили </a:t>
                      </a:r>
                      <a:r>
                        <a:rPr lang="ru-RU" sz="2000" dirty="0">
                          <a:effectLst/>
                        </a:rPr>
                        <a:t>жилищные условия (семей)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220</a:t>
                      </a:r>
                      <a:endParaRPr lang="ru-RU" sz="20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</a:tr>
              <a:tr h="1314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Работники государственных и  </a:t>
                      </a:r>
                      <a:r>
                        <a:rPr lang="ru-RU" sz="2000" b="1" dirty="0" smtClean="0">
                          <a:effectLst/>
                        </a:rPr>
                        <a:t>муниципальных учреждений</a:t>
                      </a:r>
                      <a:r>
                        <a:rPr lang="ru-RU" sz="2000" b="1" dirty="0">
                          <a:effectLst/>
                        </a:rPr>
                        <a:t>: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</a:rPr>
                        <a:t>улучшили </a:t>
                      </a:r>
                      <a:r>
                        <a:rPr lang="ru-RU" sz="2000" dirty="0">
                          <a:effectLst/>
                        </a:rPr>
                        <a:t>жилищные условия (семей)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</a:rPr>
                        <a:t>43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08000" marR="108000" marT="72000" marB="7200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86" y="-27384"/>
            <a:ext cx="3978810" cy="69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4474840" cy="13716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effectLst/>
              </a:rPr>
              <a:t>Динамика ремонта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и капремонта автомобильных дорог общего пользования регионального значения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в 2010 - 2013 гг.</a:t>
            </a:r>
            <a:endParaRPr lang="ru-RU" sz="160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>
                <a:solidFill>
                  <a:schemeClr val="bg1"/>
                </a:solidFill>
              </a:rPr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66012285"/>
              </p:ext>
            </p:extLst>
          </p:nvPr>
        </p:nvGraphicFramePr>
        <p:xfrm>
          <a:off x="251520" y="1916832"/>
          <a:ext cx="4608512" cy="475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61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242" y="0"/>
            <a:ext cx="9286529" cy="696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0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683994"/>
          </a:xfrm>
        </p:spPr>
        <p:txBody>
          <a:bodyPr>
            <a:noAutofit/>
          </a:bodyPr>
          <a:lstStyle/>
          <a:p>
            <a:r>
              <a:rPr lang="ru-RU" sz="1800" dirty="0"/>
              <a:t>Строительство новых автомобильных </a:t>
            </a:r>
            <a:r>
              <a:rPr lang="ru-RU" sz="1800" dirty="0" smtClean="0"/>
              <a:t>дорог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в Архангельской области в 2013 </a:t>
            </a:r>
            <a:r>
              <a:rPr lang="ru-RU" sz="1800" dirty="0" smtClean="0"/>
              <a:t>году</a:t>
            </a: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419349"/>
              </p:ext>
            </p:extLst>
          </p:nvPr>
        </p:nvGraphicFramePr>
        <p:xfrm>
          <a:off x="2915815" y="4047777"/>
          <a:ext cx="5904657" cy="226154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5904657"/>
              </a:tblGrid>
              <a:tr h="126611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85800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Транспортная развязка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на 168 км дороги Архангельск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(от пос.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Брин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-Наволок) – Каргополь –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Вытегра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(до с.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Прокшино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),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первый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пусковой комплекс сдан, строится второй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26" marR="6482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9542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85800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Третий пусковой комплекс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участке</a:t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ветка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Хайнозерской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дороги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автомагистрали Архангельск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Онега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826" marR="6482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590327"/>
              </p:ext>
            </p:extLst>
          </p:nvPr>
        </p:nvGraphicFramePr>
        <p:xfrm>
          <a:off x="2915816" y="1268760"/>
          <a:ext cx="5904656" cy="23740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5904656"/>
              </a:tblGrid>
              <a:tr h="77147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дорога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Архангельск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(от пос.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Брин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-Наволок) – Каргополь –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Вытегра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 (до с.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Прокшино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) на  участке обход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Плесецка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26" marR="6482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130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дорога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ул.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Выучейского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пр.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Ломоносова</a:t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до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ул. Воскресенской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26" marR="6482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47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85800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мост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Холмогорском районе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через реку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Тиньга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119 километр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автотрассы Архангельск -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Мезень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26" marR="6482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50800" cmpd="dbl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35" y="19888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solidFill>
                  <a:schemeClr val="tx2"/>
                </a:solidFill>
                <a:latin typeface="+mj-lt"/>
              </a:rPr>
              <a:t>Сдано</a:t>
            </a:r>
            <a:br>
              <a:rPr lang="ru-RU" sz="1600" b="1" cap="all" dirty="0" smtClean="0">
                <a:solidFill>
                  <a:schemeClr val="tx2"/>
                </a:solidFill>
                <a:latin typeface="+mj-lt"/>
              </a:rPr>
            </a:br>
            <a:r>
              <a:rPr lang="ru-RU" sz="1600" b="1" cap="all" dirty="0" smtClean="0">
                <a:solidFill>
                  <a:schemeClr val="tx2"/>
                </a:solidFill>
                <a:latin typeface="+mj-lt"/>
              </a:rPr>
              <a:t>в эксплуатацию</a:t>
            </a:r>
            <a:endParaRPr lang="ru-RU" sz="1600" b="1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943" y="4839865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solidFill>
                  <a:schemeClr val="tx2"/>
                </a:solidFill>
                <a:latin typeface="+mj-lt"/>
              </a:rPr>
              <a:t>строится</a:t>
            </a:r>
            <a:endParaRPr lang="ru-RU" sz="1600" b="1" cap="all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3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rmAutofit/>
          </a:bodyPr>
          <a:lstStyle/>
          <a:p>
            <a:r>
              <a:rPr lang="ru-RU" sz="2000" dirty="0"/>
              <a:t>Добыча общераспространенных полезных ископаемых в Архангельской области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  <a:cs typeface="Times New Roman"/>
              </a:rPr>
            </a:b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809189"/>
              </p:ext>
            </p:extLst>
          </p:nvPr>
        </p:nvGraphicFramePr>
        <p:xfrm>
          <a:off x="540040" y="1412776"/>
          <a:ext cx="8208424" cy="49973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816424"/>
                <a:gridCol w="720000"/>
                <a:gridCol w="1476000"/>
                <a:gridCol w="720000"/>
                <a:gridCol w="1476000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</a:t>
                      </a:r>
                      <a:r>
                        <a:rPr lang="ru-RU" sz="1400" dirty="0" smtClean="0">
                          <a:effectLst/>
                        </a:rPr>
                        <a:t>% к </a:t>
                      </a:r>
                      <a:r>
                        <a:rPr lang="ru-RU" sz="1400" dirty="0">
                          <a:effectLst/>
                        </a:rPr>
                        <a:t>2011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</a:t>
                      </a:r>
                      <a:r>
                        <a:rPr lang="ru-RU" sz="1400" dirty="0" smtClean="0">
                          <a:effectLst/>
                        </a:rPr>
                        <a:t>% к </a:t>
                      </a:r>
                      <a:r>
                        <a:rPr lang="ru-RU" sz="1400" dirty="0">
                          <a:effectLst/>
                        </a:rPr>
                        <a:t>2012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Песчано-гравийные смеси (млн. куб. м.)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4,2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92,2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4,15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98,81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Бокситы  </a:t>
                      </a: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</a:t>
                      </a:r>
                      <a:r>
                        <a:rPr lang="ru-RU" sz="1400" dirty="0" smtClean="0">
                          <a:effectLst/>
                        </a:rPr>
                        <a:t>тонн)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971,7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117,8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844,3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86,89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Базальты </a:t>
                      </a:r>
                      <a:r>
                        <a:rPr lang="ru-RU" sz="1400" dirty="0" smtClean="0">
                          <a:effectLst/>
                        </a:rPr>
                        <a:t> (</a:t>
                      </a:r>
                      <a:r>
                        <a:rPr lang="ru-RU" sz="1400" dirty="0">
                          <a:effectLst/>
                        </a:rPr>
                        <a:t>тыс. куб. м.)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59,7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103,8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66,14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110,79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Гранито</a:t>
                      </a:r>
                      <a:r>
                        <a:rPr lang="ru-RU" sz="1400" dirty="0" smtClean="0">
                          <a:effectLst/>
                        </a:rPr>
                        <a:t>-гнейсы (тыс</a:t>
                      </a:r>
                      <a:r>
                        <a:rPr lang="ru-RU" sz="1400" dirty="0">
                          <a:effectLst/>
                        </a:rPr>
                        <a:t>. куб. м.)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523,8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114,8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459,32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87,69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Граниты  (</a:t>
                      </a:r>
                      <a:r>
                        <a:rPr lang="ru-RU" sz="1400" dirty="0">
                          <a:effectLst/>
                        </a:rPr>
                        <a:t>тыс. куб. м.)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125,9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220,5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110,87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88,06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Гипсовый камень </a:t>
                      </a:r>
                      <a:r>
                        <a:rPr lang="ru-RU" sz="1400" dirty="0" smtClean="0">
                          <a:effectLst/>
                        </a:rPr>
                        <a:t> (</a:t>
                      </a:r>
                      <a:r>
                        <a:rPr lang="ru-RU" sz="1400" dirty="0">
                          <a:effectLst/>
                        </a:rPr>
                        <a:t>тыс. </a:t>
                      </a:r>
                      <a:r>
                        <a:rPr lang="ru-RU" sz="1400" dirty="0" smtClean="0">
                          <a:effectLst/>
                        </a:rPr>
                        <a:t>тонн)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819,4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124,8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804,6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98,19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B>
                      <a:noFill/>
                    </a:lnB>
                  </a:tcPr>
                </a:tc>
              </a:tr>
              <a:tr h="518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Известняки для  производства </a:t>
                      </a:r>
                      <a:r>
                        <a:rPr lang="ru-RU" sz="1400" dirty="0" smtClean="0">
                          <a:effectLst/>
                        </a:rPr>
                        <a:t>цемента (тыс.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тонн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738,8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190,61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813,976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110,18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1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Известняки для целлюлозно-бумажной промышленности (тыс. </a:t>
                      </a:r>
                      <a:r>
                        <a:rPr lang="ru-RU" sz="1400" dirty="0" smtClean="0">
                          <a:effectLst/>
                        </a:rPr>
                        <a:t>тонн)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69,15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169,15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121,35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175,49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Глины для </a:t>
                      </a:r>
                      <a:r>
                        <a:rPr lang="ru-RU" sz="1400" dirty="0" smtClean="0">
                          <a:effectLst/>
                        </a:rPr>
                        <a:t>цементной промышленности </a:t>
                      </a:r>
                      <a:r>
                        <a:rPr lang="ru-RU" sz="1400" dirty="0">
                          <a:effectLst/>
                        </a:rPr>
                        <a:t>(тыс. </a:t>
                      </a:r>
                      <a:r>
                        <a:rPr lang="ru-RU" sz="1400" dirty="0" smtClean="0">
                          <a:effectLst/>
                        </a:rPr>
                        <a:t>тонн)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144,9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154,64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195,682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135,05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Алмазная </a:t>
                      </a:r>
                      <a:r>
                        <a:rPr lang="ru-RU" sz="1400" dirty="0" smtClean="0">
                          <a:effectLst/>
                        </a:rPr>
                        <a:t>руда (тыс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smtClean="0">
                          <a:effectLst/>
                        </a:rPr>
                        <a:t>тонн)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107,00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1448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131,64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Алмазы </a:t>
                      </a: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</a:t>
                      </a:r>
                      <a:r>
                        <a:rPr lang="ru-RU" sz="1400" dirty="0" smtClean="0">
                          <a:effectLst/>
                        </a:rPr>
                        <a:t>. карат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558,6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110,79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635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113,68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539" marR="47539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45.radikal.ru/i110/1205/ce/b77436ce4c8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3"/>
          <a:stretch/>
        </p:blipFill>
        <p:spPr bwMode="auto">
          <a:xfrm>
            <a:off x="-66154" y="3275516"/>
            <a:ext cx="9073008" cy="42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Основные </a:t>
            </a:r>
            <a:r>
              <a:rPr lang="ru-RU" sz="2000" dirty="0" err="1"/>
              <a:t>водоохранные</a:t>
            </a:r>
            <a:r>
              <a:rPr lang="ru-RU" sz="2000" dirty="0"/>
              <a:t> мероприятия, выполненные в 2013 году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 rot="16200000">
            <a:off x="8196073" y="5885497"/>
            <a:ext cx="1315721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fld id="{60AF1A59-A946-4F92-8E2F-7CE3FC11B203}" type="slidenum">
              <a:rPr lang="ru-RU" smtClean="0"/>
              <a:pPr>
                <a:lnSpc>
                  <a:spcPct val="150000"/>
                </a:lnSpc>
              </a:pPr>
              <a:t>32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67999"/>
            <a:ext cx="81369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Капитальный ремонт плотины на реке </a:t>
            </a:r>
            <a:r>
              <a:rPr lang="ru-RU" dirty="0" err="1"/>
              <a:t>Лименда</a:t>
            </a:r>
            <a:r>
              <a:rPr lang="ru-RU" dirty="0"/>
              <a:t> в Котласе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Углубление реки Северная Двина в районе Верхней Тоймы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Разработка проектно-сметной документации и начало выполнения расчистки русла реки </a:t>
            </a:r>
            <a:r>
              <a:rPr lang="ru-RU" dirty="0" smtClean="0"/>
              <a:t>Пинега (окончание </a:t>
            </a:r>
            <a:r>
              <a:rPr lang="ru-RU" dirty="0"/>
              <a:t>работ в 2015 году)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6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9947448" cy="1116042"/>
          </a:xfrm>
        </p:spPr>
        <p:txBody>
          <a:bodyPr>
            <a:noAutofit/>
          </a:bodyPr>
          <a:lstStyle/>
          <a:p>
            <a:r>
              <a:rPr lang="ru-RU" sz="1800" dirty="0" smtClean="0"/>
              <a:t>Инвестиции </a:t>
            </a:r>
            <a:r>
              <a:rPr lang="ru-RU" sz="1800" dirty="0"/>
              <a:t>в основной капитал по </a:t>
            </a:r>
            <a:r>
              <a:rPr lang="ru-RU" sz="1800" dirty="0" smtClean="0"/>
              <a:t>видам</a:t>
            </a:r>
            <a:br>
              <a:rPr lang="ru-RU" sz="1800" dirty="0" smtClean="0"/>
            </a:br>
            <a:r>
              <a:rPr lang="ru-RU" sz="1800" dirty="0" smtClean="0"/>
              <a:t>экономической </a:t>
            </a:r>
            <a:r>
              <a:rPr lang="ru-RU" sz="1800" dirty="0"/>
              <a:t>деятельности в </a:t>
            </a:r>
            <a:r>
              <a:rPr lang="ru-RU" sz="1800" dirty="0" smtClean="0"/>
              <a:t>2013 году </a:t>
            </a:r>
            <a:r>
              <a:rPr lang="ru-RU" sz="1800" dirty="0" err="1" smtClean="0">
                <a:solidFill>
                  <a:schemeClr val="bg1"/>
                </a:solidFill>
              </a:rPr>
              <a:t>годугоду</a:t>
            </a:r>
            <a:r>
              <a:rPr lang="ru-RU" sz="1800" dirty="0" smtClean="0">
                <a:solidFill>
                  <a:schemeClr val="bg1"/>
                </a:solidFill>
              </a:rPr>
              <a:t>  </a:t>
            </a:r>
            <a:r>
              <a:rPr lang="ru-RU" sz="1800" dirty="0">
                <a:solidFill>
                  <a:schemeClr val="bg1"/>
                </a:solidFill>
              </a:rPr>
              <a:t>   </a:t>
            </a:r>
            <a:r>
              <a:rPr lang="ru-RU" sz="1800" dirty="0"/>
              <a:t>                                                                        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33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35173304"/>
              </p:ext>
            </p:extLst>
          </p:nvPr>
        </p:nvGraphicFramePr>
        <p:xfrm>
          <a:off x="539552" y="1196752"/>
          <a:ext cx="820891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5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86800" cy="68399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dirty="0"/>
              <a:t>Поддержка малого и </a:t>
            </a:r>
            <a:r>
              <a:rPr lang="ru-RU" sz="1500" dirty="0" smtClean="0"/>
              <a:t>среднего предпринимательства </a:t>
            </a:r>
            <a:r>
              <a:rPr lang="ru-RU" sz="1500" dirty="0">
                <a:solidFill>
                  <a:schemeClr val="bg1">
                    <a:lumMod val="50000"/>
                  </a:schemeClr>
                </a:solidFill>
              </a:rPr>
              <a:t>(млн. руб</a:t>
            </a:r>
            <a:r>
              <a:rPr lang="ru-RU" sz="1500" dirty="0" smtClean="0">
                <a:solidFill>
                  <a:schemeClr val="bg1">
                    <a:lumMod val="50000"/>
                  </a:schemeClr>
                </a:solidFill>
              </a:rPr>
              <a:t>.)</a:t>
            </a:r>
            <a:endParaRPr lang="ru-RU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405928"/>
              </p:ext>
            </p:extLst>
          </p:nvPr>
        </p:nvGraphicFramePr>
        <p:xfrm>
          <a:off x="539552" y="836712"/>
          <a:ext cx="8208913" cy="54209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{D27102A9-8310-4765-A935-A1911B00CA55}</a:tableStyleId>
              </a:tblPr>
              <a:tblGrid>
                <a:gridCol w="6889623"/>
                <a:gridCol w="659645"/>
                <a:gridCol w="659645"/>
              </a:tblGrid>
              <a:tr h="21898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effectLst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2012 </a:t>
                      </a:r>
                      <a:r>
                        <a:rPr lang="ru-RU" sz="1100" b="0" dirty="0">
                          <a:effectLst/>
                          <a:latin typeface="+mn-lt"/>
                        </a:rPr>
                        <a:t>год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2013 год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13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effectLst/>
                        </a:rPr>
                        <a:t>Количество субъектов малого и среднего предпринимательства, получивших поддержку в виде: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>
                          <a:effectLst/>
                        </a:rPr>
                        <a:t>субсидирования </a:t>
                      </a:r>
                      <a:r>
                        <a:rPr lang="ru-RU" sz="1100" b="0" dirty="0">
                          <a:effectLst/>
                        </a:rPr>
                        <a:t>начинающим предпринимателям на создание собственного </a:t>
                      </a:r>
                      <a:r>
                        <a:rPr lang="ru-RU" sz="1100" b="0" dirty="0" smtClean="0">
                          <a:effectLst/>
                        </a:rPr>
                        <a:t>бизнеса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>
                          <a:effectLst/>
                        </a:rPr>
                        <a:t>субсидирования </a:t>
                      </a:r>
                      <a:r>
                        <a:rPr lang="ru-RU" sz="1100" b="0" dirty="0">
                          <a:effectLst/>
                        </a:rPr>
                        <a:t>первого взноса при заключении договора лизинга </a:t>
                      </a:r>
                      <a:r>
                        <a:rPr lang="ru-RU" sz="1100" b="0" dirty="0" smtClean="0">
                          <a:effectLst/>
                        </a:rPr>
                        <a:t>оборудования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>
                          <a:effectLst/>
                        </a:rPr>
                        <a:t>субсидирования </a:t>
                      </a:r>
                      <a:r>
                        <a:rPr lang="ru-RU" sz="1100" b="0" dirty="0">
                          <a:effectLst/>
                        </a:rPr>
                        <a:t>процентных ставок по привлеченным кредитам и части лизинговых платежей по договорам </a:t>
                      </a:r>
                      <a:r>
                        <a:rPr lang="ru-RU" sz="1100" b="0" dirty="0" smtClean="0">
                          <a:effectLst/>
                        </a:rPr>
                        <a:t>лизинга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 smtClean="0">
                          <a:effectLst/>
                        </a:rPr>
                        <a:t>субсидии </a:t>
                      </a:r>
                      <a:r>
                        <a:rPr lang="ru-RU" sz="1100" b="0" dirty="0">
                          <a:effectLst/>
                        </a:rPr>
                        <a:t>на поддержку инновационных </a:t>
                      </a:r>
                      <a:r>
                        <a:rPr lang="ru-RU" sz="1100" b="0" dirty="0" smtClean="0">
                          <a:effectLst/>
                        </a:rPr>
                        <a:t>бизнес-проектов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96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96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36</a:t>
                      </a: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1100" b="0" dirty="0" smtClean="0">
                          <a:effectLst/>
                          <a:latin typeface="+mn-lt"/>
                        </a:rPr>
                        <a:t>-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68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101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23</a:t>
                      </a:r>
                      <a:endParaRPr lang="ru-RU" sz="1100" b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4</a:t>
                      </a:r>
                      <a:endParaRPr lang="ru-RU" sz="1100" b="0" dirty="0">
                        <a:effectLst/>
                        <a:latin typeface="+mn-lt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Количество муниципальных целевых программ развития субъектов малого и среднего предпринимательства, получивших </a:t>
                      </a:r>
                      <a:r>
                        <a:rPr lang="ru-RU" sz="1100" b="0" dirty="0" err="1">
                          <a:effectLst/>
                        </a:rPr>
                        <a:t>софинансирование</a:t>
                      </a:r>
                      <a:r>
                        <a:rPr lang="ru-RU" sz="1100" b="0" dirty="0">
                          <a:effectLst/>
                        </a:rPr>
                        <a:t> из областного бюджета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23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19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4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Общая сумма затрат на </a:t>
                      </a:r>
                      <a:r>
                        <a:rPr lang="ru-RU" sz="1100" b="0" dirty="0" err="1">
                          <a:effectLst/>
                        </a:rPr>
                        <a:t>софинансирование</a:t>
                      </a:r>
                      <a:r>
                        <a:rPr lang="ru-RU" sz="1100" b="0" dirty="0">
                          <a:effectLst/>
                        </a:rPr>
                        <a:t> мероприятий муниципальных и межмуниципальных программ (млн. руб.)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45,0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33,7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Количество субъектов малого и среднего предпринимательства, размещенных в бизнес-инкубаторе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11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18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Количество выданных </a:t>
                      </a:r>
                      <a:r>
                        <a:rPr lang="ru-RU" sz="1100" b="0" dirty="0" err="1">
                          <a:effectLst/>
                        </a:rPr>
                        <a:t>микрозаймов</a:t>
                      </a:r>
                      <a:r>
                        <a:rPr lang="ru-RU" sz="1100" b="0" dirty="0">
                          <a:effectLst/>
                        </a:rPr>
                        <a:t> субъектам малого и среднего предпринимательства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167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203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Общая сумма выданных </a:t>
                      </a:r>
                      <a:r>
                        <a:rPr lang="ru-RU" sz="1100" b="0" dirty="0" err="1">
                          <a:effectLst/>
                        </a:rPr>
                        <a:t>микрозаймов</a:t>
                      </a:r>
                      <a:r>
                        <a:rPr lang="ru-RU" sz="1100" b="0" dirty="0">
                          <a:effectLst/>
                        </a:rPr>
                        <a:t> субъектам малого и среднего предпринимательства (млн. руб.)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76,59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111,30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Общая сумма грантов, выданных начинающим предпринимателям (млн. руб.)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47,02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48,75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Общая сумма субсидий, выданных для уплаты % по кредитам (млн. руб.)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6,44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5,00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Субсидирование затрат на уплату первого лизингового платежа при заключении договора лизинга оборудования (млн. руб.)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89,04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111,20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Субсидии на поддержку инновационных бизнес-проектов (млн. руб.)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41946" marT="72000" marB="72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-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2,00</a:t>
                      </a:r>
                      <a:endParaRPr lang="ru-RU" sz="11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946" marR="4194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2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/>
              <a:t>Развитие малого предпринимательства </a:t>
            </a:r>
            <a:br>
              <a:rPr lang="ru-RU" sz="1800" dirty="0"/>
            </a:br>
            <a:r>
              <a:rPr lang="ru-RU" sz="1800" dirty="0"/>
              <a:t>в Архангельской области в 2012 - 2013 </a:t>
            </a:r>
            <a:r>
              <a:rPr lang="ru-RU" sz="1800" dirty="0" smtClean="0"/>
              <a:t>годах</a:t>
            </a:r>
            <a:br>
              <a:rPr lang="ru-RU" sz="1800" dirty="0" smtClean="0"/>
            </a:b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(без </a:t>
            </a:r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учета </a:t>
            </a:r>
            <a:r>
              <a:rPr lang="ru-RU" sz="1800" dirty="0" err="1">
                <a:solidFill>
                  <a:schemeClr val="bg1">
                    <a:lumMod val="65000"/>
                  </a:schemeClr>
                </a:solidFill>
              </a:rPr>
              <a:t>микропредприятий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273368"/>
              </p:ext>
            </p:extLst>
          </p:nvPr>
        </p:nvGraphicFramePr>
        <p:xfrm>
          <a:off x="539552" y="1700808"/>
          <a:ext cx="7992890" cy="48965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{3B4B98B0-60AC-42C2-AFA5-B58CD77FA1E5}</a:tableStyleId>
              </a:tblPr>
              <a:tblGrid>
                <a:gridCol w="2952328"/>
                <a:gridCol w="1656184"/>
                <a:gridCol w="1608180"/>
                <a:gridCol w="1776198"/>
              </a:tblGrid>
              <a:tr h="979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янв.-сент.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2012 </a:t>
                      </a:r>
                      <a:r>
                        <a:rPr lang="ru-RU" sz="1600" b="1" dirty="0" smtClean="0">
                          <a:effectLst/>
                        </a:rPr>
                        <a:t>года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янв.-сент.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2013 </a:t>
                      </a:r>
                      <a:r>
                        <a:rPr lang="ru-RU" sz="1600" b="1" dirty="0" smtClean="0">
                          <a:effectLst/>
                        </a:rPr>
                        <a:t>года</a:t>
                      </a: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2013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 % к 2012 году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</a:tr>
              <a:tr h="97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малых предприятий (ед</a:t>
                      </a:r>
                      <a:r>
                        <a:rPr lang="ru-RU" sz="1600" b="1" dirty="0" smtClean="0">
                          <a:effectLst/>
                        </a:rPr>
                        <a:t>.)</a:t>
                      </a: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1863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1795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96,3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</a:tr>
              <a:tr h="97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Оборот малых предприятий (млрд. руб</a:t>
                      </a:r>
                      <a:r>
                        <a:rPr lang="ru-RU" sz="1600" b="1" dirty="0" smtClean="0">
                          <a:effectLst/>
                        </a:rPr>
                        <a:t>.)</a:t>
                      </a: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58,43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70,07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119,9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/>
                </a:tc>
              </a:tr>
              <a:tr h="97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индивидуальных предпринимателей (чел.)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35104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30270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86,2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B w="12700" cmpd="sng">
                      <a:noFill/>
                    </a:lnB>
                  </a:tcPr>
                </a:tc>
              </a:tr>
              <a:tr h="97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Среднесписочная численность работников (чел.)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57798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54798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94,8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383" marR="5838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/>
              <a:t>Динамика доходов и расходов консолидированного                  бюджета Архангельской </a:t>
            </a:r>
            <a:r>
              <a:rPr lang="ru-RU" sz="1800" dirty="0" smtClean="0"/>
              <a:t>области,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млн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р.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134152"/>
              </p:ext>
            </p:extLst>
          </p:nvPr>
        </p:nvGraphicFramePr>
        <p:xfrm>
          <a:off x="611559" y="1412776"/>
          <a:ext cx="7920881" cy="47632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{0E3FDE45-AF77-4B5C-9715-49D594BDF05E}</a:tableStyleId>
              </a:tblPr>
              <a:tblGrid>
                <a:gridCol w="3312369"/>
                <a:gridCol w="1188132"/>
                <a:gridCol w="1332148"/>
                <a:gridCol w="2088232"/>
              </a:tblGrid>
              <a:tr h="679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2012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2013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Сравнение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2013 / 2012 гг., </a:t>
                      </a:r>
                      <a:r>
                        <a:rPr lang="ru-RU" sz="1600" dirty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3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Доходы, </a:t>
                      </a:r>
                      <a:r>
                        <a:rPr lang="ru-RU" sz="1600" b="0" dirty="0" smtClean="0">
                          <a:effectLst/>
                        </a:rPr>
                        <a:t>в том числе: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65 786,8</a:t>
                      </a: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73 370,9</a:t>
                      </a: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+11,5%</a:t>
                      </a: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7901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налоговые и неналоговые доходы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52 646,1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54 797,1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+4,1%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</a:tr>
              <a:tr h="67901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безвозмездные поступления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13 140,6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18 573,8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+41,3%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</a:tr>
              <a:tr h="67901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из </a:t>
                      </a:r>
                      <a:r>
                        <a:rPr lang="ru-RU" sz="1600" dirty="0">
                          <a:effectLst/>
                        </a:rPr>
                        <a:t>них: из федерального бюджета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12 551,3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17 489,7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+39,3%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</a:tr>
              <a:tr h="447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</a:rPr>
                        <a:t>Расходы, </a:t>
                      </a:r>
                      <a:r>
                        <a:rPr lang="ru-RU" sz="1600" b="0" dirty="0" smtClean="0">
                          <a:effectLst/>
                        </a:rPr>
                        <a:t>из них: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70 905,9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79 129,5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+11,6%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7901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расходы на </a:t>
                      </a:r>
                      <a:r>
                        <a:rPr lang="ru-RU" sz="1600" dirty="0" smtClean="0">
                          <a:effectLst/>
                        </a:rPr>
                        <a:t>отрасли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социальной </a:t>
                      </a:r>
                      <a:r>
                        <a:rPr lang="ru-RU" sz="1600" dirty="0">
                          <a:effectLst/>
                        </a:rPr>
                        <a:t>сферы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47 182,6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52 212,6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+10,7%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noFill/>
                  </a:tcPr>
                </a:tc>
              </a:tr>
              <a:tr h="4475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Дефицит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- 5 119,1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-5 758,6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+12,5%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dirty="0"/>
              <a:t>Доля расходов областного </a:t>
            </a:r>
            <a:r>
              <a:rPr lang="ru-RU" sz="2000" dirty="0" smtClean="0"/>
              <a:t>бюджета, сформированных </a:t>
            </a:r>
            <a:r>
              <a:rPr lang="ru-RU" sz="2000" dirty="0"/>
              <a:t>программно-целевым методом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37</a:t>
            </a:fld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30643028"/>
              </p:ext>
            </p:extLst>
          </p:nvPr>
        </p:nvGraphicFramePr>
        <p:xfrm>
          <a:off x="1398736" y="2162912"/>
          <a:ext cx="6096000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31184" y="348189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smtClean="0">
                <a:latin typeface="+mj-lt"/>
              </a:rPr>
              <a:t>• 79,0%</a:t>
            </a:r>
            <a:endParaRPr lang="ru-RU" sz="3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2895" y="1484784"/>
            <a:ext cx="2781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/>
              </a:rPr>
              <a:t>доля расходов, сформированных программно-целевым методом (%)</a:t>
            </a:r>
            <a:endParaRPr lang="ru-RU" sz="1600" b="1" dirty="0" smtClean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8997" y="2110951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/>
              </a:rPr>
              <a:t>год</a:t>
            </a:r>
            <a:endParaRPr lang="ru-RU" sz="1600" b="1" dirty="0" smtClean="0"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9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42" name="Group 35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19580719"/>
              </p:ext>
            </p:extLst>
          </p:nvPr>
        </p:nvGraphicFramePr>
        <p:xfrm>
          <a:off x="-108520" y="1124744"/>
          <a:ext cx="9108504" cy="561971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631530"/>
                <a:gridCol w="2676940"/>
                <a:gridCol w="2828191"/>
                <a:gridCol w="2971843"/>
              </a:tblGrid>
              <a:tr h="1008111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Госдолг/объем доходов без учета безвозмездных поступлений на 01.01.2014,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(оценка МИНФИН РФ)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Госдолг/объем доходов без учета безвозмездных поступлений на 01.01.2015,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(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оценка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МИНФИН РФ)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Российская Федерация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54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СЗФО, в том числе: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Вологодская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106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105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Псковская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93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101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Республика Карелия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91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89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Новгородская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Калининградская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74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71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6.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Архангельская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68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79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Республика Коми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44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Мурманская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127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Ленинградская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3012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Санкт-Петербург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3010" name="Rectangle 73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424936" cy="5492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600" b="1" dirty="0" smtClean="0"/>
              <a:t>Соотношение госдолга и объема доходов региональных </a:t>
            </a:r>
            <a:r>
              <a:rPr lang="ru-RU" sz="1600" b="1" dirty="0" smtClean="0"/>
              <a:t>бюджетов по </a:t>
            </a:r>
            <a:r>
              <a:rPr lang="ru-RU" sz="1600" b="1" dirty="0" smtClean="0"/>
              <a:t>субъектам Северо-Западного федерального </a:t>
            </a:r>
            <a:r>
              <a:rPr lang="ru-RU" sz="1600" b="1" dirty="0" smtClean="0"/>
              <a:t>округа  (</a:t>
            </a:r>
            <a:r>
              <a:rPr lang="ru-RU" sz="1600" b="1" dirty="0" smtClean="0"/>
              <a:t>без учета </a:t>
            </a:r>
            <a:r>
              <a:rPr lang="ru-RU" sz="1600" dirty="0" smtClean="0"/>
              <a:t>безвозмездных</a:t>
            </a:r>
            <a:r>
              <a:rPr lang="ru-RU" sz="1600" b="1" dirty="0" smtClean="0"/>
              <a:t> поступлений</a:t>
            </a: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60AF1A59-A946-4F92-8E2F-7CE3FC11B203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7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3"/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6408712" cy="54927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dirty="0" smtClean="0"/>
              <a:t>Динамика поступления </a:t>
            </a:r>
            <a:r>
              <a:rPr lang="ru-RU" altLang="ru-RU" sz="1800" b="1" dirty="0" smtClean="0"/>
              <a:t>налоговых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и </a:t>
            </a:r>
            <a:r>
              <a:rPr lang="ru-RU" altLang="ru-RU" sz="1800" b="1" dirty="0" smtClean="0"/>
              <a:t>неналоговых доходов в 2013 г.</a:t>
            </a:r>
          </a:p>
        </p:txBody>
      </p:sp>
      <p:graphicFrame>
        <p:nvGraphicFramePr>
          <p:cNvPr id="59742" name="Group 35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92078992"/>
              </p:ext>
            </p:extLst>
          </p:nvPr>
        </p:nvGraphicFramePr>
        <p:xfrm>
          <a:off x="251520" y="764704"/>
          <a:ext cx="8568953" cy="5841687"/>
        </p:xfrm>
        <a:graphic>
          <a:graphicData uri="http://schemas.openxmlformats.org/drawingml/2006/table">
            <a:tbl>
              <a:tblPr/>
              <a:tblGrid>
                <a:gridCol w="708060"/>
                <a:gridCol w="2631703"/>
                <a:gridCol w="1941320"/>
                <a:gridCol w="1818821"/>
                <a:gridCol w="1469049"/>
              </a:tblGrid>
              <a:tr h="777020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Показатель</a:t>
                      </a:r>
                    </a:p>
                  </a:txBody>
                  <a:tcPr marL="108000" marR="108000" marT="72000" marB="72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Налоговые</a:t>
                      </a:r>
                      <a:b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 неналоговые доходы, млн. руб.</a:t>
                      </a:r>
                    </a:p>
                  </a:txBody>
                  <a:tcPr marL="108000" marR="108000" marT="72000" marB="72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Темпы роста к 2012 году, %</a:t>
                      </a:r>
                    </a:p>
                  </a:txBody>
                  <a:tcPr marL="108000" marR="108000" marT="72000" marB="72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Темпы роста к 2011 году, % </a:t>
                      </a:r>
                    </a:p>
                  </a:txBody>
                  <a:tcPr marL="108000" marR="108000" marT="72000" marB="72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58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Российская Федерация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6 585 763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103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113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6158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по субъектам СЗФО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767 477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8732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Санкт-Петербург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372 844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58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2.2.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Мурманская область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48 983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261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2.3.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Ленинградская область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84 002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051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2.4.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Псковская область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17 243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869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Калининградская область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35 153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723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Архангельская область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54 797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104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132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6158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НАО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12 813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051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2.8.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Вологодская область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42 980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76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2.9.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Новгородская область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21 825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370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2.10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Республика Коми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54 676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869"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2.11.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Республика Карелия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22 161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9538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57225" indent="-246063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Arial" charset="0"/>
                        </a:defRPr>
                      </a:lvl2pPr>
                      <a:lvl3pPr marL="922338" indent="-21907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3pPr>
                      <a:lvl4pPr marL="1179513" indent="-200025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Arial" charset="0"/>
                        </a:defRPr>
                      </a:lvl4pPr>
                      <a:lvl5pPr marL="1389063" indent="-182563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5pPr>
                      <a:lvl6pPr marL="18462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6pPr>
                      <a:lvl7pPr marL="23034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7pPr>
                      <a:lvl8pPr marL="27606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8pPr>
                      <a:lvl9pPr marL="3217863" indent="-182563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Arial" charset="0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108000" marR="108000" marT="72000" marB="72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60AF1A59-A946-4F92-8E2F-7CE3FC11B203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756002"/>
          </a:xfrm>
        </p:spPr>
        <p:txBody>
          <a:bodyPr>
            <a:normAutofit/>
          </a:bodyPr>
          <a:lstStyle/>
          <a:p>
            <a:r>
              <a:rPr lang="ru-RU" sz="2000" b="1" dirty="0"/>
              <a:t>Динамика роста заработной платы педагогических работников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841561"/>
              </p:ext>
            </p:extLst>
          </p:nvPr>
        </p:nvGraphicFramePr>
        <p:xfrm>
          <a:off x="611559" y="1052735"/>
          <a:ext cx="8064896" cy="53901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{5DA37D80-6434-44D0-A028-1B22A696006F}</a:tableStyleId>
              </a:tblPr>
              <a:tblGrid>
                <a:gridCol w="3168353"/>
                <a:gridCol w="1440160"/>
                <a:gridCol w="1440160"/>
                <a:gridCol w="2016223"/>
              </a:tblGrid>
              <a:tr h="100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Категории работников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Средняя </a:t>
                      </a:r>
                      <a:r>
                        <a:rPr lang="ru-RU" sz="1500" dirty="0" smtClean="0">
                          <a:effectLst/>
                        </a:rPr>
                        <a:t>ЗП</a:t>
                      </a:r>
                      <a:br>
                        <a:rPr lang="ru-RU" sz="1500" dirty="0" smtClean="0">
                          <a:effectLst/>
                        </a:rPr>
                      </a:br>
                      <a:r>
                        <a:rPr lang="ru-RU" sz="1500" dirty="0" smtClean="0">
                          <a:effectLst/>
                        </a:rPr>
                        <a:t>за </a:t>
                      </a:r>
                      <a:r>
                        <a:rPr lang="ru-RU" sz="1500" dirty="0">
                          <a:effectLst/>
                        </a:rPr>
                        <a:t>2012 </a:t>
                      </a:r>
                      <a:r>
                        <a:rPr lang="ru-RU" sz="1500" dirty="0" smtClean="0">
                          <a:effectLst/>
                        </a:rPr>
                        <a:t>год, руб</a:t>
                      </a:r>
                      <a:r>
                        <a:rPr lang="ru-RU" sz="1500" dirty="0">
                          <a:effectLst/>
                        </a:rPr>
                        <a:t>.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Средняя </a:t>
                      </a:r>
                      <a:r>
                        <a:rPr lang="ru-RU" sz="1500" dirty="0" smtClean="0">
                          <a:effectLst/>
                        </a:rPr>
                        <a:t>ЗП</a:t>
                      </a:r>
                      <a:br>
                        <a:rPr lang="ru-RU" sz="1500" dirty="0" smtClean="0">
                          <a:effectLst/>
                        </a:rPr>
                      </a:br>
                      <a:r>
                        <a:rPr lang="ru-RU" sz="1500" dirty="0" smtClean="0">
                          <a:effectLst/>
                        </a:rPr>
                        <a:t>за </a:t>
                      </a:r>
                      <a:r>
                        <a:rPr lang="ru-RU" sz="1500" dirty="0">
                          <a:effectLst/>
                        </a:rPr>
                        <a:t>2013 </a:t>
                      </a:r>
                      <a:r>
                        <a:rPr lang="ru-RU" sz="1500" dirty="0" smtClean="0">
                          <a:effectLst/>
                        </a:rPr>
                        <a:t>год, руб</a:t>
                      </a:r>
                      <a:r>
                        <a:rPr lang="ru-RU" sz="1500" dirty="0">
                          <a:effectLst/>
                        </a:rPr>
                        <a:t>.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Рост средней </a:t>
                      </a:r>
                      <a:r>
                        <a:rPr lang="ru-RU" sz="1500" dirty="0" smtClean="0">
                          <a:effectLst/>
                        </a:rPr>
                        <a:t>ЗП</a:t>
                      </a:r>
                      <a:br>
                        <a:rPr lang="ru-RU" sz="1500" dirty="0" smtClean="0">
                          <a:effectLst/>
                        </a:rPr>
                      </a:br>
                      <a:r>
                        <a:rPr lang="ru-RU" sz="1500" dirty="0" smtClean="0">
                          <a:effectLst/>
                        </a:rPr>
                        <a:t>в </a:t>
                      </a:r>
                      <a:r>
                        <a:rPr lang="ru-RU" sz="1500" dirty="0">
                          <a:effectLst/>
                        </a:rPr>
                        <a:t>2013 году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 2012 </a:t>
                      </a:r>
                      <a:r>
                        <a:rPr lang="ru-RU" sz="1500" dirty="0" smtClean="0">
                          <a:effectLst/>
                        </a:rPr>
                        <a:t>году,</a:t>
                      </a:r>
                      <a:r>
                        <a:rPr lang="ru-RU" sz="1500" baseline="0" dirty="0" smtClean="0">
                          <a:effectLst/>
                        </a:rPr>
                        <a:t> %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</a:rPr>
                        <a:t>Педагогические работники дошкольных образовательных учреждений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14 575,61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24 320,8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66,9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24 416,97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31 119,7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27,5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15 503,90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24 717,7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59,4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>
                    <a:noFill/>
                  </a:tcPr>
                </a:tc>
              </a:tr>
              <a:tr h="1584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effectLst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</a:rPr>
                        <a:t>21 829,62</a:t>
                      </a:r>
                      <a:endParaRPr lang="ru-RU" sz="1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26 235,6</a:t>
                      </a:r>
                      <a:endParaRPr lang="ru-RU" sz="1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20,2</a:t>
                      </a:r>
                      <a:endParaRPr lang="ru-RU" sz="18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7912" marR="6791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3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7271792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600" dirty="0" smtClean="0"/>
              <a:t>Расходы на финансирование услуг социальной сферы </a:t>
            </a:r>
            <a:r>
              <a:rPr lang="ru-RU" sz="1600" dirty="0" smtClean="0"/>
              <a:t>и мер </a:t>
            </a:r>
            <a:r>
              <a:rPr lang="ru-RU" sz="1600" dirty="0" smtClean="0"/>
              <a:t>социальной поддержки</a:t>
            </a:r>
            <a:r>
              <a:rPr lang="ru-RU" sz="1600" dirty="0"/>
              <a:t>*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 расчете на 1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жителя**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9742" name="Group 35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7881931"/>
              </p:ext>
            </p:extLst>
          </p:nvPr>
        </p:nvGraphicFramePr>
        <p:xfrm>
          <a:off x="611560" y="1090696"/>
          <a:ext cx="4968552" cy="5444055"/>
        </p:xfrm>
        <a:graphic>
          <a:graphicData uri="http://schemas.openxmlformats.org/drawingml/2006/table">
            <a:tbl>
              <a:tblPr/>
              <a:tblGrid>
                <a:gridCol w="1152128"/>
                <a:gridCol w="2664296"/>
                <a:gridCol w="1152128"/>
              </a:tblGrid>
              <a:tr h="359941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Место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 СЗФО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Регион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Объем,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р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Среднее по России значение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37,0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***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Среднее по СЗФО значение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37,9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Ненецкий автономный округ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166,2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Республика Коми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49,6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Мурманская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44,8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Архангельская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39,4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Санкт-Петербург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Республика Карелия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Новгородская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34,0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Псковская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33,8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Ленинградская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32,1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4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Вологодская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30,5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463">
                <a:tc>
                  <a:txBody>
                    <a:bodyPr/>
                    <a:lstStyle/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Калининградская область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30,2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73"/>
          <p:cNvSpPr txBox="1">
            <a:spLocks/>
          </p:cNvSpPr>
          <p:nvPr/>
        </p:nvSpPr>
        <p:spPr bwMode="auto">
          <a:xfrm>
            <a:off x="5724128" y="1124744"/>
            <a:ext cx="31683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>
              <a:defRPr/>
            </a:pPr>
            <a:endParaRPr lang="ru-RU" sz="1400" dirty="0" smtClean="0">
              <a:ea typeface="+mj-ea"/>
              <a:cs typeface="+mj-cs"/>
            </a:endParaRPr>
          </a:p>
          <a:p>
            <a:pPr>
              <a:defRPr/>
            </a:pPr>
            <a:r>
              <a:rPr lang="ru-RU" sz="1400" dirty="0" smtClean="0">
                <a:ea typeface="+mj-ea"/>
                <a:cs typeface="+mj-cs"/>
              </a:rPr>
              <a:t>* расходы </a:t>
            </a:r>
            <a:r>
              <a:rPr lang="ru-RU" sz="1400" dirty="0">
                <a:ea typeface="+mj-ea"/>
                <a:cs typeface="+mj-cs"/>
              </a:rPr>
              <a:t>на образование, культуру, кинематографию, здравоохранение, социальную политику, физическую </a:t>
            </a:r>
            <a:r>
              <a:rPr lang="ru-RU" sz="1400" dirty="0" smtClean="0">
                <a:ea typeface="+mj-ea"/>
                <a:cs typeface="+mj-cs"/>
              </a:rPr>
              <a:t>культуру</a:t>
            </a:r>
            <a:br>
              <a:rPr lang="ru-RU" sz="1400" dirty="0" smtClean="0">
                <a:ea typeface="+mj-ea"/>
                <a:cs typeface="+mj-cs"/>
              </a:rPr>
            </a:br>
            <a:r>
              <a:rPr lang="ru-RU" sz="1400" dirty="0" smtClean="0">
                <a:ea typeface="+mj-ea"/>
                <a:cs typeface="+mj-cs"/>
              </a:rPr>
              <a:t>и спорт</a:t>
            </a:r>
          </a:p>
          <a:p>
            <a:pPr>
              <a:defRPr/>
            </a:pPr>
            <a:endParaRPr lang="ru-RU" sz="1400" dirty="0" smtClean="0">
              <a:ea typeface="+mj-ea"/>
              <a:cs typeface="+mj-cs"/>
            </a:endParaRPr>
          </a:p>
          <a:p>
            <a:pPr>
              <a:defRPr/>
            </a:pPr>
            <a:r>
              <a:rPr lang="ru-RU" sz="1400" dirty="0" smtClean="0"/>
              <a:t>** с </a:t>
            </a:r>
            <a:r>
              <a:rPr lang="ru-RU" sz="1400" dirty="0"/>
              <a:t>учетом дифференциации стоимости фиксированного набора товаров и услуг</a:t>
            </a:r>
          </a:p>
          <a:p>
            <a:pPr>
              <a:defRPr/>
            </a:pPr>
            <a:endParaRPr lang="ru-RU" sz="1400" dirty="0" smtClean="0">
              <a:ea typeface="+mj-ea"/>
              <a:cs typeface="+mj-cs"/>
            </a:endParaRPr>
          </a:p>
          <a:p>
            <a:pPr>
              <a:defRPr/>
            </a:pPr>
            <a:endParaRPr lang="ru-RU" sz="1400" dirty="0">
              <a:ea typeface="+mj-ea"/>
              <a:cs typeface="+mj-cs"/>
            </a:endParaRPr>
          </a:p>
          <a:p>
            <a:pPr>
              <a:defRPr/>
            </a:pPr>
            <a:r>
              <a:rPr lang="ru-RU" sz="1400" dirty="0" smtClean="0">
                <a:ea typeface="+mj-ea"/>
                <a:cs typeface="+mj-cs"/>
              </a:rPr>
              <a:t>*** </a:t>
            </a:r>
            <a:r>
              <a:rPr lang="ru-RU" sz="1400" dirty="0">
                <a:ea typeface="+mj-ea"/>
                <a:cs typeface="+mj-cs"/>
              </a:rPr>
              <a:t>без учета 10 </a:t>
            </a:r>
            <a:r>
              <a:rPr lang="ru-RU" sz="1400" dirty="0" smtClean="0">
                <a:ea typeface="+mj-ea"/>
                <a:cs typeface="+mj-cs"/>
              </a:rPr>
              <a:t>регионов</a:t>
            </a:r>
            <a:br>
              <a:rPr lang="ru-RU" sz="1400" dirty="0" smtClean="0">
                <a:ea typeface="+mj-ea"/>
                <a:cs typeface="+mj-cs"/>
              </a:rPr>
            </a:br>
            <a:r>
              <a:rPr lang="ru-RU" sz="1400" dirty="0" smtClean="0">
                <a:ea typeface="+mj-ea"/>
                <a:cs typeface="+mj-cs"/>
              </a:rPr>
              <a:t>с </a:t>
            </a:r>
            <a:r>
              <a:rPr lang="ru-RU" sz="1400" dirty="0">
                <a:ea typeface="+mj-ea"/>
                <a:cs typeface="+mj-cs"/>
              </a:rPr>
              <a:t>наибольшими и наименьшими расходами в социальной </a:t>
            </a:r>
            <a:r>
              <a:rPr lang="ru-RU" sz="1400" dirty="0" smtClean="0">
                <a:ea typeface="+mj-ea"/>
                <a:cs typeface="+mj-cs"/>
              </a:rPr>
              <a:t>сфере</a:t>
            </a:r>
            <a:br>
              <a:rPr lang="ru-RU" sz="1400" dirty="0" smtClean="0">
                <a:ea typeface="+mj-ea"/>
                <a:cs typeface="+mj-cs"/>
              </a:rPr>
            </a:br>
            <a:r>
              <a:rPr lang="ru-RU" sz="1400" dirty="0" smtClean="0">
                <a:ea typeface="+mj-ea"/>
                <a:cs typeface="+mj-cs"/>
              </a:rPr>
              <a:t>на </a:t>
            </a:r>
            <a:r>
              <a:rPr lang="ru-RU" sz="1400" dirty="0">
                <a:ea typeface="+mj-ea"/>
                <a:cs typeface="+mj-cs"/>
              </a:rPr>
              <a:t>1 жителя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60AF1A59-A946-4F92-8E2F-7CE3FC11B203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9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1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>
                <a:solidFill>
                  <a:schemeClr val="tx2"/>
                </a:solidFill>
              </a:rPr>
              <a:t>5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Развитие дополнительного образования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  <a:cs typeface="Times New Roman"/>
              </a:rPr>
            </a:br>
            <a:endParaRPr lang="ru-RU" sz="2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39623"/>
              </p:ext>
            </p:extLst>
          </p:nvPr>
        </p:nvGraphicFramePr>
        <p:xfrm>
          <a:off x="6228184" y="5503126"/>
          <a:ext cx="2232248" cy="108871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39349"/>
                <a:gridCol w="892899"/>
              </a:tblGrid>
              <a:tr h="362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2011 </a:t>
                      </a:r>
                      <a:r>
                        <a:rPr lang="ru-RU" sz="1800" b="1" dirty="0" smtClean="0">
                          <a:effectLst/>
                        </a:rPr>
                        <a:t>год  -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</a:rPr>
                        <a:t>50 %</a:t>
                      </a:r>
                      <a:endParaRPr lang="ru-RU" sz="18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2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2012 год  -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</a:rPr>
                        <a:t>59 %</a:t>
                      </a:r>
                      <a:endParaRPr lang="ru-RU" sz="18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2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2013 </a:t>
                      </a:r>
                      <a:r>
                        <a:rPr lang="ru-RU" sz="1800" b="1" dirty="0" smtClean="0">
                          <a:effectLst/>
                        </a:rPr>
                        <a:t>год  -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</a:rPr>
                        <a:t>60 </a:t>
                      </a:r>
                      <a:r>
                        <a:rPr lang="ru-RU" sz="1800" b="1" dirty="0" smtClean="0">
                          <a:effectLst/>
                          <a:latin typeface="+mj-lt"/>
                        </a:rPr>
                        <a:t>%</a:t>
                      </a:r>
                      <a:endParaRPr lang="ru-RU" sz="18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5549373"/>
            <a:ext cx="568863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/>
              <a:t>доля </a:t>
            </a:r>
            <a:r>
              <a:rPr lang="ru-RU" b="1" dirty="0"/>
              <a:t>детей, занимающихся в системе дополнительного образования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(при среднем российском </a:t>
            </a:r>
            <a:r>
              <a:rPr lang="ru-RU" b="1" dirty="0" smtClean="0"/>
              <a:t>показателе 49,1 %</a:t>
            </a:r>
            <a:r>
              <a:rPr lang="ru-RU" b="1" dirty="0"/>
              <a:t> </a:t>
            </a:r>
            <a:endParaRPr lang="ru-RU"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" name="Picture 4" descr="http://www.arhcity.ru/data/0/4n4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" t="-1736" r="343" b="15591"/>
          <a:stretch/>
        </p:blipFill>
        <p:spPr bwMode="auto">
          <a:xfrm>
            <a:off x="-132102" y="-275771"/>
            <a:ext cx="9132979" cy="51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ntotyp\Downloads\IMG_911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16500" r="24855" b="5379"/>
          <a:stretch/>
        </p:blipFill>
        <p:spPr bwMode="auto">
          <a:xfrm>
            <a:off x="-416688" y="-1611560"/>
            <a:ext cx="9422014" cy="645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/>
              <a:t>Количество творческих объединений дополнительного образования детей</a:t>
            </a:r>
            <a:endParaRPr lang="ru-RU" sz="1800" dirty="0"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217523"/>
              </p:ext>
            </p:extLst>
          </p:nvPr>
        </p:nvGraphicFramePr>
        <p:xfrm>
          <a:off x="539552" y="5661248"/>
          <a:ext cx="8604448" cy="11008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321015"/>
                <a:gridCol w="5283433"/>
              </a:tblGrid>
              <a:tr h="4888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752 объединения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на </a:t>
                      </a:r>
                      <a:r>
                        <a:rPr lang="ru-RU" sz="1600" dirty="0">
                          <a:effectLst/>
                        </a:rPr>
                        <a:t>базе 66 организаций дополнительного образования </a:t>
                      </a:r>
                      <a:r>
                        <a:rPr lang="ru-RU" sz="1600" dirty="0" smtClean="0">
                          <a:effectLst/>
                        </a:rPr>
                        <a:t>детей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72000" marB="72000"/>
                </a:tc>
              </a:tr>
              <a:tr h="396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5 175 объединений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на </a:t>
                      </a:r>
                      <a:r>
                        <a:rPr lang="ru-RU" sz="1600" dirty="0">
                          <a:effectLst/>
                        </a:rPr>
                        <a:t>базе общеобразовательных </a:t>
                      </a:r>
                      <a:r>
                        <a:rPr lang="ru-RU" sz="1600" dirty="0" smtClean="0">
                          <a:effectLst/>
                        </a:rPr>
                        <a:t>школ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6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Antotyp\Downloads\IMG_6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765" y="-747463"/>
            <a:ext cx="5262482" cy="35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ntotyp\Downloads\IMG_6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 bwMode="auto">
          <a:xfrm>
            <a:off x="4610486" y="-416437"/>
            <a:ext cx="4389581" cy="31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7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19256" cy="683994"/>
          </a:xfrm>
        </p:spPr>
        <p:txBody>
          <a:bodyPr>
            <a:normAutofit/>
          </a:bodyPr>
          <a:lstStyle/>
          <a:p>
            <a:r>
              <a:rPr lang="ru-RU" sz="1800" dirty="0"/>
              <a:t>Строительство объектов образования в 2013 году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>
                <a:latin typeface="Times New Roman"/>
                <a:ea typeface="Times New Roman"/>
                <a:cs typeface="Times New Roman"/>
              </a:rPr>
            </a:br>
            <a:endParaRPr lang="ru-RU" sz="1800" dirty="0"/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11329"/>
              </p:ext>
            </p:extLst>
          </p:nvPr>
        </p:nvGraphicFramePr>
        <p:xfrm>
          <a:off x="434021" y="3573016"/>
          <a:ext cx="8352929" cy="277647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107316"/>
                <a:gridCol w="1245613"/>
              </a:tblGrid>
              <a:tr h="40021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Построена общеобразовательная школа в </a:t>
                      </a:r>
                      <a:r>
                        <a:rPr lang="ru-RU" sz="1400" b="1" dirty="0" smtClean="0">
                          <a:effectLst/>
                          <a:latin typeface="+mj-lt"/>
                        </a:rPr>
                        <a:t>Мезени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2000" marR="72000" marT="108000" marB="10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</a:rPr>
                        <a:t>440 </a:t>
                      </a:r>
                      <a:r>
                        <a:rPr lang="ru-RU" sz="1400" b="0" dirty="0">
                          <a:effectLst/>
                          <a:latin typeface="+mj-lt"/>
                        </a:rPr>
                        <a:t>мест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8266" marR="58266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21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Построена школа в посёлке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Цигломень</a:t>
                      </a:r>
                      <a:r>
                        <a:rPr lang="ru-RU" sz="1400" dirty="0">
                          <a:effectLst/>
                        </a:rPr>
                        <a:t> города </a:t>
                      </a:r>
                      <a:r>
                        <a:rPr lang="ru-RU" sz="1400" dirty="0" smtClean="0">
                          <a:effectLst/>
                        </a:rPr>
                        <a:t>Архангельска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240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8266" marR="5826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029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Завершена реконструкция детского сада "Березка" в посёлке </a:t>
                      </a: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Авнюгский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Верхнетоемского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района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90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8266" marR="58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65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Завершена реконструкция детского сада «Карамелька» в посёлке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Коноша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60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8266" marR="58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Построен детский сад по улице Добролюбова, 19 в </a:t>
                      </a:r>
                      <a:r>
                        <a:rPr lang="ru-RU" sz="1400" dirty="0" smtClean="0">
                          <a:effectLst/>
                        </a:rPr>
                        <a:t>г.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Архангельске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120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8266" marR="58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21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Построен детский сад по улице Красной в </a:t>
                      </a:r>
                      <a:r>
                        <a:rPr lang="ru-RU" sz="1400" dirty="0" smtClean="0">
                          <a:effectLst/>
                        </a:rPr>
                        <a:t>с.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Красноборск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120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8266" marR="5826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7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49" y="332655"/>
            <a:ext cx="8003232" cy="1063569"/>
          </a:xfrm>
        </p:spPr>
        <p:txBody>
          <a:bodyPr>
            <a:normAutofit/>
          </a:bodyPr>
          <a:lstStyle/>
          <a:p>
            <a:r>
              <a:rPr lang="ru-RU" sz="1800" dirty="0"/>
              <a:t>Показатели </a:t>
            </a:r>
            <a:r>
              <a:rPr lang="ru-RU" sz="1800" dirty="0" smtClean="0"/>
              <a:t>рождаемости</a:t>
            </a:r>
            <a:br>
              <a:rPr lang="ru-RU" sz="1800" dirty="0" smtClean="0"/>
            </a:br>
            <a:r>
              <a:rPr lang="ru-RU" sz="1800" dirty="0" smtClean="0"/>
              <a:t>и </a:t>
            </a:r>
            <a:r>
              <a:rPr lang="ru-RU" sz="1800" dirty="0"/>
              <a:t>смертности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>
                <a:latin typeface="Times New Roman"/>
                <a:ea typeface="Times New Roman"/>
                <a:cs typeface="Times New Roman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4962716"/>
              </p:ext>
            </p:extLst>
          </p:nvPr>
        </p:nvGraphicFramePr>
        <p:xfrm>
          <a:off x="911948" y="1404156"/>
          <a:ext cx="416346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76487" y="1476164"/>
            <a:ext cx="302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Рождаемость (чел.)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5843" y="2630415"/>
            <a:ext cx="274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Смертность (чел.)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83955" y="3801906"/>
            <a:ext cx="381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Естественная убыль (чел.)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6228" y="5611504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целом </a:t>
            </a:r>
            <a:r>
              <a:rPr lang="ru-RU" sz="1600" b="1" dirty="0" smtClean="0"/>
              <a:t>продолжительность жизни северян за </a:t>
            </a:r>
            <a:r>
              <a:rPr lang="ru-RU" sz="1600" b="1" dirty="0"/>
              <a:t>последние 5 лет </a:t>
            </a:r>
            <a:r>
              <a:rPr lang="ru-RU" sz="1600" b="1" dirty="0">
                <a:latin typeface="+mj-lt"/>
              </a:rPr>
              <a:t>увеличилась на 2,6 </a:t>
            </a:r>
            <a:r>
              <a:rPr lang="ru-RU" sz="1600" b="1" dirty="0" smtClean="0">
                <a:latin typeface="+mj-lt"/>
              </a:rPr>
              <a:t>года</a:t>
            </a:r>
            <a:endParaRPr lang="ru-RU" sz="16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10" y="0"/>
            <a:ext cx="3961085" cy="691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http://www.vodnik.pro/system/system/gallery/news_foto/5DM384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0" r="18500"/>
          <a:stretch/>
        </p:blipFill>
        <p:spPr bwMode="auto">
          <a:xfrm>
            <a:off x="5796136" y="4476749"/>
            <a:ext cx="3208968" cy="23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68399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сфера </a:t>
            </a:r>
            <a:r>
              <a:rPr lang="ru-RU" sz="2000" b="1" dirty="0"/>
              <a:t>физической культуры и спорта</a:t>
            </a:r>
            <a:r>
              <a:rPr lang="ru-RU" sz="2000" dirty="0"/>
              <a:t>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147248" cy="280831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b="0" dirty="0" smtClean="0">
                <a:latin typeface="+mj-lt"/>
              </a:rPr>
              <a:t>428</a:t>
            </a:r>
            <a:r>
              <a:rPr lang="ru-RU" sz="1800" b="0" dirty="0" smtClean="0"/>
              <a:t> </a:t>
            </a:r>
            <a:r>
              <a:rPr lang="ru-RU" sz="1800" b="0" dirty="0"/>
              <a:t>официальных</a:t>
            </a:r>
            <a:r>
              <a:rPr lang="ru-RU" sz="1800" b="0" dirty="0">
                <a:latin typeface="+mj-lt"/>
              </a:rPr>
              <a:t> областных </a:t>
            </a:r>
            <a:r>
              <a:rPr lang="ru-RU" sz="1800" b="0" dirty="0"/>
              <a:t>спортивных </a:t>
            </a:r>
            <a:r>
              <a:rPr lang="ru-RU" sz="1800" b="0" dirty="0" smtClean="0"/>
              <a:t>мероприятий,</a:t>
            </a:r>
            <a:br>
              <a:rPr lang="ru-RU" sz="1800" b="0" dirty="0" smtClean="0"/>
            </a:br>
            <a:r>
              <a:rPr lang="ru-RU" sz="1800" b="0" dirty="0" smtClean="0"/>
              <a:t>из которых </a:t>
            </a:r>
            <a:r>
              <a:rPr lang="ru-RU" sz="1800" dirty="0" smtClean="0">
                <a:latin typeface="+mj-lt"/>
              </a:rPr>
              <a:t>165</a:t>
            </a:r>
            <a:r>
              <a:rPr lang="ru-RU" sz="1800" b="0" dirty="0" smtClean="0"/>
              <a:t> </a:t>
            </a:r>
            <a:r>
              <a:rPr lang="ru-RU" sz="1800" b="0" dirty="0"/>
              <a:t>- проведено </a:t>
            </a:r>
            <a:r>
              <a:rPr lang="ru-RU" sz="1800" b="0" dirty="0">
                <a:latin typeface="+mj-lt"/>
              </a:rPr>
              <a:t>среди детей и подростков </a:t>
            </a:r>
            <a:r>
              <a:rPr lang="ru-RU" sz="1800" b="0" dirty="0"/>
              <a:t>по 36 видам </a:t>
            </a:r>
            <a:r>
              <a:rPr lang="ru-RU" sz="1800" b="0" dirty="0" smtClean="0"/>
              <a:t>спорта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b="0" dirty="0" smtClean="0"/>
              <a:t>Число </a:t>
            </a:r>
            <a:r>
              <a:rPr lang="ru-RU" sz="1800" b="0" dirty="0"/>
              <a:t>систематически </a:t>
            </a:r>
            <a:r>
              <a:rPr lang="ru-RU" sz="1800" b="0" dirty="0">
                <a:latin typeface="+mj-lt"/>
              </a:rPr>
              <a:t>занимающихся</a:t>
            </a:r>
            <a:r>
              <a:rPr lang="ru-RU" sz="1800" b="0" dirty="0"/>
              <a:t> физической культурой и спортом достигло 225 тысяч человек, или </a:t>
            </a:r>
            <a:r>
              <a:rPr lang="ru-RU" sz="1800" b="0" dirty="0">
                <a:latin typeface="+mj-lt"/>
              </a:rPr>
              <a:t>18,7 %</a:t>
            </a:r>
            <a:r>
              <a:rPr lang="ru-RU" sz="1800" b="0" dirty="0"/>
              <a:t> от общей численности </a:t>
            </a:r>
            <a:r>
              <a:rPr lang="ru-RU" sz="1800" b="0" dirty="0" smtClean="0"/>
              <a:t>населения</a:t>
            </a:r>
            <a:endParaRPr lang="ru-RU" sz="1800" b="0" dirty="0"/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b="0" dirty="0" smtClean="0"/>
              <a:t>Архангельские спортсмены участвовали в </a:t>
            </a:r>
            <a:r>
              <a:rPr lang="ru-RU" sz="1800" dirty="0" smtClean="0">
                <a:latin typeface="+mj-lt"/>
              </a:rPr>
              <a:t>614 всероссийских</a:t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и </a:t>
            </a:r>
            <a:r>
              <a:rPr lang="ru-RU" sz="1800" dirty="0">
                <a:latin typeface="+mj-lt"/>
              </a:rPr>
              <a:t>международных </a:t>
            </a:r>
            <a:r>
              <a:rPr lang="ru-RU" sz="1800" dirty="0" smtClean="0">
                <a:latin typeface="+mj-lt"/>
              </a:rPr>
              <a:t>соревнованиях</a:t>
            </a:r>
            <a:r>
              <a:rPr lang="ru-RU" sz="1800" b="0" dirty="0" smtClean="0"/>
              <a:t>, завоевано </a:t>
            </a:r>
            <a:r>
              <a:rPr lang="ru-RU" sz="1800" b="0" dirty="0">
                <a:latin typeface="+mj-lt"/>
              </a:rPr>
              <a:t>1496 медалей </a:t>
            </a:r>
            <a:r>
              <a:rPr lang="ru-RU" sz="1800" b="0" dirty="0"/>
              <a:t>различного </a:t>
            </a:r>
            <a:r>
              <a:rPr lang="ru-RU" sz="1800" b="0" dirty="0" smtClean="0"/>
              <a:t>достоинства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b="0" dirty="0" smtClean="0"/>
              <a:t>По </a:t>
            </a:r>
            <a:r>
              <a:rPr lang="ru-RU" sz="1800" b="0" dirty="0"/>
              <a:t>итогам всероссийских соревнований в 2013 году </a:t>
            </a:r>
            <a:r>
              <a:rPr lang="ru-RU" sz="1800" b="0" dirty="0">
                <a:latin typeface="+mj-lt"/>
              </a:rPr>
              <a:t>101 спортсмен </a:t>
            </a:r>
            <a:r>
              <a:rPr lang="ru-RU" sz="1800" b="0" dirty="0"/>
              <a:t>Архангельской области включен </a:t>
            </a:r>
            <a:r>
              <a:rPr lang="ru-RU" sz="1800" b="0" dirty="0">
                <a:latin typeface="+mj-lt"/>
              </a:rPr>
              <a:t>в</a:t>
            </a:r>
            <a:r>
              <a:rPr lang="ru-RU" sz="1800" b="0" dirty="0"/>
              <a:t> состав спортивных </a:t>
            </a:r>
            <a:r>
              <a:rPr lang="ru-RU" sz="1800" b="0" dirty="0">
                <a:latin typeface="+mj-lt"/>
              </a:rPr>
              <a:t>сборных команд </a:t>
            </a:r>
            <a:r>
              <a:rPr lang="ru-RU" sz="1800" b="0" dirty="0" smtClean="0">
                <a:latin typeface="+mj-lt"/>
              </a:rPr>
              <a:t>РФ</a:t>
            </a:r>
            <a:endParaRPr lang="ru-RU" sz="1800" b="0" dirty="0"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8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1A59-A946-4F92-8E2F-7CE3FC11B203}" type="slidenum">
              <a:rPr lang="ru-RU" smtClean="0"/>
              <a:t>9</a:t>
            </a:fld>
            <a:endParaRPr lang="ru-RU" dirty="0"/>
          </a:p>
        </p:txBody>
      </p:sp>
      <p:pic>
        <p:nvPicPr>
          <p:cNvPr id="16393" name="Picture 9" descr="http://www.vodnik.pro/system/system/gallery/news_foto/5DM30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" y="4476750"/>
            <a:ext cx="32099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vodnik.info/images/articles/oblast_201103101745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/>
          <a:stretch/>
        </p:blipFill>
        <p:spPr bwMode="auto">
          <a:xfrm>
            <a:off x="2910586" y="4476750"/>
            <a:ext cx="3960440" cy="25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ntotyp\Desktop\vodni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573868"/>
            <a:ext cx="1524000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1272</TotalTime>
  <Words>2487</Words>
  <Application>Microsoft Office PowerPoint</Application>
  <PresentationFormat>Экран (4:3)</PresentationFormat>
  <Paragraphs>793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Главная</vt:lpstr>
      <vt:lpstr>ОТЧЕТ Губернатора Архангельской области И.А. Орлова о результатах деятельности Правительства Архангельской области </vt:lpstr>
      <vt:lpstr>Мероприятия по работе с некоммерческими организациями в 2013 году</vt:lpstr>
      <vt:lpstr>Презентация PowerPoint</vt:lpstr>
      <vt:lpstr>Динамика роста заработной платы педагогических работников</vt:lpstr>
      <vt:lpstr>Развитие дополнительного образования </vt:lpstr>
      <vt:lpstr>Количество творческих объединений дополнительного образования детей</vt:lpstr>
      <vt:lpstr>Строительство объектов образования в 2013 году </vt:lpstr>
      <vt:lpstr>Показатели рождаемости и смертности </vt:lpstr>
      <vt:lpstr>сфера физической культуры и спорта </vt:lpstr>
      <vt:lpstr>Молодёжная политика</vt:lpstr>
      <vt:lpstr>Меры по социальной поддержке многодетных семей в 2013 году </vt:lpstr>
      <vt:lpstr>Мероприятия по созданию специальных рабочих мест для инвалидов в 2013 году </vt:lpstr>
      <vt:lpstr>Средняя заработная плата работников учреждений социального обслуживания за 2013 год </vt:lpstr>
      <vt:lpstr>Динамика роста средней заработной платы работников культуры Архангельской области </vt:lpstr>
      <vt:lpstr>открытие постоянной экспозиции «Тысячелетие северного мореплавания»</vt:lpstr>
      <vt:lpstr>Развитие соловецкого архипелага</vt:lpstr>
      <vt:lpstr>Основные экономические и социальные показатели Архангельской области в 2013 году  </vt:lpstr>
      <vt:lpstr>Итоги за 2013 год Архангельская область (без НАО) </vt:lpstr>
      <vt:lpstr>ПОКАЗАТЕЛИ ПРОИЗВОДСТВА ПО ВИДАМ ЭКОНОМИЧЕСКОЙ ДЕЯТЕЛЬНОСТИ</vt:lpstr>
      <vt:lpstr>ПОКАЗАТЕЛИ ПРОИЗВОДСТВА ПО ВИДАМ ЭКОНОМИЧЕСКОЙ ДЕЯТЕЛЬНОСТИ / продолжение</vt:lpstr>
      <vt:lpstr>Основные мероприятия, выполненные в лесопромышленном комплексе в 2013 году</vt:lpstr>
      <vt:lpstr>Презентация PowerPoint</vt:lpstr>
      <vt:lpstr>Агропромышленный комплекс</vt:lpstr>
      <vt:lpstr>Презентация PowerPoint</vt:lpstr>
      <vt:lpstr>Наиболее крупные построенные или модернизированные производственные объекты агропромышленного комплекса в 2013 году</vt:lpstr>
      <vt:lpstr>Строительство и приобретение жилья в сельской местности в 2013 году: </vt:lpstr>
      <vt:lpstr>Строительные материалы, выпущенные в 2013 году В % к 2012 году </vt:lpstr>
      <vt:lpstr>Обеспечение жильём отдельных категорий граждан в 2013 году , человек </vt:lpstr>
      <vt:lpstr>Динамика ремонта и капремонта автомобильных дорог общего пользования регионального значения в 2010 - 2013 гг.</vt:lpstr>
      <vt:lpstr>Строительство новых автомобильных дорог  в Архангельской области в 2013 году</vt:lpstr>
      <vt:lpstr>Добыча общераспространенных полезных ископаемых в Архангельской области  </vt:lpstr>
      <vt:lpstr>Основные водоохранные мероприятия, выполненные в 2013 году </vt:lpstr>
      <vt:lpstr>Инвестиции в основной капитал по видам экономической деятельности в 2013 году годугоду                                                                             </vt:lpstr>
      <vt:lpstr>Поддержка малого и среднего предпринимательства (млн. руб.)</vt:lpstr>
      <vt:lpstr>Развитие малого предпринимательства  в Архангельской области в 2012 - 2013 годах (без учета микропредприятий)</vt:lpstr>
      <vt:lpstr>Динамика доходов и расходов консолидированного                  бюджета Архангельской области, млн. р. </vt:lpstr>
      <vt:lpstr>Доля расходов областного бюджета, сформированных программно-целевым методом </vt:lpstr>
      <vt:lpstr>Соотношение госдолга и объема доходов региональных бюджетов по субъектам Северо-Западного федерального округа  (без учета безвозмездных поступлений)</vt:lpstr>
      <vt:lpstr>Динамика поступления налоговых и неналоговых доходов в 2013 г.</vt:lpstr>
      <vt:lpstr>Расходы на финансирование услуг социальной сферы и мер социальной поддержки* в расчете на 1 жителя**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Губернатора Архангельской области И.А. Орлова о результатах деятельности Правительства Архангельской области</dc:title>
  <dc:creator>Antotyp</dc:creator>
  <cp:lastModifiedBy>Antotyp</cp:lastModifiedBy>
  <cp:revision>83</cp:revision>
  <dcterms:created xsi:type="dcterms:W3CDTF">2014-03-17T22:33:08Z</dcterms:created>
  <dcterms:modified xsi:type="dcterms:W3CDTF">2014-03-18T21:15:50Z</dcterms:modified>
</cp:coreProperties>
</file>