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  <p:sldMasterId id="2147483681" r:id="rId6"/>
  </p:sldMasterIdLst>
  <p:notesMasterIdLst>
    <p:notesMasterId r:id="rId18"/>
  </p:notesMasterIdLst>
  <p:handoutMasterIdLst>
    <p:handoutMasterId r:id="rId19"/>
  </p:handoutMasterIdLst>
  <p:sldIdLst>
    <p:sldId id="495" r:id="rId7"/>
    <p:sldId id="509" r:id="rId8"/>
    <p:sldId id="494" r:id="rId9"/>
    <p:sldId id="489" r:id="rId10"/>
    <p:sldId id="479" r:id="rId11"/>
    <p:sldId id="512" r:id="rId12"/>
    <p:sldId id="500" r:id="rId13"/>
    <p:sldId id="514" r:id="rId14"/>
    <p:sldId id="516" r:id="rId15"/>
    <p:sldId id="515" r:id="rId16"/>
    <p:sldId id="491" r:id="rId1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B1CA43E4-4DFF-4973-8312-F4A78C2993DE}">
          <p14:sldIdLst>
            <p14:sldId id="495"/>
            <p14:sldId id="509"/>
            <p14:sldId id="494"/>
            <p14:sldId id="489"/>
            <p14:sldId id="479"/>
            <p14:sldId id="512"/>
            <p14:sldId id="500"/>
            <p14:sldId id="514"/>
            <p14:sldId id="516"/>
            <p14:sldId id="515"/>
            <p14:sldId id="491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4D7620"/>
    <a:srgbClr val="DAE9D0"/>
    <a:srgbClr val="DFF8B6"/>
    <a:srgbClr val="E9F7E1"/>
    <a:srgbClr val="D0EFBF"/>
    <a:srgbClr val="0C7A3A"/>
    <a:srgbClr val="FF66FF"/>
    <a:srgbClr val="EBF1DE"/>
    <a:srgbClr val="FFCC66"/>
    <a:srgbClr val="9DAA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1047" autoAdjust="0"/>
  </p:normalViewPr>
  <p:slideViewPr>
    <p:cSldViewPr snapToGrid="0" snapToObjects="1">
      <p:cViewPr varScale="1">
        <p:scale>
          <a:sx n="55" d="100"/>
          <a:sy n="55" d="100"/>
        </p:scale>
        <p:origin x="-186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Varnavskiy-VA\Desktop\&#1044;&#1083;&#1103;%20&#1042;&#1050;&#1057;%20&#1074;%20&#1052;&#1057;&#1061;\&#1056;&#1077;&#1077;&#1089;&#1090;&#1088;%20&#1087;&#1086;%20&#1080;&#1087;&#1086;&#1090;&#1077;&#1095;&#1085;&#1099;&#1084;%20&#1082;&#1088;&#1077;&#1076;&#1080;&#1090;&#1072;&#1084;_&#1085;&#1086;&#1074;&#1099;&#1081;_28.09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Varnavskiy-VA\Desktop\&#1044;&#1083;&#1103;%20&#1042;&#1050;&#1057;%20&#1074;%20&#1052;&#1057;&#1061;\&#1056;&#1077;&#1077;&#1089;&#1090;&#1088;%20&#1087;&#1086;%20&#1080;&#1087;&#1086;&#1090;&#1077;&#1095;&#1085;&#1099;&#1084;%20&#1082;&#1088;&#1077;&#1076;&#1080;&#1090;&#1072;&#1084;_&#1085;&#1086;&#1074;&#1099;&#1081;_28.09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Varnavskiy-VA\Desktop\&#1044;&#1083;&#1103;%20&#1042;&#1050;&#1057;%20&#1074;%20&#1052;&#1057;&#1061;\&#1042;&#1050;&#1057;%2022.12\&#1088;&#1072;&#1073;&#1086;&#1095;&#1080;&#1081;%20&#1092;&#1072;&#1081;&#1083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Varnavskiy-VA\Desktop\&#1044;&#1083;&#1103;%20&#1042;&#1050;&#1057;%20&#1074;%20&#1052;&#1057;&#1061;\&#1042;&#1050;&#1057;%2022.12\&#1088;&#1072;&#1073;&#1086;&#1095;&#1080;&#1081;%20&#1092;&#1072;&#1081;&#108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Выдачи </a:t>
            </a:r>
            <a:r>
              <a:rPr lang="ru-RU" baseline="0"/>
              <a:t> в разрезе </a:t>
            </a:r>
            <a:r>
              <a:rPr lang="ru-RU"/>
              <a:t>районых центров по объемам выдачи Сельской ипотеки с начала действия программы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0432469838629849"/>
          <c:y val="0.19507929971396457"/>
          <c:w val="0.71799562554680685"/>
          <c:h val="0.72088764946048434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Лист3!$G$3:$G$17</c:f>
              <c:strCache>
                <c:ptCount val="15"/>
                <c:pt idx="0">
                  <c:v>Вельский</c:v>
                </c:pt>
                <c:pt idx="1">
                  <c:v>Вилегодский</c:v>
                </c:pt>
                <c:pt idx="2">
                  <c:v>Виноградовский</c:v>
                </c:pt>
                <c:pt idx="3">
                  <c:v>Каргопольский</c:v>
                </c:pt>
                <c:pt idx="4">
                  <c:v>Коношский</c:v>
                </c:pt>
                <c:pt idx="5">
                  <c:v>Котласский</c:v>
                </c:pt>
                <c:pt idx="6">
                  <c:v>Красноборский</c:v>
                </c:pt>
                <c:pt idx="7">
                  <c:v>Мезенский</c:v>
                </c:pt>
                <c:pt idx="8">
                  <c:v>Онежский</c:v>
                </c:pt>
                <c:pt idx="9">
                  <c:v>Няндомский</c:v>
                </c:pt>
                <c:pt idx="10">
                  <c:v>Плесецкий</c:v>
                </c:pt>
                <c:pt idx="11">
                  <c:v>Приморский</c:v>
                </c:pt>
                <c:pt idx="12">
                  <c:v>Устьянский</c:v>
                </c:pt>
                <c:pt idx="13">
                  <c:v>Холмогорский</c:v>
                </c:pt>
                <c:pt idx="14">
                  <c:v>Шенкурский</c:v>
                </c:pt>
              </c:strCache>
            </c:strRef>
          </c:cat>
          <c:val>
            <c:numRef>
              <c:f>Лист3!$L$3:$L$17</c:f>
              <c:numCache>
                <c:formatCode>#,##0</c:formatCode>
                <c:ptCount val="15"/>
                <c:pt idx="0">
                  <c:v>42433</c:v>
                </c:pt>
                <c:pt idx="1">
                  <c:v>17483</c:v>
                </c:pt>
                <c:pt idx="2">
                  <c:v>1373</c:v>
                </c:pt>
                <c:pt idx="3">
                  <c:v>1350</c:v>
                </c:pt>
                <c:pt idx="4">
                  <c:v>12597</c:v>
                </c:pt>
                <c:pt idx="5">
                  <c:v>5774</c:v>
                </c:pt>
                <c:pt idx="6">
                  <c:v>1182</c:v>
                </c:pt>
                <c:pt idx="7">
                  <c:v>4250</c:v>
                </c:pt>
                <c:pt idx="8">
                  <c:v>14110</c:v>
                </c:pt>
                <c:pt idx="9">
                  <c:v>1033</c:v>
                </c:pt>
                <c:pt idx="10">
                  <c:v>3083</c:v>
                </c:pt>
                <c:pt idx="11">
                  <c:v>45210</c:v>
                </c:pt>
                <c:pt idx="12">
                  <c:v>39010</c:v>
                </c:pt>
                <c:pt idx="13">
                  <c:v>5453</c:v>
                </c:pt>
                <c:pt idx="14">
                  <c:v>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61-41FC-8F3C-3F6598D9FC37}"/>
            </c:ext>
          </c:extLst>
        </c:ser>
        <c:gapWidth val="182"/>
        <c:axId val="82696064"/>
        <c:axId val="82697600"/>
      </c:barChart>
      <c:catAx>
        <c:axId val="8269606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697600"/>
        <c:crosses val="autoZero"/>
        <c:auto val="1"/>
        <c:lblAlgn val="ctr"/>
        <c:lblOffset val="100"/>
      </c:catAx>
      <c:valAx>
        <c:axId val="8269760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82696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9.2592592592592657E-3"/>
          <c:w val="0.93888888888888911"/>
          <c:h val="0.84167468649752164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Лист3!$B$22:$B$30</c:f>
              <c:strCache>
                <c:ptCount val="9"/>
                <c:pt idx="0">
                  <c:v>март</c:v>
                </c:pt>
                <c:pt idx="1">
                  <c:v>апрель</c:v>
                </c:pt>
                <c:pt idx="2">
                  <c:v>май</c:v>
                </c:pt>
                <c:pt idx="3">
                  <c:v>июнь</c:v>
                </c:pt>
                <c:pt idx="4">
                  <c:v>июль</c:v>
                </c:pt>
                <c:pt idx="5">
                  <c:v>август</c:v>
                </c:pt>
                <c:pt idx="6">
                  <c:v>сентябрь</c:v>
                </c:pt>
                <c:pt idx="7">
                  <c:v>октябрь</c:v>
                </c:pt>
                <c:pt idx="8">
                  <c:v>Ноябрь</c:v>
                </c:pt>
              </c:strCache>
            </c:strRef>
          </c:cat>
          <c:val>
            <c:numRef>
              <c:f>Лист3!$C$22:$C$30</c:f>
              <c:numCache>
                <c:formatCode>#,##0</c:formatCode>
                <c:ptCount val="9"/>
                <c:pt idx="0">
                  <c:v>17817</c:v>
                </c:pt>
                <c:pt idx="1">
                  <c:v>106258</c:v>
                </c:pt>
                <c:pt idx="2">
                  <c:v>170315</c:v>
                </c:pt>
                <c:pt idx="3">
                  <c:v>54928</c:v>
                </c:pt>
                <c:pt idx="4">
                  <c:v>166244</c:v>
                </c:pt>
                <c:pt idx="5">
                  <c:v>176788</c:v>
                </c:pt>
                <c:pt idx="6">
                  <c:v>171512</c:v>
                </c:pt>
                <c:pt idx="7">
                  <c:v>262027</c:v>
                </c:pt>
                <c:pt idx="8">
                  <c:v>482185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A8-4336-B961-36C4F8C80D9B}"/>
            </c:ext>
          </c:extLst>
        </c:ser>
        <c:gapWidth val="219"/>
        <c:overlap val="-27"/>
        <c:axId val="82419072"/>
        <c:axId val="82424960"/>
      </c:barChart>
      <c:catAx>
        <c:axId val="82419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424960"/>
        <c:crosses val="autoZero"/>
        <c:auto val="1"/>
        <c:lblAlgn val="ctr"/>
        <c:lblOffset val="100"/>
      </c:catAx>
      <c:valAx>
        <c:axId val="824249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82419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Колличество</a:t>
            </a:r>
            <a:r>
              <a:rPr lang="ru-RU" baseline="0"/>
              <a:t> принятых заявок,шт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0224406731767233"/>
          <c:y val="0.18659843008222893"/>
          <c:w val="0.71799562554680685"/>
          <c:h val="0.72088764946048434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Лист3!$G$22:$G$36</c:f>
              <c:strCache>
                <c:ptCount val="15"/>
                <c:pt idx="0">
                  <c:v>Вельский</c:v>
                </c:pt>
                <c:pt idx="1">
                  <c:v>Вилегодский</c:v>
                </c:pt>
                <c:pt idx="2">
                  <c:v>Виноградовский</c:v>
                </c:pt>
                <c:pt idx="3">
                  <c:v>Каргопольский</c:v>
                </c:pt>
                <c:pt idx="4">
                  <c:v>Коношский</c:v>
                </c:pt>
                <c:pt idx="5">
                  <c:v>Котласский</c:v>
                </c:pt>
                <c:pt idx="6">
                  <c:v>Красноборский</c:v>
                </c:pt>
                <c:pt idx="7">
                  <c:v>Мезенский</c:v>
                </c:pt>
                <c:pt idx="8">
                  <c:v>Онежский</c:v>
                </c:pt>
                <c:pt idx="9">
                  <c:v>Няндомский</c:v>
                </c:pt>
                <c:pt idx="10">
                  <c:v>Плесецкий</c:v>
                </c:pt>
                <c:pt idx="11">
                  <c:v>Приморский</c:v>
                </c:pt>
                <c:pt idx="12">
                  <c:v>Устьянский</c:v>
                </c:pt>
                <c:pt idx="13">
                  <c:v>Холмогорский</c:v>
                </c:pt>
                <c:pt idx="14">
                  <c:v>Шенкурский</c:v>
                </c:pt>
              </c:strCache>
            </c:strRef>
          </c:cat>
          <c:val>
            <c:numRef>
              <c:f>Лист3!$L$22:$L$36</c:f>
              <c:numCache>
                <c:formatCode>#,##0</c:formatCode>
                <c:ptCount val="15"/>
                <c:pt idx="0">
                  <c:v>172</c:v>
                </c:pt>
                <c:pt idx="1">
                  <c:v>53</c:v>
                </c:pt>
                <c:pt idx="2">
                  <c:v>4</c:v>
                </c:pt>
                <c:pt idx="3">
                  <c:v>34</c:v>
                </c:pt>
                <c:pt idx="4">
                  <c:v>43</c:v>
                </c:pt>
                <c:pt idx="5">
                  <c:v>107</c:v>
                </c:pt>
                <c:pt idx="6">
                  <c:v>5</c:v>
                </c:pt>
                <c:pt idx="7">
                  <c:v>8</c:v>
                </c:pt>
                <c:pt idx="8">
                  <c:v>51</c:v>
                </c:pt>
                <c:pt idx="9">
                  <c:v>7</c:v>
                </c:pt>
                <c:pt idx="10">
                  <c:v>46</c:v>
                </c:pt>
                <c:pt idx="11">
                  <c:v>340</c:v>
                </c:pt>
                <c:pt idx="12">
                  <c:v>130</c:v>
                </c:pt>
                <c:pt idx="13">
                  <c:v>10</c:v>
                </c:pt>
                <c:pt idx="1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F6-4DA9-A1CF-A03032F78F06}"/>
            </c:ext>
          </c:extLst>
        </c:ser>
        <c:gapWidth val="182"/>
        <c:axId val="89625728"/>
        <c:axId val="89627264"/>
      </c:barChart>
      <c:catAx>
        <c:axId val="8962572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627264"/>
        <c:crosses val="autoZero"/>
        <c:auto val="1"/>
        <c:lblAlgn val="ctr"/>
        <c:lblOffset val="100"/>
      </c:catAx>
      <c:valAx>
        <c:axId val="8962726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89625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Колличество</a:t>
            </a:r>
            <a:r>
              <a:rPr lang="ru-RU" baseline="0"/>
              <a:t> одобренных заявок,шт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0224406731767233"/>
          <c:y val="0.18659843008222893"/>
          <c:w val="0.71799562554680685"/>
          <c:h val="0.72088764946048434"/>
        </c:manualLayout>
      </c:layout>
      <c:barChart>
        <c:barDir val="bar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Лист3!$G$22:$G$36</c:f>
              <c:strCache>
                <c:ptCount val="15"/>
                <c:pt idx="0">
                  <c:v>Вельский</c:v>
                </c:pt>
                <c:pt idx="1">
                  <c:v>Вилегодский</c:v>
                </c:pt>
                <c:pt idx="2">
                  <c:v>Виноградовский</c:v>
                </c:pt>
                <c:pt idx="3">
                  <c:v>Каргопольский</c:v>
                </c:pt>
                <c:pt idx="4">
                  <c:v>Коношский</c:v>
                </c:pt>
                <c:pt idx="5">
                  <c:v>Котласский</c:v>
                </c:pt>
                <c:pt idx="6">
                  <c:v>Красноборский</c:v>
                </c:pt>
                <c:pt idx="7">
                  <c:v>Мезенский</c:v>
                </c:pt>
                <c:pt idx="8">
                  <c:v>Онежский</c:v>
                </c:pt>
                <c:pt idx="9">
                  <c:v>Няндомский</c:v>
                </c:pt>
                <c:pt idx="10">
                  <c:v>Плесецкий</c:v>
                </c:pt>
                <c:pt idx="11">
                  <c:v>Приморский</c:v>
                </c:pt>
                <c:pt idx="12">
                  <c:v>Устьянский</c:v>
                </c:pt>
                <c:pt idx="13">
                  <c:v>Холмогорский</c:v>
                </c:pt>
                <c:pt idx="14">
                  <c:v>Шенкурский</c:v>
                </c:pt>
              </c:strCache>
            </c:strRef>
          </c:cat>
          <c:val>
            <c:numRef>
              <c:f>Лист3!$O$22:$O$36</c:f>
              <c:numCache>
                <c:formatCode>General</c:formatCode>
                <c:ptCount val="15"/>
                <c:pt idx="0" formatCode="#,##0">
                  <c:v>58</c:v>
                </c:pt>
                <c:pt idx="1">
                  <c:v>17</c:v>
                </c:pt>
                <c:pt idx="2">
                  <c:v>2</c:v>
                </c:pt>
                <c:pt idx="3">
                  <c:v>5</c:v>
                </c:pt>
                <c:pt idx="4">
                  <c:v>27</c:v>
                </c:pt>
                <c:pt idx="5">
                  <c:v>21</c:v>
                </c:pt>
                <c:pt idx="6">
                  <c:v>2</c:v>
                </c:pt>
                <c:pt idx="7">
                  <c:v>4</c:v>
                </c:pt>
                <c:pt idx="8">
                  <c:v>12</c:v>
                </c:pt>
                <c:pt idx="9">
                  <c:v>3</c:v>
                </c:pt>
                <c:pt idx="10">
                  <c:v>8</c:v>
                </c:pt>
                <c:pt idx="11">
                  <c:v>75</c:v>
                </c:pt>
                <c:pt idx="12">
                  <c:v>41</c:v>
                </c:pt>
                <c:pt idx="13">
                  <c:v>3</c:v>
                </c:pt>
                <c:pt idx="1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3E-489B-91CB-0DE40346B697}"/>
            </c:ext>
          </c:extLst>
        </c:ser>
        <c:gapWidth val="182"/>
        <c:axId val="88566400"/>
        <c:axId val="88576384"/>
      </c:barChart>
      <c:catAx>
        <c:axId val="8856640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576384"/>
        <c:crosses val="autoZero"/>
        <c:auto val="1"/>
        <c:lblAlgn val="ctr"/>
        <c:lblOffset val="100"/>
      </c:catAx>
      <c:valAx>
        <c:axId val="885763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8856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F6E81C-32D3-435D-8641-4C8EB525D438}" type="doc">
      <dgm:prSet loTypeId="urn:microsoft.com/office/officeart/2005/8/layout/process4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F67EE818-BA3D-4709-83BA-3CDEE154D3AE}">
      <dgm:prSet phldrT="[Текст]" custT="1"/>
      <dgm:spPr>
        <a:solidFill>
          <a:srgbClr val="FFC000"/>
        </a:solidFill>
        <a:ln>
          <a:solidFill>
            <a:srgbClr val="D8E0CD"/>
          </a:solidFill>
        </a:ln>
      </dgm:spPr>
      <dgm:t>
        <a:bodyPr/>
        <a:lstStyle/>
        <a:p>
          <a:r>
            <a:rPr lang="ru-RU" altLang="ru-RU" sz="1600" b="1" dirty="0" smtClean="0">
              <a:latin typeface="Arial" panose="020B0604020202020204" pitchFamily="34" charset="0"/>
            </a:rPr>
            <a:t>ПОДАЙТЕ ЗАЯВКУ</a:t>
          </a:r>
          <a:endParaRPr lang="ru-RU" sz="1600" dirty="0"/>
        </a:p>
      </dgm:t>
    </dgm:pt>
    <dgm:pt modelId="{6132488A-B868-4DF8-8467-A613D5E3BDEF}" type="parTrans" cxnId="{FDC00922-0045-4FDF-A16C-ADCE2800793E}">
      <dgm:prSet/>
      <dgm:spPr/>
      <dgm:t>
        <a:bodyPr/>
        <a:lstStyle/>
        <a:p>
          <a:endParaRPr lang="ru-RU"/>
        </a:p>
      </dgm:t>
    </dgm:pt>
    <dgm:pt modelId="{C61048A7-0FF8-4EF7-9939-38329FDF853E}" type="sibTrans" cxnId="{FDC00922-0045-4FDF-A16C-ADCE2800793E}">
      <dgm:prSet/>
      <dgm:spPr/>
      <dgm:t>
        <a:bodyPr/>
        <a:lstStyle/>
        <a:p>
          <a:endParaRPr lang="ru-RU"/>
        </a:p>
      </dgm:t>
    </dgm:pt>
    <dgm:pt modelId="{59A6E8FC-48EF-479F-A7D9-F9B432BCD2A2}">
      <dgm:prSet phldrT="[Текст]" custT="1"/>
      <dgm:spPr/>
      <dgm:t>
        <a:bodyPr/>
        <a:lstStyle/>
        <a:p>
          <a:r>
            <a:rPr lang="ru-RU" altLang="ru-RU" sz="800" dirty="0" smtClean="0">
              <a:latin typeface="Arial" panose="020B0604020202020204" pitchFamily="34" charset="0"/>
            </a:rPr>
            <a:t>предъявите паспорт, документы о семейном положении/наличии детей и документы, подтверждающие финансовое состояние и трудовую занятость</a:t>
          </a:r>
          <a:endParaRPr lang="ru-RU" sz="800" dirty="0"/>
        </a:p>
      </dgm:t>
    </dgm:pt>
    <dgm:pt modelId="{7E8135CB-42BE-4B4D-9FF9-84E4B3AF7E4C}" type="parTrans" cxnId="{46A3D57E-BEE2-4812-8E4B-01388EC88E04}">
      <dgm:prSet/>
      <dgm:spPr/>
      <dgm:t>
        <a:bodyPr/>
        <a:lstStyle/>
        <a:p>
          <a:endParaRPr lang="ru-RU"/>
        </a:p>
      </dgm:t>
    </dgm:pt>
    <dgm:pt modelId="{CB946C6D-9692-4305-917B-6F4EAD96B67A}" type="sibTrans" cxnId="{46A3D57E-BEE2-4812-8E4B-01388EC88E04}">
      <dgm:prSet/>
      <dgm:spPr/>
      <dgm:t>
        <a:bodyPr/>
        <a:lstStyle/>
        <a:p>
          <a:endParaRPr lang="ru-RU"/>
        </a:p>
      </dgm:t>
    </dgm:pt>
    <dgm:pt modelId="{9B704B96-2EE0-4D31-96C1-39AC2C8B966D}">
      <dgm:prSet phldrT="[Текст]" custT="1"/>
      <dgm:spPr/>
      <dgm:t>
        <a:bodyPr/>
        <a:lstStyle/>
        <a:p>
          <a:r>
            <a:rPr lang="ru-RU" altLang="ru-RU" sz="800" dirty="0" smtClean="0">
              <a:latin typeface="Arial" panose="020B0604020202020204" pitchFamily="34" charset="0"/>
            </a:rPr>
            <a:t>сообщите работнику банка номер СНИЛС и цель кредита</a:t>
          </a:r>
          <a:endParaRPr lang="ru-RU" sz="800" dirty="0">
            <a:latin typeface="Arial" panose="020B0604020202020204" pitchFamily="34" charset="0"/>
          </a:endParaRPr>
        </a:p>
      </dgm:t>
    </dgm:pt>
    <dgm:pt modelId="{3B186CA6-4C09-4B12-A4A7-52A245E661B3}" type="parTrans" cxnId="{D4FA4136-E628-4081-B5C1-EBA5BE40C442}">
      <dgm:prSet/>
      <dgm:spPr/>
      <dgm:t>
        <a:bodyPr/>
        <a:lstStyle/>
        <a:p>
          <a:endParaRPr lang="ru-RU"/>
        </a:p>
      </dgm:t>
    </dgm:pt>
    <dgm:pt modelId="{56EB0E9D-60B5-4D18-99E0-2CF0F90C3BB7}" type="sibTrans" cxnId="{D4FA4136-E628-4081-B5C1-EBA5BE40C442}">
      <dgm:prSet/>
      <dgm:spPr/>
      <dgm:t>
        <a:bodyPr/>
        <a:lstStyle/>
        <a:p>
          <a:endParaRPr lang="ru-RU"/>
        </a:p>
      </dgm:t>
    </dgm:pt>
    <dgm:pt modelId="{9E59C670-F74E-41E4-B15E-A451359EB6B6}">
      <dgm:prSet phldrT="[Текст]" custT="1"/>
      <dgm:spPr>
        <a:solidFill>
          <a:srgbClr val="FFC000"/>
        </a:solidFill>
        <a:ln>
          <a:solidFill>
            <a:srgbClr val="D8E0CD"/>
          </a:solidFill>
        </a:ln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</a:rPr>
            <a:t>ПОСЛЕ ПОЛУЧЕНИЯ ПОЛОЖИТЕЛЬНОГО РЕШЕНИЯ ПО ЗАЯВКЕ НА КРЕДИТ</a:t>
          </a:r>
          <a:endParaRPr lang="ru-RU" sz="1600" dirty="0"/>
        </a:p>
      </dgm:t>
    </dgm:pt>
    <dgm:pt modelId="{13EFAA3C-7319-4E9E-976D-099A3ECDD809}" type="parTrans" cxnId="{776A68EE-1D46-40D3-AD44-841224E4BF76}">
      <dgm:prSet/>
      <dgm:spPr/>
      <dgm:t>
        <a:bodyPr/>
        <a:lstStyle/>
        <a:p>
          <a:endParaRPr lang="ru-RU"/>
        </a:p>
      </dgm:t>
    </dgm:pt>
    <dgm:pt modelId="{F51A2256-2F26-4EF1-907B-D1B9A1975529}" type="sibTrans" cxnId="{776A68EE-1D46-40D3-AD44-841224E4BF76}">
      <dgm:prSet/>
      <dgm:spPr/>
      <dgm:t>
        <a:bodyPr/>
        <a:lstStyle/>
        <a:p>
          <a:endParaRPr lang="ru-RU"/>
        </a:p>
      </dgm:t>
    </dgm:pt>
    <dgm:pt modelId="{9B248405-6C86-466D-B519-152572A2C465}">
      <dgm:prSet phldrT="[Текст]" custT="1"/>
      <dgm:spPr/>
      <dgm:t>
        <a:bodyPr/>
        <a:lstStyle/>
        <a:p>
          <a:r>
            <a:rPr lang="ru-RU" altLang="ru-RU" sz="800" dirty="0" smtClean="0">
              <a:latin typeface="Arial" panose="020B0604020202020204" pitchFamily="34" charset="0"/>
            </a:rPr>
            <a:t>подберите объект в соответствии с целью ипотечного кредита и предоставьте документы по объекту недвижимости (полный перечень документов размещен на сайте Банка</a:t>
          </a:r>
          <a:r>
            <a:rPr lang="en-US" altLang="ru-RU" sz="800" dirty="0" smtClean="0">
              <a:latin typeface="Arial" panose="020B0604020202020204" pitchFamily="34" charset="0"/>
            </a:rPr>
            <a:t>)</a:t>
          </a:r>
          <a:endParaRPr lang="ru-RU" sz="800" dirty="0">
            <a:latin typeface="Arial" panose="020B0604020202020204" pitchFamily="34" charset="0"/>
          </a:endParaRPr>
        </a:p>
      </dgm:t>
    </dgm:pt>
    <dgm:pt modelId="{1C5AEEEF-86BD-4BC6-8F20-1D78B3703908}" type="parTrans" cxnId="{82FB5FF4-C1FB-47A0-BD69-4311DA7D6CA4}">
      <dgm:prSet/>
      <dgm:spPr/>
      <dgm:t>
        <a:bodyPr/>
        <a:lstStyle/>
        <a:p>
          <a:endParaRPr lang="ru-RU"/>
        </a:p>
      </dgm:t>
    </dgm:pt>
    <dgm:pt modelId="{EA063F17-3049-4473-A593-EF0C37589CA5}" type="sibTrans" cxnId="{82FB5FF4-C1FB-47A0-BD69-4311DA7D6CA4}">
      <dgm:prSet/>
      <dgm:spPr/>
      <dgm:t>
        <a:bodyPr/>
        <a:lstStyle/>
        <a:p>
          <a:endParaRPr lang="ru-RU"/>
        </a:p>
      </dgm:t>
    </dgm:pt>
    <dgm:pt modelId="{5D079BF6-1965-40F5-8742-787FEA8052D6}">
      <dgm:prSet phldrT="[Текст]" custT="1"/>
      <dgm:spPr>
        <a:solidFill>
          <a:srgbClr val="FFC000"/>
        </a:solidFill>
        <a:ln>
          <a:solidFill>
            <a:srgbClr val="D8E0CD"/>
          </a:solidFill>
        </a:ln>
      </dgm:spPr>
      <dgm:t>
        <a:bodyPr/>
        <a:lstStyle/>
        <a:p>
          <a:r>
            <a:rPr lang="ru-RU" sz="1600" b="1" dirty="0" smtClean="0">
              <a:latin typeface="Arial" panose="020B0604020202020204" pitchFamily="34" charset="0"/>
            </a:rPr>
            <a:t>В ДЕНЬ ПОЛУЧЕНИЯ КРЕДИТА</a:t>
          </a:r>
          <a:endParaRPr lang="ru-RU" sz="1600" dirty="0"/>
        </a:p>
      </dgm:t>
    </dgm:pt>
    <dgm:pt modelId="{08D313A3-5A08-49E0-AC13-FB1D4F3D7037}" type="parTrans" cxnId="{62426270-8D8D-4CA8-B414-FA74D4CAA1FB}">
      <dgm:prSet/>
      <dgm:spPr/>
      <dgm:t>
        <a:bodyPr/>
        <a:lstStyle/>
        <a:p>
          <a:endParaRPr lang="ru-RU"/>
        </a:p>
      </dgm:t>
    </dgm:pt>
    <dgm:pt modelId="{48D0137E-7419-4088-8ADD-7D061FDDB921}" type="sibTrans" cxnId="{62426270-8D8D-4CA8-B414-FA74D4CAA1FB}">
      <dgm:prSet/>
      <dgm:spPr/>
      <dgm:t>
        <a:bodyPr/>
        <a:lstStyle/>
        <a:p>
          <a:endParaRPr lang="ru-RU"/>
        </a:p>
      </dgm:t>
    </dgm:pt>
    <dgm:pt modelId="{93678964-CCF8-4D1C-86DA-931A5B6C21BF}">
      <dgm:prSet phldrT="[Текст]" custT="1"/>
      <dgm:spPr/>
      <dgm:t>
        <a:bodyPr/>
        <a:lstStyle/>
        <a:p>
          <a:r>
            <a:rPr lang="ru-RU" sz="800" dirty="0" smtClean="0">
              <a:latin typeface="Arial" panose="020B0604020202020204" pitchFamily="34" charset="0"/>
            </a:rPr>
            <a:t>принесите подписанный Договор купли продажи/ДДУ/Договор подряда в офис Банка</a:t>
          </a:r>
          <a:endParaRPr lang="ru-RU" sz="800" dirty="0">
            <a:latin typeface="Arial" panose="020B0604020202020204" pitchFamily="34" charset="0"/>
          </a:endParaRPr>
        </a:p>
      </dgm:t>
    </dgm:pt>
    <dgm:pt modelId="{DF59FEFB-2CCE-4B7C-B615-45F665E5DD2A}" type="parTrans" cxnId="{BA3DB1F8-9333-4695-8A03-E2B751035FA5}">
      <dgm:prSet/>
      <dgm:spPr/>
      <dgm:t>
        <a:bodyPr/>
        <a:lstStyle/>
        <a:p>
          <a:endParaRPr lang="ru-RU"/>
        </a:p>
      </dgm:t>
    </dgm:pt>
    <dgm:pt modelId="{01BE631F-0FFE-4312-85AE-1FAE259CA173}" type="sibTrans" cxnId="{BA3DB1F8-9333-4695-8A03-E2B751035FA5}">
      <dgm:prSet/>
      <dgm:spPr/>
      <dgm:t>
        <a:bodyPr/>
        <a:lstStyle/>
        <a:p>
          <a:endParaRPr lang="ru-RU"/>
        </a:p>
      </dgm:t>
    </dgm:pt>
    <dgm:pt modelId="{741510C7-218F-4197-B354-31EFC1BFAED7}">
      <dgm:prSet phldrT="[Текст]" custT="1"/>
      <dgm:spPr/>
      <dgm:t>
        <a:bodyPr/>
        <a:lstStyle/>
        <a:p>
          <a:r>
            <a:rPr lang="ru-RU" sz="800" dirty="0" smtClean="0">
              <a:latin typeface="Arial" panose="020B0604020202020204" pitchFamily="34" charset="0"/>
            </a:rPr>
            <a:t>подпишите кредитно-обеспечительную документацию (кредитные средства будут направлены на аккредитив)</a:t>
          </a:r>
          <a:endParaRPr lang="ru-RU" sz="800" dirty="0">
            <a:latin typeface="Arial" panose="020B0604020202020204" pitchFamily="34" charset="0"/>
          </a:endParaRPr>
        </a:p>
      </dgm:t>
    </dgm:pt>
    <dgm:pt modelId="{604C5AB0-8ABF-4880-8994-3F9353B91274}" type="parTrans" cxnId="{39929212-189F-4FD5-91DA-DF0675312336}">
      <dgm:prSet/>
      <dgm:spPr/>
      <dgm:t>
        <a:bodyPr/>
        <a:lstStyle/>
        <a:p>
          <a:endParaRPr lang="ru-RU"/>
        </a:p>
      </dgm:t>
    </dgm:pt>
    <dgm:pt modelId="{880839FB-5878-4809-ABDC-A92CEFD9EC69}" type="sibTrans" cxnId="{39929212-189F-4FD5-91DA-DF0675312336}">
      <dgm:prSet/>
      <dgm:spPr/>
      <dgm:t>
        <a:bodyPr/>
        <a:lstStyle/>
        <a:p>
          <a:endParaRPr lang="ru-RU"/>
        </a:p>
      </dgm:t>
    </dgm:pt>
    <dgm:pt modelId="{B7BA4A82-A069-42E7-886D-0A45B5FD94FB}">
      <dgm:prSet phldrT="[Текст]" custT="1"/>
      <dgm:spPr/>
      <dgm:t>
        <a:bodyPr/>
        <a:lstStyle/>
        <a:p>
          <a:r>
            <a:rPr lang="ru-RU" sz="800" smtClean="0">
              <a:latin typeface="Arial" panose="020B0604020202020204" pitchFamily="34" charset="0"/>
            </a:rPr>
            <a:t>зарегистрируйте в ФРС залог в пользу Банка</a:t>
          </a:r>
          <a:r>
            <a:rPr lang="en-US" sz="800" smtClean="0">
              <a:latin typeface="Arial" panose="020B0604020202020204" pitchFamily="34" charset="0"/>
            </a:rPr>
            <a:t>*</a:t>
          </a:r>
          <a:endParaRPr lang="ru-RU" sz="800" dirty="0">
            <a:latin typeface="Arial" panose="020B0604020202020204" pitchFamily="34" charset="0"/>
          </a:endParaRPr>
        </a:p>
      </dgm:t>
    </dgm:pt>
    <dgm:pt modelId="{AFDCD25C-934C-4B54-8F56-27C27326AD20}" type="parTrans" cxnId="{42997529-88EB-4145-B293-92CD0158B089}">
      <dgm:prSet/>
      <dgm:spPr/>
      <dgm:t>
        <a:bodyPr/>
        <a:lstStyle/>
        <a:p>
          <a:endParaRPr lang="ru-RU"/>
        </a:p>
      </dgm:t>
    </dgm:pt>
    <dgm:pt modelId="{49065250-B6E9-4688-9872-A7431B929522}" type="sibTrans" cxnId="{42997529-88EB-4145-B293-92CD0158B089}">
      <dgm:prSet/>
      <dgm:spPr/>
      <dgm:t>
        <a:bodyPr/>
        <a:lstStyle/>
        <a:p>
          <a:endParaRPr lang="ru-RU"/>
        </a:p>
      </dgm:t>
    </dgm:pt>
    <dgm:pt modelId="{B54D61F3-1DD1-4B63-A88F-1DF1E7D8D9F1}" type="pres">
      <dgm:prSet presAssocID="{3AF6E81C-32D3-435D-8641-4C8EB525D4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662871-52C4-41D2-869B-F47884E61575}" type="pres">
      <dgm:prSet presAssocID="{5D079BF6-1965-40F5-8742-787FEA8052D6}" presName="boxAndChildren" presStyleCnt="0"/>
      <dgm:spPr/>
    </dgm:pt>
    <dgm:pt modelId="{B2712ACA-C9D1-4B4C-809B-5596CC239960}" type="pres">
      <dgm:prSet presAssocID="{5D079BF6-1965-40F5-8742-787FEA8052D6}" presName="parentTextBox" presStyleLbl="node1" presStyleIdx="0" presStyleCnt="3"/>
      <dgm:spPr/>
      <dgm:t>
        <a:bodyPr/>
        <a:lstStyle/>
        <a:p>
          <a:endParaRPr lang="ru-RU"/>
        </a:p>
      </dgm:t>
    </dgm:pt>
    <dgm:pt modelId="{F672D2C0-3592-4DBC-82A3-5F267645088F}" type="pres">
      <dgm:prSet presAssocID="{5D079BF6-1965-40F5-8742-787FEA8052D6}" presName="entireBox" presStyleLbl="node1" presStyleIdx="0" presStyleCnt="3"/>
      <dgm:spPr/>
      <dgm:t>
        <a:bodyPr/>
        <a:lstStyle/>
        <a:p>
          <a:endParaRPr lang="ru-RU"/>
        </a:p>
      </dgm:t>
    </dgm:pt>
    <dgm:pt modelId="{DB849452-5586-42F6-B3DA-BE6BF3CEF059}" type="pres">
      <dgm:prSet presAssocID="{5D079BF6-1965-40F5-8742-787FEA8052D6}" presName="descendantBox" presStyleCnt="0"/>
      <dgm:spPr/>
    </dgm:pt>
    <dgm:pt modelId="{F3A4B13A-BA7E-47E5-8ADE-3E06E4622195}" type="pres">
      <dgm:prSet presAssocID="{93678964-CCF8-4D1C-86DA-931A5B6C21BF}" presName="childTextBox" presStyleLbl="fgAccFollowNode1" presStyleIdx="0" presStyleCnt="6" custLinFactNeighborY="4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B8E4A-E392-4711-B807-B18C3E97933B}" type="pres">
      <dgm:prSet presAssocID="{741510C7-218F-4197-B354-31EFC1BFAED7}" presName="childTextBox" presStyleLbl="fgAccFollowNode1" presStyleIdx="1" presStyleCnt="6" custLinFactNeighborY="4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AC0FF5-4C9E-4D4C-9B7C-B3BEDC2B42CB}" type="pres">
      <dgm:prSet presAssocID="{B7BA4A82-A069-42E7-886D-0A45B5FD94FB}" presName="childTextBox" presStyleLbl="fgAccFollowNode1" presStyleIdx="2" presStyleCnt="6" custLinFactNeighborY="4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C785E-5D9B-4EDD-B156-1D9EC46CA956}" type="pres">
      <dgm:prSet presAssocID="{F51A2256-2F26-4EF1-907B-D1B9A1975529}" presName="sp" presStyleCnt="0"/>
      <dgm:spPr/>
    </dgm:pt>
    <dgm:pt modelId="{9F4C9EC6-34E6-46BC-8ABA-B5CB14E8624D}" type="pres">
      <dgm:prSet presAssocID="{9E59C670-F74E-41E4-B15E-A451359EB6B6}" presName="arrowAndChildren" presStyleCnt="0"/>
      <dgm:spPr/>
    </dgm:pt>
    <dgm:pt modelId="{EE690DDC-00B6-4635-A7DA-154F41E43DF7}" type="pres">
      <dgm:prSet presAssocID="{9E59C670-F74E-41E4-B15E-A451359EB6B6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2F7F39A5-EABC-4A1B-BFA1-4B2F474911A5}" type="pres">
      <dgm:prSet presAssocID="{9E59C670-F74E-41E4-B15E-A451359EB6B6}" presName="arrow" presStyleLbl="node1" presStyleIdx="1" presStyleCnt="3"/>
      <dgm:spPr/>
      <dgm:t>
        <a:bodyPr/>
        <a:lstStyle/>
        <a:p>
          <a:endParaRPr lang="ru-RU"/>
        </a:p>
      </dgm:t>
    </dgm:pt>
    <dgm:pt modelId="{A7957C39-8FB0-462E-8D73-01F5B5FBCD3F}" type="pres">
      <dgm:prSet presAssocID="{9E59C670-F74E-41E4-B15E-A451359EB6B6}" presName="descendantArrow" presStyleCnt="0"/>
      <dgm:spPr/>
    </dgm:pt>
    <dgm:pt modelId="{24B0EA84-7404-4BF7-9043-CD173CB74DED}" type="pres">
      <dgm:prSet presAssocID="{9B248405-6C86-466D-B519-152572A2C465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B8ABC-6B34-43AA-9432-D7CF33A416A3}" type="pres">
      <dgm:prSet presAssocID="{C61048A7-0FF8-4EF7-9939-38329FDF853E}" presName="sp" presStyleCnt="0"/>
      <dgm:spPr/>
    </dgm:pt>
    <dgm:pt modelId="{2E15CEEC-9DEA-48CB-9265-E93D10C7CA4D}" type="pres">
      <dgm:prSet presAssocID="{F67EE818-BA3D-4709-83BA-3CDEE154D3AE}" presName="arrowAndChildren" presStyleCnt="0"/>
      <dgm:spPr/>
    </dgm:pt>
    <dgm:pt modelId="{CB6B1446-EB13-4F27-973B-82A3533E0C41}" type="pres">
      <dgm:prSet presAssocID="{F67EE818-BA3D-4709-83BA-3CDEE154D3A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5A04EC25-8C9D-48DA-B865-E0863CF6D2B0}" type="pres">
      <dgm:prSet presAssocID="{F67EE818-BA3D-4709-83BA-3CDEE154D3AE}" presName="arrow" presStyleLbl="node1" presStyleIdx="2" presStyleCnt="3" custLinFactNeighborX="1465" custLinFactNeighborY="-47"/>
      <dgm:spPr/>
      <dgm:t>
        <a:bodyPr/>
        <a:lstStyle/>
        <a:p>
          <a:endParaRPr lang="ru-RU"/>
        </a:p>
      </dgm:t>
    </dgm:pt>
    <dgm:pt modelId="{425BE93B-9A9E-4C24-8107-FACD446EFB54}" type="pres">
      <dgm:prSet presAssocID="{F67EE818-BA3D-4709-83BA-3CDEE154D3AE}" presName="descendantArrow" presStyleCnt="0"/>
      <dgm:spPr/>
    </dgm:pt>
    <dgm:pt modelId="{DB1A9586-0756-48AA-9C37-AD2A9047D695}" type="pres">
      <dgm:prSet presAssocID="{59A6E8FC-48EF-479F-A7D9-F9B432BCD2A2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08911B-777A-4EA9-80C0-11FD9CC6D79F}" type="pres">
      <dgm:prSet presAssocID="{9B704B96-2EE0-4D31-96C1-39AC2C8B966D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E17941-2E9D-43EB-8AB0-32621333CBCF}" type="presOf" srcId="{93678964-CCF8-4D1C-86DA-931A5B6C21BF}" destId="{F3A4B13A-BA7E-47E5-8ADE-3E06E4622195}" srcOrd="0" destOrd="0" presId="urn:microsoft.com/office/officeart/2005/8/layout/process4"/>
    <dgm:cxn modelId="{49441E62-6BF7-4204-9D2E-43EBCAE3D674}" type="presOf" srcId="{F67EE818-BA3D-4709-83BA-3CDEE154D3AE}" destId="{CB6B1446-EB13-4F27-973B-82A3533E0C41}" srcOrd="0" destOrd="0" presId="urn:microsoft.com/office/officeart/2005/8/layout/process4"/>
    <dgm:cxn modelId="{82FB5FF4-C1FB-47A0-BD69-4311DA7D6CA4}" srcId="{9E59C670-F74E-41E4-B15E-A451359EB6B6}" destId="{9B248405-6C86-466D-B519-152572A2C465}" srcOrd="0" destOrd="0" parTransId="{1C5AEEEF-86BD-4BC6-8F20-1D78B3703908}" sibTransId="{EA063F17-3049-4473-A593-EF0C37589CA5}"/>
    <dgm:cxn modelId="{FDC00922-0045-4FDF-A16C-ADCE2800793E}" srcId="{3AF6E81C-32D3-435D-8641-4C8EB525D438}" destId="{F67EE818-BA3D-4709-83BA-3CDEE154D3AE}" srcOrd="0" destOrd="0" parTransId="{6132488A-B868-4DF8-8467-A613D5E3BDEF}" sibTransId="{C61048A7-0FF8-4EF7-9939-38329FDF853E}"/>
    <dgm:cxn modelId="{AC3E235B-95B9-4348-A53B-65C3F9B442C1}" type="presOf" srcId="{3AF6E81C-32D3-435D-8641-4C8EB525D438}" destId="{B54D61F3-1DD1-4B63-A88F-1DF1E7D8D9F1}" srcOrd="0" destOrd="0" presId="urn:microsoft.com/office/officeart/2005/8/layout/process4"/>
    <dgm:cxn modelId="{E6231003-DCD4-4B14-81F6-ACC2C1B3443A}" type="presOf" srcId="{9E59C670-F74E-41E4-B15E-A451359EB6B6}" destId="{EE690DDC-00B6-4635-A7DA-154F41E43DF7}" srcOrd="0" destOrd="0" presId="urn:microsoft.com/office/officeart/2005/8/layout/process4"/>
    <dgm:cxn modelId="{776A68EE-1D46-40D3-AD44-841224E4BF76}" srcId="{3AF6E81C-32D3-435D-8641-4C8EB525D438}" destId="{9E59C670-F74E-41E4-B15E-A451359EB6B6}" srcOrd="1" destOrd="0" parTransId="{13EFAA3C-7319-4E9E-976D-099A3ECDD809}" sibTransId="{F51A2256-2F26-4EF1-907B-D1B9A1975529}"/>
    <dgm:cxn modelId="{67AABA01-6FB2-4C5C-BBCB-736CE885842C}" type="presOf" srcId="{9B704B96-2EE0-4D31-96C1-39AC2C8B966D}" destId="{EA08911B-777A-4EA9-80C0-11FD9CC6D79F}" srcOrd="0" destOrd="0" presId="urn:microsoft.com/office/officeart/2005/8/layout/process4"/>
    <dgm:cxn modelId="{54CE97AF-5D4C-48E8-90E7-4B3FE526996D}" type="presOf" srcId="{9E59C670-F74E-41E4-B15E-A451359EB6B6}" destId="{2F7F39A5-EABC-4A1B-BFA1-4B2F474911A5}" srcOrd="1" destOrd="0" presId="urn:microsoft.com/office/officeart/2005/8/layout/process4"/>
    <dgm:cxn modelId="{D8C62AF2-EBF3-4678-93EC-86419A9EDF26}" type="presOf" srcId="{B7BA4A82-A069-42E7-886D-0A45B5FD94FB}" destId="{08AC0FF5-4C9E-4D4C-9B7C-B3BEDC2B42CB}" srcOrd="0" destOrd="0" presId="urn:microsoft.com/office/officeart/2005/8/layout/process4"/>
    <dgm:cxn modelId="{39929212-189F-4FD5-91DA-DF0675312336}" srcId="{5D079BF6-1965-40F5-8742-787FEA8052D6}" destId="{741510C7-218F-4197-B354-31EFC1BFAED7}" srcOrd="1" destOrd="0" parTransId="{604C5AB0-8ABF-4880-8994-3F9353B91274}" sibTransId="{880839FB-5878-4809-ABDC-A92CEFD9EC69}"/>
    <dgm:cxn modelId="{42997529-88EB-4145-B293-92CD0158B089}" srcId="{5D079BF6-1965-40F5-8742-787FEA8052D6}" destId="{B7BA4A82-A069-42E7-886D-0A45B5FD94FB}" srcOrd="2" destOrd="0" parTransId="{AFDCD25C-934C-4B54-8F56-27C27326AD20}" sibTransId="{49065250-B6E9-4688-9872-A7431B929522}"/>
    <dgm:cxn modelId="{BA3DB1F8-9333-4695-8A03-E2B751035FA5}" srcId="{5D079BF6-1965-40F5-8742-787FEA8052D6}" destId="{93678964-CCF8-4D1C-86DA-931A5B6C21BF}" srcOrd="0" destOrd="0" parTransId="{DF59FEFB-2CCE-4B7C-B615-45F665E5DD2A}" sibTransId="{01BE631F-0FFE-4312-85AE-1FAE259CA173}"/>
    <dgm:cxn modelId="{3521FB0A-6924-46DC-BA9F-C4942CE18D2F}" type="presOf" srcId="{741510C7-218F-4197-B354-31EFC1BFAED7}" destId="{832B8E4A-E392-4711-B807-B18C3E97933B}" srcOrd="0" destOrd="0" presId="urn:microsoft.com/office/officeart/2005/8/layout/process4"/>
    <dgm:cxn modelId="{1E66112A-D894-442D-BD4D-9645D1E24908}" type="presOf" srcId="{59A6E8FC-48EF-479F-A7D9-F9B432BCD2A2}" destId="{DB1A9586-0756-48AA-9C37-AD2A9047D695}" srcOrd="0" destOrd="0" presId="urn:microsoft.com/office/officeart/2005/8/layout/process4"/>
    <dgm:cxn modelId="{D4FA4136-E628-4081-B5C1-EBA5BE40C442}" srcId="{F67EE818-BA3D-4709-83BA-3CDEE154D3AE}" destId="{9B704B96-2EE0-4D31-96C1-39AC2C8B966D}" srcOrd="1" destOrd="0" parTransId="{3B186CA6-4C09-4B12-A4A7-52A245E661B3}" sibTransId="{56EB0E9D-60B5-4D18-99E0-2CF0F90C3BB7}"/>
    <dgm:cxn modelId="{D8A45ADF-A5C1-42E9-A0D9-C4DD39A40B36}" type="presOf" srcId="{5D079BF6-1965-40F5-8742-787FEA8052D6}" destId="{B2712ACA-C9D1-4B4C-809B-5596CC239960}" srcOrd="0" destOrd="0" presId="urn:microsoft.com/office/officeart/2005/8/layout/process4"/>
    <dgm:cxn modelId="{BA9204D1-D93F-46B2-AA49-FE8E5FC02CC1}" type="presOf" srcId="{F67EE818-BA3D-4709-83BA-3CDEE154D3AE}" destId="{5A04EC25-8C9D-48DA-B865-E0863CF6D2B0}" srcOrd="1" destOrd="0" presId="urn:microsoft.com/office/officeart/2005/8/layout/process4"/>
    <dgm:cxn modelId="{D989F985-D787-40A1-B23E-45FD5DC69093}" type="presOf" srcId="{5D079BF6-1965-40F5-8742-787FEA8052D6}" destId="{F672D2C0-3592-4DBC-82A3-5F267645088F}" srcOrd="1" destOrd="0" presId="urn:microsoft.com/office/officeart/2005/8/layout/process4"/>
    <dgm:cxn modelId="{3283731F-3341-4D7A-8123-A6546EBFEEF0}" type="presOf" srcId="{9B248405-6C86-466D-B519-152572A2C465}" destId="{24B0EA84-7404-4BF7-9043-CD173CB74DED}" srcOrd="0" destOrd="0" presId="urn:microsoft.com/office/officeart/2005/8/layout/process4"/>
    <dgm:cxn modelId="{62426270-8D8D-4CA8-B414-FA74D4CAA1FB}" srcId="{3AF6E81C-32D3-435D-8641-4C8EB525D438}" destId="{5D079BF6-1965-40F5-8742-787FEA8052D6}" srcOrd="2" destOrd="0" parTransId="{08D313A3-5A08-49E0-AC13-FB1D4F3D7037}" sibTransId="{48D0137E-7419-4088-8ADD-7D061FDDB921}"/>
    <dgm:cxn modelId="{46A3D57E-BEE2-4812-8E4B-01388EC88E04}" srcId="{F67EE818-BA3D-4709-83BA-3CDEE154D3AE}" destId="{59A6E8FC-48EF-479F-A7D9-F9B432BCD2A2}" srcOrd="0" destOrd="0" parTransId="{7E8135CB-42BE-4B4D-9FF9-84E4B3AF7E4C}" sibTransId="{CB946C6D-9692-4305-917B-6F4EAD96B67A}"/>
    <dgm:cxn modelId="{370A1B9E-2D51-47ED-8F4C-D8587E1642C5}" type="presParOf" srcId="{B54D61F3-1DD1-4B63-A88F-1DF1E7D8D9F1}" destId="{E6662871-52C4-41D2-869B-F47884E61575}" srcOrd="0" destOrd="0" presId="urn:microsoft.com/office/officeart/2005/8/layout/process4"/>
    <dgm:cxn modelId="{26F28D31-18F8-4FBE-98B2-285068C68017}" type="presParOf" srcId="{E6662871-52C4-41D2-869B-F47884E61575}" destId="{B2712ACA-C9D1-4B4C-809B-5596CC239960}" srcOrd="0" destOrd="0" presId="urn:microsoft.com/office/officeart/2005/8/layout/process4"/>
    <dgm:cxn modelId="{5B3FD7CC-3847-44E7-966B-1E0BE1974057}" type="presParOf" srcId="{E6662871-52C4-41D2-869B-F47884E61575}" destId="{F672D2C0-3592-4DBC-82A3-5F267645088F}" srcOrd="1" destOrd="0" presId="urn:microsoft.com/office/officeart/2005/8/layout/process4"/>
    <dgm:cxn modelId="{097A97CB-67AD-47FD-B0C8-D1A6562D96EC}" type="presParOf" srcId="{E6662871-52C4-41D2-869B-F47884E61575}" destId="{DB849452-5586-42F6-B3DA-BE6BF3CEF059}" srcOrd="2" destOrd="0" presId="urn:microsoft.com/office/officeart/2005/8/layout/process4"/>
    <dgm:cxn modelId="{AFDACAE9-A371-4D28-8532-9F2BD4356E93}" type="presParOf" srcId="{DB849452-5586-42F6-B3DA-BE6BF3CEF059}" destId="{F3A4B13A-BA7E-47E5-8ADE-3E06E4622195}" srcOrd="0" destOrd="0" presId="urn:microsoft.com/office/officeart/2005/8/layout/process4"/>
    <dgm:cxn modelId="{EC5620A9-1E81-41FA-8D34-6F224EC3D673}" type="presParOf" srcId="{DB849452-5586-42F6-B3DA-BE6BF3CEF059}" destId="{832B8E4A-E392-4711-B807-B18C3E97933B}" srcOrd="1" destOrd="0" presId="urn:microsoft.com/office/officeart/2005/8/layout/process4"/>
    <dgm:cxn modelId="{2894401F-BCC4-4B19-A4DC-74DF31E4DEB2}" type="presParOf" srcId="{DB849452-5586-42F6-B3DA-BE6BF3CEF059}" destId="{08AC0FF5-4C9E-4D4C-9B7C-B3BEDC2B42CB}" srcOrd="2" destOrd="0" presId="urn:microsoft.com/office/officeart/2005/8/layout/process4"/>
    <dgm:cxn modelId="{8A91E8BA-DC8A-4F33-96FD-1FC8F278D939}" type="presParOf" srcId="{B54D61F3-1DD1-4B63-A88F-1DF1E7D8D9F1}" destId="{6D1C785E-5D9B-4EDD-B156-1D9EC46CA956}" srcOrd="1" destOrd="0" presId="urn:microsoft.com/office/officeart/2005/8/layout/process4"/>
    <dgm:cxn modelId="{AD81CD7B-B31D-4A91-85CD-D2E778E4A6F1}" type="presParOf" srcId="{B54D61F3-1DD1-4B63-A88F-1DF1E7D8D9F1}" destId="{9F4C9EC6-34E6-46BC-8ABA-B5CB14E8624D}" srcOrd="2" destOrd="0" presId="urn:microsoft.com/office/officeart/2005/8/layout/process4"/>
    <dgm:cxn modelId="{7781DD8D-7654-42C4-8BAA-CC5D9913717C}" type="presParOf" srcId="{9F4C9EC6-34E6-46BC-8ABA-B5CB14E8624D}" destId="{EE690DDC-00B6-4635-A7DA-154F41E43DF7}" srcOrd="0" destOrd="0" presId="urn:microsoft.com/office/officeart/2005/8/layout/process4"/>
    <dgm:cxn modelId="{334C2150-64AE-4894-867B-29A4342C2A23}" type="presParOf" srcId="{9F4C9EC6-34E6-46BC-8ABA-B5CB14E8624D}" destId="{2F7F39A5-EABC-4A1B-BFA1-4B2F474911A5}" srcOrd="1" destOrd="0" presId="urn:microsoft.com/office/officeart/2005/8/layout/process4"/>
    <dgm:cxn modelId="{CABBA069-0C9B-4793-BFE7-00B2FB0A135D}" type="presParOf" srcId="{9F4C9EC6-34E6-46BC-8ABA-B5CB14E8624D}" destId="{A7957C39-8FB0-462E-8D73-01F5B5FBCD3F}" srcOrd="2" destOrd="0" presId="urn:microsoft.com/office/officeart/2005/8/layout/process4"/>
    <dgm:cxn modelId="{35B9F929-DEC0-44BB-8998-A5CFCC331BB4}" type="presParOf" srcId="{A7957C39-8FB0-462E-8D73-01F5B5FBCD3F}" destId="{24B0EA84-7404-4BF7-9043-CD173CB74DED}" srcOrd="0" destOrd="0" presId="urn:microsoft.com/office/officeart/2005/8/layout/process4"/>
    <dgm:cxn modelId="{3C09B111-DE6E-48A7-A2BE-0BD2EFA21A10}" type="presParOf" srcId="{B54D61F3-1DD1-4B63-A88F-1DF1E7D8D9F1}" destId="{649B8ABC-6B34-43AA-9432-D7CF33A416A3}" srcOrd="3" destOrd="0" presId="urn:microsoft.com/office/officeart/2005/8/layout/process4"/>
    <dgm:cxn modelId="{0B40F54F-C0F3-4A7A-8744-047CBF36A4E3}" type="presParOf" srcId="{B54D61F3-1DD1-4B63-A88F-1DF1E7D8D9F1}" destId="{2E15CEEC-9DEA-48CB-9265-E93D10C7CA4D}" srcOrd="4" destOrd="0" presId="urn:microsoft.com/office/officeart/2005/8/layout/process4"/>
    <dgm:cxn modelId="{15881844-3A5B-427D-9AEB-001A218E5E88}" type="presParOf" srcId="{2E15CEEC-9DEA-48CB-9265-E93D10C7CA4D}" destId="{CB6B1446-EB13-4F27-973B-82A3533E0C41}" srcOrd="0" destOrd="0" presId="urn:microsoft.com/office/officeart/2005/8/layout/process4"/>
    <dgm:cxn modelId="{0AD50F9B-9F43-484A-ABBA-2FFE767DE830}" type="presParOf" srcId="{2E15CEEC-9DEA-48CB-9265-E93D10C7CA4D}" destId="{5A04EC25-8C9D-48DA-B865-E0863CF6D2B0}" srcOrd="1" destOrd="0" presId="urn:microsoft.com/office/officeart/2005/8/layout/process4"/>
    <dgm:cxn modelId="{20AC9B14-6745-4C41-9C29-05D66FDEF5B6}" type="presParOf" srcId="{2E15CEEC-9DEA-48CB-9265-E93D10C7CA4D}" destId="{425BE93B-9A9E-4C24-8107-FACD446EFB54}" srcOrd="2" destOrd="0" presId="urn:microsoft.com/office/officeart/2005/8/layout/process4"/>
    <dgm:cxn modelId="{506AF1A2-C554-42E6-82DD-2428956759E2}" type="presParOf" srcId="{425BE93B-9A9E-4C24-8107-FACD446EFB54}" destId="{DB1A9586-0756-48AA-9C37-AD2A9047D695}" srcOrd="0" destOrd="0" presId="urn:microsoft.com/office/officeart/2005/8/layout/process4"/>
    <dgm:cxn modelId="{472EF029-6BC4-4667-BAF3-F53A589C0F54}" type="presParOf" srcId="{425BE93B-9A9E-4C24-8107-FACD446EFB54}" destId="{EA08911B-777A-4EA9-80C0-11FD9CC6D79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72D2C0-3592-4DBC-82A3-5F267645088F}">
      <dsp:nvSpPr>
        <dsp:cNvPr id="0" name=""/>
        <dsp:cNvSpPr/>
      </dsp:nvSpPr>
      <dsp:spPr>
        <a:xfrm>
          <a:off x="0" y="3877537"/>
          <a:ext cx="3790355" cy="1272694"/>
        </a:xfrm>
        <a:prstGeom prst="rect">
          <a:avLst/>
        </a:prstGeom>
        <a:solidFill>
          <a:srgbClr val="FFC000"/>
        </a:solidFill>
        <a:ln w="25400" cap="flat" cmpd="sng" algn="ctr">
          <a:solidFill>
            <a:srgbClr val="D8E0C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</a:rPr>
            <a:t>В ДЕНЬ ПОЛУЧЕНИЯ КРЕДИТА</a:t>
          </a:r>
          <a:endParaRPr lang="ru-RU" sz="1600" kern="1200" dirty="0"/>
        </a:p>
      </dsp:txBody>
      <dsp:txXfrm>
        <a:off x="0" y="3877537"/>
        <a:ext cx="3790355" cy="687255"/>
      </dsp:txXfrm>
    </dsp:sp>
    <dsp:sp modelId="{F3A4B13A-BA7E-47E5-8ADE-3E06E4622195}">
      <dsp:nvSpPr>
        <dsp:cNvPr id="0" name=""/>
        <dsp:cNvSpPr/>
      </dsp:nvSpPr>
      <dsp:spPr>
        <a:xfrm>
          <a:off x="1850" y="4565701"/>
          <a:ext cx="1262218" cy="585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</a:rPr>
            <a:t>принесите подписанный Договор купли продажи/ДДУ/Договор подряда в офис Банка</a:t>
          </a:r>
          <a:endParaRPr lang="ru-RU" sz="800" kern="1200" dirty="0">
            <a:latin typeface="Arial" panose="020B0604020202020204" pitchFamily="34" charset="0"/>
          </a:endParaRPr>
        </a:p>
      </dsp:txBody>
      <dsp:txXfrm>
        <a:off x="1850" y="4565701"/>
        <a:ext cx="1262218" cy="585439"/>
      </dsp:txXfrm>
    </dsp:sp>
    <dsp:sp modelId="{832B8E4A-E392-4711-B807-B18C3E97933B}">
      <dsp:nvSpPr>
        <dsp:cNvPr id="0" name=""/>
        <dsp:cNvSpPr/>
      </dsp:nvSpPr>
      <dsp:spPr>
        <a:xfrm>
          <a:off x="1264068" y="4565701"/>
          <a:ext cx="1262218" cy="585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anose="020B0604020202020204" pitchFamily="34" charset="0"/>
            </a:rPr>
            <a:t>подпишите кредитно-обеспечительную документацию (кредитные средства будут направлены на аккредитив)</a:t>
          </a:r>
          <a:endParaRPr lang="ru-RU" sz="800" kern="1200" dirty="0">
            <a:latin typeface="Arial" panose="020B0604020202020204" pitchFamily="34" charset="0"/>
          </a:endParaRPr>
        </a:p>
      </dsp:txBody>
      <dsp:txXfrm>
        <a:off x="1264068" y="4565701"/>
        <a:ext cx="1262218" cy="585439"/>
      </dsp:txXfrm>
    </dsp:sp>
    <dsp:sp modelId="{08AC0FF5-4C9E-4D4C-9B7C-B3BEDC2B42CB}">
      <dsp:nvSpPr>
        <dsp:cNvPr id="0" name=""/>
        <dsp:cNvSpPr/>
      </dsp:nvSpPr>
      <dsp:spPr>
        <a:xfrm>
          <a:off x="2526287" y="4565701"/>
          <a:ext cx="1262218" cy="585439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smtClean="0">
              <a:latin typeface="Arial" panose="020B0604020202020204" pitchFamily="34" charset="0"/>
            </a:rPr>
            <a:t>зарегистрируйте в ФРС залог в пользу Банка</a:t>
          </a:r>
          <a:r>
            <a:rPr lang="en-US" sz="800" kern="1200" smtClean="0">
              <a:latin typeface="Arial" panose="020B0604020202020204" pitchFamily="34" charset="0"/>
            </a:rPr>
            <a:t>*</a:t>
          </a:r>
          <a:endParaRPr lang="ru-RU" sz="800" kern="1200" dirty="0">
            <a:latin typeface="Arial" panose="020B0604020202020204" pitchFamily="34" charset="0"/>
          </a:endParaRPr>
        </a:p>
      </dsp:txBody>
      <dsp:txXfrm>
        <a:off x="2526287" y="4565701"/>
        <a:ext cx="1262218" cy="585439"/>
      </dsp:txXfrm>
    </dsp:sp>
    <dsp:sp modelId="{2F7F39A5-EABC-4A1B-BFA1-4B2F474911A5}">
      <dsp:nvSpPr>
        <dsp:cNvPr id="0" name=""/>
        <dsp:cNvSpPr/>
      </dsp:nvSpPr>
      <dsp:spPr>
        <a:xfrm rot="10800000">
          <a:off x="0" y="1939224"/>
          <a:ext cx="3790355" cy="1957404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rgbClr val="D8E0C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" panose="020B0604020202020204" pitchFamily="34" charset="0"/>
            </a:rPr>
            <a:t>ПОСЛЕ ПОЛУЧЕНИЯ ПОЛОЖИТЕЛЬНОГО РЕШЕНИЯ ПО ЗАЯВКЕ НА КРЕДИТ</a:t>
          </a:r>
          <a:endParaRPr lang="ru-RU" sz="1600" kern="1200" dirty="0"/>
        </a:p>
      </dsp:txBody>
      <dsp:txXfrm>
        <a:off x="0" y="1939224"/>
        <a:ext cx="3790355" cy="687048"/>
      </dsp:txXfrm>
    </dsp:sp>
    <dsp:sp modelId="{24B0EA84-7404-4BF7-9043-CD173CB74DED}">
      <dsp:nvSpPr>
        <dsp:cNvPr id="0" name=""/>
        <dsp:cNvSpPr/>
      </dsp:nvSpPr>
      <dsp:spPr>
        <a:xfrm>
          <a:off x="0" y="2626273"/>
          <a:ext cx="3790355" cy="5852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800" kern="1200" dirty="0" smtClean="0">
              <a:latin typeface="Arial" panose="020B0604020202020204" pitchFamily="34" charset="0"/>
            </a:rPr>
            <a:t>подберите объект в соответствии с целью ипотечного кредита и предоставьте документы по объекту недвижимости (полный перечень документов размещен на сайте Банка</a:t>
          </a:r>
          <a:r>
            <a:rPr lang="en-US" altLang="ru-RU" sz="800" kern="1200" dirty="0" smtClean="0">
              <a:latin typeface="Arial" panose="020B0604020202020204" pitchFamily="34" charset="0"/>
            </a:rPr>
            <a:t>)</a:t>
          </a:r>
          <a:endParaRPr lang="ru-RU" sz="800" kern="1200" dirty="0">
            <a:latin typeface="Arial" panose="020B0604020202020204" pitchFamily="34" charset="0"/>
          </a:endParaRPr>
        </a:p>
      </dsp:txBody>
      <dsp:txXfrm>
        <a:off x="0" y="2626273"/>
        <a:ext cx="3790355" cy="585263"/>
      </dsp:txXfrm>
    </dsp:sp>
    <dsp:sp modelId="{5A04EC25-8C9D-48DA-B865-E0863CF6D2B0}">
      <dsp:nvSpPr>
        <dsp:cNvPr id="0" name=""/>
        <dsp:cNvSpPr/>
      </dsp:nvSpPr>
      <dsp:spPr>
        <a:xfrm rot="10800000">
          <a:off x="0" y="0"/>
          <a:ext cx="3790355" cy="1957404"/>
        </a:xfrm>
        <a:prstGeom prst="upArrowCallout">
          <a:avLst/>
        </a:prstGeom>
        <a:solidFill>
          <a:srgbClr val="FFC000"/>
        </a:solidFill>
        <a:ln w="25400" cap="flat" cmpd="sng" algn="ctr">
          <a:solidFill>
            <a:srgbClr val="D8E0C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latin typeface="Arial" panose="020B0604020202020204" pitchFamily="34" charset="0"/>
            </a:rPr>
            <a:t>ПОДАЙТЕ ЗАЯВКУ</a:t>
          </a:r>
          <a:endParaRPr lang="ru-RU" sz="1600" kern="1200" dirty="0"/>
        </a:p>
      </dsp:txBody>
      <dsp:txXfrm>
        <a:off x="0" y="0"/>
        <a:ext cx="3790355" cy="687048"/>
      </dsp:txXfrm>
    </dsp:sp>
    <dsp:sp modelId="{DB1A9586-0756-48AA-9C37-AD2A9047D695}">
      <dsp:nvSpPr>
        <dsp:cNvPr id="0" name=""/>
        <dsp:cNvSpPr/>
      </dsp:nvSpPr>
      <dsp:spPr>
        <a:xfrm>
          <a:off x="0" y="687959"/>
          <a:ext cx="1895177" cy="5852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800" kern="1200" dirty="0" smtClean="0">
              <a:latin typeface="Arial" panose="020B0604020202020204" pitchFamily="34" charset="0"/>
            </a:rPr>
            <a:t>предъявите паспорт, документы о семейном положении/наличии детей и документы, подтверждающие финансовое состояние и трудовую занятость</a:t>
          </a:r>
          <a:endParaRPr lang="ru-RU" sz="800" kern="1200" dirty="0"/>
        </a:p>
      </dsp:txBody>
      <dsp:txXfrm>
        <a:off x="0" y="687959"/>
        <a:ext cx="1895177" cy="585263"/>
      </dsp:txXfrm>
    </dsp:sp>
    <dsp:sp modelId="{EA08911B-777A-4EA9-80C0-11FD9CC6D79F}">
      <dsp:nvSpPr>
        <dsp:cNvPr id="0" name=""/>
        <dsp:cNvSpPr/>
      </dsp:nvSpPr>
      <dsp:spPr>
        <a:xfrm>
          <a:off x="1895177" y="687959"/>
          <a:ext cx="1895177" cy="585263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800" kern="1200" dirty="0" smtClean="0">
              <a:latin typeface="Arial" panose="020B0604020202020204" pitchFamily="34" charset="0"/>
            </a:rPr>
            <a:t>сообщите работнику банка номер СНИЛС и цель кредита</a:t>
          </a:r>
          <a:endParaRPr lang="ru-RU" sz="800" kern="1200" dirty="0">
            <a:latin typeface="Arial" panose="020B0604020202020204" pitchFamily="34" charset="0"/>
          </a:endParaRPr>
        </a:p>
      </dsp:txBody>
      <dsp:txXfrm>
        <a:off x="1895177" y="687959"/>
        <a:ext cx="1895177" cy="585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40" y="0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EADB0FB0-3C62-1C48-BA2C-E64FC818D929}" type="datetimeFigureOut">
              <a:rPr lang="en-US" smtClean="0"/>
              <a:pPr/>
              <a:t>12/24/2020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969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40" y="8829969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CD09FB03-C25D-EC45-8679-323D7FF561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92543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0" y="0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/>
          <a:lstStyle>
            <a:lvl1pPr algn="r">
              <a:defRPr sz="1200"/>
            </a:lvl1pPr>
          </a:lstStyle>
          <a:p>
            <a:fld id="{8598F4DC-BCE6-2446-A1A8-CC4AAF21363C}" type="datetimeFigureOut">
              <a:rPr lang="en-US" smtClean="0"/>
              <a:pPr/>
              <a:t>12/24/2020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2" rIns="91422" bIns="457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1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9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0" y="8829969"/>
            <a:ext cx="3037840" cy="464821"/>
          </a:xfrm>
          <a:prstGeom prst="rect">
            <a:avLst/>
          </a:prstGeom>
        </p:spPr>
        <p:txBody>
          <a:bodyPr vert="horz" lIns="91422" tIns="45712" rIns="91422" bIns="45712" rtlCol="0" anchor="b"/>
          <a:lstStyle>
            <a:lvl1pPr algn="r">
              <a:defRPr sz="1200"/>
            </a:lvl1pPr>
          </a:lstStyle>
          <a:p>
            <a:fld id="{AABFBB40-FA29-6444-9356-6DDD48371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66456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687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360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74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001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96165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1248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FBB40-FA29-6444-9356-6DDD483715F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6791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1752600"/>
          </a:xfrm>
        </p:spPr>
        <p:txBody>
          <a:bodyPr bIns="187200" anchor="ctr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9400"/>
            <a:ext cx="9233611" cy="4724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714500"/>
            <a:ext cx="4168434" cy="4334934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04800" y="6527720"/>
            <a:ext cx="2019300" cy="33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534396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534396"/>
            <a:ext cx="4600233" cy="633943"/>
          </a:xfrm>
        </p:spPr>
        <p:txBody>
          <a:bodyPr anchor="ctr"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61284" y="65277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F61C1-2457-E848-BB6B-E1DA9A5497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5" name="Picture 14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549400"/>
            <a:ext cx="3944066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549400"/>
            <a:ext cx="4119682" cy="330964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088636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in Patter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1" y="1274549"/>
            <a:ext cx="8530977" cy="4999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067" y="1405468"/>
            <a:ext cx="4461933" cy="4732866"/>
          </a:xfrm>
        </p:spPr>
        <p:txBody>
          <a:bodyPr/>
          <a:lstStyle>
            <a:lvl1pPr>
              <a:buFontTx/>
              <a:buBlip>
                <a:blip r:embed="rId3"/>
              </a:buBlip>
              <a:defRPr>
                <a:solidFill>
                  <a:schemeClr val="bg1"/>
                </a:solidFill>
              </a:defRPr>
            </a:lvl1pPr>
            <a:lvl2pPr>
              <a:buClr>
                <a:srgbClr val="8EC02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8EC02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8EC02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8EC02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282715"/>
            <a:ext cx="4038600" cy="494875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7" y="1240602"/>
            <a:ext cx="3944066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67" y="1880365"/>
            <a:ext cx="3944066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2160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2502" y="1240602"/>
            <a:ext cx="4119682" cy="639762"/>
          </a:xfrm>
          <a:solidFill>
            <a:srgbClr val="008000"/>
          </a:solidFill>
        </p:spPr>
        <p:txBody>
          <a:bodyPr lIns="144000" anchor="ctr">
            <a:norm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2502" y="1880365"/>
            <a:ext cx="4119682" cy="4359568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144000" tIns="180000" rIns="216000" bIns="93600"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144000" cy="427915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6420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2171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564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atter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36800"/>
            <a:ext cx="9144000" cy="452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2540000"/>
            <a:ext cx="3788829" cy="952033"/>
          </a:xfrm>
        </p:spPr>
        <p:txBody>
          <a:bodyPr bIns="187200" anchor="b">
            <a:normAutofit/>
          </a:bodyPr>
          <a:lstStyle>
            <a:lvl1pPr algn="l">
              <a:defRPr sz="2400" b="1" cap="none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2" y="3649054"/>
            <a:ext cx="3788828" cy="859446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pic>
        <p:nvPicPr>
          <p:cNvPr id="8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5286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" y="0"/>
            <a:ext cx="9164007" cy="687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23054"/>
            <a:ext cx="126000" cy="5151600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8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4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9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201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4008" cy="71734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967281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17" name="Rectangle 6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6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9598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33611" cy="702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562100"/>
            <a:ext cx="8296552" cy="4470400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248" y="6592267"/>
            <a:ext cx="2133600" cy="265733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6512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2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542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67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buClr>
                <a:srgbClr val="266234"/>
              </a:buClr>
              <a:buSzPct val="120000"/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Click to edit Master text styles</a:t>
            </a:r>
          </a:p>
          <a:p>
            <a:pPr lvl="1"/>
            <a:r>
              <a:rPr lang="ru-RU" dirty="0" smtClean="0"/>
              <a:t>Second level</a:t>
            </a:r>
          </a:p>
          <a:p>
            <a:pPr lvl="2"/>
            <a:r>
              <a:rPr lang="ru-RU" dirty="0" smtClean="0"/>
              <a:t>Third level</a:t>
            </a:r>
          </a:p>
          <a:p>
            <a:pPr lvl="3"/>
            <a:r>
              <a:rPr lang="ru-RU" dirty="0" smtClean="0"/>
              <a:t>Fourth level</a:t>
            </a:r>
          </a:p>
          <a:p>
            <a:pPr lvl="4"/>
            <a:r>
              <a:rPr lang="ru-RU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584" y="1549399"/>
            <a:ext cx="4038600" cy="44704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61284" y="6527720"/>
            <a:ext cx="2133600" cy="365125"/>
          </a:xfrm>
        </p:spPr>
        <p:txBody>
          <a:bodyPr/>
          <a:lstStyle>
            <a:lvl1pPr>
              <a:defRPr sz="1000" b="1">
                <a:solidFill>
                  <a:schemeClr val="bg1"/>
                </a:solidFill>
              </a:defRPr>
            </a:lvl1pPr>
          </a:lstStyle>
          <a:p>
            <a:fld id="{BB5B8D61-EFC6-4DBD-87D9-F0AAD6E7E683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94067" y="116632"/>
            <a:ext cx="4168434" cy="633943"/>
          </a:xfrm>
        </p:spPr>
        <p:txBody>
          <a:bodyPr anchor="ctr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12" name="Rectangle 9"/>
          <p:cNvSpPr/>
          <p:nvPr/>
        </p:nvSpPr>
        <p:spPr>
          <a:xfrm>
            <a:off x="0" y="116633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0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116632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424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 Stripes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672" y="-1495"/>
            <a:ext cx="9326880" cy="6998208"/>
          </a:xfrm>
          <a:prstGeom prst="rect">
            <a:avLst/>
          </a:prstGeom>
          <a:solidFill>
            <a:srgbClr val="9ACD3F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066" y="1540933"/>
            <a:ext cx="5374933" cy="1286934"/>
          </a:xfrm>
        </p:spPr>
        <p:txBody>
          <a:bodyPr anchor="ctr">
            <a:normAutofit/>
          </a:bodyPr>
          <a:lstStyle>
            <a:lvl1pPr>
              <a:defRPr sz="2400" baseline="0"/>
            </a:lvl1pPr>
          </a:lstStyle>
          <a:p>
            <a:r>
              <a:rPr lang="ru-RU" dirty="0" smtClean="0"/>
              <a:t>Закрывающий слайд презентации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94068" y="3462867"/>
            <a:ext cx="2818050" cy="2277534"/>
          </a:xfrm>
        </p:spPr>
        <p:txBody>
          <a:bodyPr anchor="b">
            <a:normAutofit/>
          </a:bodyPr>
          <a:lstStyle>
            <a:lvl1pPr marL="3175" indent="-3175">
              <a:buNone/>
              <a:defRPr sz="1000" baseline="0"/>
            </a:lvl1pPr>
          </a:lstStyle>
          <a:p>
            <a:pPr lvl="0"/>
            <a:r>
              <a:rPr lang="ru-RU" dirty="0" smtClean="0"/>
              <a:t>Текст закрывающего слайда, реквизиты, контактная информация.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1031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2"/>
          <p:cNvGrpSpPr/>
          <p:nvPr/>
        </p:nvGrpSpPr>
        <p:grpSpPr>
          <a:xfrm>
            <a:off x="0" y="9525"/>
            <a:ext cx="9144000" cy="6838950"/>
            <a:chOff x="0" y="9525"/>
            <a:chExt cx="9144000" cy="6838950"/>
          </a:xfrm>
        </p:grpSpPr>
        <p:pic>
          <p:nvPicPr>
            <p:cNvPr id="2" name="Picture 2" descr="C:\Documents and Settings\MArkin-AA\Рабочий стол\cover.jp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525"/>
              <a:ext cx="9144000" cy="6838950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 userDrawn="1"/>
          </p:nvSpPr>
          <p:spPr>
            <a:xfrm>
              <a:off x="7631394" y="2152649"/>
              <a:ext cx="151389" cy="3614400"/>
            </a:xfrm>
            <a:prstGeom prst="rect">
              <a:avLst/>
            </a:prstGeom>
            <a:solidFill>
              <a:srgbClr val="F1CD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9" name="Прямоугольник 8"/>
            <p:cNvSpPr/>
            <p:nvPr userDrawn="1"/>
          </p:nvSpPr>
          <p:spPr>
            <a:xfrm>
              <a:off x="6179080" y="2146669"/>
              <a:ext cx="195248" cy="3614400"/>
            </a:xfrm>
            <a:prstGeom prst="rect">
              <a:avLst/>
            </a:prstGeom>
            <a:solidFill>
              <a:srgbClr val="0D452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  <p:sp>
          <p:nvSpPr>
            <p:cNvPr id="10" name="Прямоугольник 9"/>
            <p:cNvSpPr/>
            <p:nvPr userDrawn="1"/>
          </p:nvSpPr>
          <p:spPr>
            <a:xfrm>
              <a:off x="7277942" y="2155004"/>
              <a:ext cx="262485" cy="3614400"/>
            </a:xfrm>
            <a:prstGeom prst="rect">
              <a:avLst/>
            </a:prstGeom>
            <a:solidFill>
              <a:srgbClr val="57A24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z="2700" dirty="0">
                <a:solidFill>
                  <a:prstClr val="white"/>
                </a:solidFill>
                <a:sym typeface="Gill Sans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2152649"/>
            <a:ext cx="126000" cy="3619501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  <p:pic>
        <p:nvPicPr>
          <p:cNvPr id="11" name="Picture 6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9234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9862143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253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738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3176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34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535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0673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1600"/>
            </a:lvl1pPr>
          </a:lstStyle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8" y="1274549"/>
            <a:ext cx="8296552" cy="4999251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748584" y="338992"/>
            <a:ext cx="2133600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338992"/>
            <a:ext cx="126000" cy="5934808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700" dirty="0">
              <a:solidFill>
                <a:prstClr val="white"/>
              </a:solidFill>
              <a:sym typeface="Gill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5991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2700" dirty="0">
              <a:solidFill>
                <a:srgbClr val="000000"/>
              </a:solidFill>
              <a:latin typeface="Gill Sans"/>
              <a:sym typeface="Gill San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806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41087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849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overs Fields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233609" cy="4321087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92670" y="534397"/>
            <a:ext cx="3788829" cy="633943"/>
          </a:xfrm>
        </p:spPr>
        <p:txBody>
          <a:bodyPr anchor="ctr"/>
          <a:lstStyle>
            <a:lvl1pPr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86321" y="4480105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6321" y="5449760"/>
            <a:ext cx="7649629" cy="48114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231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86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0993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773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235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686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2236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7413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827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180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6496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6496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191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36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6337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0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66791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6382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55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1125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Gras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26880" cy="69982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748692"/>
            <a:ext cx="126000" cy="5259285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40271" y="2332386"/>
            <a:ext cx="7471829" cy="843148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ru-RU" dirty="0" smtClean="0"/>
              <a:t>Заголовок презентации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0271" y="3492033"/>
            <a:ext cx="7471829" cy="129444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 презентации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41865" y="3333772"/>
            <a:ext cx="8687437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s Stripes 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0270" y="2936127"/>
            <a:ext cx="7772400" cy="150018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Подзаголовок раздела презентации</a:t>
            </a:r>
            <a:endParaRPr lang="en-GB" dirty="0" smtClean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s Stripes 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3611" cy="6928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0270" y="1642533"/>
            <a:ext cx="7772400" cy="1099609"/>
          </a:xfrm>
        </p:spPr>
        <p:txBody>
          <a:bodyPr anchor="b">
            <a:normAutofit/>
          </a:bodyPr>
          <a:lstStyle>
            <a:lvl1pPr algn="l">
              <a:defRPr sz="2400" b="1" cap="none">
                <a:solidFill>
                  <a:srgbClr val="000000"/>
                </a:solidFill>
              </a:defRPr>
            </a:lvl1pPr>
          </a:lstStyle>
          <a:p>
            <a:r>
              <a:rPr lang="ru-RU" dirty="0" smtClean="0"/>
              <a:t>Заголовок раздела презентации</a:t>
            </a:r>
            <a:endParaRPr lang="en-US" dirty="0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513" y="534396"/>
            <a:ext cx="3200187" cy="633942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0270" y="534397"/>
            <a:ext cx="3788829" cy="633943"/>
          </a:xfrm>
        </p:spPr>
        <p:txBody>
          <a:bodyPr anchor="ctr"/>
          <a:lstStyle>
            <a:lvl1pPr>
              <a:buNone/>
              <a:defRPr baseline="0"/>
            </a:lvl1pPr>
          </a:lstStyle>
          <a:p>
            <a:pPr lvl="0"/>
            <a:r>
              <a:rPr lang="ru-RU" dirty="0" smtClean="0"/>
              <a:t>С нами надежно.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39738" y="2936875"/>
            <a:ext cx="7772932" cy="2989263"/>
          </a:xfrm>
        </p:spPr>
        <p:txBody>
          <a:bodyPr numCol="2">
            <a:normAutofit/>
          </a:bodyPr>
          <a:lstStyle>
            <a:lvl1pPr marL="180975" marR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Pct val="100000"/>
              <a:buFontTx/>
              <a:buBlip>
                <a:blip r:embed="rId4"/>
              </a:buBlip>
              <a:tabLst/>
              <a:defRPr sz="1300" baseline="0"/>
            </a:lvl1pPr>
          </a:lstStyle>
          <a:p>
            <a:pPr lvl="0"/>
            <a:r>
              <a:rPr lang="ru-RU" dirty="0" smtClean="0"/>
              <a:t>Содержание раздела презентации</a:t>
            </a:r>
          </a:p>
          <a:p>
            <a:pPr lvl="0"/>
            <a:r>
              <a:rPr lang="ru-RU" dirty="0" smtClean="0"/>
              <a:t>Содержание раздела презентации</a:t>
            </a:r>
          </a:p>
          <a:p>
            <a:pPr marL="180975" marR="0" lvl="0" indent="-16351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ru-RU" dirty="0" smtClean="0"/>
              <a:t>Содержание раздела презентации</a:t>
            </a:r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35050" y="2835279"/>
            <a:ext cx="8707158" cy="1588"/>
          </a:xfrm>
          <a:prstGeom prst="line">
            <a:avLst/>
          </a:prstGeom>
          <a:ln w="6350" cap="flat" cmpd="sng" algn="ctr">
            <a:solidFill>
              <a:srgbClr val="8EC02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34397"/>
            <a:ext cx="126000" cy="633942"/>
          </a:xfrm>
          <a:prstGeom prst="rect">
            <a:avLst/>
          </a:prstGeom>
          <a:solidFill>
            <a:srgbClr val="F6B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1808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6DDF61C1-2457-E848-BB6B-E1DA9A549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94067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Россельхозбанк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2" r:id="rId5"/>
    <p:sldLayoutId id="2147483662" r:id="rId6"/>
    <p:sldLayoutId id="2147483663" r:id="rId7"/>
    <p:sldLayoutId id="2147483664" r:id="rId8"/>
    <p:sldLayoutId id="2147483665" r:id="rId9"/>
    <p:sldLayoutId id="2147483671" r:id="rId10"/>
    <p:sldLayoutId id="2147483666" r:id="rId11"/>
    <p:sldLayoutId id="2147483677" r:id="rId12"/>
    <p:sldLayoutId id="2147483678" r:id="rId13"/>
    <p:sldLayoutId id="2147483679" r:id="rId14"/>
    <p:sldLayoutId id="2147483676" r:id="rId15"/>
    <p:sldLayoutId id="2147483667" r:id="rId16"/>
    <p:sldLayoutId id="2147483668" r:id="rId17"/>
    <p:sldLayoutId id="2147483669" r:id="rId18"/>
    <p:sldLayoutId id="2147483670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7" y="338992"/>
            <a:ext cx="4168434" cy="5452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Заголовок слайда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300" y="1274549"/>
            <a:ext cx="8268320" cy="499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584" y="6438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fld id="{B87BBAF7-701D-4AF4-8BD4-C4C2E0BEA2D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sym typeface="Gill Sans"/>
              </a:rPr>
              <a:pPr defTabSz="914400"/>
              <a:t>‹#›</a:t>
            </a:fld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6637866" y="338992"/>
            <a:ext cx="2244317" cy="5452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defTabSz="914400"/>
            <a:endParaRPr lang="ru-RU" dirty="0" smtClean="0">
              <a:solidFill>
                <a:prstClr val="black">
                  <a:tint val="75000"/>
                </a:prstClr>
              </a:solidFill>
              <a:latin typeface="Calibri"/>
              <a:sym typeface="Gill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948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6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0975" indent="-163513" algn="l" defTabSz="457200" rtl="0" eaLnBrk="1" latinLnBrk="0" hangingPunct="1">
        <a:spcBef>
          <a:spcPct val="20000"/>
        </a:spcBef>
        <a:buSzPct val="100000"/>
        <a:buFontTx/>
        <a:buBlip>
          <a:blip r:embed="rId40"/>
        </a:buBlip>
        <a:defRPr sz="1200" kern="1200">
          <a:solidFill>
            <a:schemeClr val="tx1"/>
          </a:solidFill>
          <a:latin typeface="Arial"/>
          <a:ea typeface="+mn-ea"/>
          <a:cs typeface="Arial"/>
        </a:defRPr>
      </a:lvl1pPr>
      <a:lvl2pPr marL="360363" indent="-179388" algn="l" defTabSz="358775" rtl="0" eaLnBrk="1" latinLnBrk="0" hangingPunct="1">
        <a:spcBef>
          <a:spcPct val="20000"/>
        </a:spcBef>
        <a:buClr>
          <a:srgbClr val="266234"/>
        </a:buClr>
        <a:buSzPct val="140000"/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2pPr>
      <a:lvl3pPr marL="536575" indent="-157163" algn="l" defTabSz="457200" rtl="0" eaLnBrk="1" latinLnBrk="0" hangingPunct="1">
        <a:spcBef>
          <a:spcPct val="20000"/>
        </a:spcBef>
        <a:buClr>
          <a:srgbClr val="266234"/>
        </a:buClr>
        <a:buSzPct val="120000"/>
        <a:buFont typeface="Wingdings" charset="2"/>
        <a:buChar char="§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715963" indent="-174625" algn="l" defTabSz="457200" rtl="0" eaLnBrk="1" latinLnBrk="0" hangingPunct="1">
        <a:spcBef>
          <a:spcPct val="20000"/>
        </a:spcBef>
        <a:buClr>
          <a:srgbClr val="266234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896938" indent="-176213" algn="l" defTabSz="457200" rtl="0" eaLnBrk="1" latinLnBrk="0" hangingPunct="1">
        <a:spcBef>
          <a:spcPct val="20000"/>
        </a:spcBef>
        <a:buClr>
          <a:srgbClr val="266234"/>
        </a:buClr>
        <a:buSzPct val="50000"/>
        <a:buFont typeface="Wingdings" charset="2"/>
        <a:buChar char="u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6187" y="498768"/>
            <a:ext cx="5450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>
                <a:latin typeface="+mj-lt"/>
                <a:sym typeface="Gill Sans"/>
              </a:rPr>
              <a:t>«Комплексное развитие сельских территорий»</a:t>
            </a:r>
            <a:endParaRPr lang="ru-RU" sz="20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530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="" xmlns:p14="http://schemas.microsoft.com/office/powerpoint/2010/main" val="515982391"/>
              </p:ext>
            </p:extLst>
          </p:nvPr>
        </p:nvGraphicFramePr>
        <p:xfrm>
          <a:off x="129817" y="1194345"/>
          <a:ext cx="3790356" cy="5151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4250032" y="4979143"/>
            <a:ext cx="5022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EA038"/>
              </a:buClr>
            </a:pPr>
            <a:r>
              <a:rPr lang="ru-RU" sz="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*После 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ДДУ денежные средства с аккредитива будут направлены на счет застройщика. После регистрации ипотеки в пользу Банка готовой квартиры/жилого дома с земельным участком денежные средства будут направлены продавцу недвижимости. После регистрации ипотеки в пользу Банка земельного участка с момента государственной регистрации перехода права собственности денежные средства направляются продавцу. Денежные средства Подрядной организации за строительство жилого дома направляются частями по факту завершения этапа строительства, подписания акта выполненных работ и предоставления фотографии выполненных работ</a:t>
            </a:r>
          </a:p>
          <a:p>
            <a:pPr algn="just">
              <a:buClr>
                <a:srgbClr val="5EA038"/>
              </a:buClr>
            </a:pPr>
            <a:r>
              <a:rPr lang="ru-RU" sz="800" spc="-20" dirty="0" smtClean="0">
                <a:latin typeface="Proxima Nova" charset="0"/>
                <a:ea typeface="Proxima Nova" charset="0"/>
                <a:cs typeface="Proxima Nova" charset="0"/>
              </a:rPr>
              <a:t> </a:t>
            </a:r>
            <a:endParaRPr lang="ru-RU" sz="80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  <p:sp>
        <p:nvSpPr>
          <p:cNvPr id="15" name="object 9"/>
          <p:cNvSpPr txBox="1"/>
          <p:nvPr/>
        </p:nvSpPr>
        <p:spPr>
          <a:xfrm>
            <a:off x="129817" y="772267"/>
            <a:ext cx="5283937" cy="3545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defPPr>
              <a:defRPr lang="ru-RU"/>
            </a:defPPr>
            <a:lvl1pPr marL="12700">
              <a:lnSpc>
                <a:spcPct val="100000"/>
              </a:lnSpc>
              <a:spcBef>
                <a:spcPts val="125"/>
              </a:spcBef>
              <a:defRPr sz="3000" spc="10">
                <a:solidFill>
                  <a:srgbClr val="A6CE39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2200" dirty="0" smtClean="0">
                <a:solidFill>
                  <a:srgbClr val="35663B"/>
                </a:solidFill>
              </a:rPr>
              <a:t>Шаги для получения Сельской ипотеки</a:t>
            </a:r>
            <a:endParaRPr sz="2200" dirty="0">
              <a:solidFill>
                <a:srgbClr val="35663B"/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129817" y="13626"/>
            <a:ext cx="5601862" cy="74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44926" y="1237107"/>
            <a:ext cx="4750484" cy="3649873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B050"/>
                </a:solidFill>
              </a:rPr>
              <a:t>Способы подачи заявки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Личное обращение в офис Банка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Он-</a:t>
            </a:r>
            <a:r>
              <a:rPr lang="ru-RU" dirty="0" err="1" smtClean="0">
                <a:solidFill>
                  <a:schemeClr val="tx1"/>
                </a:solidFill>
              </a:rPr>
              <a:t>лайн</a:t>
            </a:r>
            <a:r>
              <a:rPr lang="ru-RU" dirty="0" smtClean="0">
                <a:solidFill>
                  <a:schemeClr val="tx1"/>
                </a:solidFill>
              </a:rPr>
              <a:t> заявка через портал «Свое жилье» </a:t>
            </a:r>
            <a:r>
              <a:rPr lang="en-US" dirty="0" smtClean="0">
                <a:solidFill>
                  <a:schemeClr val="tx1"/>
                </a:solidFill>
              </a:rPr>
              <a:t>svoedom.ru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Обратиться к уполномоченному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представителю </a:t>
            </a:r>
            <a:r>
              <a:rPr lang="ru-RU" smtClean="0">
                <a:solidFill>
                  <a:schemeClr val="tx1"/>
                </a:solidFill>
              </a:rPr>
              <a:t>Банка**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50032" y="6136935"/>
            <a:ext cx="50225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5EA038"/>
              </a:buClr>
            </a:pPr>
            <a:r>
              <a:rPr lang="ru-RU" sz="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** Список уполномоченных представителей можно уточнить у сотрудника Банка</a:t>
            </a:r>
            <a:endParaRPr lang="ru-RU" sz="800" spc="-20" dirty="0">
              <a:latin typeface="Proxima Nova" charset="0"/>
              <a:ea typeface="Proxima Nova" charset="0"/>
              <a:cs typeface="Proxima Nov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7583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9339" y="656322"/>
            <a:ext cx="3447689" cy="45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200" dirty="0" smtClean="0">
                <a:latin typeface="+mj-lt"/>
                <a:ea typeface="+mn-ea"/>
                <a:cs typeface="+mn-cs"/>
                <a:sym typeface="Gill Sans"/>
              </a:rPr>
              <a:t>Контакты</a:t>
            </a:r>
            <a:endParaRPr lang="ru-RU" sz="2200" dirty="0">
              <a:latin typeface="+mj-lt"/>
              <a:ea typeface="+mn-ea"/>
              <a:cs typeface="+mn-cs"/>
            </a:endParaRPr>
          </a:p>
        </p:txBody>
      </p:sp>
      <p:pic>
        <p:nvPicPr>
          <p:cNvPr id="22" name="Picture 5" descr="C:\Users\Slobodyan-RA\Desktop\Документы\Презентация продукты\13424415831___2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071"/>
            <a:ext cx="9223527" cy="5087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Slobodyan-RA\Desktop\Документы\Презентация продукты\1767989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4" y="1553661"/>
            <a:ext cx="422103" cy="422103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20" name="Picture 2" descr="C:\Users\Slobodyan-RA\Desktop\Документы\Презентация продукты\1768001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3" y="2042898"/>
            <a:ext cx="338181" cy="338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Slobodyan-RA\Desktop\Документы\Презентация продукты\1768034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63" y="2511644"/>
            <a:ext cx="499025" cy="499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3011" y="893356"/>
            <a:ext cx="173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Наши контакты</a:t>
            </a:r>
            <a:endParaRPr lang="ru-RU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1107880" y="1602306"/>
            <a:ext cx="5789138" cy="3883992"/>
            <a:chOff x="258046" y="1349592"/>
            <a:chExt cx="2201331" cy="388399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58046" y="1349592"/>
              <a:ext cx="1787467" cy="1274111"/>
              <a:chOff x="258046" y="1349592"/>
              <a:chExt cx="1787467" cy="1274111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395500" y="1793374"/>
                <a:ext cx="67922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dirty="0" smtClean="0">
                    <a:cs typeface="Times New Roman" panose="02020603050405020304" pitchFamily="18" charset="0"/>
                  </a:rPr>
                  <a:t>+7 921 477 87 38, </a:t>
                </a:r>
                <a:r>
                  <a:rPr lang="ru-RU" sz="1600" smtClean="0">
                    <a:cs typeface="Times New Roman" panose="02020603050405020304" pitchFamily="18" charset="0"/>
                  </a:rPr>
                  <a:t>(</a:t>
                </a:r>
                <a:r>
                  <a:rPr lang="ru-RU" sz="1600" smtClean="0">
                    <a:cs typeface="Times New Roman" panose="02020603050405020304" pitchFamily="18" charset="0"/>
                  </a:rPr>
                  <a:t>8182)65-13-09</a:t>
                </a:r>
                <a:endParaRPr lang="ru-RU" sz="16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357829" y="1349592"/>
                <a:ext cx="168768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 smtClean="0">
                    <a:cs typeface="Times New Roman" panose="02020603050405020304" pitchFamily="18" charset="0"/>
                  </a:rPr>
                  <a:t>Отдел по развитию партнерского канала продаж</a:t>
                </a:r>
                <a:endParaRPr lang="ru-RU" sz="1600" dirty="0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258046" y="2285149"/>
                <a:ext cx="100118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cs typeface="Times New Roman" panose="02020603050405020304" pitchFamily="18" charset="0"/>
                  </a:rPr>
                  <a:t>ipoteka@arh.rshb.ru</a:t>
                </a:r>
                <a:endParaRPr lang="ru-RU" sz="16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" name="Прямоугольник 15"/>
            <p:cNvSpPr/>
            <p:nvPr/>
          </p:nvSpPr>
          <p:spPr>
            <a:xfrm>
              <a:off x="357829" y="4241234"/>
              <a:ext cx="6334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cs typeface="Times New Roman" panose="02020603050405020304" pitchFamily="18" charset="0"/>
                </a:rPr>
                <a:t>+7 911 556 58 52 </a:t>
              </a:r>
              <a:endParaRPr lang="ru-RU" sz="16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72392" y="3619579"/>
              <a:ext cx="208698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 smtClean="0">
                  <a:cs typeface="Times New Roman" panose="02020603050405020304" pitchFamily="18" charset="0"/>
                </a:rPr>
                <a:t>Владимир Варнавский</a:t>
              </a:r>
            </a:p>
            <a:p>
              <a:r>
                <a:rPr lang="ru-RU" sz="1600" dirty="0" smtClean="0">
                  <a:cs typeface="Times New Roman" panose="02020603050405020304" pitchFamily="18" charset="0"/>
                </a:rPr>
                <a:t>Начальник отдела по развити</a:t>
              </a:r>
              <a:r>
                <a:rPr lang="ru-RU" sz="1600" dirty="0">
                  <a:cs typeface="Times New Roman" panose="02020603050405020304" pitchFamily="18" charset="0"/>
                </a:rPr>
                <a:t>ю</a:t>
              </a:r>
              <a:r>
                <a:rPr lang="ru-RU" sz="1600" dirty="0" smtClean="0">
                  <a:cs typeface="Times New Roman" panose="02020603050405020304" pitchFamily="18" charset="0"/>
                </a:rPr>
                <a:t> партнерского канала продаж</a:t>
              </a:r>
              <a:endParaRPr lang="ru-RU" sz="16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57829" y="4895030"/>
              <a:ext cx="9473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cs typeface="Times New Roman" panose="02020603050405020304" pitchFamily="18" charset="0"/>
                </a:rPr>
                <a:t>VarnavskiyVA@arh.rshb.ru</a:t>
              </a:r>
              <a:endParaRPr lang="ru-RU" sz="1600" dirty="0" smtClean="0"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Picture 4" descr="C:\Users\Slobodyan-RA\Desktop\Документы\Презентация продукты\1767989-200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3" y="3973409"/>
            <a:ext cx="422103" cy="422103"/>
          </a:xfrm>
          <a:prstGeom prst="rect">
            <a:avLst/>
          </a:prstGeom>
          <a:solidFill>
            <a:srgbClr val="FFFFFF"/>
          </a:solidFill>
          <a:extLst/>
        </p:spPr>
      </p:pic>
      <p:pic>
        <p:nvPicPr>
          <p:cNvPr id="49" name="Picture 2" descr="C:\Users\Slobodyan-RA\Desktop\Документы\Презентация продукты\1768001-200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8" y="4494321"/>
            <a:ext cx="338181" cy="338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C:\Users\Slobodyan-RA\Desktop\Документы\Презентация продукты\1768034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7" y="5076940"/>
            <a:ext cx="499025" cy="499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3267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277990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6256" y="1316260"/>
            <a:ext cx="3293438" cy="457456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Цель кредита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2070357"/>
            <a:ext cx="1888392" cy="11814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0799" y="1928327"/>
            <a:ext cx="6143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квартиры в готовом или строящемся доме по договору купли-продажи /договору долевого участия </a:t>
            </a:r>
            <a:endParaRPr lang="en-US" sz="2000" dirty="0" smtClean="0"/>
          </a:p>
          <a:p>
            <a:endParaRPr lang="ru-RU" sz="20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3400565"/>
            <a:ext cx="1888392" cy="13142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20798" y="2854084"/>
            <a:ext cx="6251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Покупка дома с землей по договору купли-продажи </a:t>
            </a:r>
          </a:p>
          <a:p>
            <a:endParaRPr lang="ru-RU" sz="20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8" y="4863640"/>
            <a:ext cx="1888392" cy="1345914"/>
          </a:xfrm>
          <a:prstGeom prst="rect">
            <a:avLst/>
          </a:prstGeom>
          <a:ln>
            <a:noFill/>
          </a:ln>
        </p:spPr>
      </p:pic>
      <p:sp>
        <p:nvSpPr>
          <p:cNvPr id="24" name="TextBox 23"/>
          <p:cNvSpPr txBox="1"/>
          <p:nvPr/>
        </p:nvSpPr>
        <p:spPr>
          <a:xfrm>
            <a:off x="2620797" y="4018955"/>
            <a:ext cx="6143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Строительство или завершение строительства жилого дома* на земельном участке, находящемся в собственности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8430" y="5624594"/>
            <a:ext cx="6055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* строительство должно осуществляться организацией по договору подряда</a:t>
            </a:r>
            <a:endParaRPr lang="ru-RU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2643361" y="3056776"/>
            <a:ext cx="6251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Покупка земельного участка и строительство на нем жилого дома</a:t>
            </a:r>
            <a:r>
              <a:rPr lang="ru-RU" sz="2000" dirty="0" smtClean="0"/>
              <a:t>*</a:t>
            </a:r>
          </a:p>
          <a:p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620798" y="4979434"/>
            <a:ext cx="6143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Рефинансирование действующего кредита оформленного не ранее 01.01.2020 г.</a:t>
            </a:r>
            <a:r>
              <a:rPr lang="en-US" sz="2000" dirty="0" smtClean="0"/>
              <a:t>**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708430" y="5828699"/>
            <a:ext cx="5525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** </a:t>
            </a:r>
            <a:r>
              <a:rPr lang="ru-RU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ипотечный 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кредит должен быть заключен между заемщиком/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созаемщиком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 (при наличии) и АО «ДОМ.РФ»/одним из уполномоченных банков – </a:t>
            </a:r>
          </a:p>
          <a:p>
            <a:pPr algn="just"/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АО «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Россельхозбанк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», ПАО Сбербанк, АКБ «</a:t>
            </a:r>
            <a:r>
              <a:rPr lang="ru-RU" sz="900" dirty="0" err="1">
                <a:latin typeface="Arial" panose="020B0604020202020204" pitchFamily="34" charset="0"/>
                <a:ea typeface="Segoe UI" panose="020B0502040204020203" pitchFamily="34" charset="0"/>
              </a:rPr>
              <a:t>Энергобанк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», РНКБ (ПАО), АК БАРС Банк, ПАО «Дальневосточный банк», Банк «Левобережный (ПАО), </a:t>
            </a:r>
            <a:r>
              <a:rPr lang="en-US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 </a:t>
            </a:r>
            <a:r>
              <a:rPr lang="ru-RU" sz="900" dirty="0" smtClean="0">
                <a:latin typeface="Arial" panose="020B0604020202020204" pitchFamily="34" charset="0"/>
                <a:ea typeface="Segoe UI" panose="020B0502040204020203" pitchFamily="34" charset="0"/>
              </a:rPr>
              <a:t>Банк </a:t>
            </a:r>
            <a:r>
              <a:rPr lang="ru-RU" sz="900" dirty="0">
                <a:latin typeface="Arial" panose="020B0604020202020204" pitchFamily="34" charset="0"/>
                <a:ea typeface="Segoe UI" panose="020B0502040204020203" pitchFamily="34" charset="0"/>
              </a:rPr>
              <a:t>«Центр-Инвест»</a:t>
            </a:r>
          </a:p>
        </p:txBody>
      </p:sp>
    </p:spTree>
    <p:extLst>
      <p:ext uri="{BB962C8B-B14F-4D97-AF65-F5344CB8AC3E}">
        <p14:creationId xmlns="" xmlns:p14="http://schemas.microsoft.com/office/powerpoint/2010/main" val="407609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66256" y="538897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7849155"/>
              </p:ext>
            </p:extLst>
          </p:nvPr>
        </p:nvGraphicFramePr>
        <p:xfrm>
          <a:off x="3427082" y="1586823"/>
          <a:ext cx="5691866" cy="48266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790">
                  <a:extLst>
                    <a:ext uri="{9D8B030D-6E8A-4147-A177-3AD203B41FA5}">
                      <a16:colId xmlns="" xmlns:a16="http://schemas.microsoft.com/office/drawing/2014/main" val="3321350426"/>
                    </a:ext>
                  </a:extLst>
                </a:gridCol>
                <a:gridCol w="560816">
                  <a:extLst>
                    <a:ext uri="{9D8B030D-6E8A-4147-A177-3AD203B41FA5}">
                      <a16:colId xmlns="" xmlns:a16="http://schemas.microsoft.com/office/drawing/2014/main" val="4276241915"/>
                    </a:ext>
                  </a:extLst>
                </a:gridCol>
                <a:gridCol w="3651260">
                  <a:extLst>
                    <a:ext uri="{9D8B030D-6E8A-4147-A177-3AD203B41FA5}">
                      <a16:colId xmlns="" xmlns:a16="http://schemas.microsoft.com/office/drawing/2014/main" val="3832207275"/>
                    </a:ext>
                  </a:extLst>
                </a:gridCol>
              </a:tblGrid>
              <a:tr h="356854">
                <a:tc rowSpan="2"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Сумма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От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100 </a:t>
                      </a:r>
                      <a:r>
                        <a:rPr lang="ru-RU" sz="1600" b="0" dirty="0" smtClean="0"/>
                        <a:t>тыс.</a:t>
                      </a:r>
                      <a:r>
                        <a:rPr lang="ru-RU" sz="1600" b="0" baseline="0" dirty="0" smtClean="0"/>
                        <a:t> руб.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09220806"/>
                  </a:ext>
                </a:extLst>
              </a:tr>
              <a:tr h="754858">
                <a:tc v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До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3 млн. руб. (иные регионы РФ)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 </a:t>
                      </a:r>
                      <a:r>
                        <a:rPr lang="ru-RU" sz="1600" dirty="0" smtClean="0"/>
                        <a:t>млн.</a:t>
                      </a:r>
                      <a:r>
                        <a:rPr lang="ru-RU" sz="1600" baseline="0" dirty="0" smtClean="0"/>
                        <a:t> руб. (Ленинградская </a:t>
                      </a:r>
                      <a:r>
                        <a:rPr lang="ru-RU" sz="1600" baseline="0" dirty="0" err="1" smtClean="0"/>
                        <a:t>обл</a:t>
                      </a:r>
                      <a:r>
                        <a:rPr lang="ru-RU" sz="1600" baseline="0" dirty="0" smtClean="0"/>
                        <a:t>.,МО, Дальневосточный федеральный округ)</a:t>
                      </a: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30533548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Процентная ставка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от 1,9% до 3% годовых</a:t>
                      </a:r>
                      <a:r>
                        <a:rPr lang="ru-RU" sz="1800" b="1" baseline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18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8617089"/>
                  </a:ext>
                </a:extLst>
              </a:tr>
              <a:tr h="35503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кредита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до 25 лет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13342172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Первоначальный взнос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от 10% от стоимости объекта недвижимости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82014093"/>
                  </a:ext>
                </a:extLst>
              </a:tr>
              <a:tr h="53469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Срок действия решения банка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90 календарных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дней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612459"/>
                  </a:ext>
                </a:extLst>
              </a:tr>
              <a:tr h="975025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Страхование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страхование имущества, принимаемого Банком в залог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добровольное страхование жизни и здоровья заемщика/созаемщиков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1389569"/>
                  </a:ext>
                </a:extLst>
              </a:tr>
            </a:tbl>
          </a:graphicData>
        </a:graphic>
      </p:graphicFrame>
      <p:sp>
        <p:nvSpPr>
          <p:cNvPr id="7" name="Shape 2623"/>
          <p:cNvSpPr/>
          <p:nvPr/>
        </p:nvSpPr>
        <p:spPr>
          <a:xfrm>
            <a:off x="2869380" y="3596241"/>
            <a:ext cx="421495" cy="32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5952" y="4057927"/>
            <a:ext cx="731543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2844"/>
          <p:cNvSpPr/>
          <p:nvPr/>
        </p:nvSpPr>
        <p:spPr>
          <a:xfrm>
            <a:off x="2905679" y="4733923"/>
            <a:ext cx="411887" cy="304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grpSp>
        <p:nvGrpSpPr>
          <p:cNvPr id="11" name="Group 38"/>
          <p:cNvGrpSpPr/>
          <p:nvPr/>
        </p:nvGrpSpPr>
        <p:grpSpPr>
          <a:xfrm>
            <a:off x="2905679" y="1895560"/>
            <a:ext cx="440220" cy="485693"/>
            <a:chOff x="-1587" y="-3175"/>
            <a:chExt cx="3670300" cy="3671888"/>
          </a:xfrm>
          <a:solidFill>
            <a:srgbClr val="9BBB59"/>
          </a:solidFill>
        </p:grpSpPr>
        <p:sp>
          <p:nvSpPr>
            <p:cNvPr id="12" name="Freeform 24"/>
            <p:cNvSpPr>
              <a:spLocks noEditPoints="1"/>
            </p:cNvSpPr>
            <p:nvPr/>
          </p:nvSpPr>
          <p:spPr bwMode="auto">
            <a:xfrm>
              <a:off x="-1587" y="-3175"/>
              <a:ext cx="3670300" cy="3671888"/>
            </a:xfrm>
            <a:custGeom>
              <a:avLst/>
              <a:gdLst>
                <a:gd name="T0" fmla="*/ 631 w 976"/>
                <a:gd name="T1" fmla="*/ 306 h 976"/>
                <a:gd name="T2" fmla="*/ 488 w 976"/>
                <a:gd name="T3" fmla="*/ 0 h 976"/>
                <a:gd name="T4" fmla="*/ 275 w 976"/>
                <a:gd name="T5" fmla="*/ 312 h 976"/>
                <a:gd name="T6" fmla="*/ 244 w 976"/>
                <a:gd name="T7" fmla="*/ 329 h 976"/>
                <a:gd name="T8" fmla="*/ 92 w 976"/>
                <a:gd name="T9" fmla="*/ 305 h 976"/>
                <a:gd name="T10" fmla="*/ 0 w 976"/>
                <a:gd name="T11" fmla="*/ 885 h 976"/>
                <a:gd name="T12" fmla="*/ 183 w 976"/>
                <a:gd name="T13" fmla="*/ 976 h 976"/>
                <a:gd name="T14" fmla="*/ 266 w 976"/>
                <a:gd name="T15" fmla="*/ 924 h 976"/>
                <a:gd name="T16" fmla="*/ 275 w 976"/>
                <a:gd name="T17" fmla="*/ 926 h 976"/>
                <a:gd name="T18" fmla="*/ 580 w 976"/>
                <a:gd name="T19" fmla="*/ 976 h 976"/>
                <a:gd name="T20" fmla="*/ 856 w 976"/>
                <a:gd name="T21" fmla="*/ 917 h 976"/>
                <a:gd name="T22" fmla="*/ 870 w 976"/>
                <a:gd name="T23" fmla="*/ 831 h 976"/>
                <a:gd name="T24" fmla="*/ 920 w 976"/>
                <a:gd name="T25" fmla="*/ 669 h 976"/>
                <a:gd name="T26" fmla="*/ 949 w 976"/>
                <a:gd name="T27" fmla="*/ 512 h 976"/>
                <a:gd name="T28" fmla="*/ 976 w 976"/>
                <a:gd name="T29" fmla="*/ 439 h 976"/>
                <a:gd name="T30" fmla="*/ 890 w 976"/>
                <a:gd name="T31" fmla="*/ 319 h 976"/>
                <a:gd name="T32" fmla="*/ 183 w 976"/>
                <a:gd name="T33" fmla="*/ 915 h 976"/>
                <a:gd name="T34" fmla="*/ 61 w 976"/>
                <a:gd name="T35" fmla="*/ 885 h 976"/>
                <a:gd name="T36" fmla="*/ 92 w 976"/>
                <a:gd name="T37" fmla="*/ 366 h 976"/>
                <a:gd name="T38" fmla="*/ 214 w 976"/>
                <a:gd name="T39" fmla="*/ 397 h 976"/>
                <a:gd name="T40" fmla="*/ 914 w 976"/>
                <a:gd name="T41" fmla="*/ 443 h 976"/>
                <a:gd name="T42" fmla="*/ 793 w 976"/>
                <a:gd name="T43" fmla="*/ 488 h 976"/>
                <a:gd name="T44" fmla="*/ 793 w 976"/>
                <a:gd name="T45" fmla="*/ 519 h 976"/>
                <a:gd name="T46" fmla="*/ 901 w 976"/>
                <a:gd name="T47" fmla="*/ 575 h 976"/>
                <a:gd name="T48" fmla="*/ 763 w 976"/>
                <a:gd name="T49" fmla="*/ 641 h 976"/>
                <a:gd name="T50" fmla="*/ 763 w 976"/>
                <a:gd name="T51" fmla="*/ 671 h 976"/>
                <a:gd name="T52" fmla="*/ 862 w 976"/>
                <a:gd name="T53" fmla="*/ 734 h 976"/>
                <a:gd name="T54" fmla="*/ 732 w 976"/>
                <a:gd name="T55" fmla="*/ 793 h 976"/>
                <a:gd name="T56" fmla="*/ 732 w 976"/>
                <a:gd name="T57" fmla="*/ 824 h 976"/>
                <a:gd name="T58" fmla="*/ 811 w 976"/>
                <a:gd name="T59" fmla="*/ 866 h 976"/>
                <a:gd name="T60" fmla="*/ 747 w 976"/>
                <a:gd name="T61" fmla="*/ 915 h 976"/>
                <a:gd name="T62" fmla="*/ 411 w 976"/>
                <a:gd name="T63" fmla="*/ 896 h 976"/>
                <a:gd name="T64" fmla="*/ 244 w 976"/>
                <a:gd name="T65" fmla="*/ 835 h 976"/>
                <a:gd name="T66" fmla="*/ 268 w 976"/>
                <a:gd name="T67" fmla="*/ 382 h 976"/>
                <a:gd name="T68" fmla="*/ 458 w 976"/>
                <a:gd name="T69" fmla="*/ 92 h 976"/>
                <a:gd name="T70" fmla="*/ 577 w 976"/>
                <a:gd name="T71" fmla="*/ 206 h 976"/>
                <a:gd name="T72" fmla="*/ 879 w 976"/>
                <a:gd name="T73" fmla="*/ 377 h 976"/>
                <a:gd name="T74" fmla="*/ 914 w 976"/>
                <a:gd name="T75" fmla="*/ 443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6" h="976">
                  <a:moveTo>
                    <a:pt x="890" y="319"/>
                  </a:moveTo>
                  <a:cubicBezTo>
                    <a:pt x="851" y="309"/>
                    <a:pt x="762" y="309"/>
                    <a:pt x="631" y="306"/>
                  </a:cubicBezTo>
                  <a:cubicBezTo>
                    <a:pt x="637" y="277"/>
                    <a:pt x="638" y="252"/>
                    <a:pt x="638" y="206"/>
                  </a:cubicBezTo>
                  <a:cubicBezTo>
                    <a:pt x="638" y="96"/>
                    <a:pt x="559" y="0"/>
                    <a:pt x="488" y="0"/>
                  </a:cubicBezTo>
                  <a:cubicBezTo>
                    <a:pt x="438" y="0"/>
                    <a:pt x="397" y="41"/>
                    <a:pt x="397" y="91"/>
                  </a:cubicBezTo>
                  <a:cubicBezTo>
                    <a:pt x="396" y="152"/>
                    <a:pt x="377" y="258"/>
                    <a:pt x="275" y="312"/>
                  </a:cubicBezTo>
                  <a:cubicBezTo>
                    <a:pt x="267" y="316"/>
                    <a:pt x="246" y="327"/>
                    <a:pt x="242" y="328"/>
                  </a:cubicBezTo>
                  <a:cubicBezTo>
                    <a:pt x="244" y="329"/>
                    <a:pt x="244" y="329"/>
                    <a:pt x="244" y="329"/>
                  </a:cubicBezTo>
                  <a:cubicBezTo>
                    <a:pt x="228" y="316"/>
                    <a:pt x="206" y="305"/>
                    <a:pt x="183" y="305"/>
                  </a:cubicBezTo>
                  <a:cubicBezTo>
                    <a:pt x="92" y="305"/>
                    <a:pt x="92" y="305"/>
                    <a:pt x="92" y="305"/>
                  </a:cubicBezTo>
                  <a:cubicBezTo>
                    <a:pt x="41" y="305"/>
                    <a:pt x="0" y="346"/>
                    <a:pt x="0" y="397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0" y="935"/>
                    <a:pt x="41" y="976"/>
                    <a:pt x="92" y="976"/>
                  </a:cubicBezTo>
                  <a:cubicBezTo>
                    <a:pt x="183" y="976"/>
                    <a:pt x="183" y="976"/>
                    <a:pt x="183" y="976"/>
                  </a:cubicBezTo>
                  <a:cubicBezTo>
                    <a:pt x="219" y="976"/>
                    <a:pt x="250" y="954"/>
                    <a:pt x="264" y="923"/>
                  </a:cubicBezTo>
                  <a:cubicBezTo>
                    <a:pt x="265" y="923"/>
                    <a:pt x="265" y="924"/>
                    <a:pt x="266" y="924"/>
                  </a:cubicBezTo>
                  <a:cubicBezTo>
                    <a:pt x="268" y="924"/>
                    <a:pt x="270" y="925"/>
                    <a:pt x="273" y="926"/>
                  </a:cubicBezTo>
                  <a:cubicBezTo>
                    <a:pt x="274" y="926"/>
                    <a:pt x="274" y="926"/>
                    <a:pt x="275" y="926"/>
                  </a:cubicBezTo>
                  <a:cubicBezTo>
                    <a:pt x="292" y="930"/>
                    <a:pt x="326" y="938"/>
                    <a:pt x="398" y="955"/>
                  </a:cubicBezTo>
                  <a:cubicBezTo>
                    <a:pt x="414" y="959"/>
                    <a:pt x="496" y="976"/>
                    <a:pt x="580" y="976"/>
                  </a:cubicBezTo>
                  <a:cubicBezTo>
                    <a:pt x="747" y="976"/>
                    <a:pt x="747" y="976"/>
                    <a:pt x="747" y="976"/>
                  </a:cubicBezTo>
                  <a:cubicBezTo>
                    <a:pt x="798" y="976"/>
                    <a:pt x="835" y="956"/>
                    <a:pt x="856" y="917"/>
                  </a:cubicBezTo>
                  <a:cubicBezTo>
                    <a:pt x="857" y="917"/>
                    <a:pt x="864" y="903"/>
                    <a:pt x="869" y="884"/>
                  </a:cubicBezTo>
                  <a:cubicBezTo>
                    <a:pt x="874" y="870"/>
                    <a:pt x="875" y="851"/>
                    <a:pt x="870" y="831"/>
                  </a:cubicBezTo>
                  <a:cubicBezTo>
                    <a:pt x="903" y="808"/>
                    <a:pt x="913" y="774"/>
                    <a:pt x="920" y="752"/>
                  </a:cubicBezTo>
                  <a:cubicBezTo>
                    <a:pt x="932" y="716"/>
                    <a:pt x="928" y="688"/>
                    <a:pt x="920" y="669"/>
                  </a:cubicBezTo>
                  <a:cubicBezTo>
                    <a:pt x="939" y="651"/>
                    <a:pt x="954" y="625"/>
                    <a:pt x="961" y="585"/>
                  </a:cubicBezTo>
                  <a:cubicBezTo>
                    <a:pt x="965" y="559"/>
                    <a:pt x="961" y="534"/>
                    <a:pt x="949" y="512"/>
                  </a:cubicBezTo>
                  <a:cubicBezTo>
                    <a:pt x="966" y="493"/>
                    <a:pt x="974" y="468"/>
                    <a:pt x="975" y="446"/>
                  </a:cubicBezTo>
                  <a:cubicBezTo>
                    <a:pt x="976" y="439"/>
                    <a:pt x="976" y="439"/>
                    <a:pt x="976" y="439"/>
                  </a:cubicBezTo>
                  <a:cubicBezTo>
                    <a:pt x="976" y="435"/>
                    <a:pt x="976" y="433"/>
                    <a:pt x="976" y="424"/>
                  </a:cubicBezTo>
                  <a:cubicBezTo>
                    <a:pt x="976" y="386"/>
                    <a:pt x="949" y="336"/>
                    <a:pt x="890" y="319"/>
                  </a:cubicBezTo>
                  <a:close/>
                  <a:moveTo>
                    <a:pt x="214" y="885"/>
                  </a:moveTo>
                  <a:cubicBezTo>
                    <a:pt x="214" y="901"/>
                    <a:pt x="200" y="915"/>
                    <a:pt x="183" y="915"/>
                  </a:cubicBezTo>
                  <a:cubicBezTo>
                    <a:pt x="92" y="915"/>
                    <a:pt x="92" y="915"/>
                    <a:pt x="92" y="915"/>
                  </a:cubicBezTo>
                  <a:cubicBezTo>
                    <a:pt x="75" y="915"/>
                    <a:pt x="61" y="901"/>
                    <a:pt x="61" y="885"/>
                  </a:cubicBezTo>
                  <a:cubicBezTo>
                    <a:pt x="61" y="397"/>
                    <a:pt x="61" y="397"/>
                    <a:pt x="61" y="397"/>
                  </a:cubicBezTo>
                  <a:cubicBezTo>
                    <a:pt x="61" y="380"/>
                    <a:pt x="75" y="366"/>
                    <a:pt x="92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200" y="366"/>
                    <a:pt x="214" y="380"/>
                    <a:pt x="214" y="397"/>
                  </a:cubicBezTo>
                  <a:lnTo>
                    <a:pt x="214" y="885"/>
                  </a:lnTo>
                  <a:close/>
                  <a:moveTo>
                    <a:pt x="914" y="443"/>
                  </a:moveTo>
                  <a:cubicBezTo>
                    <a:pt x="914" y="458"/>
                    <a:pt x="907" y="488"/>
                    <a:pt x="854" y="488"/>
                  </a:cubicBezTo>
                  <a:cubicBezTo>
                    <a:pt x="808" y="488"/>
                    <a:pt x="793" y="488"/>
                    <a:pt x="793" y="488"/>
                  </a:cubicBezTo>
                  <a:cubicBezTo>
                    <a:pt x="785" y="488"/>
                    <a:pt x="778" y="495"/>
                    <a:pt x="778" y="503"/>
                  </a:cubicBezTo>
                  <a:cubicBezTo>
                    <a:pt x="778" y="512"/>
                    <a:pt x="785" y="519"/>
                    <a:pt x="793" y="519"/>
                  </a:cubicBezTo>
                  <a:cubicBezTo>
                    <a:pt x="793" y="519"/>
                    <a:pt x="806" y="519"/>
                    <a:pt x="852" y="519"/>
                  </a:cubicBezTo>
                  <a:cubicBezTo>
                    <a:pt x="898" y="519"/>
                    <a:pt x="904" y="556"/>
                    <a:pt x="901" y="575"/>
                  </a:cubicBezTo>
                  <a:cubicBezTo>
                    <a:pt x="897" y="598"/>
                    <a:pt x="886" y="641"/>
                    <a:pt x="835" y="641"/>
                  </a:cubicBezTo>
                  <a:cubicBezTo>
                    <a:pt x="783" y="641"/>
                    <a:pt x="763" y="641"/>
                    <a:pt x="763" y="641"/>
                  </a:cubicBezTo>
                  <a:cubicBezTo>
                    <a:pt x="754" y="641"/>
                    <a:pt x="747" y="647"/>
                    <a:pt x="747" y="656"/>
                  </a:cubicBezTo>
                  <a:cubicBezTo>
                    <a:pt x="747" y="664"/>
                    <a:pt x="754" y="671"/>
                    <a:pt x="763" y="671"/>
                  </a:cubicBezTo>
                  <a:cubicBezTo>
                    <a:pt x="763" y="671"/>
                    <a:pt x="799" y="671"/>
                    <a:pt x="823" y="671"/>
                  </a:cubicBezTo>
                  <a:cubicBezTo>
                    <a:pt x="874" y="671"/>
                    <a:pt x="870" y="710"/>
                    <a:pt x="862" y="734"/>
                  </a:cubicBezTo>
                  <a:cubicBezTo>
                    <a:pt x="852" y="764"/>
                    <a:pt x="846" y="793"/>
                    <a:pt x="782" y="793"/>
                  </a:cubicBezTo>
                  <a:cubicBezTo>
                    <a:pt x="760" y="793"/>
                    <a:pt x="732" y="793"/>
                    <a:pt x="732" y="793"/>
                  </a:cubicBezTo>
                  <a:cubicBezTo>
                    <a:pt x="723" y="793"/>
                    <a:pt x="717" y="800"/>
                    <a:pt x="717" y="808"/>
                  </a:cubicBezTo>
                  <a:cubicBezTo>
                    <a:pt x="717" y="817"/>
                    <a:pt x="723" y="824"/>
                    <a:pt x="732" y="824"/>
                  </a:cubicBezTo>
                  <a:cubicBezTo>
                    <a:pt x="732" y="824"/>
                    <a:pt x="753" y="824"/>
                    <a:pt x="780" y="824"/>
                  </a:cubicBezTo>
                  <a:cubicBezTo>
                    <a:pt x="813" y="824"/>
                    <a:pt x="815" y="855"/>
                    <a:pt x="811" y="866"/>
                  </a:cubicBezTo>
                  <a:cubicBezTo>
                    <a:pt x="807" y="879"/>
                    <a:pt x="803" y="888"/>
                    <a:pt x="803" y="888"/>
                  </a:cubicBezTo>
                  <a:cubicBezTo>
                    <a:pt x="793" y="905"/>
                    <a:pt x="779" y="915"/>
                    <a:pt x="747" y="915"/>
                  </a:cubicBezTo>
                  <a:cubicBezTo>
                    <a:pt x="580" y="915"/>
                    <a:pt x="580" y="915"/>
                    <a:pt x="580" y="915"/>
                  </a:cubicBezTo>
                  <a:cubicBezTo>
                    <a:pt x="497" y="915"/>
                    <a:pt x="414" y="896"/>
                    <a:pt x="411" y="896"/>
                  </a:cubicBezTo>
                  <a:cubicBezTo>
                    <a:pt x="285" y="866"/>
                    <a:pt x="278" y="864"/>
                    <a:pt x="270" y="862"/>
                  </a:cubicBezTo>
                  <a:cubicBezTo>
                    <a:pt x="270" y="862"/>
                    <a:pt x="244" y="857"/>
                    <a:pt x="244" y="835"/>
                  </a:cubicBezTo>
                  <a:cubicBezTo>
                    <a:pt x="244" y="414"/>
                    <a:pt x="244" y="414"/>
                    <a:pt x="244" y="414"/>
                  </a:cubicBezTo>
                  <a:cubicBezTo>
                    <a:pt x="244" y="399"/>
                    <a:pt x="253" y="386"/>
                    <a:pt x="268" y="382"/>
                  </a:cubicBezTo>
                  <a:cubicBezTo>
                    <a:pt x="270" y="381"/>
                    <a:pt x="273" y="380"/>
                    <a:pt x="275" y="380"/>
                  </a:cubicBezTo>
                  <a:cubicBezTo>
                    <a:pt x="414" y="322"/>
                    <a:pt x="456" y="195"/>
                    <a:pt x="458" y="92"/>
                  </a:cubicBezTo>
                  <a:cubicBezTo>
                    <a:pt x="458" y="77"/>
                    <a:pt x="469" y="61"/>
                    <a:pt x="488" y="61"/>
                  </a:cubicBezTo>
                  <a:cubicBezTo>
                    <a:pt x="520" y="61"/>
                    <a:pt x="577" y="126"/>
                    <a:pt x="577" y="206"/>
                  </a:cubicBezTo>
                  <a:cubicBezTo>
                    <a:pt x="577" y="278"/>
                    <a:pt x="574" y="291"/>
                    <a:pt x="549" y="366"/>
                  </a:cubicBezTo>
                  <a:cubicBezTo>
                    <a:pt x="854" y="366"/>
                    <a:pt x="852" y="370"/>
                    <a:pt x="879" y="377"/>
                  </a:cubicBezTo>
                  <a:cubicBezTo>
                    <a:pt x="912" y="387"/>
                    <a:pt x="915" y="415"/>
                    <a:pt x="915" y="424"/>
                  </a:cubicBezTo>
                  <a:cubicBezTo>
                    <a:pt x="915" y="435"/>
                    <a:pt x="915" y="433"/>
                    <a:pt x="914" y="4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  <p:sp>
          <p:nvSpPr>
            <p:cNvPr id="13" name="Freeform 25"/>
            <p:cNvSpPr>
              <a:spLocks noEditPoints="1"/>
            </p:cNvSpPr>
            <p:nvPr/>
          </p:nvSpPr>
          <p:spPr bwMode="auto">
            <a:xfrm>
              <a:off x="344488" y="2979738"/>
              <a:ext cx="341313" cy="346075"/>
            </a:xfrm>
            <a:custGeom>
              <a:avLst/>
              <a:gdLst>
                <a:gd name="T0" fmla="*/ 45 w 91"/>
                <a:gd name="T1" fmla="*/ 0 h 92"/>
                <a:gd name="T2" fmla="*/ 0 w 91"/>
                <a:gd name="T3" fmla="*/ 46 h 92"/>
                <a:gd name="T4" fmla="*/ 45 w 91"/>
                <a:gd name="T5" fmla="*/ 92 h 92"/>
                <a:gd name="T6" fmla="*/ 91 w 91"/>
                <a:gd name="T7" fmla="*/ 46 h 92"/>
                <a:gd name="T8" fmla="*/ 45 w 91"/>
                <a:gd name="T9" fmla="*/ 0 h 92"/>
                <a:gd name="T10" fmla="*/ 45 w 91"/>
                <a:gd name="T11" fmla="*/ 61 h 92"/>
                <a:gd name="T12" fmla="*/ 30 w 91"/>
                <a:gd name="T13" fmla="*/ 46 h 92"/>
                <a:gd name="T14" fmla="*/ 45 w 91"/>
                <a:gd name="T15" fmla="*/ 31 h 92"/>
                <a:gd name="T16" fmla="*/ 61 w 91"/>
                <a:gd name="T17" fmla="*/ 46 h 92"/>
                <a:gd name="T18" fmla="*/ 45 w 91"/>
                <a:gd name="T19" fmla="*/ 6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92">
                  <a:moveTo>
                    <a:pt x="45" y="0"/>
                  </a:moveTo>
                  <a:cubicBezTo>
                    <a:pt x="20" y="0"/>
                    <a:pt x="0" y="20"/>
                    <a:pt x="0" y="46"/>
                  </a:cubicBezTo>
                  <a:cubicBezTo>
                    <a:pt x="0" y="71"/>
                    <a:pt x="20" y="92"/>
                    <a:pt x="45" y="92"/>
                  </a:cubicBezTo>
                  <a:cubicBezTo>
                    <a:pt x="71" y="92"/>
                    <a:pt x="91" y="71"/>
                    <a:pt x="91" y="46"/>
                  </a:cubicBezTo>
                  <a:cubicBezTo>
                    <a:pt x="91" y="20"/>
                    <a:pt x="71" y="0"/>
                    <a:pt x="45" y="0"/>
                  </a:cubicBezTo>
                  <a:close/>
                  <a:moveTo>
                    <a:pt x="45" y="61"/>
                  </a:moveTo>
                  <a:cubicBezTo>
                    <a:pt x="37" y="61"/>
                    <a:pt x="30" y="54"/>
                    <a:pt x="30" y="46"/>
                  </a:cubicBezTo>
                  <a:cubicBezTo>
                    <a:pt x="30" y="37"/>
                    <a:pt x="37" y="31"/>
                    <a:pt x="45" y="31"/>
                  </a:cubicBezTo>
                  <a:cubicBezTo>
                    <a:pt x="54" y="31"/>
                    <a:pt x="61" y="37"/>
                    <a:pt x="61" y="46"/>
                  </a:cubicBezTo>
                  <a:cubicBezTo>
                    <a:pt x="61" y="54"/>
                    <a:pt x="54" y="61"/>
                    <a:pt x="45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Raleway Light"/>
              </a:endParaRPr>
            </a:p>
          </p:txBody>
        </p:sp>
      </p:grpSp>
      <p:sp>
        <p:nvSpPr>
          <p:cNvPr id="14" name="Shape 2533"/>
          <p:cNvSpPr/>
          <p:nvPr/>
        </p:nvSpPr>
        <p:spPr>
          <a:xfrm>
            <a:off x="2883189" y="5349783"/>
            <a:ext cx="456865" cy="4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rgbClr val="9BBB59"/>
          </a:solidFill>
          <a:ln w="12700">
            <a:miter lim="400000"/>
          </a:ln>
        </p:spPr>
        <p:txBody>
          <a:bodyPr lIns="14284" tIns="14284" rIns="14284" bIns="14284" anchor="ctr"/>
          <a:lstStyle/>
          <a:p>
            <a:pPr defTabSz="171399" eaLnBrk="1" hangingPunct="1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125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Calibri" charset="0"/>
              <a:cs typeface="Calibri" charset="0"/>
              <a:sym typeface="Gill Sans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66256" y="1284898"/>
            <a:ext cx="2589961" cy="465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Основные условия</a:t>
            </a:r>
            <a:endParaRPr 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2" y="3102683"/>
            <a:ext cx="2326616" cy="1903827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644431" y="3159034"/>
            <a:ext cx="912607" cy="32405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rgbClr val="9BBB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500" b="1" dirty="0">
              <a:solidFill>
                <a:srgbClr val="9BBB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2320" y="305066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*</a:t>
            </a:r>
            <a:endParaRPr lang="ru-RU" sz="1600" dirty="0">
              <a:solidFill>
                <a:srgbClr val="4D7620"/>
              </a:solidFill>
            </a:endParaRPr>
          </a:p>
        </p:txBody>
      </p:sp>
      <p:pic>
        <p:nvPicPr>
          <p:cNvPr id="19" name="Picture 4" descr="C:\Users\Slobodyan-RA\Desktop\Документы\Презентация продукты\1767989-200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80" y="3960500"/>
            <a:ext cx="479831" cy="511965"/>
          </a:xfrm>
          <a:prstGeom prst="rect">
            <a:avLst/>
          </a:prstGeom>
          <a:solidFill>
            <a:srgbClr val="FFFFFF"/>
          </a:solidFill>
          <a:extLst/>
        </p:spPr>
      </p:pic>
      <p:sp>
        <p:nvSpPr>
          <p:cNvPr id="4" name="TextBox 3"/>
          <p:cNvSpPr txBox="1"/>
          <p:nvPr/>
        </p:nvSpPr>
        <p:spPr>
          <a:xfrm>
            <a:off x="316082" y="6155894"/>
            <a:ext cx="4754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Ставка действует  при личном страховании, в случае отсутствия повышается на 0,3%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206588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0375" y="537883"/>
            <a:ext cx="5601862" cy="681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29072264"/>
              </p:ext>
            </p:extLst>
          </p:nvPr>
        </p:nvGraphicFramePr>
        <p:xfrm>
          <a:off x="230154" y="2218097"/>
          <a:ext cx="4203478" cy="45787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386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648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9010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Возраст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400" dirty="0" smtClean="0"/>
                    </a:p>
                    <a:p>
                      <a:pPr algn="l"/>
                      <a:r>
                        <a:rPr lang="ru-RU" sz="1400" dirty="0" smtClean="0"/>
                        <a:t>От 21 до </a:t>
                      </a:r>
                      <a:r>
                        <a:rPr lang="en-US" sz="1400" dirty="0" smtClean="0"/>
                        <a:t>75</a:t>
                      </a:r>
                      <a:r>
                        <a:rPr lang="ru-RU" sz="1400" dirty="0" smtClean="0"/>
                        <a:t> лет </a:t>
                      </a: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66131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Стаж </a:t>
                      </a:r>
                      <a:r>
                        <a:rPr lang="ru-RU" sz="1400" dirty="0">
                          <a:effectLst/>
                        </a:rPr>
                        <a:t>работы</a:t>
                      </a: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месяца 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последнем </a:t>
                      </a:r>
                      <a:r>
                        <a:rPr lang="ru-RU" sz="1400" dirty="0" smtClean="0">
                          <a:effectLst/>
                        </a:rPr>
                        <a:t>(текущем) месте работы и не менее 6 мес. общего непрерывного стажа за последние 5 лет, </a:t>
                      </a:r>
                      <a:r>
                        <a:rPr lang="ru-RU" sz="1400" u="sng" dirty="0" smtClean="0">
                          <a:effectLst/>
                        </a:rPr>
                        <a:t>для зарплатных клиентов</a:t>
                      </a: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3 месяцев</a:t>
                      </a:r>
                      <a:r>
                        <a:rPr lang="ru-RU" sz="1400" dirty="0" smtClean="0">
                          <a:effectLst/>
                        </a:rPr>
                        <a:t> на последнем (текущем) месте работы и не менее 1 года общего стажа за последние 5 лет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66131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effectLst/>
                        </a:rPr>
                        <a:t>Созаемщики</a:t>
                      </a:r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ru-RU" sz="1400" baseline="0" dirty="0" smtClean="0">
                        <a:effectLst/>
                      </a:endParaRPr>
                    </a:p>
                    <a:p>
                      <a:r>
                        <a:rPr lang="ru-RU" sz="1400" baseline="0" dirty="0" smtClean="0">
                          <a:effectLst/>
                        </a:rPr>
                        <a:t>Подтверждение дохода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Супруг(а) заемщика является созаемщиком (при отсутствии брачного договора /контракта)</a:t>
                      </a:r>
                      <a:endParaRPr lang="en-US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Справка по форме 2 НДФЛ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Справка</a:t>
                      </a:r>
                      <a:r>
                        <a:rPr lang="ru-RU" sz="1400" baseline="0" dirty="0" smtClean="0"/>
                        <a:t> по форме Банка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baseline="0" dirty="0" smtClean="0"/>
                        <a:t>Выписка из ПФ РФ</a:t>
                      </a:r>
                      <a:endParaRPr lang="en-US" sz="1400" baseline="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baseline="0" dirty="0" smtClean="0"/>
                        <a:t>Выписка по счету из другого Банка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422388" y="1339829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Требования к клиентам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151106" y="1326255"/>
            <a:ext cx="2966462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cs typeface="Arial" panose="020B0604020202020204" pitchFamily="34" charset="0"/>
              </a:rPr>
              <a:t>Список документов</a:t>
            </a:r>
          </a:p>
        </p:txBody>
      </p:sp>
      <p:pic>
        <p:nvPicPr>
          <p:cNvPr id="23" name="Picture 3" descr="C:\Users\Slobodyan-RA\Desktop\Документы\Презентация продукты\e84f6223698587ea840a835d6cc698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49" r="12916"/>
          <a:stretch/>
        </p:blipFill>
        <p:spPr bwMode="auto">
          <a:xfrm>
            <a:off x="4660616" y="1267588"/>
            <a:ext cx="1490490" cy="1026920"/>
          </a:xfrm>
          <a:prstGeom prst="hexagon">
            <a:avLst>
              <a:gd name="adj" fmla="val 21463"/>
              <a:gd name="vf" fmla="val 115470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lobodyan-RA\Desktop\Документы\Презентация продукты\ip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02" r="5099"/>
          <a:stretch/>
        </p:blipFill>
        <p:spPr bwMode="auto">
          <a:xfrm>
            <a:off x="316643" y="1189383"/>
            <a:ext cx="1360298" cy="1026920"/>
          </a:xfrm>
          <a:prstGeom prst="hexagon">
            <a:avLst>
              <a:gd name="adj" fmla="val 22075"/>
              <a:gd name="vf" fmla="val 115470"/>
            </a:avLst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67176" y="2309855"/>
            <a:ext cx="3827708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/>
              <a:t>Заявление – анкета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Паспорт гражданина РФ или документ, его заменяющий (удостоверение личности для лиц, которые проходят военную службу)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Для мужчин в возрасте до 27 лет (включительно) – военный билет или удостоверение граждан, подлежащих первичной постановке на воинский учет (приписное свидетельство) 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 </a:t>
            </a:r>
            <a:r>
              <a:rPr lang="ru-RU" sz="1350" dirty="0"/>
              <a:t>о семейном положении/наличии детей</a:t>
            </a:r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 smtClean="0"/>
              <a:t>Документы</a:t>
            </a:r>
            <a:r>
              <a:rPr lang="ru-RU" sz="1350" dirty="0"/>
              <a:t>, подтверждающие финансовое состояние и трудовую </a:t>
            </a:r>
            <a:r>
              <a:rPr lang="ru-RU" sz="1350" dirty="0" smtClean="0"/>
              <a:t>занятость</a:t>
            </a:r>
            <a:endParaRPr lang="en-US" sz="1350" dirty="0" smtClean="0"/>
          </a:p>
          <a:p>
            <a:endParaRPr lang="en-US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r>
              <a:rPr lang="ru-RU" sz="1350" dirty="0"/>
              <a:t>Учет доходов третьих лиц, в </a:t>
            </a:r>
            <a:r>
              <a:rPr lang="ru-RU" sz="1350" dirty="0" err="1"/>
              <a:t>т.ч</a:t>
            </a:r>
            <a:r>
              <a:rPr lang="ru-RU" sz="1350" dirty="0"/>
              <a:t>.. ИП и ЛПХ. </a:t>
            </a:r>
          </a:p>
          <a:p>
            <a:endParaRPr lang="en-US" sz="1350" dirty="0" smtClean="0"/>
          </a:p>
          <a:p>
            <a:pPr marL="266700" indent="-266700">
              <a:buFont typeface="Wingdings" panose="05000000000000000000" pitchFamily="2" charset="2"/>
              <a:buChar char="Ø"/>
            </a:pPr>
            <a:endParaRPr lang="ru-RU" sz="1350" dirty="0" smtClean="0"/>
          </a:p>
        </p:txBody>
      </p:sp>
    </p:spTree>
    <p:extLst>
      <p:ext uri="{BB962C8B-B14F-4D97-AF65-F5344CB8AC3E}">
        <p14:creationId xmlns="" xmlns:p14="http://schemas.microsoft.com/office/powerpoint/2010/main" val="269451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63540" y="4266135"/>
            <a:ext cx="3587917" cy="1850809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105782" y="820148"/>
            <a:ext cx="5795597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44083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77" b="1" dirty="0">
                <a:solidFill>
                  <a:srgbClr val="2B6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ПОКАЗАТЕЛИ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81111" y="1219383"/>
            <a:ext cx="3436358" cy="332308"/>
          </a:xfrm>
          <a:prstGeom prst="rect">
            <a:avLst/>
          </a:prstGeom>
          <a:solidFill>
            <a:srgbClr val="24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23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принятых заявок, тыс. </a:t>
            </a:r>
            <a:r>
              <a:rPr lang="ru-RU" sz="92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547" y="1205849"/>
            <a:ext cx="5463745" cy="332308"/>
          </a:xfrm>
          <a:prstGeom prst="rect">
            <a:avLst/>
          </a:prstGeom>
          <a:solidFill>
            <a:srgbClr val="25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Выдача Сельской ипотеки 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разрезе  районных центров с </a:t>
            </a: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 действия </a:t>
            </a:r>
            <a:r>
              <a:rPr lang="ru-RU" sz="923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программы,тыс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руб.</a:t>
            </a:r>
            <a:endParaRPr lang="ru-RU" sz="92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28604" y="4501390"/>
            <a:ext cx="3522853" cy="152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18.12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Банком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265" indent="-158265" defTabSz="84408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134 кредита на общую сумму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</a:t>
            </a:r>
            <a:r>
              <a:rPr lang="ru-RU" sz="1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265" indent="-158265" defTabSz="84408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265" indent="-158265" defTabSz="84408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300 заявок на общую сумму свыше 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</a:t>
            </a:r>
            <a:r>
              <a:rPr lang="ru-RU" sz="12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одобрены</a:t>
            </a:r>
            <a:endParaRPr lang="ru-RU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2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05780" y="140376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607102958"/>
              </p:ext>
            </p:extLst>
          </p:nvPr>
        </p:nvGraphicFramePr>
        <p:xfrm>
          <a:off x="-202540" y="1753303"/>
          <a:ext cx="6103917" cy="449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64397539"/>
              </p:ext>
            </p:extLst>
          </p:nvPr>
        </p:nvGraphicFramePr>
        <p:xfrm>
          <a:off x="5581292" y="1694018"/>
          <a:ext cx="3726180" cy="241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23702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547" y="1372003"/>
            <a:ext cx="3780083" cy="332308"/>
          </a:xfrm>
          <a:prstGeom prst="rect">
            <a:avLst/>
          </a:prstGeom>
          <a:solidFill>
            <a:srgbClr val="25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принятых заявок </a:t>
            </a: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 ипотеки 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разрезе  районных центров с </a:t>
            </a: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 действия 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 </a:t>
            </a:r>
            <a:r>
              <a:rPr lang="ru-RU" sz="923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92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7547" y="346116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1242" y="1372003"/>
            <a:ext cx="4112738" cy="332308"/>
          </a:xfrm>
          <a:prstGeom prst="rect">
            <a:avLst/>
          </a:prstGeom>
          <a:solidFill>
            <a:srgbClr val="25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200" b="1">
                <a:solidFill>
                  <a:schemeClr val="tx1">
                    <a:lumMod val="50000"/>
                  </a:schemeClr>
                </a:solidFill>
                <a:latin typeface="+mj-lt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одобренных заявок </a:t>
            </a: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 ипотеки 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разрезе  районных центров с </a:t>
            </a:r>
            <a:r>
              <a:rPr lang="ru-RU" sz="92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 действия </a:t>
            </a:r>
            <a:r>
              <a:rPr lang="ru-RU" sz="923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программы, </a:t>
            </a:r>
            <a:r>
              <a:rPr lang="ru-RU" sz="923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</a:t>
            </a:r>
            <a:endParaRPr lang="ru-RU" sz="923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44752110"/>
              </p:ext>
            </p:extLst>
          </p:nvPr>
        </p:nvGraphicFramePr>
        <p:xfrm>
          <a:off x="117547" y="1945991"/>
          <a:ext cx="4204335" cy="4077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72580047"/>
              </p:ext>
            </p:extLst>
          </p:nvPr>
        </p:nvGraphicFramePr>
        <p:xfrm>
          <a:off x="4871242" y="2006536"/>
          <a:ext cx="4202430" cy="4016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10577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180375" y="537883"/>
            <a:ext cx="5601862" cy="681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0154" y="1413481"/>
            <a:ext cx="4014596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Причины отказа Банка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23510" y="1424867"/>
            <a:ext cx="3920490" cy="782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Пути решения</a:t>
            </a:r>
            <a:endParaRPr 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3804638"/>
              </p:ext>
            </p:extLst>
          </p:nvPr>
        </p:nvGraphicFramePr>
        <p:xfrm>
          <a:off x="230154" y="2513639"/>
          <a:ext cx="4203478" cy="39412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7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6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4516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Платежеспособность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Банк</a:t>
                      </a:r>
                      <a:r>
                        <a:rPr lang="ru-RU" sz="1400" baseline="0" dirty="0" smtClean="0"/>
                        <a:t> рассчитывает долговую нагрузку которая не может быть более 50% от ежемесячного дохода заемщика</a:t>
                      </a:r>
                      <a:endParaRPr lang="ru-RU" sz="1400" dirty="0" smtClean="0"/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2108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Кредитная</a:t>
                      </a:r>
                      <a:r>
                        <a:rPr lang="ru-RU" sz="1400" baseline="0" dirty="0" smtClean="0">
                          <a:effectLst/>
                        </a:rPr>
                        <a:t> история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Наличие в прошлом просрочек по кредитным</a:t>
                      </a:r>
                      <a:r>
                        <a:rPr lang="ru-RU" sz="1400" baseline="0" dirty="0" smtClean="0">
                          <a:effectLst/>
                        </a:rPr>
                        <a:t> обязательствам существенно снижают шансы на получения положительного решения от Банка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0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Наличие</a:t>
                      </a:r>
                      <a:r>
                        <a:rPr lang="ru-RU" sz="1400" baseline="0" dirty="0" smtClean="0">
                          <a:effectLst/>
                        </a:rPr>
                        <a:t> долговых обязательств</a:t>
                      </a:r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ru-RU" sz="1400" baseline="0" dirty="0" smtClean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Действующий</a:t>
                      </a:r>
                      <a:r>
                        <a:rPr lang="ru-RU" sz="1400" baseline="0" dirty="0" smtClean="0"/>
                        <a:t> долговые обязательства перед государственными органными негативно влияют на репутацию заемщика</a:t>
                      </a:r>
                      <a:endParaRPr lang="en-US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67908"/>
              </p:ext>
            </p:extLst>
          </p:nvPr>
        </p:nvGraphicFramePr>
        <p:xfrm>
          <a:off x="4825014" y="2390755"/>
          <a:ext cx="4203478" cy="45537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472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62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4516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Платежеспособность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Привлечение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созаемщиков</a:t>
                      </a:r>
                      <a:r>
                        <a:rPr lang="ru-RU" sz="1400" baseline="0" dirty="0" smtClean="0"/>
                        <a:t> третьих лиц с целью увеличение платежеспособности</a:t>
                      </a:r>
                      <a:endParaRPr lang="ru-RU" sz="1400" dirty="0" smtClean="0"/>
                    </a:p>
                  </a:txBody>
                  <a:tcPr marL="32717" marR="32717" marT="16358" marB="16358"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2108">
                <a:tc>
                  <a:txBody>
                    <a:bodyPr/>
                    <a:lstStyle/>
                    <a:p>
                      <a:endParaRPr lang="ru-RU" sz="1400" dirty="0" smtClean="0">
                        <a:effectLst/>
                      </a:endParaRPr>
                    </a:p>
                    <a:p>
                      <a:r>
                        <a:rPr lang="ru-RU" sz="1400" dirty="0" smtClean="0">
                          <a:effectLst/>
                        </a:rPr>
                        <a:t>Кредитная</a:t>
                      </a:r>
                      <a:r>
                        <a:rPr lang="ru-RU" sz="1400" baseline="0" dirty="0" smtClean="0">
                          <a:effectLst/>
                        </a:rPr>
                        <a:t> история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Удостовериться</a:t>
                      </a:r>
                      <a:r>
                        <a:rPr lang="ru-RU" sz="1400" baseline="0" dirty="0" smtClean="0">
                          <a:effectLst/>
                        </a:rPr>
                        <a:t> в отсутствии текущих просрочек, сделать запрос в БКИ через </a:t>
                      </a:r>
                      <a:r>
                        <a:rPr lang="ru-RU" sz="1400" baseline="0" dirty="0" err="1" smtClean="0">
                          <a:effectLst/>
                        </a:rPr>
                        <a:t>Госуслуги</a:t>
                      </a:r>
                      <a:r>
                        <a:rPr lang="ru-RU" sz="1400" baseline="0" dirty="0" smtClean="0">
                          <a:effectLst/>
                        </a:rPr>
                        <a:t>.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ru-RU" sz="1400" baseline="0" dirty="0" smtClean="0">
                          <a:effectLst/>
                        </a:rPr>
                        <a:t>Рассмотреть вариант оформления кредита на ближайшего родственника</a:t>
                      </a:r>
                      <a:endParaRPr lang="ru-RU" sz="1400" dirty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004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Наличие</a:t>
                      </a:r>
                      <a:r>
                        <a:rPr lang="ru-RU" sz="1400" baseline="0" dirty="0" smtClean="0">
                          <a:effectLst/>
                        </a:rPr>
                        <a:t> долговых обязательств</a:t>
                      </a:r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en-US" sz="1400" dirty="0" smtClean="0">
                        <a:effectLst/>
                      </a:endParaRPr>
                    </a:p>
                    <a:p>
                      <a:endParaRPr lang="ru-RU" sz="1400" baseline="0" dirty="0" smtClean="0">
                        <a:effectLst/>
                      </a:endParaRPr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dirty="0" smtClean="0"/>
                        <a:t>Проверить через доступные ресурсы  отсутствия</a:t>
                      </a:r>
                      <a:r>
                        <a:rPr lang="ru-RU" sz="1400" baseline="0" dirty="0" smtClean="0"/>
                        <a:t> действующих исполнительных производства на сайте ФССП.</a:t>
                      </a:r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ru-RU" sz="1400" baseline="0" dirty="0" smtClean="0"/>
                        <a:t>Уточнить отсутствия наличия штрафов ГИБДД, задолженности по налогам</a:t>
                      </a:r>
                      <a:endParaRPr lang="en-US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  <a:p>
                      <a:pPr marL="0" lvl="0" indent="0" defTabSz="457104">
                        <a:buFont typeface="Wingdings" panose="05000000000000000000" pitchFamily="2" charset="2"/>
                        <a:buNone/>
                        <a:defRPr/>
                      </a:pPr>
                      <a:endParaRPr lang="ru-RU" sz="1400" dirty="0" smtClean="0"/>
                    </a:p>
                  </a:txBody>
                  <a:tcPr marL="32717" marR="32717" marT="16358" marB="16358"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8384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4188" y="774637"/>
            <a:ext cx="4408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rgbClr val="35663B"/>
                </a:solidFill>
              </a:rPr>
              <a:t>Архангельская область</a:t>
            </a:r>
            <a:endParaRPr lang="ru-RU" sz="2800" u="sng" dirty="0">
              <a:solidFill>
                <a:srgbClr val="35663B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8" y="1469817"/>
            <a:ext cx="6401916" cy="45309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03288" y="1487514"/>
            <a:ext cx="29378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Arial" panose="020B0604020202020204" pitchFamily="34" charset="0"/>
              </a:rPr>
              <a:t>Список территорий Архангельской </a:t>
            </a:r>
            <a:r>
              <a:rPr lang="ru-RU" sz="1400" b="1" dirty="0" smtClean="0">
                <a:cs typeface="Arial" panose="020B0604020202020204" pitchFamily="34" charset="0"/>
              </a:rPr>
              <a:t>области</a:t>
            </a:r>
          </a:p>
          <a:p>
            <a:pPr algn="just"/>
            <a:r>
              <a:rPr lang="ru-RU" sz="1400" dirty="0">
                <a:cs typeface="Arial" panose="020B0604020202020204" pitchFamily="34" charset="0"/>
              </a:rPr>
              <a:t>Определение сельских территорий  по Архангельской области утверждено Постановлением от 23 сентября 2004 года N 884 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К сельским территориям и агломерациям Архангельской области отнесены практически все муниципальные районы за исключением городского округа Архангельск, Северодвинск, </a:t>
            </a:r>
            <a:r>
              <a:rPr lang="ru-RU" sz="1400" dirty="0" err="1" smtClean="0"/>
              <a:t>Новодвинск</a:t>
            </a:r>
            <a:r>
              <a:rPr lang="ru-RU" sz="1400" dirty="0" smtClean="0"/>
              <a:t> и Котлас.</a:t>
            </a:r>
            <a:endParaRPr lang="ru-RU" sz="14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82748" y="55077"/>
            <a:ext cx="5601862" cy="741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65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61C1-2457-E848-BB6B-E1DA9A549776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9188" y="1705985"/>
            <a:ext cx="87738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пригодным для постоянного проживания </a:t>
            </a:r>
            <a:r>
              <a:rPr lang="ru-RU" sz="900" dirty="0" smtClean="0"/>
              <a:t>объекту </a:t>
            </a:r>
            <a:r>
              <a:rPr lang="ru-RU" sz="900" dirty="0"/>
              <a:t>присвоен почтовый </a:t>
            </a:r>
            <a:r>
              <a:rPr lang="ru-RU" sz="900" dirty="0" smtClean="0"/>
              <a:t>адрес</a:t>
            </a:r>
            <a:endParaRPr lang="ru-RU" sz="900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/>
              <a:t>назначение объекта – жилое, в соответствии с правоустанавливающими документами (за исключением апартаментов);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/>
              <a:t>объект не находится в аварийном состоянии, не имеет дефектов конструктивных элементов и инженерного оборудования;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/>
              <a:t>не состоит на учете по постановке на капитальный ремонт, не подлежит сносу или реконструкции с отселением;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 smtClean="0"/>
              <a:t>местонахождение объекта на </a:t>
            </a:r>
            <a:r>
              <a:rPr lang="ru-RU" sz="900" dirty="0" smtClean="0">
                <a:latin typeface="+mj-lt"/>
                <a:ea typeface="Times New Roman" panose="02020603050405020304" pitchFamily="18" charset="0"/>
              </a:rPr>
              <a:t>сельских территориях (сельских агломерациях) Субъектов РФ</a:t>
            </a:r>
            <a:endParaRPr lang="ru-RU" sz="900" dirty="0">
              <a:latin typeface="+mj-lt"/>
            </a:endParaRPr>
          </a:p>
          <a:p>
            <a:endParaRPr lang="ru-RU" sz="900" dirty="0" smtClean="0">
              <a:latin typeface="+mj-lt"/>
            </a:endParaRPr>
          </a:p>
          <a:p>
            <a:pPr lvl="0"/>
            <a:r>
              <a:rPr lang="ru-RU" sz="900" dirty="0" smtClean="0"/>
              <a:t>	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45658" y="1375227"/>
            <a:ext cx="8707428" cy="227281"/>
          </a:xfrm>
          <a:prstGeom prst="rect">
            <a:avLst/>
          </a:prstGeom>
          <a:solidFill>
            <a:srgbClr val="24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Квартира в готовом доме по договору купли продаже</a:t>
            </a:r>
            <a:endParaRPr lang="ru-RU" sz="923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12423" y="3768297"/>
            <a:ext cx="877389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02565" algn="l"/>
                <a:tab pos="471170" algn="l"/>
              </a:tabLst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пригодным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постоянного проживания.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02565" algn="l"/>
                <a:tab pos="471170" algn="l"/>
              </a:tabLst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обеспечено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централизованным или автономным инженерными системами (электроснабжение, водоснабжение, водоотведение, отопление, а в газифицированных районах также и газоснабжение).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lvl="0" indent="-171450" algn="just"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02565" algn="l"/>
                <a:tab pos="471170" algn="l"/>
              </a:tabLst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лощадь не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менее размера, равного учетной норме площади жилого помещения в расчете на 1 члена семьи, установленной органом местного самоуправления.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этажностью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более 3-х этажей (при этом в качестве полноценных жилых этажей могут учитываться подвалы, мансарды и цокольные этажи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подъездной дороги, находящейся в свободном доступе и обеспечивающей круглогодичный подъезд к земельному участку на легковом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автомобиле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земельный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участок, должен принадлежать заемщику/</a:t>
            </a:r>
            <a:r>
              <a:rPr lang="ru-RU" sz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созаемщику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или третьему физическому лицу на праве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собственности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9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900" b="1" dirty="0" smtClean="0">
                <a:latin typeface="Times New Roman" panose="02020603050405020304" pitchFamily="18" charset="0"/>
              </a:rPr>
              <a:t>Категории земель</a:t>
            </a:r>
            <a:r>
              <a:rPr lang="en-US" sz="900" b="1" dirty="0" smtClean="0">
                <a:latin typeface="Times New Roman" panose="02020603050405020304" pitchFamily="18" charset="0"/>
              </a:rPr>
              <a:t>:</a:t>
            </a:r>
          </a:p>
          <a:p>
            <a:pPr marL="171450" lvl="0" indent="-171450" algn="just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90170" algn="l"/>
                <a:tab pos="201295" algn="l"/>
              </a:tabLst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земли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населенных пунктов/ поселений.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900" dirty="0" smtClean="0"/>
              <a:t>	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45658" y="5829316"/>
            <a:ext cx="87738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рок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строительства по договору подряда с подрядной организацией должен не превышать 24 месяца с даты предоставления кредита</a:t>
            </a:r>
            <a:endParaRPr lang="ru-RU" sz="900" dirty="0" smtClean="0"/>
          </a:p>
        </p:txBody>
      </p:sp>
      <p:sp>
        <p:nvSpPr>
          <p:cNvPr id="33" name="Прямоугольник 32"/>
          <p:cNvSpPr/>
          <p:nvPr/>
        </p:nvSpPr>
        <p:spPr>
          <a:xfrm>
            <a:off x="212422" y="3454950"/>
            <a:ext cx="8707428" cy="227281"/>
          </a:xfrm>
          <a:prstGeom prst="rect">
            <a:avLst/>
          </a:prstGeom>
          <a:solidFill>
            <a:srgbClr val="24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Дом с земельным участком по договору купли продажи</a:t>
            </a:r>
            <a:endParaRPr lang="ru-RU" sz="923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79188" y="3056487"/>
            <a:ext cx="877389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наличие Застройщика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и/или объекта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недвижимости </a:t>
            </a:r>
            <a:r>
              <a:rPr lang="ru-RU" sz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Реестре аккредитованных застройщиков и объектов </a:t>
            </a:r>
            <a:r>
              <a:rPr lang="ru-RU" sz="9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недвижимости</a:t>
            </a:r>
            <a:endParaRPr lang="ru-RU" sz="900" dirty="0" smtClean="0"/>
          </a:p>
        </p:txBody>
      </p:sp>
      <p:sp>
        <p:nvSpPr>
          <p:cNvPr id="37" name="Прямоугольник 36"/>
          <p:cNvSpPr/>
          <p:nvPr/>
        </p:nvSpPr>
        <p:spPr>
          <a:xfrm>
            <a:off x="212422" y="2740239"/>
            <a:ext cx="8707428" cy="227281"/>
          </a:xfrm>
          <a:prstGeom prst="rect">
            <a:avLst/>
          </a:prstGeom>
          <a:solidFill>
            <a:srgbClr val="24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Квартира в строящемся доме по договору долевого участия</a:t>
            </a:r>
            <a:endParaRPr lang="ru-RU" sz="923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5658" y="5456220"/>
            <a:ext cx="8707428" cy="227281"/>
          </a:xfrm>
          <a:prstGeom prst="rect">
            <a:avLst/>
          </a:prstGeom>
          <a:solidFill>
            <a:srgbClr val="245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23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Строительство или завершение строительства жилого дома на земельном участке находящемся в собственности</a:t>
            </a:r>
            <a:endParaRPr lang="ru-RU" sz="923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212423" y="334026"/>
            <a:ext cx="5601862" cy="7475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Государственная программа</a:t>
            </a:r>
          </a:p>
          <a:p>
            <a:pPr defTabSz="91440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>
                <a:latin typeface="+mj-lt"/>
                <a:ea typeface="+mn-ea"/>
                <a:cs typeface="+mn-cs"/>
                <a:sym typeface="Gill Sans"/>
              </a:rPr>
              <a:t>«Комплексное развитие сельских территорий</a:t>
            </a:r>
            <a:r>
              <a:rPr lang="ru-RU" sz="2000" dirty="0" smtClean="0">
                <a:latin typeface="+mj-lt"/>
                <a:ea typeface="+mn-ea"/>
                <a:cs typeface="+mn-cs"/>
                <a:sym typeface="Gill Sans"/>
              </a:rPr>
              <a:t>»</a:t>
            </a:r>
            <a:endParaRPr lang="ru-RU" sz="2000" dirty="0"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1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RUS Presi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67ea8c4-e13b-4022-ae41-c146554f18f0">DRRB-25-2442</_dlc_DocId>
    <_dlc_DocIdUrl xmlns="667ea8c4-e13b-4022-ae41-c146554f18f0">
      <Url>https://portal/departments/drrb/_layouts/15/DocIdRedir.aspx?ID=DRRB-25-2442</Url>
      <Description>DRRB-25-2442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8964CC9E0EDB34386107033A95C442E" ma:contentTypeVersion="0" ma:contentTypeDescription="Создание документа." ma:contentTypeScope="" ma:versionID="b42b9bd8b3942b3458508d2fdf67ce26">
  <xsd:schema xmlns:xsd="http://www.w3.org/2001/XMLSchema" xmlns:xs="http://www.w3.org/2001/XMLSchema" xmlns:p="http://schemas.microsoft.com/office/2006/metadata/properties" xmlns:ns2="667ea8c4-e13b-4022-ae41-c146554f18f0" targetNamespace="http://schemas.microsoft.com/office/2006/metadata/properties" ma:root="true" ma:fieldsID="089ef0accd68cf71d77274146770523a" ns2:_="">
    <xsd:import namespace="667ea8c4-e13b-4022-ae41-c146554f18f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ea8c4-e13b-4022-ae41-c146554f18f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DD79AB-2AE0-4450-95CA-61E682107D9A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667ea8c4-e13b-4022-ae41-c146554f18f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DD00346-ABB2-4D5A-A0B4-0C059DD5E2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7ea8c4-e13b-4022-ae41-c146554f18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D963095-57AF-4AB8-9158-1B4739EB34D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3C37300-AF8B-4D45-93E3-C6F6A3EA4F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RUS Presi Template.thmx</Template>
  <TotalTime>103867</TotalTime>
  <Words>1220</Words>
  <Application>Microsoft Office PowerPoint</Application>
  <PresentationFormat>Экран (4:3)</PresentationFormat>
  <Paragraphs>196</Paragraphs>
  <Slides>11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RUS Presi Template</vt:lpstr>
      <vt:lpstr>6_RUS Presi 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Oleg Korshunov</dc:creator>
  <cp:lastModifiedBy>Чапыгина</cp:lastModifiedBy>
  <cp:revision>2042</cp:revision>
  <cp:lastPrinted>2020-09-03T07:51:07Z</cp:lastPrinted>
  <dcterms:created xsi:type="dcterms:W3CDTF">2013-08-28T13:08:37Z</dcterms:created>
  <dcterms:modified xsi:type="dcterms:W3CDTF">2020-12-24T07:06:56Z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0x01010088964CC9E0EDB34386107033A95C442E</vt:lpwstr>
  </property>
  <property fmtid="{D5CDD505-2E9C-101B-9397-08002B2CF9AE}" pid="3" name="_dlc_DocIdItemGuid">
    <vt:lpwstr>d53f6a1c-5f8c-4719-8592-735ab3e60ae5</vt:lpwstr>
  </property>
</Properties>
</file>