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ppt/notesSlides/notesSlide71.xml" ContentType="application/vnd.openxmlformats-officedocument.presentationml.notesSlide+xml"/>
  <Override PartName="/ppt/notesSlides/notesSlide7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5761038" cy="3240088"/>
  <p:notesSz cx="6858000" cy="9144000"/>
  <p:defaultTextStyle>
    <a:lvl1pPr marL="0" indent="0" algn="l" defTabSz="914400" rtl="0" fontAlgn="base">
      <a:lnSpc>
        <a:spcPct val="100000"/>
      </a:lnSpc>
      <a:spcBef>
        <a:spcPts val="0"/>
      </a:spcBef>
      <a:spcAft>
        <a:spcPts val="0"/>
      </a:spcAft>
      <a:buNone/>
      <a:defRPr lang="ru-RU" sz="1400" b="0" i="0">
        <a:solidFill>
          <a:srgbClr val="FF0000"/>
        </a:solidFill>
        <a:latin typeface="Arial"/>
        <a:ea typeface="Arial"/>
      </a:defRPr>
    </a:lvl1pPr>
    <a:lvl2pPr marL="457200" indent="457200" algn="l" defTabSz="914400" rtl="0" fontAlgn="base">
      <a:lnSpc>
        <a:spcPct val="100000"/>
      </a:lnSpc>
      <a:spcBef>
        <a:spcPts val="0"/>
      </a:spcBef>
      <a:spcAft>
        <a:spcPts val="0"/>
      </a:spcAft>
      <a:buNone/>
      <a:defRPr lang="ru-RU" sz="1400" b="0" i="0">
        <a:solidFill>
          <a:srgbClr val="FF0000"/>
        </a:solidFill>
        <a:latin typeface="Arial"/>
        <a:ea typeface="Arial"/>
      </a:defRPr>
    </a:lvl2pPr>
    <a:lvl3pPr marL="914400" indent="914400" algn="l" defTabSz="914400" rtl="0" fontAlgn="base">
      <a:lnSpc>
        <a:spcPct val="100000"/>
      </a:lnSpc>
      <a:spcBef>
        <a:spcPts val="0"/>
      </a:spcBef>
      <a:spcAft>
        <a:spcPts val="0"/>
      </a:spcAft>
      <a:buNone/>
      <a:defRPr lang="ru-RU" sz="1400" b="0" i="0">
        <a:solidFill>
          <a:srgbClr val="FF0000"/>
        </a:solidFill>
        <a:latin typeface="Arial"/>
        <a:ea typeface="Arial"/>
      </a:defRPr>
    </a:lvl3pPr>
    <a:lvl4pPr marL="1371600" indent="1371600" algn="l" defTabSz="914400" rtl="0" fontAlgn="base">
      <a:lnSpc>
        <a:spcPct val="100000"/>
      </a:lnSpc>
      <a:spcBef>
        <a:spcPts val="0"/>
      </a:spcBef>
      <a:spcAft>
        <a:spcPts val="0"/>
      </a:spcAft>
      <a:buNone/>
      <a:defRPr lang="ru-RU" sz="1400" b="0" i="0">
        <a:solidFill>
          <a:srgbClr val="FF0000"/>
        </a:solidFill>
        <a:latin typeface="Arial"/>
        <a:ea typeface="Arial"/>
      </a:defRPr>
    </a:lvl4pPr>
    <a:lvl5pPr marL="1828800" indent="1828800" algn="l" defTabSz="914400" rtl="0" fontAlgn="base">
      <a:lnSpc>
        <a:spcPct val="100000"/>
      </a:lnSpc>
      <a:spcBef>
        <a:spcPts val="0"/>
      </a:spcBef>
      <a:spcAft>
        <a:spcPts val="0"/>
      </a:spcAft>
      <a:buNone/>
      <a:defRPr lang="ru-RU" sz="1400" b="0" i="0">
        <a:solidFill>
          <a:srgbClr val="FF0000"/>
        </a:solidFill>
        <a:latin typeface="Arial"/>
        <a:ea typeface="Arial"/>
      </a:defRPr>
    </a:lvl5pPr>
    <a:lvl6pPr>
      <a:defRPr lang="ru-RU" sz="1800"/>
    </a:lvl6pPr>
    <a:lvl7pPr>
      <a:defRPr lang="ru-RU" sz="1800"/>
    </a:lvl7pPr>
    <a:lvl8pPr>
      <a:defRPr lang="ru-RU" sz="1800"/>
    </a:lvl8pPr>
    <a:lvl9pPr>
      <a:defRPr lang="ru-RU" sz="1800"/>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3" d="100"/>
          <a:sy n="133" d="100"/>
        </p:scale>
        <p:origin x="-90" y="-8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050" name="Rectangle 2"/>
          <p:cNvSpPr>
            <a:spLocks noGrp="1" noChangeShapeType="1"/>
          </p:cNvSpPr>
          <p:nvPr>
            <p:ph type="hdr"/>
          </p:nvPr>
        </p:nvSpPr>
        <p:spPr>
          <a:xfrm>
            <a:off x="0" y="0"/>
            <a:ext cx="2971800" cy="457200"/>
          </a:xfrm>
          <a:prstGeom prst="rect">
            <a:avLst/>
          </a:prstGeom>
          <a:noFill/>
        </p:spPr>
        <p:txBody>
          <a:bodyPr lIns="91440" tIns="45720" rIns="91440" bIns="45720"/>
          <a:lstStyle/>
          <a:p>
            <a:endParaRPr sz="1400" dirty="0"/>
          </a:p>
        </p:txBody>
      </p:sp>
      <p:sp>
        <p:nvSpPr>
          <p:cNvPr id="2051" name="Rectangle 3"/>
          <p:cNvSpPr>
            <a:spLocks noGrp="1" noChangeShapeType="1"/>
          </p:cNvSpPr>
          <p:nvPr>
            <p:ph type="dt" idx="1"/>
          </p:nvPr>
        </p:nvSpPr>
        <p:spPr>
          <a:xfrm>
            <a:off x="3884612" y="0"/>
            <a:ext cx="2971800" cy="457200"/>
          </a:xfrm>
          <a:prstGeom prst="rect">
            <a:avLst/>
          </a:prstGeom>
          <a:noFill/>
        </p:spPr>
        <p:txBody>
          <a:bodyPr lIns="91440" tIns="45720" rIns="91440" bIns="45720"/>
          <a:lstStyle/>
          <a:p>
            <a:endParaRPr sz="1400" dirty="0"/>
          </a:p>
        </p:txBody>
      </p:sp>
      <p:sp>
        <p:nvSpPr>
          <p:cNvPr id="2052" name="Rectangle 4"/>
          <p:cNvSpPr>
            <a:spLocks noGrp="1" noRot="1" noChangeAspect="1" noChangeShapeType="1"/>
          </p:cNvSpPr>
          <p:nvPr>
            <p:ph type="sldImg" idx="2"/>
          </p:nvPr>
        </p:nvSpPr>
        <p:spPr>
          <a:xfrm>
            <a:off x="381000" y="685800"/>
            <a:ext cx="6096000" cy="3429000"/>
          </a:xfrm>
          <a:prstGeom prst="rect">
            <a:avLst/>
          </a:prstGeom>
          <a:noFill/>
          <a:ln w="9524">
            <a:solidFill>
              <a:srgbClr val="000000"/>
            </a:solidFill>
            <a:round/>
            <a:headEnd/>
            <a:tailEnd/>
          </a:ln>
        </p:spPr>
        <p:txBody>
          <a:bodyPr lIns="91440" tIns="45720" rIns="91440" bIns="45720" anchor="ctr" anchorCtr="0"/>
          <a:lstStyle/>
          <a:p>
            <a:endParaRPr sz="1400" dirty="0"/>
          </a:p>
        </p:txBody>
      </p:sp>
      <p:sp>
        <p:nvSpPr>
          <p:cNvPr id="2053" name="Rectangle 5"/>
          <p:cNvSpPr>
            <a:spLocks noGrp="1" noChangeShapeType="1"/>
          </p:cNvSpPr>
          <p:nvPr>
            <p:ph type="body" idx="3"/>
          </p:nvPr>
        </p:nvSpPr>
        <p:spPr>
          <a:xfrm>
            <a:off x="685800" y="4343400"/>
            <a:ext cx="5486400" cy="4114800"/>
          </a:xfrm>
          <a:prstGeom prst="rect">
            <a:avLst/>
          </a:prstGeom>
          <a:noFill/>
        </p:spPr>
        <p:txBody>
          <a:bodyPr lIns="91440" tIns="45720" rIns="91440" bIns="45720"/>
          <a:lstStyle>
            <a:lvl1pPr marL="0" indent="0" algn="l" defTabSz="914400" rtl="0" fontAlgn="base">
              <a:lnSpc>
                <a:spcPct val="100000"/>
              </a:lnSpc>
              <a:spcBef>
                <a:spcPct val="30000"/>
              </a:spcBef>
              <a:spcAft>
                <a:spcPts val="0"/>
              </a:spcAft>
              <a:buNone/>
              <a:defRPr sz="1200" b="0" i="0">
                <a:solidFill>
                  <a:schemeClr val="dk1"/>
                </a:solidFill>
                <a:latin typeface="Arial"/>
                <a:ea typeface="Arial"/>
              </a:defRPr>
            </a:lvl1pPr>
            <a:lvl2pPr marL="457200" indent="457200" algn="l" defTabSz="914400" rtl="0" fontAlgn="base">
              <a:lnSpc>
                <a:spcPct val="100000"/>
              </a:lnSpc>
              <a:spcBef>
                <a:spcPct val="30000"/>
              </a:spcBef>
              <a:spcAft>
                <a:spcPts val="0"/>
              </a:spcAft>
              <a:buNone/>
              <a:defRPr sz="1200" b="0" i="0">
                <a:solidFill>
                  <a:schemeClr val="dk1"/>
                </a:solidFill>
                <a:latin typeface="Arial"/>
                <a:ea typeface="Arial"/>
              </a:defRPr>
            </a:lvl2pPr>
            <a:lvl3pPr marL="914400" indent="914400" algn="l" defTabSz="914400" rtl="0" fontAlgn="base">
              <a:lnSpc>
                <a:spcPct val="100000"/>
              </a:lnSpc>
              <a:spcBef>
                <a:spcPct val="30000"/>
              </a:spcBef>
              <a:spcAft>
                <a:spcPts val="0"/>
              </a:spcAft>
              <a:buNone/>
              <a:defRPr sz="1200" b="0" i="0">
                <a:solidFill>
                  <a:schemeClr val="dk1"/>
                </a:solidFill>
                <a:latin typeface="Arial"/>
                <a:ea typeface="Arial"/>
              </a:defRPr>
            </a:lvl3pPr>
            <a:lvl4pPr marL="1371600" indent="1371600" algn="l" defTabSz="914400" rtl="0" fontAlgn="base">
              <a:lnSpc>
                <a:spcPct val="100000"/>
              </a:lnSpc>
              <a:spcBef>
                <a:spcPct val="30000"/>
              </a:spcBef>
              <a:spcAft>
                <a:spcPts val="0"/>
              </a:spcAft>
              <a:buNone/>
              <a:defRPr sz="1200" b="0" i="0">
                <a:solidFill>
                  <a:schemeClr val="dk1"/>
                </a:solidFill>
                <a:latin typeface="Arial"/>
                <a:ea typeface="Arial"/>
              </a:defRPr>
            </a:lvl4pPr>
            <a:lvl5pPr marL="1828800" indent="1828800" algn="l" defTabSz="914400" rtl="0" fontAlgn="base">
              <a:lnSpc>
                <a:spcPct val="100000"/>
              </a:lnSpc>
              <a:spcBef>
                <a:spcPct val="30000"/>
              </a:spcBef>
              <a:spcAft>
                <a:spcPts val="0"/>
              </a:spcAft>
              <a:buNone/>
              <a:defRPr sz="1200" b="0" i="0">
                <a:solidFill>
                  <a:schemeClr val="dk1"/>
                </a:solidFill>
                <a:latin typeface="Arial"/>
                <a:ea typeface="Arial"/>
              </a:defRPr>
            </a:lvl5pPr>
          </a:lstStyle>
          <a:p>
            <a:pPr marL="0" lvl="0" indent="0">
              <a:spcBef>
                <a:spcPct val="30000"/>
              </a:spcBef>
              <a:buNone/>
            </a:pPr>
            <a:r>
              <a:rPr lang="ru-RU"/>
              <a:t>Образец текста</a:t>
            </a:r>
          </a:p>
          <a:p>
            <a:pPr marL="457200" lvl="1" indent="0">
              <a:spcBef>
                <a:spcPct val="30000"/>
              </a:spcBef>
              <a:buNone/>
            </a:pPr>
            <a:r>
              <a:rPr lang="ru-RU"/>
              <a:t>Второй уровень</a:t>
            </a:r>
          </a:p>
          <a:p>
            <a:pPr marL="914400" lvl="2" indent="0">
              <a:spcBef>
                <a:spcPct val="30000"/>
              </a:spcBef>
              <a:buNone/>
            </a:pPr>
            <a:r>
              <a:rPr lang="ru-RU"/>
              <a:t>Третий уровень</a:t>
            </a:r>
          </a:p>
          <a:p>
            <a:pPr marL="1371600" lvl="3" indent="0">
              <a:spcBef>
                <a:spcPct val="30000"/>
              </a:spcBef>
              <a:buNone/>
            </a:pPr>
            <a:r>
              <a:rPr lang="ru-RU"/>
              <a:t>Четвертый уровень</a:t>
            </a:r>
          </a:p>
          <a:p>
            <a:pPr marL="1828800" lvl="4" indent="0">
              <a:spcBef>
                <a:spcPct val="30000"/>
              </a:spcBef>
              <a:buNone/>
            </a:pPr>
            <a:r>
              <a:rPr lang="ru-RU"/>
              <a:t>Пятый уровень</a:t>
            </a:r>
          </a:p>
        </p:txBody>
      </p:sp>
      <p:sp>
        <p:nvSpPr>
          <p:cNvPr id="2054" name="Rectangle 6"/>
          <p:cNvSpPr>
            <a:spLocks noGrp="1" noChangeShapeType="1"/>
          </p:cNvSpPr>
          <p:nvPr>
            <p:ph type="ftr" idx="4"/>
          </p:nvPr>
        </p:nvSpPr>
        <p:spPr>
          <a:xfrm>
            <a:off x="0" y="8685212"/>
            <a:ext cx="2971800" cy="457200"/>
          </a:xfrm>
          <a:prstGeom prst="rect">
            <a:avLst/>
          </a:prstGeom>
          <a:noFill/>
        </p:spPr>
        <p:txBody>
          <a:bodyPr lIns="91440" tIns="45720" rIns="91440" bIns="45720" anchor="b"/>
          <a:lstStyle/>
          <a:p>
            <a:endParaRPr sz="1400" dirty="0"/>
          </a:p>
        </p:txBody>
      </p:sp>
      <p:sp>
        <p:nvSpPr>
          <p:cNvPr id="2055" name="Rectangle 7"/>
          <p:cNvSpPr>
            <a:spLocks noGrp="1" noChangeShapeType="1"/>
          </p:cNvSpPr>
          <p:nvPr>
            <p:ph type="sldNum" idx="5"/>
          </p:nvPr>
        </p:nvSpPr>
        <p:spPr>
          <a:xfrm>
            <a:off x="3884612" y="8685212"/>
            <a:ext cx="2971800" cy="457200"/>
          </a:xfrm>
          <a:prstGeom prst="rect">
            <a:avLst/>
          </a:prstGeom>
          <a:noFill/>
        </p:spPr>
        <p:txBody>
          <a:bodyPr lIns="91440" tIns="45720" rIns="91440" bIns="45720" anchor="b"/>
          <a:lstStyle>
            <a:lvl1pPr marL="0" indent="0" algn="l" defTabSz="914400" rtl="0" fontAlgn="base" hangingPunct="1">
              <a:lnSpc>
                <a:spcPct val="100000"/>
              </a:lnSpc>
              <a:spcBef>
                <a:spcPts val="0"/>
              </a:spcBef>
              <a:spcAft>
                <a:spcPts val="0"/>
              </a:spcAft>
              <a:buNone/>
              <a:defRPr sz="1800" b="0" i="0">
                <a:solidFill>
                  <a:schemeClr val="dk1"/>
                </a:solidFill>
                <a:latin typeface="Arial"/>
                <a:ea typeface="Arial"/>
              </a:defRPr>
            </a:lvl1pPr>
            <a:lvl2pPr marL="457200" indent="457200" algn="l" defTabSz="914400" rtl="0" fontAlgn="base" hangingPunct="1">
              <a:lnSpc>
                <a:spcPct val="100000"/>
              </a:lnSpc>
              <a:spcBef>
                <a:spcPts val="0"/>
              </a:spcBef>
              <a:spcAft>
                <a:spcPts val="0"/>
              </a:spcAft>
              <a:buNone/>
              <a:defRPr sz="1800" b="0" i="0">
                <a:solidFill>
                  <a:schemeClr val="dk1"/>
                </a:solidFill>
                <a:latin typeface="Arial"/>
                <a:ea typeface="Arial"/>
              </a:defRPr>
            </a:lvl2pPr>
            <a:lvl3pPr marL="914400" indent="914400" algn="l" defTabSz="914400" rtl="0" fontAlgn="base" hangingPunct="1">
              <a:lnSpc>
                <a:spcPct val="100000"/>
              </a:lnSpc>
              <a:spcBef>
                <a:spcPts val="0"/>
              </a:spcBef>
              <a:spcAft>
                <a:spcPts val="0"/>
              </a:spcAft>
              <a:buNone/>
              <a:defRPr sz="1800" b="0" i="0">
                <a:solidFill>
                  <a:schemeClr val="dk1"/>
                </a:solidFill>
                <a:latin typeface="Arial"/>
                <a:ea typeface="Arial"/>
              </a:defRPr>
            </a:lvl3pPr>
            <a:lvl4pPr marL="1371600" indent="1371600" algn="l" defTabSz="914400" rtl="0" fontAlgn="base" hangingPunct="1">
              <a:lnSpc>
                <a:spcPct val="100000"/>
              </a:lnSpc>
              <a:spcBef>
                <a:spcPts val="0"/>
              </a:spcBef>
              <a:spcAft>
                <a:spcPts val="0"/>
              </a:spcAft>
              <a:buNone/>
              <a:defRPr sz="1800" b="0" i="0">
                <a:solidFill>
                  <a:schemeClr val="dk1"/>
                </a:solidFill>
                <a:latin typeface="Arial"/>
                <a:ea typeface="Arial"/>
              </a:defRPr>
            </a:lvl4pPr>
            <a:lvl5pPr marL="1828800" indent="1828800" algn="l" defTabSz="914400" rtl="0" fontAlgn="base" hangingPunct="1">
              <a:lnSpc>
                <a:spcPct val="100000"/>
              </a:lnSpc>
              <a:spcBef>
                <a:spcPts val="0"/>
              </a:spcBef>
              <a:spcAft>
                <a:spcPts val="0"/>
              </a:spcAft>
              <a:buNone/>
              <a:defRPr sz="1800" b="0" i="0">
                <a:solidFill>
                  <a:schemeClr val="dk1"/>
                </a:solidFill>
                <a:latin typeface="Arial"/>
                <a:ea typeface="Arial"/>
              </a:defRPr>
            </a:lvl5pPr>
          </a:lstStyle>
          <a:p>
            <a:pPr marL="0" lvl="0" indent="0" algn="r" hangingPunct="1">
              <a:spcBef>
                <a:spcPts val="0"/>
              </a:spcBef>
              <a:buNone/>
            </a:pPr>
            <a:fld id="{D038279B-FC19-497E-A7D1-5ADD9CAF016F}" type="slidenum">
              <a:rPr lang="ru-RU" sz="1200">
                <a:solidFill>
                  <a:schemeClr val="dk1"/>
                </a:solidFill>
              </a:rPr>
              <a:pPr marL="0" lvl="0" indent="0" algn="r" hangingPunct="1">
                <a:spcBef>
                  <a:spcPts val="0"/>
                </a:spcBef>
                <a:buNone/>
              </a:pPr>
              <a:t>‹#›</a:t>
            </a:fld>
            <a:endParaRPr lang="ru-RU" sz="1200">
              <a:solidFill>
                <a:schemeClr val="dk1"/>
              </a:solidFill>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a:t>
            </a:fld>
            <a:endParaRPr lang="ru-RU" sz="1200">
              <a:solidFill>
                <a:schemeClr val="dk1"/>
              </a:solidFill>
            </a:endParaRPr>
          </a:p>
        </p:txBody>
      </p:sp>
      <p:sp>
        <p:nvSpPr>
          <p:cNvPr id="409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a:t>
            </a:fld>
            <a:endParaRPr lang="ru-RU"/>
          </a:p>
        </p:txBody>
      </p:sp>
      <p:sp>
        <p:nvSpPr>
          <p:cNvPr id="410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a:t>
            </a:fld>
            <a:endParaRPr lang="ru-RU"/>
          </a:p>
        </p:txBody>
      </p:sp>
      <p:sp>
        <p:nvSpPr>
          <p:cNvPr id="410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a:t>
            </a:fld>
            <a:endParaRPr lang="ru-RU">
              <a:latin typeface="Times New Roman" pitchFamily="18"/>
            </a:endParaRPr>
          </a:p>
        </p:txBody>
      </p:sp>
      <p:sp>
        <p:nvSpPr>
          <p:cNvPr id="410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410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10</a:t>
            </a:fld>
            <a:endParaRPr lang="ru-RU" sz="1200">
              <a:solidFill>
                <a:schemeClr val="dk1"/>
              </a:solidFill>
            </a:endParaRPr>
          </a:p>
        </p:txBody>
      </p:sp>
      <p:sp>
        <p:nvSpPr>
          <p:cNvPr id="2253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10</a:t>
            </a:fld>
            <a:endParaRPr lang="ru-RU"/>
          </a:p>
        </p:txBody>
      </p:sp>
      <p:sp>
        <p:nvSpPr>
          <p:cNvPr id="2253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10</a:t>
            </a:fld>
            <a:endParaRPr lang="ru-RU"/>
          </a:p>
        </p:txBody>
      </p:sp>
      <p:sp>
        <p:nvSpPr>
          <p:cNvPr id="2253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10</a:t>
            </a:fld>
            <a:endParaRPr lang="ru-RU">
              <a:latin typeface="Times New Roman" pitchFamily="18"/>
            </a:endParaRPr>
          </a:p>
        </p:txBody>
      </p:sp>
      <p:sp>
        <p:nvSpPr>
          <p:cNvPr id="2253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2253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11</a:t>
            </a:fld>
            <a:endParaRPr lang="ru-RU" sz="1200">
              <a:solidFill>
                <a:schemeClr val="dk1"/>
              </a:solidFill>
            </a:endParaRPr>
          </a:p>
        </p:txBody>
      </p:sp>
      <p:sp>
        <p:nvSpPr>
          <p:cNvPr id="2457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11</a:t>
            </a:fld>
            <a:endParaRPr lang="ru-RU"/>
          </a:p>
        </p:txBody>
      </p:sp>
      <p:sp>
        <p:nvSpPr>
          <p:cNvPr id="2458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11</a:t>
            </a:fld>
            <a:endParaRPr lang="ru-RU"/>
          </a:p>
        </p:txBody>
      </p:sp>
      <p:sp>
        <p:nvSpPr>
          <p:cNvPr id="2458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11</a:t>
            </a:fld>
            <a:endParaRPr lang="ru-RU">
              <a:latin typeface="Times New Roman" pitchFamily="18"/>
            </a:endParaRPr>
          </a:p>
        </p:txBody>
      </p:sp>
      <p:sp>
        <p:nvSpPr>
          <p:cNvPr id="2458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2458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12</a:t>
            </a:fld>
            <a:endParaRPr lang="ru-RU" sz="1200">
              <a:solidFill>
                <a:schemeClr val="dk1"/>
              </a:solidFill>
            </a:endParaRPr>
          </a:p>
        </p:txBody>
      </p:sp>
      <p:sp>
        <p:nvSpPr>
          <p:cNvPr id="2662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12</a:t>
            </a:fld>
            <a:endParaRPr lang="ru-RU"/>
          </a:p>
        </p:txBody>
      </p:sp>
      <p:sp>
        <p:nvSpPr>
          <p:cNvPr id="2662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12</a:t>
            </a:fld>
            <a:endParaRPr lang="ru-RU"/>
          </a:p>
        </p:txBody>
      </p:sp>
      <p:sp>
        <p:nvSpPr>
          <p:cNvPr id="2662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12</a:t>
            </a:fld>
            <a:endParaRPr lang="ru-RU">
              <a:latin typeface="Times New Roman" pitchFamily="18"/>
            </a:endParaRPr>
          </a:p>
        </p:txBody>
      </p:sp>
      <p:sp>
        <p:nvSpPr>
          <p:cNvPr id="2663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2663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13</a:t>
            </a:fld>
            <a:endParaRPr lang="ru-RU" sz="1200">
              <a:solidFill>
                <a:schemeClr val="dk1"/>
              </a:solidFill>
            </a:endParaRPr>
          </a:p>
        </p:txBody>
      </p:sp>
      <p:sp>
        <p:nvSpPr>
          <p:cNvPr id="2867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13</a:t>
            </a:fld>
            <a:endParaRPr lang="ru-RU"/>
          </a:p>
        </p:txBody>
      </p:sp>
      <p:sp>
        <p:nvSpPr>
          <p:cNvPr id="2867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13</a:t>
            </a:fld>
            <a:endParaRPr lang="ru-RU"/>
          </a:p>
        </p:txBody>
      </p:sp>
      <p:sp>
        <p:nvSpPr>
          <p:cNvPr id="2867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13</a:t>
            </a:fld>
            <a:endParaRPr lang="ru-RU">
              <a:latin typeface="Times New Roman" pitchFamily="18"/>
            </a:endParaRPr>
          </a:p>
        </p:txBody>
      </p:sp>
      <p:sp>
        <p:nvSpPr>
          <p:cNvPr id="2867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2867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14</a:t>
            </a:fld>
            <a:endParaRPr lang="ru-RU" sz="1200">
              <a:solidFill>
                <a:schemeClr val="dk1"/>
              </a:solidFill>
            </a:endParaRPr>
          </a:p>
        </p:txBody>
      </p:sp>
      <p:sp>
        <p:nvSpPr>
          <p:cNvPr id="3072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14</a:t>
            </a:fld>
            <a:endParaRPr lang="ru-RU"/>
          </a:p>
        </p:txBody>
      </p:sp>
      <p:sp>
        <p:nvSpPr>
          <p:cNvPr id="3072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14</a:t>
            </a:fld>
            <a:endParaRPr lang="ru-RU"/>
          </a:p>
        </p:txBody>
      </p:sp>
      <p:sp>
        <p:nvSpPr>
          <p:cNvPr id="3072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14</a:t>
            </a:fld>
            <a:endParaRPr lang="ru-RU">
              <a:latin typeface="Times New Roman" pitchFamily="18"/>
            </a:endParaRPr>
          </a:p>
        </p:txBody>
      </p:sp>
      <p:sp>
        <p:nvSpPr>
          <p:cNvPr id="3072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3072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15</a:t>
            </a:fld>
            <a:endParaRPr lang="ru-RU" sz="1200">
              <a:solidFill>
                <a:schemeClr val="dk1"/>
              </a:solidFill>
            </a:endParaRPr>
          </a:p>
        </p:txBody>
      </p:sp>
      <p:sp>
        <p:nvSpPr>
          <p:cNvPr id="3277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15</a:t>
            </a:fld>
            <a:endParaRPr lang="ru-RU"/>
          </a:p>
        </p:txBody>
      </p:sp>
      <p:sp>
        <p:nvSpPr>
          <p:cNvPr id="3277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15</a:t>
            </a:fld>
            <a:endParaRPr lang="ru-RU"/>
          </a:p>
        </p:txBody>
      </p:sp>
      <p:sp>
        <p:nvSpPr>
          <p:cNvPr id="3277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15</a:t>
            </a:fld>
            <a:endParaRPr lang="ru-RU">
              <a:latin typeface="Times New Roman" pitchFamily="18"/>
            </a:endParaRPr>
          </a:p>
        </p:txBody>
      </p:sp>
      <p:sp>
        <p:nvSpPr>
          <p:cNvPr id="3277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3277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16</a:t>
            </a:fld>
            <a:endParaRPr lang="ru-RU" sz="1200">
              <a:solidFill>
                <a:schemeClr val="dk1"/>
              </a:solidFill>
            </a:endParaRPr>
          </a:p>
        </p:txBody>
      </p:sp>
      <p:sp>
        <p:nvSpPr>
          <p:cNvPr id="3481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16</a:t>
            </a:fld>
            <a:endParaRPr lang="ru-RU"/>
          </a:p>
        </p:txBody>
      </p:sp>
      <p:sp>
        <p:nvSpPr>
          <p:cNvPr id="3482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16</a:t>
            </a:fld>
            <a:endParaRPr lang="ru-RU"/>
          </a:p>
        </p:txBody>
      </p:sp>
      <p:sp>
        <p:nvSpPr>
          <p:cNvPr id="3482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16</a:t>
            </a:fld>
            <a:endParaRPr lang="ru-RU">
              <a:latin typeface="Times New Roman" pitchFamily="18"/>
            </a:endParaRPr>
          </a:p>
        </p:txBody>
      </p:sp>
      <p:sp>
        <p:nvSpPr>
          <p:cNvPr id="3482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3482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17</a:t>
            </a:fld>
            <a:endParaRPr lang="ru-RU" sz="1200">
              <a:solidFill>
                <a:schemeClr val="dk1"/>
              </a:solidFill>
            </a:endParaRPr>
          </a:p>
        </p:txBody>
      </p:sp>
      <p:sp>
        <p:nvSpPr>
          <p:cNvPr id="3686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17</a:t>
            </a:fld>
            <a:endParaRPr lang="ru-RU"/>
          </a:p>
        </p:txBody>
      </p:sp>
      <p:sp>
        <p:nvSpPr>
          <p:cNvPr id="3686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17</a:t>
            </a:fld>
            <a:endParaRPr lang="ru-RU"/>
          </a:p>
        </p:txBody>
      </p:sp>
      <p:sp>
        <p:nvSpPr>
          <p:cNvPr id="3686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17</a:t>
            </a:fld>
            <a:endParaRPr lang="ru-RU">
              <a:latin typeface="Times New Roman" pitchFamily="18"/>
            </a:endParaRPr>
          </a:p>
        </p:txBody>
      </p:sp>
      <p:sp>
        <p:nvSpPr>
          <p:cNvPr id="3687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3687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18</a:t>
            </a:fld>
            <a:endParaRPr lang="ru-RU" sz="1200">
              <a:solidFill>
                <a:schemeClr val="dk1"/>
              </a:solidFill>
            </a:endParaRPr>
          </a:p>
        </p:txBody>
      </p:sp>
      <p:sp>
        <p:nvSpPr>
          <p:cNvPr id="3891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18</a:t>
            </a:fld>
            <a:endParaRPr lang="ru-RU"/>
          </a:p>
        </p:txBody>
      </p:sp>
      <p:sp>
        <p:nvSpPr>
          <p:cNvPr id="3891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18</a:t>
            </a:fld>
            <a:endParaRPr lang="ru-RU"/>
          </a:p>
        </p:txBody>
      </p:sp>
      <p:sp>
        <p:nvSpPr>
          <p:cNvPr id="3891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18</a:t>
            </a:fld>
            <a:endParaRPr lang="ru-RU">
              <a:latin typeface="Times New Roman" pitchFamily="18"/>
            </a:endParaRPr>
          </a:p>
        </p:txBody>
      </p:sp>
      <p:sp>
        <p:nvSpPr>
          <p:cNvPr id="3891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3891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19</a:t>
            </a:fld>
            <a:endParaRPr lang="ru-RU" sz="1200">
              <a:solidFill>
                <a:schemeClr val="dk1"/>
              </a:solidFill>
            </a:endParaRPr>
          </a:p>
        </p:txBody>
      </p:sp>
      <p:sp>
        <p:nvSpPr>
          <p:cNvPr id="4096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19</a:t>
            </a:fld>
            <a:endParaRPr lang="ru-RU"/>
          </a:p>
        </p:txBody>
      </p:sp>
      <p:sp>
        <p:nvSpPr>
          <p:cNvPr id="4096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19</a:t>
            </a:fld>
            <a:endParaRPr lang="ru-RU"/>
          </a:p>
        </p:txBody>
      </p:sp>
      <p:sp>
        <p:nvSpPr>
          <p:cNvPr id="4096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19</a:t>
            </a:fld>
            <a:endParaRPr lang="ru-RU">
              <a:latin typeface="Times New Roman" pitchFamily="18"/>
            </a:endParaRPr>
          </a:p>
        </p:txBody>
      </p:sp>
      <p:sp>
        <p:nvSpPr>
          <p:cNvPr id="4096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4096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a:t>
            </a:fld>
            <a:endParaRPr lang="ru-RU" sz="1200">
              <a:solidFill>
                <a:schemeClr val="dk1"/>
              </a:solidFill>
            </a:endParaRPr>
          </a:p>
        </p:txBody>
      </p:sp>
      <p:sp>
        <p:nvSpPr>
          <p:cNvPr id="614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a:t>
            </a:fld>
            <a:endParaRPr lang="ru-RU"/>
          </a:p>
        </p:txBody>
      </p:sp>
      <p:sp>
        <p:nvSpPr>
          <p:cNvPr id="614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a:t>
            </a:fld>
            <a:endParaRPr lang="ru-RU"/>
          </a:p>
        </p:txBody>
      </p:sp>
      <p:sp>
        <p:nvSpPr>
          <p:cNvPr id="614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a:t>
            </a:fld>
            <a:endParaRPr lang="ru-RU">
              <a:latin typeface="Times New Roman" pitchFamily="18"/>
            </a:endParaRPr>
          </a:p>
        </p:txBody>
      </p:sp>
      <p:sp>
        <p:nvSpPr>
          <p:cNvPr id="615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615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20</a:t>
            </a:fld>
            <a:endParaRPr lang="ru-RU" sz="1200">
              <a:solidFill>
                <a:schemeClr val="dk1"/>
              </a:solidFill>
            </a:endParaRPr>
          </a:p>
        </p:txBody>
      </p:sp>
      <p:sp>
        <p:nvSpPr>
          <p:cNvPr id="4301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20</a:t>
            </a:fld>
            <a:endParaRPr lang="ru-RU"/>
          </a:p>
        </p:txBody>
      </p:sp>
      <p:sp>
        <p:nvSpPr>
          <p:cNvPr id="4301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20</a:t>
            </a:fld>
            <a:endParaRPr lang="ru-RU"/>
          </a:p>
        </p:txBody>
      </p:sp>
      <p:sp>
        <p:nvSpPr>
          <p:cNvPr id="4301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20</a:t>
            </a:fld>
            <a:endParaRPr lang="ru-RU">
              <a:latin typeface="Times New Roman" pitchFamily="18"/>
            </a:endParaRPr>
          </a:p>
        </p:txBody>
      </p:sp>
      <p:sp>
        <p:nvSpPr>
          <p:cNvPr id="4301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4301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21</a:t>
            </a:fld>
            <a:endParaRPr lang="ru-RU" sz="1200">
              <a:solidFill>
                <a:schemeClr val="dk1"/>
              </a:solidFill>
            </a:endParaRPr>
          </a:p>
        </p:txBody>
      </p:sp>
      <p:sp>
        <p:nvSpPr>
          <p:cNvPr id="4505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21</a:t>
            </a:fld>
            <a:endParaRPr lang="ru-RU"/>
          </a:p>
        </p:txBody>
      </p:sp>
      <p:sp>
        <p:nvSpPr>
          <p:cNvPr id="4506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21</a:t>
            </a:fld>
            <a:endParaRPr lang="ru-RU"/>
          </a:p>
        </p:txBody>
      </p:sp>
      <p:sp>
        <p:nvSpPr>
          <p:cNvPr id="4506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21</a:t>
            </a:fld>
            <a:endParaRPr lang="ru-RU">
              <a:latin typeface="Times New Roman" pitchFamily="18"/>
            </a:endParaRPr>
          </a:p>
        </p:txBody>
      </p:sp>
      <p:sp>
        <p:nvSpPr>
          <p:cNvPr id="4506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4506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22</a:t>
            </a:fld>
            <a:endParaRPr lang="ru-RU" sz="1200">
              <a:solidFill>
                <a:schemeClr val="dk1"/>
              </a:solidFill>
            </a:endParaRPr>
          </a:p>
        </p:txBody>
      </p:sp>
      <p:sp>
        <p:nvSpPr>
          <p:cNvPr id="4710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22</a:t>
            </a:fld>
            <a:endParaRPr lang="ru-RU"/>
          </a:p>
        </p:txBody>
      </p:sp>
      <p:sp>
        <p:nvSpPr>
          <p:cNvPr id="4710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22</a:t>
            </a:fld>
            <a:endParaRPr lang="ru-RU"/>
          </a:p>
        </p:txBody>
      </p:sp>
      <p:sp>
        <p:nvSpPr>
          <p:cNvPr id="4710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22</a:t>
            </a:fld>
            <a:endParaRPr lang="ru-RU">
              <a:latin typeface="Times New Roman" pitchFamily="18"/>
            </a:endParaRPr>
          </a:p>
        </p:txBody>
      </p:sp>
      <p:sp>
        <p:nvSpPr>
          <p:cNvPr id="4711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4711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23</a:t>
            </a:fld>
            <a:endParaRPr lang="ru-RU" sz="1200">
              <a:solidFill>
                <a:schemeClr val="dk1"/>
              </a:solidFill>
            </a:endParaRPr>
          </a:p>
        </p:txBody>
      </p:sp>
      <p:sp>
        <p:nvSpPr>
          <p:cNvPr id="4915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23</a:t>
            </a:fld>
            <a:endParaRPr lang="ru-RU"/>
          </a:p>
        </p:txBody>
      </p:sp>
      <p:sp>
        <p:nvSpPr>
          <p:cNvPr id="4915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23</a:t>
            </a:fld>
            <a:endParaRPr lang="ru-RU"/>
          </a:p>
        </p:txBody>
      </p:sp>
      <p:sp>
        <p:nvSpPr>
          <p:cNvPr id="4915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23</a:t>
            </a:fld>
            <a:endParaRPr lang="ru-RU">
              <a:latin typeface="Times New Roman" pitchFamily="18"/>
            </a:endParaRPr>
          </a:p>
        </p:txBody>
      </p:sp>
      <p:sp>
        <p:nvSpPr>
          <p:cNvPr id="4915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4915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24</a:t>
            </a:fld>
            <a:endParaRPr lang="ru-RU" sz="1200">
              <a:solidFill>
                <a:schemeClr val="dk1"/>
              </a:solidFill>
            </a:endParaRPr>
          </a:p>
        </p:txBody>
      </p:sp>
      <p:sp>
        <p:nvSpPr>
          <p:cNvPr id="5120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24</a:t>
            </a:fld>
            <a:endParaRPr lang="ru-RU"/>
          </a:p>
        </p:txBody>
      </p:sp>
      <p:sp>
        <p:nvSpPr>
          <p:cNvPr id="5120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24</a:t>
            </a:fld>
            <a:endParaRPr lang="ru-RU"/>
          </a:p>
        </p:txBody>
      </p:sp>
      <p:sp>
        <p:nvSpPr>
          <p:cNvPr id="5120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24</a:t>
            </a:fld>
            <a:endParaRPr lang="ru-RU">
              <a:latin typeface="Times New Roman" pitchFamily="18"/>
            </a:endParaRPr>
          </a:p>
        </p:txBody>
      </p:sp>
      <p:sp>
        <p:nvSpPr>
          <p:cNvPr id="5120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5120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25</a:t>
            </a:fld>
            <a:endParaRPr lang="ru-RU" sz="1200">
              <a:solidFill>
                <a:schemeClr val="dk1"/>
              </a:solidFill>
            </a:endParaRPr>
          </a:p>
        </p:txBody>
      </p:sp>
      <p:sp>
        <p:nvSpPr>
          <p:cNvPr id="5325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25</a:t>
            </a:fld>
            <a:endParaRPr lang="ru-RU"/>
          </a:p>
        </p:txBody>
      </p:sp>
      <p:sp>
        <p:nvSpPr>
          <p:cNvPr id="5325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25</a:t>
            </a:fld>
            <a:endParaRPr lang="ru-RU"/>
          </a:p>
        </p:txBody>
      </p:sp>
      <p:sp>
        <p:nvSpPr>
          <p:cNvPr id="5325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25</a:t>
            </a:fld>
            <a:endParaRPr lang="ru-RU">
              <a:latin typeface="Times New Roman" pitchFamily="18"/>
            </a:endParaRPr>
          </a:p>
        </p:txBody>
      </p:sp>
      <p:sp>
        <p:nvSpPr>
          <p:cNvPr id="5325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5325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26</a:t>
            </a:fld>
            <a:endParaRPr lang="ru-RU" sz="1200">
              <a:solidFill>
                <a:schemeClr val="dk1"/>
              </a:solidFill>
            </a:endParaRPr>
          </a:p>
        </p:txBody>
      </p:sp>
      <p:sp>
        <p:nvSpPr>
          <p:cNvPr id="5529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26</a:t>
            </a:fld>
            <a:endParaRPr lang="ru-RU"/>
          </a:p>
        </p:txBody>
      </p:sp>
      <p:sp>
        <p:nvSpPr>
          <p:cNvPr id="5530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26</a:t>
            </a:fld>
            <a:endParaRPr lang="ru-RU"/>
          </a:p>
        </p:txBody>
      </p:sp>
      <p:sp>
        <p:nvSpPr>
          <p:cNvPr id="5530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26</a:t>
            </a:fld>
            <a:endParaRPr lang="ru-RU">
              <a:latin typeface="Times New Roman" pitchFamily="18"/>
            </a:endParaRPr>
          </a:p>
        </p:txBody>
      </p:sp>
      <p:sp>
        <p:nvSpPr>
          <p:cNvPr id="5530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5530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27</a:t>
            </a:fld>
            <a:endParaRPr lang="ru-RU" sz="1200">
              <a:solidFill>
                <a:schemeClr val="dk1"/>
              </a:solidFill>
            </a:endParaRPr>
          </a:p>
        </p:txBody>
      </p:sp>
      <p:sp>
        <p:nvSpPr>
          <p:cNvPr id="5734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27</a:t>
            </a:fld>
            <a:endParaRPr lang="ru-RU"/>
          </a:p>
        </p:txBody>
      </p:sp>
      <p:sp>
        <p:nvSpPr>
          <p:cNvPr id="5734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27</a:t>
            </a:fld>
            <a:endParaRPr lang="ru-RU"/>
          </a:p>
        </p:txBody>
      </p:sp>
      <p:sp>
        <p:nvSpPr>
          <p:cNvPr id="5734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27</a:t>
            </a:fld>
            <a:endParaRPr lang="ru-RU">
              <a:latin typeface="Times New Roman" pitchFamily="18"/>
            </a:endParaRPr>
          </a:p>
        </p:txBody>
      </p:sp>
      <p:sp>
        <p:nvSpPr>
          <p:cNvPr id="5735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5735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28</a:t>
            </a:fld>
            <a:endParaRPr lang="ru-RU" sz="1200">
              <a:solidFill>
                <a:schemeClr val="dk1"/>
              </a:solidFill>
            </a:endParaRPr>
          </a:p>
        </p:txBody>
      </p:sp>
      <p:sp>
        <p:nvSpPr>
          <p:cNvPr id="5939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28</a:t>
            </a:fld>
            <a:endParaRPr lang="ru-RU"/>
          </a:p>
        </p:txBody>
      </p:sp>
      <p:sp>
        <p:nvSpPr>
          <p:cNvPr id="5939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28</a:t>
            </a:fld>
            <a:endParaRPr lang="ru-RU"/>
          </a:p>
        </p:txBody>
      </p:sp>
      <p:sp>
        <p:nvSpPr>
          <p:cNvPr id="5939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28</a:t>
            </a:fld>
            <a:endParaRPr lang="ru-RU">
              <a:latin typeface="Times New Roman" pitchFamily="18"/>
            </a:endParaRPr>
          </a:p>
        </p:txBody>
      </p:sp>
      <p:sp>
        <p:nvSpPr>
          <p:cNvPr id="5939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5939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29</a:t>
            </a:fld>
            <a:endParaRPr lang="ru-RU" sz="1200">
              <a:solidFill>
                <a:schemeClr val="dk1"/>
              </a:solidFill>
            </a:endParaRPr>
          </a:p>
        </p:txBody>
      </p:sp>
      <p:sp>
        <p:nvSpPr>
          <p:cNvPr id="6144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29</a:t>
            </a:fld>
            <a:endParaRPr lang="ru-RU"/>
          </a:p>
        </p:txBody>
      </p:sp>
      <p:sp>
        <p:nvSpPr>
          <p:cNvPr id="6144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29</a:t>
            </a:fld>
            <a:endParaRPr lang="ru-RU"/>
          </a:p>
        </p:txBody>
      </p:sp>
      <p:sp>
        <p:nvSpPr>
          <p:cNvPr id="6144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29</a:t>
            </a:fld>
            <a:endParaRPr lang="ru-RU">
              <a:latin typeface="Times New Roman" pitchFamily="18"/>
            </a:endParaRPr>
          </a:p>
        </p:txBody>
      </p:sp>
      <p:sp>
        <p:nvSpPr>
          <p:cNvPr id="6144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6144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a:t>
            </a:fld>
            <a:endParaRPr lang="ru-RU" sz="1200">
              <a:solidFill>
                <a:schemeClr val="dk1"/>
              </a:solidFill>
            </a:endParaRPr>
          </a:p>
        </p:txBody>
      </p:sp>
      <p:sp>
        <p:nvSpPr>
          <p:cNvPr id="819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a:t>
            </a:fld>
            <a:endParaRPr lang="ru-RU"/>
          </a:p>
        </p:txBody>
      </p:sp>
      <p:sp>
        <p:nvSpPr>
          <p:cNvPr id="819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a:t>
            </a:fld>
            <a:endParaRPr lang="ru-RU"/>
          </a:p>
        </p:txBody>
      </p:sp>
      <p:sp>
        <p:nvSpPr>
          <p:cNvPr id="819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a:t>
            </a:fld>
            <a:endParaRPr lang="ru-RU">
              <a:latin typeface="Times New Roman" pitchFamily="18"/>
            </a:endParaRPr>
          </a:p>
        </p:txBody>
      </p:sp>
      <p:sp>
        <p:nvSpPr>
          <p:cNvPr id="819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819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30</a:t>
            </a:fld>
            <a:endParaRPr lang="ru-RU" sz="1200">
              <a:solidFill>
                <a:schemeClr val="dk1"/>
              </a:solidFill>
            </a:endParaRPr>
          </a:p>
        </p:txBody>
      </p:sp>
      <p:sp>
        <p:nvSpPr>
          <p:cNvPr id="6349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30</a:t>
            </a:fld>
            <a:endParaRPr lang="ru-RU"/>
          </a:p>
        </p:txBody>
      </p:sp>
      <p:sp>
        <p:nvSpPr>
          <p:cNvPr id="6349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30</a:t>
            </a:fld>
            <a:endParaRPr lang="ru-RU"/>
          </a:p>
        </p:txBody>
      </p:sp>
      <p:sp>
        <p:nvSpPr>
          <p:cNvPr id="6349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30</a:t>
            </a:fld>
            <a:endParaRPr lang="ru-RU">
              <a:latin typeface="Times New Roman" pitchFamily="18"/>
            </a:endParaRPr>
          </a:p>
        </p:txBody>
      </p:sp>
      <p:sp>
        <p:nvSpPr>
          <p:cNvPr id="6349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6349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31</a:t>
            </a:fld>
            <a:endParaRPr lang="ru-RU" sz="1200">
              <a:solidFill>
                <a:schemeClr val="dk1"/>
              </a:solidFill>
            </a:endParaRPr>
          </a:p>
        </p:txBody>
      </p:sp>
      <p:sp>
        <p:nvSpPr>
          <p:cNvPr id="6553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31</a:t>
            </a:fld>
            <a:endParaRPr lang="ru-RU"/>
          </a:p>
        </p:txBody>
      </p:sp>
      <p:sp>
        <p:nvSpPr>
          <p:cNvPr id="6554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31</a:t>
            </a:fld>
            <a:endParaRPr lang="ru-RU"/>
          </a:p>
        </p:txBody>
      </p:sp>
      <p:sp>
        <p:nvSpPr>
          <p:cNvPr id="6554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31</a:t>
            </a:fld>
            <a:endParaRPr lang="ru-RU">
              <a:latin typeface="Times New Roman" pitchFamily="18"/>
            </a:endParaRPr>
          </a:p>
        </p:txBody>
      </p:sp>
      <p:sp>
        <p:nvSpPr>
          <p:cNvPr id="6554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6554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32</a:t>
            </a:fld>
            <a:endParaRPr lang="ru-RU" sz="1200">
              <a:solidFill>
                <a:schemeClr val="dk1"/>
              </a:solidFill>
            </a:endParaRPr>
          </a:p>
        </p:txBody>
      </p:sp>
      <p:sp>
        <p:nvSpPr>
          <p:cNvPr id="6758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32</a:t>
            </a:fld>
            <a:endParaRPr lang="ru-RU"/>
          </a:p>
        </p:txBody>
      </p:sp>
      <p:sp>
        <p:nvSpPr>
          <p:cNvPr id="6758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32</a:t>
            </a:fld>
            <a:endParaRPr lang="ru-RU"/>
          </a:p>
        </p:txBody>
      </p:sp>
      <p:sp>
        <p:nvSpPr>
          <p:cNvPr id="6758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32</a:t>
            </a:fld>
            <a:endParaRPr lang="ru-RU">
              <a:latin typeface="Times New Roman" pitchFamily="18"/>
            </a:endParaRPr>
          </a:p>
        </p:txBody>
      </p:sp>
      <p:sp>
        <p:nvSpPr>
          <p:cNvPr id="6759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6759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33</a:t>
            </a:fld>
            <a:endParaRPr lang="ru-RU" sz="1200">
              <a:solidFill>
                <a:schemeClr val="dk1"/>
              </a:solidFill>
            </a:endParaRPr>
          </a:p>
        </p:txBody>
      </p:sp>
      <p:sp>
        <p:nvSpPr>
          <p:cNvPr id="6963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33</a:t>
            </a:fld>
            <a:endParaRPr lang="ru-RU"/>
          </a:p>
        </p:txBody>
      </p:sp>
      <p:sp>
        <p:nvSpPr>
          <p:cNvPr id="6963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33</a:t>
            </a:fld>
            <a:endParaRPr lang="ru-RU"/>
          </a:p>
        </p:txBody>
      </p:sp>
      <p:sp>
        <p:nvSpPr>
          <p:cNvPr id="6963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33</a:t>
            </a:fld>
            <a:endParaRPr lang="ru-RU">
              <a:latin typeface="Times New Roman" pitchFamily="18"/>
            </a:endParaRPr>
          </a:p>
        </p:txBody>
      </p:sp>
      <p:sp>
        <p:nvSpPr>
          <p:cNvPr id="6963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6963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34</a:t>
            </a:fld>
            <a:endParaRPr lang="ru-RU" sz="1200">
              <a:solidFill>
                <a:schemeClr val="dk1"/>
              </a:solidFill>
            </a:endParaRPr>
          </a:p>
        </p:txBody>
      </p:sp>
      <p:sp>
        <p:nvSpPr>
          <p:cNvPr id="7168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34</a:t>
            </a:fld>
            <a:endParaRPr lang="ru-RU"/>
          </a:p>
        </p:txBody>
      </p:sp>
      <p:sp>
        <p:nvSpPr>
          <p:cNvPr id="7168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34</a:t>
            </a:fld>
            <a:endParaRPr lang="ru-RU"/>
          </a:p>
        </p:txBody>
      </p:sp>
      <p:sp>
        <p:nvSpPr>
          <p:cNvPr id="7168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34</a:t>
            </a:fld>
            <a:endParaRPr lang="ru-RU">
              <a:latin typeface="Times New Roman" pitchFamily="18"/>
            </a:endParaRPr>
          </a:p>
        </p:txBody>
      </p:sp>
      <p:sp>
        <p:nvSpPr>
          <p:cNvPr id="7168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7168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35</a:t>
            </a:fld>
            <a:endParaRPr lang="ru-RU" sz="1200">
              <a:solidFill>
                <a:schemeClr val="dk1"/>
              </a:solidFill>
            </a:endParaRPr>
          </a:p>
        </p:txBody>
      </p:sp>
      <p:sp>
        <p:nvSpPr>
          <p:cNvPr id="7373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35</a:t>
            </a:fld>
            <a:endParaRPr lang="ru-RU"/>
          </a:p>
        </p:txBody>
      </p:sp>
      <p:sp>
        <p:nvSpPr>
          <p:cNvPr id="7373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35</a:t>
            </a:fld>
            <a:endParaRPr lang="ru-RU"/>
          </a:p>
        </p:txBody>
      </p:sp>
      <p:sp>
        <p:nvSpPr>
          <p:cNvPr id="7373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35</a:t>
            </a:fld>
            <a:endParaRPr lang="ru-RU">
              <a:latin typeface="Times New Roman" pitchFamily="18"/>
            </a:endParaRPr>
          </a:p>
        </p:txBody>
      </p:sp>
      <p:sp>
        <p:nvSpPr>
          <p:cNvPr id="7373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7373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36</a:t>
            </a:fld>
            <a:endParaRPr lang="ru-RU" sz="1200">
              <a:solidFill>
                <a:schemeClr val="dk1"/>
              </a:solidFill>
            </a:endParaRPr>
          </a:p>
        </p:txBody>
      </p:sp>
      <p:sp>
        <p:nvSpPr>
          <p:cNvPr id="7577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36</a:t>
            </a:fld>
            <a:endParaRPr lang="ru-RU"/>
          </a:p>
        </p:txBody>
      </p:sp>
      <p:sp>
        <p:nvSpPr>
          <p:cNvPr id="7578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36</a:t>
            </a:fld>
            <a:endParaRPr lang="ru-RU"/>
          </a:p>
        </p:txBody>
      </p:sp>
      <p:sp>
        <p:nvSpPr>
          <p:cNvPr id="7578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36</a:t>
            </a:fld>
            <a:endParaRPr lang="ru-RU">
              <a:latin typeface="Times New Roman" pitchFamily="18"/>
            </a:endParaRPr>
          </a:p>
        </p:txBody>
      </p:sp>
      <p:sp>
        <p:nvSpPr>
          <p:cNvPr id="7578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7578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37</a:t>
            </a:fld>
            <a:endParaRPr lang="ru-RU" sz="1200">
              <a:solidFill>
                <a:schemeClr val="dk1"/>
              </a:solidFill>
            </a:endParaRPr>
          </a:p>
        </p:txBody>
      </p:sp>
      <p:sp>
        <p:nvSpPr>
          <p:cNvPr id="7782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37</a:t>
            </a:fld>
            <a:endParaRPr lang="ru-RU"/>
          </a:p>
        </p:txBody>
      </p:sp>
      <p:sp>
        <p:nvSpPr>
          <p:cNvPr id="7782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37</a:t>
            </a:fld>
            <a:endParaRPr lang="ru-RU"/>
          </a:p>
        </p:txBody>
      </p:sp>
      <p:sp>
        <p:nvSpPr>
          <p:cNvPr id="7782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37</a:t>
            </a:fld>
            <a:endParaRPr lang="ru-RU">
              <a:latin typeface="Times New Roman" pitchFamily="18"/>
            </a:endParaRPr>
          </a:p>
        </p:txBody>
      </p:sp>
      <p:sp>
        <p:nvSpPr>
          <p:cNvPr id="7783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7783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38</a:t>
            </a:fld>
            <a:endParaRPr lang="ru-RU" sz="1200">
              <a:solidFill>
                <a:schemeClr val="dk1"/>
              </a:solidFill>
            </a:endParaRPr>
          </a:p>
        </p:txBody>
      </p:sp>
      <p:sp>
        <p:nvSpPr>
          <p:cNvPr id="7987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38</a:t>
            </a:fld>
            <a:endParaRPr lang="ru-RU"/>
          </a:p>
        </p:txBody>
      </p:sp>
      <p:sp>
        <p:nvSpPr>
          <p:cNvPr id="7987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38</a:t>
            </a:fld>
            <a:endParaRPr lang="ru-RU"/>
          </a:p>
        </p:txBody>
      </p:sp>
      <p:sp>
        <p:nvSpPr>
          <p:cNvPr id="7987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38</a:t>
            </a:fld>
            <a:endParaRPr lang="ru-RU">
              <a:latin typeface="Times New Roman" pitchFamily="18"/>
            </a:endParaRPr>
          </a:p>
        </p:txBody>
      </p:sp>
      <p:sp>
        <p:nvSpPr>
          <p:cNvPr id="7987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7987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39</a:t>
            </a:fld>
            <a:endParaRPr lang="ru-RU" sz="1200">
              <a:solidFill>
                <a:schemeClr val="dk1"/>
              </a:solidFill>
              <a:latin typeface="Calibri" pitchFamily="34"/>
            </a:endParaRPr>
          </a:p>
        </p:txBody>
      </p:sp>
      <p:sp>
        <p:nvSpPr>
          <p:cNvPr id="81923"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81924"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4</a:t>
            </a:fld>
            <a:endParaRPr lang="ru-RU" sz="1200">
              <a:solidFill>
                <a:schemeClr val="dk1"/>
              </a:solidFill>
            </a:endParaRPr>
          </a:p>
        </p:txBody>
      </p:sp>
      <p:sp>
        <p:nvSpPr>
          <p:cNvPr id="1024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a:t>
            </a:fld>
            <a:endParaRPr lang="ru-RU"/>
          </a:p>
        </p:txBody>
      </p:sp>
      <p:sp>
        <p:nvSpPr>
          <p:cNvPr id="1024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a:t>
            </a:fld>
            <a:endParaRPr lang="ru-RU"/>
          </a:p>
        </p:txBody>
      </p:sp>
      <p:sp>
        <p:nvSpPr>
          <p:cNvPr id="1024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4</a:t>
            </a:fld>
            <a:endParaRPr lang="ru-RU">
              <a:latin typeface="Times New Roman" pitchFamily="18"/>
            </a:endParaRPr>
          </a:p>
        </p:txBody>
      </p:sp>
      <p:sp>
        <p:nvSpPr>
          <p:cNvPr id="1024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024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40</a:t>
            </a:fld>
            <a:endParaRPr lang="ru-RU" sz="1200">
              <a:solidFill>
                <a:schemeClr val="dk1"/>
              </a:solidFill>
              <a:latin typeface="Calibri" pitchFamily="34"/>
            </a:endParaRPr>
          </a:p>
        </p:txBody>
      </p:sp>
      <p:sp>
        <p:nvSpPr>
          <p:cNvPr id="83971"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83972"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41</a:t>
            </a:fld>
            <a:endParaRPr lang="ru-RU" sz="1200">
              <a:solidFill>
                <a:schemeClr val="dk1"/>
              </a:solidFill>
              <a:latin typeface="Calibri" pitchFamily="34"/>
            </a:endParaRPr>
          </a:p>
        </p:txBody>
      </p:sp>
      <p:sp>
        <p:nvSpPr>
          <p:cNvPr id="86019"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86020"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42</a:t>
            </a:fld>
            <a:endParaRPr lang="ru-RU" sz="1200">
              <a:solidFill>
                <a:schemeClr val="dk1"/>
              </a:solidFill>
              <a:latin typeface="Calibri" pitchFamily="34"/>
            </a:endParaRPr>
          </a:p>
        </p:txBody>
      </p:sp>
      <p:sp>
        <p:nvSpPr>
          <p:cNvPr id="88067"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88068"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43</a:t>
            </a:fld>
            <a:endParaRPr lang="ru-RU" sz="1200">
              <a:solidFill>
                <a:schemeClr val="dk1"/>
              </a:solidFill>
            </a:endParaRPr>
          </a:p>
        </p:txBody>
      </p:sp>
      <p:sp>
        <p:nvSpPr>
          <p:cNvPr id="9011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43</a:t>
            </a:fld>
            <a:endParaRPr lang="ru-RU"/>
          </a:p>
        </p:txBody>
      </p:sp>
      <p:sp>
        <p:nvSpPr>
          <p:cNvPr id="9011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43</a:t>
            </a:fld>
            <a:endParaRPr lang="ru-RU"/>
          </a:p>
        </p:txBody>
      </p:sp>
      <p:sp>
        <p:nvSpPr>
          <p:cNvPr id="9011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43</a:t>
            </a:fld>
            <a:endParaRPr lang="ru-RU">
              <a:latin typeface="Times New Roman" pitchFamily="18"/>
            </a:endParaRPr>
          </a:p>
        </p:txBody>
      </p:sp>
      <p:sp>
        <p:nvSpPr>
          <p:cNvPr id="9011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9011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44</a:t>
            </a:fld>
            <a:endParaRPr lang="ru-RU" sz="1200">
              <a:solidFill>
                <a:schemeClr val="dk1"/>
              </a:solidFill>
              <a:latin typeface="Calibri" pitchFamily="34"/>
            </a:endParaRPr>
          </a:p>
        </p:txBody>
      </p:sp>
      <p:sp>
        <p:nvSpPr>
          <p:cNvPr id="92163"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92164"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45</a:t>
            </a:fld>
            <a:endParaRPr lang="ru-RU" sz="1200">
              <a:solidFill>
                <a:schemeClr val="dk1"/>
              </a:solidFill>
            </a:endParaRPr>
          </a:p>
        </p:txBody>
      </p:sp>
      <p:sp>
        <p:nvSpPr>
          <p:cNvPr id="9421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45</a:t>
            </a:fld>
            <a:endParaRPr lang="ru-RU"/>
          </a:p>
        </p:txBody>
      </p:sp>
      <p:sp>
        <p:nvSpPr>
          <p:cNvPr id="9421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45</a:t>
            </a:fld>
            <a:endParaRPr lang="ru-RU"/>
          </a:p>
        </p:txBody>
      </p:sp>
      <p:sp>
        <p:nvSpPr>
          <p:cNvPr id="9421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45</a:t>
            </a:fld>
            <a:endParaRPr lang="ru-RU">
              <a:latin typeface="Times New Roman" pitchFamily="18"/>
            </a:endParaRPr>
          </a:p>
        </p:txBody>
      </p:sp>
      <p:sp>
        <p:nvSpPr>
          <p:cNvPr id="9421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9421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46</a:t>
            </a:fld>
            <a:endParaRPr lang="ru-RU" sz="1200">
              <a:solidFill>
                <a:schemeClr val="dk1"/>
              </a:solidFill>
            </a:endParaRPr>
          </a:p>
        </p:txBody>
      </p:sp>
      <p:sp>
        <p:nvSpPr>
          <p:cNvPr id="9625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46</a:t>
            </a:fld>
            <a:endParaRPr lang="ru-RU"/>
          </a:p>
        </p:txBody>
      </p:sp>
      <p:sp>
        <p:nvSpPr>
          <p:cNvPr id="9626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46</a:t>
            </a:fld>
            <a:endParaRPr lang="ru-RU"/>
          </a:p>
        </p:txBody>
      </p:sp>
      <p:sp>
        <p:nvSpPr>
          <p:cNvPr id="9626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46</a:t>
            </a:fld>
            <a:endParaRPr lang="ru-RU">
              <a:latin typeface="Times New Roman" pitchFamily="18"/>
            </a:endParaRPr>
          </a:p>
        </p:txBody>
      </p:sp>
      <p:sp>
        <p:nvSpPr>
          <p:cNvPr id="9626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9626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47</a:t>
            </a:fld>
            <a:endParaRPr lang="ru-RU" sz="1200">
              <a:solidFill>
                <a:schemeClr val="dk1"/>
              </a:solidFill>
            </a:endParaRPr>
          </a:p>
        </p:txBody>
      </p:sp>
      <p:sp>
        <p:nvSpPr>
          <p:cNvPr id="9830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47</a:t>
            </a:fld>
            <a:endParaRPr lang="ru-RU"/>
          </a:p>
        </p:txBody>
      </p:sp>
      <p:sp>
        <p:nvSpPr>
          <p:cNvPr id="9830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47</a:t>
            </a:fld>
            <a:endParaRPr lang="ru-RU"/>
          </a:p>
        </p:txBody>
      </p:sp>
      <p:sp>
        <p:nvSpPr>
          <p:cNvPr id="9830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47</a:t>
            </a:fld>
            <a:endParaRPr lang="ru-RU">
              <a:latin typeface="Times New Roman" pitchFamily="18"/>
            </a:endParaRPr>
          </a:p>
        </p:txBody>
      </p:sp>
      <p:sp>
        <p:nvSpPr>
          <p:cNvPr id="9831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9831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48</a:t>
            </a:fld>
            <a:endParaRPr lang="ru-RU" sz="1200">
              <a:solidFill>
                <a:schemeClr val="dk1"/>
              </a:solidFill>
            </a:endParaRPr>
          </a:p>
        </p:txBody>
      </p:sp>
      <p:sp>
        <p:nvSpPr>
          <p:cNvPr id="10035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48</a:t>
            </a:fld>
            <a:endParaRPr lang="ru-RU"/>
          </a:p>
        </p:txBody>
      </p:sp>
      <p:sp>
        <p:nvSpPr>
          <p:cNvPr id="10035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48</a:t>
            </a:fld>
            <a:endParaRPr lang="ru-RU"/>
          </a:p>
        </p:txBody>
      </p:sp>
      <p:sp>
        <p:nvSpPr>
          <p:cNvPr id="10035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48</a:t>
            </a:fld>
            <a:endParaRPr lang="ru-RU">
              <a:latin typeface="Times New Roman" pitchFamily="18"/>
            </a:endParaRPr>
          </a:p>
        </p:txBody>
      </p:sp>
      <p:sp>
        <p:nvSpPr>
          <p:cNvPr id="10035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0035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49</a:t>
            </a:fld>
            <a:endParaRPr lang="ru-RU" sz="1200">
              <a:solidFill>
                <a:schemeClr val="dk1"/>
              </a:solidFill>
            </a:endParaRPr>
          </a:p>
        </p:txBody>
      </p:sp>
      <p:sp>
        <p:nvSpPr>
          <p:cNvPr id="10240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49</a:t>
            </a:fld>
            <a:endParaRPr lang="ru-RU"/>
          </a:p>
        </p:txBody>
      </p:sp>
      <p:sp>
        <p:nvSpPr>
          <p:cNvPr id="10240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49</a:t>
            </a:fld>
            <a:endParaRPr lang="ru-RU"/>
          </a:p>
        </p:txBody>
      </p:sp>
      <p:sp>
        <p:nvSpPr>
          <p:cNvPr id="10240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49</a:t>
            </a:fld>
            <a:endParaRPr lang="ru-RU">
              <a:latin typeface="Times New Roman" pitchFamily="18"/>
            </a:endParaRPr>
          </a:p>
        </p:txBody>
      </p:sp>
      <p:sp>
        <p:nvSpPr>
          <p:cNvPr id="10240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0240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a:t>
            </a:fld>
            <a:endParaRPr lang="ru-RU" sz="1200">
              <a:solidFill>
                <a:schemeClr val="dk1"/>
              </a:solidFill>
            </a:endParaRPr>
          </a:p>
        </p:txBody>
      </p:sp>
      <p:sp>
        <p:nvSpPr>
          <p:cNvPr id="1229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a:t>
            </a:fld>
            <a:endParaRPr lang="ru-RU"/>
          </a:p>
        </p:txBody>
      </p:sp>
      <p:sp>
        <p:nvSpPr>
          <p:cNvPr id="1229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a:t>
            </a:fld>
            <a:endParaRPr lang="ru-RU"/>
          </a:p>
        </p:txBody>
      </p:sp>
      <p:sp>
        <p:nvSpPr>
          <p:cNvPr id="1229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a:t>
            </a:fld>
            <a:endParaRPr lang="ru-RU">
              <a:latin typeface="Times New Roman" pitchFamily="18"/>
            </a:endParaRPr>
          </a:p>
        </p:txBody>
      </p:sp>
      <p:sp>
        <p:nvSpPr>
          <p:cNvPr id="1229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229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50</a:t>
            </a:fld>
            <a:endParaRPr lang="ru-RU" sz="1200">
              <a:solidFill>
                <a:schemeClr val="dk1"/>
              </a:solidFill>
            </a:endParaRPr>
          </a:p>
        </p:txBody>
      </p:sp>
      <p:sp>
        <p:nvSpPr>
          <p:cNvPr id="10445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50</a:t>
            </a:fld>
            <a:endParaRPr lang="ru-RU"/>
          </a:p>
        </p:txBody>
      </p:sp>
      <p:sp>
        <p:nvSpPr>
          <p:cNvPr id="10445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50</a:t>
            </a:fld>
            <a:endParaRPr lang="ru-RU"/>
          </a:p>
        </p:txBody>
      </p:sp>
      <p:sp>
        <p:nvSpPr>
          <p:cNvPr id="10445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50</a:t>
            </a:fld>
            <a:endParaRPr lang="ru-RU">
              <a:latin typeface="Times New Roman" pitchFamily="18"/>
            </a:endParaRPr>
          </a:p>
        </p:txBody>
      </p:sp>
      <p:sp>
        <p:nvSpPr>
          <p:cNvPr id="10445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0445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51</a:t>
            </a:fld>
            <a:endParaRPr lang="ru-RU" sz="1200">
              <a:solidFill>
                <a:schemeClr val="dk1"/>
              </a:solidFill>
            </a:endParaRPr>
          </a:p>
        </p:txBody>
      </p:sp>
      <p:sp>
        <p:nvSpPr>
          <p:cNvPr id="10649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51</a:t>
            </a:fld>
            <a:endParaRPr lang="ru-RU"/>
          </a:p>
        </p:txBody>
      </p:sp>
      <p:sp>
        <p:nvSpPr>
          <p:cNvPr id="10650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51</a:t>
            </a:fld>
            <a:endParaRPr lang="ru-RU"/>
          </a:p>
        </p:txBody>
      </p:sp>
      <p:sp>
        <p:nvSpPr>
          <p:cNvPr id="10650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51</a:t>
            </a:fld>
            <a:endParaRPr lang="ru-RU">
              <a:latin typeface="Times New Roman" pitchFamily="18"/>
            </a:endParaRPr>
          </a:p>
        </p:txBody>
      </p:sp>
      <p:sp>
        <p:nvSpPr>
          <p:cNvPr id="10650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0650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52</a:t>
            </a:fld>
            <a:endParaRPr lang="ru-RU" sz="1200">
              <a:solidFill>
                <a:schemeClr val="dk1"/>
              </a:solidFill>
            </a:endParaRPr>
          </a:p>
        </p:txBody>
      </p:sp>
      <p:sp>
        <p:nvSpPr>
          <p:cNvPr id="10854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52</a:t>
            </a:fld>
            <a:endParaRPr lang="ru-RU"/>
          </a:p>
        </p:txBody>
      </p:sp>
      <p:sp>
        <p:nvSpPr>
          <p:cNvPr id="10854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52</a:t>
            </a:fld>
            <a:endParaRPr lang="ru-RU"/>
          </a:p>
        </p:txBody>
      </p:sp>
      <p:sp>
        <p:nvSpPr>
          <p:cNvPr id="10854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52</a:t>
            </a:fld>
            <a:endParaRPr lang="ru-RU">
              <a:latin typeface="Times New Roman" pitchFamily="18"/>
            </a:endParaRPr>
          </a:p>
        </p:txBody>
      </p:sp>
      <p:sp>
        <p:nvSpPr>
          <p:cNvPr id="10855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0855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53</a:t>
            </a:fld>
            <a:endParaRPr lang="ru-RU" sz="1200">
              <a:solidFill>
                <a:schemeClr val="dk1"/>
              </a:solidFill>
            </a:endParaRPr>
          </a:p>
        </p:txBody>
      </p:sp>
      <p:sp>
        <p:nvSpPr>
          <p:cNvPr id="11059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53</a:t>
            </a:fld>
            <a:endParaRPr lang="ru-RU"/>
          </a:p>
        </p:txBody>
      </p:sp>
      <p:sp>
        <p:nvSpPr>
          <p:cNvPr id="11059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53</a:t>
            </a:fld>
            <a:endParaRPr lang="ru-RU"/>
          </a:p>
        </p:txBody>
      </p:sp>
      <p:sp>
        <p:nvSpPr>
          <p:cNvPr id="11059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53</a:t>
            </a:fld>
            <a:endParaRPr lang="ru-RU">
              <a:latin typeface="Times New Roman" pitchFamily="18"/>
            </a:endParaRPr>
          </a:p>
        </p:txBody>
      </p:sp>
      <p:sp>
        <p:nvSpPr>
          <p:cNvPr id="11059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1059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54</a:t>
            </a:fld>
            <a:endParaRPr lang="ru-RU" sz="1200">
              <a:solidFill>
                <a:schemeClr val="dk1"/>
              </a:solidFill>
            </a:endParaRPr>
          </a:p>
        </p:txBody>
      </p:sp>
      <p:sp>
        <p:nvSpPr>
          <p:cNvPr id="11264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54</a:t>
            </a:fld>
            <a:endParaRPr lang="ru-RU"/>
          </a:p>
        </p:txBody>
      </p:sp>
      <p:sp>
        <p:nvSpPr>
          <p:cNvPr id="11264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54</a:t>
            </a:fld>
            <a:endParaRPr lang="ru-RU"/>
          </a:p>
        </p:txBody>
      </p:sp>
      <p:sp>
        <p:nvSpPr>
          <p:cNvPr id="11264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54</a:t>
            </a:fld>
            <a:endParaRPr lang="ru-RU">
              <a:latin typeface="Times New Roman" pitchFamily="18"/>
            </a:endParaRPr>
          </a:p>
        </p:txBody>
      </p:sp>
      <p:sp>
        <p:nvSpPr>
          <p:cNvPr id="11264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1264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55</a:t>
            </a:fld>
            <a:endParaRPr lang="ru-RU" sz="1200">
              <a:solidFill>
                <a:schemeClr val="dk1"/>
              </a:solidFill>
            </a:endParaRPr>
          </a:p>
        </p:txBody>
      </p:sp>
      <p:sp>
        <p:nvSpPr>
          <p:cNvPr id="11469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55</a:t>
            </a:fld>
            <a:endParaRPr lang="ru-RU"/>
          </a:p>
        </p:txBody>
      </p:sp>
      <p:sp>
        <p:nvSpPr>
          <p:cNvPr id="11469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55</a:t>
            </a:fld>
            <a:endParaRPr lang="ru-RU"/>
          </a:p>
        </p:txBody>
      </p:sp>
      <p:sp>
        <p:nvSpPr>
          <p:cNvPr id="11469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55</a:t>
            </a:fld>
            <a:endParaRPr lang="ru-RU">
              <a:latin typeface="Times New Roman" pitchFamily="18"/>
            </a:endParaRPr>
          </a:p>
        </p:txBody>
      </p:sp>
      <p:sp>
        <p:nvSpPr>
          <p:cNvPr id="11469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1469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56</a:t>
            </a:fld>
            <a:endParaRPr lang="ru-RU" sz="1200">
              <a:solidFill>
                <a:schemeClr val="dk1"/>
              </a:solidFill>
            </a:endParaRPr>
          </a:p>
        </p:txBody>
      </p:sp>
      <p:sp>
        <p:nvSpPr>
          <p:cNvPr id="11673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56</a:t>
            </a:fld>
            <a:endParaRPr lang="ru-RU"/>
          </a:p>
        </p:txBody>
      </p:sp>
      <p:sp>
        <p:nvSpPr>
          <p:cNvPr id="11674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56</a:t>
            </a:fld>
            <a:endParaRPr lang="ru-RU"/>
          </a:p>
        </p:txBody>
      </p:sp>
      <p:sp>
        <p:nvSpPr>
          <p:cNvPr id="11674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56</a:t>
            </a:fld>
            <a:endParaRPr lang="ru-RU">
              <a:latin typeface="Times New Roman" pitchFamily="18"/>
            </a:endParaRPr>
          </a:p>
        </p:txBody>
      </p:sp>
      <p:sp>
        <p:nvSpPr>
          <p:cNvPr id="11674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1674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57</a:t>
            </a:fld>
            <a:endParaRPr lang="ru-RU" sz="1200">
              <a:solidFill>
                <a:schemeClr val="dk1"/>
              </a:solidFill>
            </a:endParaRPr>
          </a:p>
        </p:txBody>
      </p:sp>
      <p:sp>
        <p:nvSpPr>
          <p:cNvPr id="11878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57</a:t>
            </a:fld>
            <a:endParaRPr lang="ru-RU"/>
          </a:p>
        </p:txBody>
      </p:sp>
      <p:sp>
        <p:nvSpPr>
          <p:cNvPr id="11878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57</a:t>
            </a:fld>
            <a:endParaRPr lang="ru-RU"/>
          </a:p>
        </p:txBody>
      </p:sp>
      <p:sp>
        <p:nvSpPr>
          <p:cNvPr id="11878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57</a:t>
            </a:fld>
            <a:endParaRPr lang="ru-RU">
              <a:latin typeface="Times New Roman" pitchFamily="18"/>
            </a:endParaRPr>
          </a:p>
        </p:txBody>
      </p:sp>
      <p:sp>
        <p:nvSpPr>
          <p:cNvPr id="11879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1879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58</a:t>
            </a:fld>
            <a:endParaRPr lang="ru-RU" sz="1200">
              <a:solidFill>
                <a:schemeClr val="dk1"/>
              </a:solidFill>
              <a:latin typeface="Calibri" pitchFamily="34"/>
            </a:endParaRPr>
          </a:p>
        </p:txBody>
      </p:sp>
      <p:sp>
        <p:nvSpPr>
          <p:cNvPr id="120835"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20836"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59</a:t>
            </a:fld>
            <a:endParaRPr lang="ru-RU" sz="1200">
              <a:solidFill>
                <a:schemeClr val="dk1"/>
              </a:solidFill>
              <a:latin typeface="Calibri" pitchFamily="34"/>
            </a:endParaRPr>
          </a:p>
        </p:txBody>
      </p:sp>
      <p:sp>
        <p:nvSpPr>
          <p:cNvPr id="122883"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22884"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6</a:t>
            </a:fld>
            <a:endParaRPr lang="ru-RU" sz="1200">
              <a:solidFill>
                <a:schemeClr val="dk1"/>
              </a:solidFill>
            </a:endParaRPr>
          </a:p>
        </p:txBody>
      </p:sp>
      <p:sp>
        <p:nvSpPr>
          <p:cNvPr id="1433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6</a:t>
            </a:fld>
            <a:endParaRPr lang="ru-RU"/>
          </a:p>
        </p:txBody>
      </p:sp>
      <p:sp>
        <p:nvSpPr>
          <p:cNvPr id="1434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6</a:t>
            </a:fld>
            <a:endParaRPr lang="ru-RU"/>
          </a:p>
        </p:txBody>
      </p:sp>
      <p:sp>
        <p:nvSpPr>
          <p:cNvPr id="1434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6</a:t>
            </a:fld>
            <a:endParaRPr lang="ru-RU">
              <a:latin typeface="Times New Roman" pitchFamily="18"/>
            </a:endParaRPr>
          </a:p>
        </p:txBody>
      </p:sp>
      <p:sp>
        <p:nvSpPr>
          <p:cNvPr id="1434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434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60</a:t>
            </a:fld>
            <a:endParaRPr lang="ru-RU" sz="1200">
              <a:solidFill>
                <a:schemeClr val="dk1"/>
              </a:solidFill>
              <a:latin typeface="Calibri" pitchFamily="34"/>
            </a:endParaRPr>
          </a:p>
        </p:txBody>
      </p:sp>
      <p:sp>
        <p:nvSpPr>
          <p:cNvPr id="124931"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24932"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61</a:t>
            </a:fld>
            <a:endParaRPr lang="ru-RU" sz="1200">
              <a:solidFill>
                <a:schemeClr val="dk1"/>
              </a:solidFill>
              <a:latin typeface="Calibri" pitchFamily="34"/>
            </a:endParaRPr>
          </a:p>
        </p:txBody>
      </p:sp>
      <p:sp>
        <p:nvSpPr>
          <p:cNvPr id="126979"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26980"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62</a:t>
            </a:fld>
            <a:endParaRPr lang="ru-RU" sz="1200">
              <a:solidFill>
                <a:schemeClr val="dk1"/>
              </a:solidFill>
              <a:latin typeface="Calibri" pitchFamily="34"/>
            </a:endParaRPr>
          </a:p>
        </p:txBody>
      </p:sp>
      <p:sp>
        <p:nvSpPr>
          <p:cNvPr id="129027"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29028"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63</a:t>
            </a:fld>
            <a:endParaRPr lang="ru-RU" sz="1200">
              <a:solidFill>
                <a:schemeClr val="dk1"/>
              </a:solidFill>
              <a:latin typeface="Calibri" pitchFamily="34"/>
            </a:endParaRPr>
          </a:p>
        </p:txBody>
      </p:sp>
      <p:sp>
        <p:nvSpPr>
          <p:cNvPr id="131075"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31076"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64</a:t>
            </a:fld>
            <a:endParaRPr lang="ru-RU" sz="1200">
              <a:solidFill>
                <a:schemeClr val="dk1"/>
              </a:solidFill>
              <a:latin typeface="Calibri" pitchFamily="34"/>
            </a:endParaRPr>
          </a:p>
        </p:txBody>
      </p:sp>
      <p:sp>
        <p:nvSpPr>
          <p:cNvPr id="133123"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33124"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65</a:t>
            </a:fld>
            <a:endParaRPr lang="ru-RU" sz="1200">
              <a:solidFill>
                <a:schemeClr val="dk1"/>
              </a:solidFill>
              <a:latin typeface="Calibri" pitchFamily="34"/>
            </a:endParaRPr>
          </a:p>
        </p:txBody>
      </p:sp>
      <p:sp>
        <p:nvSpPr>
          <p:cNvPr id="135171"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35172"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66</a:t>
            </a:fld>
            <a:endParaRPr lang="ru-RU" sz="1200">
              <a:solidFill>
                <a:schemeClr val="dk1"/>
              </a:solidFill>
              <a:latin typeface="Calibri" pitchFamily="34"/>
            </a:endParaRPr>
          </a:p>
        </p:txBody>
      </p:sp>
      <p:sp>
        <p:nvSpPr>
          <p:cNvPr id="137219"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37220"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67</a:t>
            </a:fld>
            <a:endParaRPr lang="ru-RU" sz="1200">
              <a:solidFill>
                <a:schemeClr val="dk1"/>
              </a:solidFill>
              <a:latin typeface="Calibri" pitchFamily="34"/>
            </a:endParaRPr>
          </a:p>
        </p:txBody>
      </p:sp>
      <p:sp>
        <p:nvSpPr>
          <p:cNvPr id="139267"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39268"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68</a:t>
            </a:fld>
            <a:endParaRPr lang="ru-RU" sz="1200">
              <a:solidFill>
                <a:schemeClr val="dk1"/>
              </a:solidFill>
              <a:latin typeface="Calibri" pitchFamily="34"/>
            </a:endParaRPr>
          </a:p>
        </p:txBody>
      </p:sp>
      <p:sp>
        <p:nvSpPr>
          <p:cNvPr id="141315"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41316"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ShapeType="1"/>
          </p:cNvSpPr>
          <p:nvPr>
            <p:ph type="sldNum"/>
          </p:nvPr>
        </p:nvSpPr>
        <p:spPr>
          <a:xfrm>
            <a:off x="3884612" y="8685212"/>
            <a:ext cx="2971800" cy="458787"/>
          </a:xfrm>
          <a:prstGeom prst="rect">
            <a:avLst/>
          </a:prstGeom>
          <a:noFill/>
        </p:spPr>
        <p:txBody>
          <a:bodyPr lIns="91440" tIns="45720" rIns="91440" bIns="45720" anchor="b"/>
          <a:lstStyle/>
          <a:p>
            <a:pPr lvl="0" algn="r" hangingPunct="1"/>
            <a:fld id="{D038279B-FC19-497E-A7D1-5ADD9CAF016F}" type="slidenum">
              <a:rPr lang="ru-RU" sz="1200">
                <a:solidFill>
                  <a:schemeClr val="dk1"/>
                </a:solidFill>
                <a:latin typeface="Calibri" pitchFamily="34"/>
              </a:rPr>
              <a:pPr lvl="0" algn="r" hangingPunct="1"/>
              <a:t>69</a:t>
            </a:fld>
            <a:endParaRPr lang="ru-RU" sz="1200">
              <a:solidFill>
                <a:schemeClr val="dk1"/>
              </a:solidFill>
              <a:latin typeface="Calibri" pitchFamily="34"/>
            </a:endParaRPr>
          </a:p>
        </p:txBody>
      </p:sp>
      <p:sp>
        <p:nvSpPr>
          <p:cNvPr id="143363" name="Rectangle 2"/>
          <p:cNvSpPr>
            <a:spLocks noGrp="1" noRot="1" noChangeAspect="1" noChangeShapeType="1"/>
          </p:cNvSpPr>
          <p:nvPr>
            <p:ph type="sldImg"/>
          </p:nvPr>
        </p:nvSpPr>
        <p:spPr>
          <a:xfrm>
            <a:off x="685800" y="1143000"/>
            <a:ext cx="5486400" cy="3086100"/>
          </a:xfrm>
          <a:prstGeom prst="rect">
            <a:avLst/>
          </a:prstGeom>
        </p:spPr>
        <p:txBody>
          <a:bodyPr lIns="91440" tIns="45720" rIns="91440" bIns="45720" anchor="ctr" anchorCtr="0"/>
          <a:lstStyle/>
          <a:p>
            <a:endParaRPr sz="1400" dirty="0"/>
          </a:p>
        </p:txBody>
      </p:sp>
      <p:sp>
        <p:nvSpPr>
          <p:cNvPr id="143364" name="Rectangle 3"/>
          <p:cNvSpPr>
            <a:spLocks noGrp="1" noChangeShapeType="1"/>
          </p:cNvSpPr>
          <p:nvPr>
            <p:ph type="body" idx="1"/>
          </p:nvPr>
        </p:nvSpPr>
        <p:spPr>
          <a:xfrm>
            <a:off x="685800" y="4400550"/>
            <a:ext cx="5486400" cy="3600450"/>
          </a:xfrm>
          <a:prstGeom prst="rect">
            <a:avLst/>
          </a:prstGeom>
          <a:noFill/>
        </p:spPr>
        <p:txBody>
          <a:bodyPr lIns="91440" tIns="45720" rIns="91440" bIns="45720" anchor="t"/>
          <a:lstStyle/>
          <a:p>
            <a:endParaRPr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7</a:t>
            </a:fld>
            <a:endParaRPr lang="ru-RU" sz="1200">
              <a:solidFill>
                <a:schemeClr val="dk1"/>
              </a:solidFill>
            </a:endParaRPr>
          </a:p>
        </p:txBody>
      </p:sp>
      <p:sp>
        <p:nvSpPr>
          <p:cNvPr id="1638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a:t>
            </a:fld>
            <a:endParaRPr lang="ru-RU"/>
          </a:p>
        </p:txBody>
      </p:sp>
      <p:sp>
        <p:nvSpPr>
          <p:cNvPr id="1638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a:t>
            </a:fld>
            <a:endParaRPr lang="ru-RU"/>
          </a:p>
        </p:txBody>
      </p:sp>
      <p:sp>
        <p:nvSpPr>
          <p:cNvPr id="1638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7</a:t>
            </a:fld>
            <a:endParaRPr lang="ru-RU">
              <a:latin typeface="Times New Roman" pitchFamily="18"/>
            </a:endParaRPr>
          </a:p>
        </p:txBody>
      </p:sp>
      <p:sp>
        <p:nvSpPr>
          <p:cNvPr id="1639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639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70</a:t>
            </a:fld>
            <a:endParaRPr lang="ru-RU" sz="1200">
              <a:solidFill>
                <a:schemeClr val="dk1"/>
              </a:solidFill>
            </a:endParaRPr>
          </a:p>
        </p:txBody>
      </p:sp>
      <p:sp>
        <p:nvSpPr>
          <p:cNvPr id="145411"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70</a:t>
            </a:fld>
            <a:endParaRPr lang="ru-RU"/>
          </a:p>
        </p:txBody>
      </p:sp>
      <p:sp>
        <p:nvSpPr>
          <p:cNvPr id="14541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70</a:t>
            </a:fld>
            <a:endParaRPr lang="ru-RU"/>
          </a:p>
        </p:txBody>
      </p:sp>
      <p:sp>
        <p:nvSpPr>
          <p:cNvPr id="145413"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70</a:t>
            </a:fld>
            <a:endParaRPr lang="ru-RU">
              <a:latin typeface="Times New Roman" pitchFamily="18"/>
            </a:endParaRPr>
          </a:p>
        </p:txBody>
      </p:sp>
      <p:sp>
        <p:nvSpPr>
          <p:cNvPr id="145414"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45415"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71</a:t>
            </a:fld>
            <a:endParaRPr lang="ru-RU" sz="1200">
              <a:solidFill>
                <a:schemeClr val="dk1"/>
              </a:solidFill>
            </a:endParaRPr>
          </a:p>
        </p:txBody>
      </p:sp>
      <p:sp>
        <p:nvSpPr>
          <p:cNvPr id="147459"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71</a:t>
            </a:fld>
            <a:endParaRPr lang="ru-RU"/>
          </a:p>
        </p:txBody>
      </p:sp>
      <p:sp>
        <p:nvSpPr>
          <p:cNvPr id="147460"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71</a:t>
            </a:fld>
            <a:endParaRPr lang="ru-RU"/>
          </a:p>
        </p:txBody>
      </p:sp>
      <p:sp>
        <p:nvSpPr>
          <p:cNvPr id="147461"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71</a:t>
            </a:fld>
            <a:endParaRPr lang="ru-RU">
              <a:latin typeface="Times New Roman" pitchFamily="18"/>
            </a:endParaRPr>
          </a:p>
        </p:txBody>
      </p:sp>
      <p:sp>
        <p:nvSpPr>
          <p:cNvPr id="147462"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47463"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72</a:t>
            </a:fld>
            <a:endParaRPr lang="ru-RU" sz="1200">
              <a:solidFill>
                <a:schemeClr val="dk1"/>
              </a:solidFill>
            </a:endParaRPr>
          </a:p>
        </p:txBody>
      </p:sp>
      <p:sp>
        <p:nvSpPr>
          <p:cNvPr id="149507"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72</a:t>
            </a:fld>
            <a:endParaRPr lang="ru-RU"/>
          </a:p>
        </p:txBody>
      </p:sp>
      <p:sp>
        <p:nvSpPr>
          <p:cNvPr id="149508"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72</a:t>
            </a:fld>
            <a:endParaRPr lang="ru-RU"/>
          </a:p>
        </p:txBody>
      </p:sp>
      <p:sp>
        <p:nvSpPr>
          <p:cNvPr id="149509"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72</a:t>
            </a:fld>
            <a:endParaRPr lang="ru-RU">
              <a:latin typeface="Times New Roman" pitchFamily="18"/>
            </a:endParaRPr>
          </a:p>
        </p:txBody>
      </p:sp>
      <p:sp>
        <p:nvSpPr>
          <p:cNvPr id="149510"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49511"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73</a:t>
            </a:fld>
            <a:endParaRPr lang="ru-RU" sz="1200">
              <a:solidFill>
                <a:schemeClr val="dk1"/>
              </a:solidFill>
            </a:endParaRPr>
          </a:p>
        </p:txBody>
      </p:sp>
      <p:sp>
        <p:nvSpPr>
          <p:cNvPr id="15155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73</a:t>
            </a:fld>
            <a:endParaRPr lang="ru-RU"/>
          </a:p>
        </p:txBody>
      </p:sp>
      <p:sp>
        <p:nvSpPr>
          <p:cNvPr id="15155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73</a:t>
            </a:fld>
            <a:endParaRPr lang="ru-RU"/>
          </a:p>
        </p:txBody>
      </p:sp>
      <p:sp>
        <p:nvSpPr>
          <p:cNvPr id="15155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73</a:t>
            </a:fld>
            <a:endParaRPr lang="ru-RU">
              <a:latin typeface="Times New Roman" pitchFamily="18"/>
            </a:endParaRPr>
          </a:p>
        </p:txBody>
      </p:sp>
      <p:sp>
        <p:nvSpPr>
          <p:cNvPr id="15155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5155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8</a:t>
            </a:fld>
            <a:endParaRPr lang="ru-RU" sz="1200">
              <a:solidFill>
                <a:schemeClr val="dk1"/>
              </a:solidFill>
            </a:endParaRPr>
          </a:p>
        </p:txBody>
      </p:sp>
      <p:sp>
        <p:nvSpPr>
          <p:cNvPr id="18435"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8</a:t>
            </a:fld>
            <a:endParaRPr lang="ru-RU"/>
          </a:p>
        </p:txBody>
      </p:sp>
      <p:sp>
        <p:nvSpPr>
          <p:cNvPr id="18436"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8</a:t>
            </a:fld>
            <a:endParaRPr lang="ru-RU"/>
          </a:p>
        </p:txBody>
      </p:sp>
      <p:sp>
        <p:nvSpPr>
          <p:cNvPr id="18437"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8</a:t>
            </a:fld>
            <a:endParaRPr lang="ru-RU">
              <a:latin typeface="Times New Roman" pitchFamily="18"/>
            </a:endParaRPr>
          </a:p>
        </p:txBody>
      </p:sp>
      <p:sp>
        <p:nvSpPr>
          <p:cNvPr id="18438"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18439"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fld id="{D038279B-FC19-497E-A7D1-5ADD9CAF016F}" type="slidenum">
              <a:rPr lang="ru-RU" sz="1200">
                <a:solidFill>
                  <a:schemeClr val="dk1"/>
                </a:solidFill>
              </a:rPr>
              <a:pPr lvl="0" algn="r" hangingPunct="1"/>
              <a:t>9</a:t>
            </a:fld>
            <a:endParaRPr lang="ru-RU" sz="1200">
              <a:solidFill>
                <a:schemeClr val="dk1"/>
              </a:solidFill>
            </a:endParaRPr>
          </a:p>
        </p:txBody>
      </p:sp>
      <p:sp>
        <p:nvSpPr>
          <p:cNvPr id="20483"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9</a:t>
            </a:fld>
            <a:endParaRPr lang="ru-RU"/>
          </a:p>
        </p:txBody>
      </p:sp>
      <p:sp>
        <p:nvSpPr>
          <p:cNvPr id="20484" name="Rectangle 7"/>
          <p:cNvSpPr txBox="1">
            <a:spLocks noGrp="1" noChangeShapeType="1"/>
          </p:cNvSpPr>
          <p:nvPr>
            <p:ph type="sldNum"/>
          </p:nvPr>
        </p:nvSpPr>
        <p:spPr>
          <a:xfrm>
            <a:off x="3884612" y="8685212"/>
            <a:ext cx="2971800" cy="457200"/>
          </a:xfrm>
          <a:prstGeom prst="rect">
            <a:avLst/>
          </a:prstGeom>
          <a:noFill/>
        </p:spPr>
        <p:txBody>
          <a:bodyPr lIns="91440" tIns="45720" rIns="91440" bIns="45720" anchor="b"/>
          <a:lstStyle/>
          <a:p>
            <a:pPr lvl="0" algn="r" hangingPunct="1">
              <a:spcBef>
                <a:spcPts val="0"/>
              </a:spcBef>
            </a:pPr>
            <a:fld id="{D038279B-FC19-497E-A7D1-5ADD9CAF016F}" type="slidenum">
              <a:rPr lang="ru-RU"/>
              <a:pPr lvl="0" algn="r" hangingPunct="1">
                <a:spcBef>
                  <a:spcPts val="0"/>
                </a:spcBef>
              </a:pPr>
              <a:t>9</a:t>
            </a:fld>
            <a:endParaRPr lang="ru-RU"/>
          </a:p>
        </p:txBody>
      </p:sp>
      <p:sp>
        <p:nvSpPr>
          <p:cNvPr id="20485" name="Rectangle 7"/>
          <p:cNvSpPr txBox="1">
            <a:spLocks noGrp="1" noChangeShapeType="1"/>
          </p:cNvSpPr>
          <p:nvPr>
            <p:ph type="sldNum"/>
          </p:nvPr>
        </p:nvSpPr>
        <p:spPr>
          <a:xfrm>
            <a:off x="3886200" y="8686800"/>
            <a:ext cx="2971800" cy="457200"/>
          </a:xfrm>
          <a:prstGeom prst="rect">
            <a:avLst/>
          </a:prstGeom>
          <a:noFill/>
        </p:spPr>
        <p:txBody>
          <a:bodyPr lIns="91440" tIns="45720" rIns="91440" bIns="45720" anchor="b"/>
          <a:lstStyle/>
          <a:p>
            <a:pPr lvl="0" algn="r">
              <a:spcBef>
                <a:spcPts val="0"/>
              </a:spcBef>
            </a:pPr>
            <a:fld id="{D038279B-FC19-497E-A7D1-5ADD9CAF016F}" type="slidenum">
              <a:rPr lang="ru-RU">
                <a:latin typeface="Times New Roman" pitchFamily="18"/>
              </a:rPr>
              <a:pPr lvl="0" algn="r">
                <a:spcBef>
                  <a:spcPts val="0"/>
                </a:spcBef>
              </a:pPr>
              <a:t>9</a:t>
            </a:fld>
            <a:endParaRPr lang="ru-RU">
              <a:latin typeface="Times New Roman" pitchFamily="18"/>
            </a:endParaRPr>
          </a:p>
        </p:txBody>
      </p:sp>
      <p:sp>
        <p:nvSpPr>
          <p:cNvPr id="20486" name="Rectangle 2"/>
          <p:cNvSpPr>
            <a:spLocks noGrp="1" noRot="1" noChangeAspect="1" noChangeShapeType="1"/>
          </p:cNvSpPr>
          <p:nvPr>
            <p:ph type="sldImg"/>
          </p:nvPr>
        </p:nvSpPr>
        <p:spPr>
          <a:xfrm>
            <a:off x="381000" y="685800"/>
            <a:ext cx="6096000" cy="3429000"/>
          </a:xfrm>
          <a:prstGeom prst="rect">
            <a:avLst/>
          </a:prstGeom>
        </p:spPr>
        <p:txBody>
          <a:bodyPr lIns="91440" tIns="45720" rIns="91440" bIns="45720" anchor="ctr" anchorCtr="0"/>
          <a:lstStyle/>
          <a:p>
            <a:endParaRPr sz="1400" dirty="0"/>
          </a:p>
        </p:txBody>
      </p:sp>
      <p:sp>
        <p:nvSpPr>
          <p:cNvPr id="20487" name="Rectangle 3"/>
          <p:cNvSpPr>
            <a:spLocks noGrp="1" noChangeShapeType="1"/>
          </p:cNvSpPr>
          <p:nvPr>
            <p:ph type="body" idx="1"/>
          </p:nvPr>
        </p:nvSpPr>
        <p:spPr>
          <a:xfrm>
            <a:off x="914400" y="4343400"/>
            <a:ext cx="5029200" cy="4114800"/>
          </a:xfrm>
          <a:prstGeom prst="rect">
            <a:avLst/>
          </a:prstGeom>
          <a:noFill/>
        </p:spPr>
        <p:txBody>
          <a:bodyPr lIns="91440" tIns="45720" rIns="91440" bIns="45720" anchor="t"/>
          <a:lstStyle/>
          <a:p>
            <a:endParaRP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Object Slide">
    <p:spTree>
      <p:nvGrpSpPr>
        <p:cNvPr id="1" name=""/>
        <p:cNvGrpSpPr/>
        <p:nvPr/>
      </p:nvGrpSpPr>
      <p:grpSpPr>
        <a:xfrm>
          <a:off x="0" y="0"/>
          <a:ext cx="0" cy="0"/>
          <a:chOff x="0" y="0"/>
          <a:chExt cx="0" cy="0"/>
        </a:xfrm>
      </p:grpSpPr>
      <p:sp>
        <p:nvSpPr>
          <p:cNvPr id="1026" name="Shape 1026"/>
          <p:cNvSpPr>
            <a:spLocks noGrp="1" noChangeShapeType="1"/>
          </p:cNvSpPr>
          <p:nvPr>
            <p:ph type="title"/>
          </p:nvPr>
        </p:nvSpPr>
        <p:spPr>
          <a:xfrm>
            <a:off x="287337" y="130175"/>
            <a:ext cx="5186362" cy="539750"/>
          </a:xfrm>
          <a:prstGeom prst="rect">
            <a:avLst/>
          </a:prstGeom>
          <a:noFill/>
        </p:spPr>
        <p:txBody>
          <a:bodyPr lIns="51427" tIns="25714" rIns="51427" bIns="25714" anchor="ctr" anchorCtr="0"/>
          <a:lstStyle/>
          <a:p>
            <a:pPr marL="0" lvl="0" indent="0">
              <a:spcBef>
                <a:spcPts val="0"/>
              </a:spcBef>
              <a:buNone/>
            </a:pPr>
            <a:r>
              <a:rPr lang="ru-RU"/>
              <a:t>Образец заголовка</a:t>
            </a:r>
          </a:p>
        </p:txBody>
      </p:sp>
      <p:sp>
        <p:nvSpPr>
          <p:cNvPr id="1027" name="Shape 1027"/>
          <p:cNvSpPr>
            <a:spLocks noGrp="1" noChangeShapeType="1"/>
          </p:cNvSpPr>
          <p:nvPr>
            <p:ph idx="1"/>
          </p:nvPr>
        </p:nvSpPr>
        <p:spPr>
          <a:xfrm>
            <a:off x="287337" y="755650"/>
            <a:ext cx="5186362" cy="2138362"/>
          </a:xfrm>
          <a:prstGeom prst="rect">
            <a:avLst/>
          </a:prstGeom>
          <a:noFill/>
        </p:spPr>
        <p:txBody>
          <a:bodyPr lIns="51427" tIns="25714" rIns="51427" bIns="25714"/>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193675" lvl="0" indent="-193675">
              <a:spcBef>
                <a:spcPct val="20000"/>
              </a:spcBef>
              <a:buChar char="•"/>
            </a:pPr>
            <a:r>
              <a:rPr lang="ru-RU"/>
              <a:t>Образец текста</a:t>
            </a:r>
          </a:p>
          <a:p>
            <a:pPr marL="417512" lvl="1" indent="-160337">
              <a:spcBef>
                <a:spcPct val="20000"/>
              </a:spcBef>
              <a:buChar char="–"/>
            </a:pPr>
            <a:r>
              <a:rPr lang="ru-RU"/>
              <a:t>Второй уровень</a:t>
            </a:r>
          </a:p>
          <a:p>
            <a:pPr marL="642937" lvl="2" indent="-128587">
              <a:spcBef>
                <a:spcPct val="20000"/>
              </a:spcBef>
              <a:buChar char="•"/>
            </a:pPr>
            <a:r>
              <a:rPr lang="ru-RU"/>
              <a:t>Третий уровень</a:t>
            </a:r>
          </a:p>
          <a:p>
            <a:pPr marL="900112" lvl="3" indent="-128587">
              <a:spcBef>
                <a:spcPct val="20000"/>
              </a:spcBef>
              <a:buChar char="–"/>
            </a:pPr>
            <a:r>
              <a:rPr lang="ru-RU"/>
              <a:t>Четвертый уровень</a:t>
            </a:r>
          </a:p>
          <a:p>
            <a:pPr marL="1157287" lvl="4" indent="-128587">
              <a:spcBef>
                <a:spcPct val="20000"/>
              </a:spcBef>
              <a:buChar char="»"/>
            </a:pPr>
            <a:r>
              <a:rPr lang="ru-RU"/>
              <a:t>Пятый уровень</a:t>
            </a:r>
          </a:p>
        </p:txBody>
      </p:sp>
      <p:sp>
        <p:nvSpPr>
          <p:cNvPr id="1028" name="Shape 1028"/>
          <p:cNvSpPr>
            <a:spLocks noGrp="1" noChangeShapeType="1"/>
          </p:cNvSpPr>
          <p:nvPr>
            <p:ph type="dt" idx="2"/>
          </p:nvPr>
        </p:nvSpPr>
        <p:spPr>
          <a:xfrm>
            <a:off x="287337" y="2951162"/>
            <a:ext cx="1344612" cy="223837"/>
          </a:xfrm>
          <a:prstGeom prst="rect">
            <a:avLst/>
          </a:prstGeom>
          <a:noFill/>
        </p:spPr>
        <p:txBody>
          <a:bodyPr lIns="51427" tIns="25714" rIns="51427" bIns="25714"/>
          <a:lstStyle/>
          <a:p>
            <a:endParaRPr sz="1400" dirty="0"/>
          </a:p>
        </p:txBody>
      </p:sp>
      <p:sp>
        <p:nvSpPr>
          <p:cNvPr id="1029" name="Shape 1029"/>
          <p:cNvSpPr>
            <a:spLocks noGrp="1" noChangeShapeType="1"/>
          </p:cNvSpPr>
          <p:nvPr>
            <p:ph type="ftr" idx="3"/>
          </p:nvPr>
        </p:nvSpPr>
        <p:spPr>
          <a:xfrm>
            <a:off x="1968500" y="2951162"/>
            <a:ext cx="1824037" cy="223837"/>
          </a:xfrm>
          <a:prstGeom prst="rect">
            <a:avLst/>
          </a:prstGeom>
          <a:noFill/>
        </p:spPr>
        <p:txBody>
          <a:bodyPr lIns="51427" tIns="25714" rIns="51427" bIns="25714"/>
          <a:lstStyle/>
          <a:p>
            <a:endParaRPr sz="1400" dirty="0"/>
          </a:p>
        </p:txBody>
      </p:sp>
      <p:sp>
        <p:nvSpPr>
          <p:cNvPr id="1030" name="Shape 1030"/>
          <p:cNvSpPr>
            <a:spLocks noGrp="1" noChangeShapeType="1"/>
          </p:cNvSpPr>
          <p:nvPr>
            <p:ph type="sldNum" idx="4"/>
          </p:nvPr>
        </p:nvSpPr>
        <p:spPr>
          <a:xfrm>
            <a:off x="4129087" y="2951162"/>
            <a:ext cx="1344612" cy="223837"/>
          </a:xfrm>
          <a:prstGeom prst="rect">
            <a:avLst/>
          </a:prstGeom>
          <a:noFill/>
        </p:spPr>
        <p:txBody>
          <a:bodyPr lIns="51427" tIns="25714" rIns="51427" bIns="25714"/>
          <a:lstStyle>
            <a:lvl1pPr marL="0" indent="0" algn="l" defTabSz="514350" rtl="0" fontAlgn="base" hangingPunct="1">
              <a:lnSpc>
                <a:spcPct val="100000"/>
              </a:lnSpc>
              <a:spcBef>
                <a:spcPts val="0"/>
              </a:spcBef>
              <a:spcAft>
                <a:spcPts val="0"/>
              </a:spcAft>
              <a:buNone/>
              <a:defRPr sz="1800" b="0" i="0">
                <a:solidFill>
                  <a:schemeClr val="dk1"/>
                </a:solidFill>
                <a:latin typeface="Arial"/>
                <a:ea typeface="Arial"/>
              </a:defRPr>
            </a:lvl1pPr>
            <a:lvl2pPr marL="457200" indent="457200" algn="l" defTabSz="514350" rtl="0" fontAlgn="base" hangingPunct="1">
              <a:lnSpc>
                <a:spcPct val="100000"/>
              </a:lnSpc>
              <a:spcBef>
                <a:spcPts val="0"/>
              </a:spcBef>
              <a:spcAft>
                <a:spcPts val="0"/>
              </a:spcAft>
              <a:buNone/>
              <a:defRPr sz="1800" b="0" i="0">
                <a:solidFill>
                  <a:schemeClr val="dk1"/>
                </a:solidFill>
                <a:latin typeface="Arial"/>
                <a:ea typeface="Arial"/>
              </a:defRPr>
            </a:lvl2pPr>
            <a:lvl3pPr marL="914400" indent="914400" algn="l" defTabSz="514350" rtl="0" fontAlgn="base" hangingPunct="1">
              <a:lnSpc>
                <a:spcPct val="100000"/>
              </a:lnSpc>
              <a:spcBef>
                <a:spcPts val="0"/>
              </a:spcBef>
              <a:spcAft>
                <a:spcPts val="0"/>
              </a:spcAft>
              <a:buNone/>
              <a:defRPr sz="1800" b="0" i="0">
                <a:solidFill>
                  <a:schemeClr val="dk1"/>
                </a:solidFill>
                <a:latin typeface="Arial"/>
                <a:ea typeface="Arial"/>
              </a:defRPr>
            </a:lvl3pPr>
            <a:lvl4pPr marL="1371600" indent="1371600" algn="l" defTabSz="514350" rtl="0" fontAlgn="base" hangingPunct="1">
              <a:lnSpc>
                <a:spcPct val="100000"/>
              </a:lnSpc>
              <a:spcBef>
                <a:spcPts val="0"/>
              </a:spcBef>
              <a:spcAft>
                <a:spcPts val="0"/>
              </a:spcAft>
              <a:buNone/>
              <a:defRPr sz="1800" b="0" i="0">
                <a:solidFill>
                  <a:schemeClr val="dk1"/>
                </a:solidFill>
                <a:latin typeface="Arial"/>
                <a:ea typeface="Arial"/>
              </a:defRPr>
            </a:lvl4pPr>
            <a:lvl5pPr marL="1828800" indent="1828800" algn="l" defTabSz="514350" rtl="0" fontAlgn="base" hangingPunct="1">
              <a:lnSpc>
                <a:spcPct val="100000"/>
              </a:lnSpc>
              <a:spcBef>
                <a:spcPts val="0"/>
              </a:spcBef>
              <a:spcAft>
                <a:spcPts val="0"/>
              </a:spcAft>
              <a:buNone/>
              <a:defRPr sz="1800" b="0" i="0">
                <a:solidFill>
                  <a:schemeClr val="dk1"/>
                </a:solidFill>
                <a:latin typeface="Arial"/>
                <a:ea typeface="Arial"/>
              </a:defRPr>
            </a:lvl5pPr>
            <a:lvl6pPr defTabSz="514350">
              <a:defRPr lang="ru-RU" sz="1800"/>
            </a:lvl6pPr>
            <a:lvl7pPr defTabSz="514350">
              <a:defRPr lang="ru-RU" sz="1800"/>
            </a:lvl7pPr>
            <a:lvl8pPr defTabSz="514350">
              <a:defRPr lang="ru-RU" sz="1800"/>
            </a:lvl8pPr>
            <a:lvl9pPr defTabSz="514350">
              <a:defRPr lang="ru-RU" sz="1800"/>
            </a:lvl9pPr>
          </a:lstStyle>
          <a:p>
            <a:pPr marL="0" lvl="0" indent="0" algn="r" defTabSz="514350" hangingPunct="1">
              <a:spcBef>
                <a:spcPts val="0"/>
              </a:spcBef>
              <a:buNone/>
            </a:pPr>
            <a:fld id="{D038279B-FC19-497E-A7D1-5ADD9CAF016F}" type="slidenum">
              <a:rPr lang="ru-RU" sz="800">
                <a:solidFill>
                  <a:schemeClr val="dk1"/>
                </a:solidFill>
              </a:rPr>
              <a:pPr marL="0" lvl="0" indent="0" algn="r" defTabSz="514350" hangingPunct="1">
                <a:spcBef>
                  <a:spcPts val="0"/>
                </a:spcBef>
                <a:buNone/>
              </a:pPr>
              <a:t>‹#›</a:t>
            </a:fld>
            <a:endParaRPr lang="ru-RU" sz="800">
              <a:solidFill>
                <a:schemeClr val="dk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026" name="Rectangle 2"/>
          <p:cNvSpPr>
            <a:spLocks noGrp="1" noChangeShapeType="1"/>
          </p:cNvSpPr>
          <p:nvPr>
            <p:ph type="title"/>
          </p:nvPr>
        </p:nvSpPr>
        <p:spPr>
          <a:xfrm>
            <a:off x="287337" y="130175"/>
            <a:ext cx="5186362" cy="539750"/>
          </a:xfrm>
          <a:prstGeom prst="rect">
            <a:avLst/>
          </a:prstGeom>
          <a:noFill/>
        </p:spPr>
        <p:txBody>
          <a:bodyPr lIns="51427" tIns="25714" rIns="51427" bIns="25714" anchor="ctr" anchorCtr="0"/>
          <a:lstStyle/>
          <a:p>
            <a:pPr marL="0" lvl="0" indent="0">
              <a:spcBef>
                <a:spcPts val="0"/>
              </a:spcBef>
              <a:buNone/>
            </a:pPr>
            <a:r>
              <a:rPr lang="ru-RU"/>
              <a:t>Образец заголовка</a:t>
            </a:r>
          </a:p>
        </p:txBody>
      </p:sp>
      <p:sp>
        <p:nvSpPr>
          <p:cNvPr id="1027" name="Rectangle 3"/>
          <p:cNvSpPr>
            <a:spLocks noGrp="1" noChangeShapeType="1"/>
          </p:cNvSpPr>
          <p:nvPr>
            <p:ph type="body" idx="1"/>
          </p:nvPr>
        </p:nvSpPr>
        <p:spPr>
          <a:xfrm>
            <a:off x="287337" y="755650"/>
            <a:ext cx="5186362" cy="2138362"/>
          </a:xfrm>
          <a:prstGeom prst="rect">
            <a:avLst/>
          </a:prstGeom>
          <a:noFill/>
        </p:spPr>
        <p:txBody>
          <a:bodyPr lIns="51427" tIns="25714" rIns="51427" bIns="25714"/>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193675" lvl="0" indent="-193675">
              <a:spcBef>
                <a:spcPct val="20000"/>
              </a:spcBef>
              <a:buChar char="•"/>
            </a:pPr>
            <a:r>
              <a:rPr lang="ru-RU"/>
              <a:t>Образец текста</a:t>
            </a:r>
          </a:p>
          <a:p>
            <a:pPr marL="417512" lvl="1" indent="-160337">
              <a:spcBef>
                <a:spcPct val="20000"/>
              </a:spcBef>
              <a:buChar char="–"/>
            </a:pPr>
            <a:r>
              <a:rPr lang="ru-RU"/>
              <a:t>Второй уровень</a:t>
            </a:r>
          </a:p>
          <a:p>
            <a:pPr marL="642937" lvl="2" indent="-128587">
              <a:spcBef>
                <a:spcPct val="20000"/>
              </a:spcBef>
              <a:buChar char="•"/>
            </a:pPr>
            <a:r>
              <a:rPr lang="ru-RU"/>
              <a:t>Третий уровень</a:t>
            </a:r>
          </a:p>
          <a:p>
            <a:pPr marL="900112" lvl="3" indent="-128587">
              <a:spcBef>
                <a:spcPct val="20000"/>
              </a:spcBef>
              <a:buChar char="–"/>
            </a:pPr>
            <a:r>
              <a:rPr lang="ru-RU"/>
              <a:t>Четвертый уровень</a:t>
            </a:r>
          </a:p>
          <a:p>
            <a:pPr marL="1157287" lvl="4" indent="-128587">
              <a:spcBef>
                <a:spcPct val="20000"/>
              </a:spcBef>
              <a:buChar char="»"/>
            </a:pPr>
            <a:r>
              <a:rPr lang="ru-RU"/>
              <a:t>Пятый уровень</a:t>
            </a:r>
          </a:p>
        </p:txBody>
      </p:sp>
      <p:sp>
        <p:nvSpPr>
          <p:cNvPr id="1028" name="Rectangle 4"/>
          <p:cNvSpPr>
            <a:spLocks noGrp="1" noChangeShapeType="1"/>
          </p:cNvSpPr>
          <p:nvPr>
            <p:ph type="dt" idx="2"/>
          </p:nvPr>
        </p:nvSpPr>
        <p:spPr>
          <a:xfrm>
            <a:off x="287337" y="2951162"/>
            <a:ext cx="1344612" cy="223837"/>
          </a:xfrm>
          <a:prstGeom prst="rect">
            <a:avLst/>
          </a:prstGeom>
          <a:noFill/>
        </p:spPr>
        <p:txBody>
          <a:bodyPr lIns="51427" tIns="25714" rIns="51427" bIns="25714"/>
          <a:lstStyle/>
          <a:p>
            <a:endParaRPr sz="1400" dirty="0"/>
          </a:p>
        </p:txBody>
      </p:sp>
      <p:sp>
        <p:nvSpPr>
          <p:cNvPr id="1029" name="Rectangle 5"/>
          <p:cNvSpPr>
            <a:spLocks noGrp="1" noChangeShapeType="1"/>
          </p:cNvSpPr>
          <p:nvPr>
            <p:ph type="ftr" idx="3"/>
          </p:nvPr>
        </p:nvSpPr>
        <p:spPr>
          <a:xfrm>
            <a:off x="1968500" y="2951162"/>
            <a:ext cx="1824037" cy="223837"/>
          </a:xfrm>
          <a:prstGeom prst="rect">
            <a:avLst/>
          </a:prstGeom>
          <a:noFill/>
        </p:spPr>
        <p:txBody>
          <a:bodyPr lIns="51427" tIns="25714" rIns="51427" bIns="25714"/>
          <a:lstStyle/>
          <a:p>
            <a:endParaRPr sz="1400" dirty="0"/>
          </a:p>
        </p:txBody>
      </p:sp>
      <p:sp>
        <p:nvSpPr>
          <p:cNvPr id="1030" name="Rectangle 6"/>
          <p:cNvSpPr>
            <a:spLocks noGrp="1" noChangeShapeType="1"/>
          </p:cNvSpPr>
          <p:nvPr>
            <p:ph type="sldNum" idx="4"/>
          </p:nvPr>
        </p:nvSpPr>
        <p:spPr>
          <a:xfrm>
            <a:off x="4129087" y="2951162"/>
            <a:ext cx="1344612" cy="223837"/>
          </a:xfrm>
          <a:prstGeom prst="rect">
            <a:avLst/>
          </a:prstGeom>
          <a:noFill/>
        </p:spPr>
        <p:txBody>
          <a:bodyPr lIns="51427" tIns="25714" rIns="51427" bIns="25714"/>
          <a:lstStyle>
            <a:lvl1pPr marL="0" indent="0" algn="l" defTabSz="514350" rtl="0" fontAlgn="base" hangingPunct="1">
              <a:lnSpc>
                <a:spcPct val="100000"/>
              </a:lnSpc>
              <a:spcBef>
                <a:spcPts val="0"/>
              </a:spcBef>
              <a:spcAft>
                <a:spcPts val="0"/>
              </a:spcAft>
              <a:buNone/>
              <a:defRPr sz="1800" b="0" i="0">
                <a:solidFill>
                  <a:schemeClr val="dk1"/>
                </a:solidFill>
                <a:latin typeface="Arial"/>
                <a:ea typeface="Arial"/>
              </a:defRPr>
            </a:lvl1pPr>
            <a:lvl2pPr marL="457200" indent="457200" algn="l" defTabSz="514350" rtl="0" fontAlgn="base" hangingPunct="1">
              <a:lnSpc>
                <a:spcPct val="100000"/>
              </a:lnSpc>
              <a:spcBef>
                <a:spcPts val="0"/>
              </a:spcBef>
              <a:spcAft>
                <a:spcPts val="0"/>
              </a:spcAft>
              <a:buNone/>
              <a:defRPr sz="1800" b="0" i="0">
                <a:solidFill>
                  <a:schemeClr val="dk1"/>
                </a:solidFill>
                <a:latin typeface="Arial"/>
                <a:ea typeface="Arial"/>
              </a:defRPr>
            </a:lvl2pPr>
            <a:lvl3pPr marL="914400" indent="914400" algn="l" defTabSz="514350" rtl="0" fontAlgn="base" hangingPunct="1">
              <a:lnSpc>
                <a:spcPct val="100000"/>
              </a:lnSpc>
              <a:spcBef>
                <a:spcPts val="0"/>
              </a:spcBef>
              <a:spcAft>
                <a:spcPts val="0"/>
              </a:spcAft>
              <a:buNone/>
              <a:defRPr sz="1800" b="0" i="0">
                <a:solidFill>
                  <a:schemeClr val="dk1"/>
                </a:solidFill>
                <a:latin typeface="Arial"/>
                <a:ea typeface="Arial"/>
              </a:defRPr>
            </a:lvl3pPr>
            <a:lvl4pPr marL="1371600" indent="1371600" algn="l" defTabSz="514350" rtl="0" fontAlgn="base" hangingPunct="1">
              <a:lnSpc>
                <a:spcPct val="100000"/>
              </a:lnSpc>
              <a:spcBef>
                <a:spcPts val="0"/>
              </a:spcBef>
              <a:spcAft>
                <a:spcPts val="0"/>
              </a:spcAft>
              <a:buNone/>
              <a:defRPr sz="1800" b="0" i="0">
                <a:solidFill>
                  <a:schemeClr val="dk1"/>
                </a:solidFill>
                <a:latin typeface="Arial"/>
                <a:ea typeface="Arial"/>
              </a:defRPr>
            </a:lvl4pPr>
            <a:lvl5pPr marL="1828800" indent="1828800" algn="l" defTabSz="514350" rtl="0" fontAlgn="base" hangingPunct="1">
              <a:lnSpc>
                <a:spcPct val="100000"/>
              </a:lnSpc>
              <a:spcBef>
                <a:spcPts val="0"/>
              </a:spcBef>
              <a:spcAft>
                <a:spcPts val="0"/>
              </a:spcAft>
              <a:buNone/>
              <a:defRPr sz="1800" b="0" i="0">
                <a:solidFill>
                  <a:schemeClr val="dk1"/>
                </a:solidFill>
                <a:latin typeface="Arial"/>
                <a:ea typeface="Arial"/>
              </a:defRPr>
            </a:lvl5pPr>
            <a:lvl6pPr defTabSz="514350">
              <a:defRPr lang="ru-RU" sz="1800"/>
            </a:lvl6pPr>
            <a:lvl7pPr defTabSz="514350">
              <a:defRPr lang="ru-RU" sz="1800"/>
            </a:lvl7pPr>
            <a:lvl8pPr defTabSz="514350">
              <a:defRPr lang="ru-RU" sz="1800"/>
            </a:lvl8pPr>
            <a:lvl9pPr defTabSz="514350">
              <a:defRPr lang="ru-RU" sz="1800"/>
            </a:lvl9pPr>
          </a:lstStyle>
          <a:p>
            <a:pPr marL="0" lvl="0" indent="0" algn="r" defTabSz="514350" hangingPunct="1">
              <a:spcBef>
                <a:spcPts val="0"/>
              </a:spcBef>
              <a:buNone/>
            </a:pPr>
            <a:fld id="{D038279B-FC19-497E-A7D1-5ADD9CAF016F}" type="slidenum">
              <a:rPr lang="ru-RU" sz="800">
                <a:solidFill>
                  <a:schemeClr val="dk1"/>
                </a:solidFill>
              </a:rPr>
              <a:pPr marL="0" lvl="0" indent="0" algn="r" defTabSz="514350" hangingPunct="1">
                <a:spcBef>
                  <a:spcPts val="0"/>
                </a:spcBef>
                <a:buNone/>
              </a:pPr>
              <a:t>‹#›</a:t>
            </a:fld>
            <a:endParaRPr lang="ru-RU" sz="800">
              <a:solidFill>
                <a:schemeClr val="dk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514350" rtl="0" eaLnBrk="0" fontAlgn="base" hangingPunct="0">
        <a:spcBef>
          <a:spcPct val="0"/>
        </a:spcBef>
        <a:spcAft>
          <a:spcPct val="0"/>
        </a:spcAft>
        <a:defRPr sz="2500" kern="1200">
          <a:solidFill>
            <a:schemeClr val="tx2"/>
          </a:solidFill>
          <a:latin typeface="+mj-lt"/>
          <a:ea typeface="+mj-ea"/>
          <a:cs typeface="+mj-cs"/>
        </a:defRPr>
      </a:lvl1pPr>
      <a:lvl2pPr algn="ctr" defTabSz="514350" rtl="0" eaLnBrk="0" fontAlgn="base" hangingPunct="0">
        <a:spcBef>
          <a:spcPct val="0"/>
        </a:spcBef>
        <a:spcAft>
          <a:spcPct val="0"/>
        </a:spcAft>
        <a:defRPr sz="2500">
          <a:solidFill>
            <a:schemeClr val="tx2"/>
          </a:solidFill>
          <a:latin typeface="Arial" panose="020B0604020202020204" pitchFamily="34" charset="0"/>
          <a:cs typeface="Arial" panose="020B0604020202020204" pitchFamily="34" charset="0"/>
        </a:defRPr>
      </a:lvl2pPr>
      <a:lvl3pPr algn="ctr" defTabSz="514350" rtl="0" eaLnBrk="0" fontAlgn="base" hangingPunct="0">
        <a:spcBef>
          <a:spcPct val="0"/>
        </a:spcBef>
        <a:spcAft>
          <a:spcPct val="0"/>
        </a:spcAft>
        <a:defRPr sz="2500">
          <a:solidFill>
            <a:schemeClr val="tx2"/>
          </a:solidFill>
          <a:latin typeface="Arial" panose="020B0604020202020204" pitchFamily="34" charset="0"/>
          <a:cs typeface="Arial" panose="020B0604020202020204" pitchFamily="34" charset="0"/>
        </a:defRPr>
      </a:lvl3pPr>
      <a:lvl4pPr algn="ctr" defTabSz="514350" rtl="0" eaLnBrk="0" fontAlgn="base" hangingPunct="0">
        <a:spcBef>
          <a:spcPct val="0"/>
        </a:spcBef>
        <a:spcAft>
          <a:spcPct val="0"/>
        </a:spcAft>
        <a:defRPr sz="2500">
          <a:solidFill>
            <a:schemeClr val="tx2"/>
          </a:solidFill>
          <a:latin typeface="Arial" panose="020B0604020202020204" pitchFamily="34" charset="0"/>
          <a:cs typeface="Arial" panose="020B0604020202020204" pitchFamily="34" charset="0"/>
        </a:defRPr>
      </a:lvl4pPr>
      <a:lvl5pPr algn="ctr" defTabSz="514350" rtl="0" eaLnBrk="0" fontAlgn="base" hangingPunct="0">
        <a:spcBef>
          <a:spcPct val="0"/>
        </a:spcBef>
        <a:spcAft>
          <a:spcPct val="0"/>
        </a:spcAft>
        <a:defRPr sz="2500">
          <a:solidFill>
            <a:schemeClr val="tx2"/>
          </a:solidFill>
          <a:latin typeface="Arial" panose="020B0604020202020204" pitchFamily="34" charset="0"/>
          <a:cs typeface="Arial" panose="020B0604020202020204" pitchFamily="34" charset="0"/>
        </a:defRPr>
      </a:lvl5pPr>
      <a:lvl6pPr marL="457200" algn="ctr" defTabSz="514350" rtl="0" fontAlgn="base">
        <a:spcBef>
          <a:spcPct val="0"/>
        </a:spcBef>
        <a:spcAft>
          <a:spcPct val="0"/>
        </a:spcAft>
        <a:defRPr sz="2500">
          <a:solidFill>
            <a:schemeClr val="tx2"/>
          </a:solidFill>
          <a:latin typeface="Arial" panose="020B0604020202020204" pitchFamily="34" charset="0"/>
          <a:cs typeface="Arial" panose="020B0604020202020204" pitchFamily="34" charset="0"/>
        </a:defRPr>
      </a:lvl6pPr>
      <a:lvl7pPr marL="914400" algn="ctr" defTabSz="514350" rtl="0" fontAlgn="base">
        <a:spcBef>
          <a:spcPct val="0"/>
        </a:spcBef>
        <a:spcAft>
          <a:spcPct val="0"/>
        </a:spcAft>
        <a:defRPr sz="2500">
          <a:solidFill>
            <a:schemeClr val="tx2"/>
          </a:solidFill>
          <a:latin typeface="Arial" panose="020B0604020202020204" pitchFamily="34" charset="0"/>
          <a:cs typeface="Arial" panose="020B0604020202020204" pitchFamily="34" charset="0"/>
        </a:defRPr>
      </a:lvl7pPr>
      <a:lvl8pPr marL="1371600" algn="ctr" defTabSz="514350" rtl="0" fontAlgn="base">
        <a:spcBef>
          <a:spcPct val="0"/>
        </a:spcBef>
        <a:spcAft>
          <a:spcPct val="0"/>
        </a:spcAft>
        <a:defRPr sz="2500">
          <a:solidFill>
            <a:schemeClr val="tx2"/>
          </a:solidFill>
          <a:latin typeface="Arial" panose="020B0604020202020204" pitchFamily="34" charset="0"/>
          <a:cs typeface="Arial" panose="020B0604020202020204" pitchFamily="34" charset="0"/>
        </a:defRPr>
      </a:lvl8pPr>
      <a:lvl9pPr marL="1828800" algn="ctr" defTabSz="514350" rtl="0" fontAlgn="base">
        <a:spcBef>
          <a:spcPct val="0"/>
        </a:spcBef>
        <a:spcAft>
          <a:spcPct val="0"/>
        </a:spcAft>
        <a:defRPr sz="2500">
          <a:solidFill>
            <a:schemeClr val="tx2"/>
          </a:solidFill>
          <a:latin typeface="Arial" panose="020B0604020202020204" pitchFamily="34" charset="0"/>
          <a:cs typeface="Arial" panose="020B0604020202020204" pitchFamily="34" charset="0"/>
        </a:defRPr>
      </a:lvl9pPr>
    </p:titleStyle>
    <p:bodyStyle>
      <a:lvl1pPr marL="193675" indent="-193675" algn="l" defTabSz="514350" rtl="0" eaLnBrk="0" fontAlgn="base" hangingPunct="0">
        <a:spcBef>
          <a:spcPct val="20000"/>
        </a:spcBef>
        <a:spcAft>
          <a:spcPct val="0"/>
        </a:spcAft>
        <a:buChar char="•"/>
        <a:defRPr kern="1200">
          <a:solidFill>
            <a:schemeClr val="tx1"/>
          </a:solidFill>
          <a:latin typeface="+mn-lt"/>
          <a:ea typeface="+mn-ea"/>
          <a:cs typeface="+mn-cs"/>
        </a:defRPr>
      </a:lvl1pPr>
      <a:lvl2pPr marL="417513" indent="-160338" algn="l" defTabSz="514350" rtl="0" eaLnBrk="0" fontAlgn="base" hangingPunct="0">
        <a:spcBef>
          <a:spcPct val="20000"/>
        </a:spcBef>
        <a:spcAft>
          <a:spcPct val="0"/>
        </a:spcAft>
        <a:buChar char="–"/>
        <a:defRPr sz="1600" kern="1200">
          <a:solidFill>
            <a:schemeClr val="tx1"/>
          </a:solidFill>
          <a:latin typeface="+mn-lt"/>
          <a:ea typeface="+mn-ea"/>
          <a:cs typeface="+mn-cs"/>
        </a:defRPr>
      </a:lvl2pPr>
      <a:lvl3pPr marL="642938" indent="-128588" algn="l" defTabSz="514350" rtl="0" eaLnBrk="0" fontAlgn="base" hangingPunct="0">
        <a:spcBef>
          <a:spcPct val="20000"/>
        </a:spcBef>
        <a:spcAft>
          <a:spcPct val="0"/>
        </a:spcAft>
        <a:buChar char="•"/>
        <a:defRPr sz="1400" kern="1200">
          <a:solidFill>
            <a:schemeClr val="tx1"/>
          </a:solidFill>
          <a:latin typeface="+mn-lt"/>
          <a:ea typeface="+mn-ea"/>
          <a:cs typeface="+mn-cs"/>
        </a:defRPr>
      </a:lvl3pPr>
      <a:lvl4pPr marL="900113" indent="-128588" algn="l" defTabSz="514350" rtl="0" eaLnBrk="0" fontAlgn="base" hangingPunct="0">
        <a:spcBef>
          <a:spcPct val="20000"/>
        </a:spcBef>
        <a:spcAft>
          <a:spcPct val="0"/>
        </a:spcAft>
        <a:buChar char="–"/>
        <a:defRPr sz="1100" kern="1200">
          <a:solidFill>
            <a:schemeClr val="tx1"/>
          </a:solidFill>
          <a:latin typeface="+mn-lt"/>
          <a:ea typeface="+mn-ea"/>
          <a:cs typeface="+mn-cs"/>
        </a:defRPr>
      </a:lvl4pPr>
      <a:lvl5pPr marL="1157288" indent="-128588" algn="l" defTabSz="514350" rtl="0" eaLnBrk="0" fontAlgn="base" hangingPunct="0">
        <a:spcBef>
          <a:spcPct val="20000"/>
        </a:spcBef>
        <a:spcAft>
          <a:spcPct val="0"/>
        </a:spcAft>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ShapeType="1"/>
          </p:cNvSpPr>
          <p:nvPr>
            <p:ph type="ctrTitle"/>
          </p:nvPr>
        </p:nvSpPr>
        <p:spPr>
          <a:xfrm>
            <a:off x="576262" y="323850"/>
            <a:ext cx="4824412" cy="1295400"/>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hangingPunct="1">
              <a:spcBef>
                <a:spcPts val="0"/>
              </a:spcBef>
              <a:buNone/>
            </a:pPr>
            <a:r>
              <a:rPr lang="ru-RU" sz="2800" b="1" i="0" u="none">
                <a:solidFill>
                  <a:srgbClr val="FF0000"/>
                </a:solidFill>
                <a:latin typeface="Arial Black" pitchFamily="34"/>
              </a:rPr>
              <a:t>Региональное правотворчество: </a:t>
            </a:r>
            <a:br>
              <a:rPr lang="ru-RU" sz="2800" b="1" i="0" u="none">
                <a:solidFill>
                  <a:srgbClr val="FF0000"/>
                </a:solidFill>
                <a:latin typeface="Arial Black" pitchFamily="34"/>
              </a:rPr>
            </a:br>
            <a:r>
              <a:rPr lang="ru-RU" sz="2800" b="1" i="0" u="none">
                <a:solidFill>
                  <a:srgbClr val="FF0000"/>
                </a:solidFill>
                <a:latin typeface="Arial Black" pitchFamily="34"/>
              </a:rPr>
              <a:t>от идеи до воплощения</a:t>
            </a:r>
            <a:r>
              <a:rPr lang="ru-RU" sz="2800">
                <a:solidFill>
                  <a:srgbClr val="FF0000"/>
                </a:solidFill>
                <a:latin typeface="Arial Black" pitchFamily="34"/>
              </a:rPr>
              <a:t> </a:t>
            </a:r>
          </a:p>
        </p:txBody>
      </p:sp>
      <p:sp>
        <p:nvSpPr>
          <p:cNvPr id="3075" name="Rectangle 4"/>
          <p:cNvSpPr>
            <a:spLocks noGrp="1" noChangeShapeType="1"/>
          </p:cNvSpPr>
          <p:nvPr/>
        </p:nvSpPr>
        <p:spPr>
          <a:xfrm>
            <a:off x="1800225" y="1822450"/>
            <a:ext cx="3817937" cy="1252537"/>
          </a:xfrm>
          <a:prstGeom prst="rect">
            <a:avLst/>
          </a:prstGeom>
          <a:noFill/>
        </p:spPr>
        <p:txBody>
          <a:bodyPr lIns="51792" tIns="25896" rIns="51792" bIns="25896" anchor="b">
            <a:spAutoFit/>
          </a:bodyPr>
          <a:lstStyle/>
          <a:p>
            <a:pPr lvl="0" algn="ctr"/>
            <a:r>
              <a:rPr lang="ru-RU" sz="1200" b="1" i="0" u="none">
                <a:solidFill>
                  <a:schemeClr val="dk1"/>
                </a:solidFill>
                <a:latin typeface="Arial Black" pitchFamily="34"/>
              </a:rPr>
              <a:t>заместитель руководителя </a:t>
            </a:r>
            <a:br>
              <a:rPr lang="ru-RU" sz="1200" b="1" i="0" u="none">
                <a:solidFill>
                  <a:schemeClr val="dk1"/>
                </a:solidFill>
                <a:latin typeface="Arial Black" pitchFamily="34"/>
              </a:rPr>
            </a:br>
            <a:r>
              <a:rPr lang="ru-RU" sz="1200" b="1" i="0" u="none">
                <a:solidFill>
                  <a:schemeClr val="dk1"/>
                </a:solidFill>
                <a:latin typeface="Arial Black" pitchFamily="34"/>
              </a:rPr>
              <a:t>администрации – директор правового департамента администрации Губернатора Архангельской области </a:t>
            </a:r>
            <a:br>
              <a:rPr lang="ru-RU" sz="1200" b="1" i="0" u="none">
                <a:solidFill>
                  <a:schemeClr val="dk1"/>
                </a:solidFill>
                <a:latin typeface="Arial Black" pitchFamily="34"/>
              </a:rPr>
            </a:br>
            <a:r>
              <a:rPr lang="ru-RU" sz="1200" b="1" i="0" u="none">
                <a:solidFill>
                  <a:schemeClr val="dk1"/>
                </a:solidFill>
                <a:latin typeface="Arial Black" pitchFamily="34"/>
              </a:rPr>
              <a:t>и Правительства Архангельской области </a:t>
            </a:r>
          </a:p>
          <a:p>
            <a:pPr lvl="0" algn="ctr"/>
            <a:endParaRPr lang="en-US" sz="600"/>
          </a:p>
          <a:p>
            <a:pPr lvl="0" algn="ctr"/>
            <a:r>
              <a:rPr lang="ru-RU" sz="1200" b="1" i="0" u="none">
                <a:solidFill>
                  <a:schemeClr val="dk1"/>
                </a:solidFill>
                <a:latin typeface="Arial Black" pitchFamily="34"/>
              </a:rPr>
              <a:t>ИГОРЬ СЕРГЕЕВИЧ АНДРЕЕЧЕВ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21507" name="Rectangle 8"/>
          <p:cNvSpPr>
            <a:spLocks noGrp="1" noChangeShapeType="1"/>
          </p:cNvSpPr>
          <p:nvPr/>
        </p:nvSpPr>
        <p:spPr>
          <a:xfrm>
            <a:off x="207962" y="55562"/>
            <a:ext cx="5400675" cy="790575"/>
          </a:xfrm>
          <a:prstGeom prst="rect">
            <a:avLst/>
          </a:prstGeom>
          <a:noFill/>
        </p:spPr>
        <p:txBody>
          <a:bodyPr lIns="51792" tIns="25896" rIns="51792" bIns="25896" anchor="b">
            <a:spAutoFit/>
          </a:bodyPr>
          <a:lstStyle/>
          <a:p>
            <a:pPr lvl="0" algn="ctr"/>
            <a:r>
              <a:rPr lang="ru-RU" sz="1200" b="1" i="0" u="none">
                <a:latin typeface="Arial Black" pitchFamily="34"/>
              </a:rPr>
              <a:t>полная синхронизация с федеральным </a:t>
            </a:r>
            <a:br>
              <a:rPr lang="ru-RU" sz="1200" b="1" i="0" u="none">
                <a:latin typeface="Arial Black" pitchFamily="34"/>
              </a:rPr>
            </a:br>
            <a:r>
              <a:rPr lang="ru-RU" sz="1200" b="1" i="0" u="none">
                <a:latin typeface="Arial Black" pitchFamily="34"/>
              </a:rPr>
              <a:t>законодательством в условиях унификации </a:t>
            </a:r>
            <a:br>
              <a:rPr lang="ru-RU" sz="1200" b="1" i="0" u="none">
                <a:latin typeface="Arial Black" pitchFamily="34"/>
              </a:rPr>
            </a:br>
            <a:r>
              <a:rPr lang="ru-RU" sz="1200" b="1" i="0" u="none">
                <a:latin typeface="Arial Black" pitchFamily="34"/>
              </a:rPr>
              <a:t>и централизации нормативного </a:t>
            </a:r>
            <a:br>
              <a:rPr lang="ru-RU" sz="1200" b="1" i="0" u="none">
                <a:latin typeface="Arial Black" pitchFamily="34"/>
              </a:rPr>
            </a:br>
            <a:r>
              <a:rPr lang="ru-RU" sz="1200" b="1" i="0" u="none">
                <a:latin typeface="Arial Black" pitchFamily="34"/>
              </a:rPr>
              <a:t>правового регулирования</a:t>
            </a:r>
          </a:p>
        </p:txBody>
      </p:sp>
      <p:sp>
        <p:nvSpPr>
          <p:cNvPr id="21508" name="Rectangle 10"/>
          <p:cNvSpPr>
            <a:spLocks noGrp="1" noChangeShapeType="1"/>
          </p:cNvSpPr>
          <p:nvPr/>
        </p:nvSpPr>
        <p:spPr>
          <a:xfrm>
            <a:off x="277812" y="800100"/>
            <a:ext cx="1673225"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21509" name="Прямоугольник 1"/>
          <p:cNvSpPr>
            <a:spLocks noGrp="1" noChangeShapeType="1"/>
          </p:cNvSpPr>
          <p:nvPr/>
        </p:nvSpPr>
        <p:spPr>
          <a:xfrm>
            <a:off x="250825" y="1052512"/>
            <a:ext cx="2486025" cy="831850"/>
          </a:xfrm>
          <a:prstGeom prst="rect">
            <a:avLst/>
          </a:prstGeom>
          <a:noFill/>
        </p:spPr>
        <p:txBody>
          <a:bodyPr lIns="91440" tIns="45720" rIns="91440" bIns="45720">
            <a:spAutoFit/>
          </a:bodyPr>
          <a:lstStyle/>
          <a:p>
            <a:pPr lvl="0"/>
            <a:r>
              <a:rPr sz="800" b="1" i="0" u="none">
                <a:solidFill>
                  <a:schemeClr val="dk1"/>
                </a:solidFill>
                <a:latin typeface="Arial Black" pitchFamily="34"/>
              </a:rPr>
              <a:t>проект областного закона </a:t>
            </a:r>
            <a:br>
              <a:rPr sz="800" b="1" i="0" u="none">
                <a:solidFill>
                  <a:schemeClr val="dk1"/>
                </a:solidFill>
                <a:latin typeface="Arial Black" pitchFamily="34"/>
              </a:rPr>
            </a:br>
            <a:r>
              <a:rPr sz="800" b="1" i="0" u="none">
                <a:solidFill>
                  <a:schemeClr val="dk1"/>
                </a:solidFill>
                <a:latin typeface="Arial Black" pitchFamily="34"/>
              </a:rPr>
              <a:t>«О внесении изменений в областной закон «О государственных гарантиях трудовой занятости инвалидов на территории Архангельской области» </a:t>
            </a:r>
            <a:r>
              <a:rPr sz="800" b="1" i="1" u="none">
                <a:solidFill>
                  <a:schemeClr val="dk1"/>
                </a:solidFill>
                <a:latin typeface="Arial Black" pitchFamily="34"/>
              </a:rPr>
              <a:t>(первое и второе чтение, 26.06.2024)</a:t>
            </a:r>
          </a:p>
        </p:txBody>
      </p:sp>
      <p:sp>
        <p:nvSpPr>
          <p:cNvPr id="21510" name="Прямоугольник 2"/>
          <p:cNvSpPr>
            <a:spLocks noGrp="1" noChangeShapeType="1"/>
          </p:cNvSpPr>
          <p:nvPr/>
        </p:nvSpPr>
        <p:spPr>
          <a:xfrm>
            <a:off x="277812" y="1876425"/>
            <a:ext cx="2879725" cy="215900"/>
          </a:xfrm>
          <a:prstGeom prst="rect">
            <a:avLst/>
          </a:prstGeom>
          <a:noFill/>
        </p:spPr>
        <p:txBody>
          <a:bodyPr lIns="91440" tIns="45720" rIns="91440" bIns="45720">
            <a:spAutoFit/>
          </a:bodyPr>
          <a:lstStyle/>
          <a:p>
            <a:pPr lvl="0" algn="just"/>
            <a:r>
              <a:rPr lang="ru-RU" sz="800" b="1" i="0" u="none">
                <a:solidFill>
                  <a:schemeClr val="dk1"/>
                </a:solidFill>
                <a:latin typeface="Arial Black" pitchFamily="34"/>
              </a:rPr>
              <a:t>федеральные законы:</a:t>
            </a:r>
          </a:p>
        </p:txBody>
      </p:sp>
      <p:sp>
        <p:nvSpPr>
          <p:cNvPr id="21511" name="Прямоугольник 3"/>
          <p:cNvSpPr>
            <a:spLocks noGrp="1" noChangeShapeType="1"/>
          </p:cNvSpPr>
          <p:nvPr/>
        </p:nvSpPr>
        <p:spPr>
          <a:xfrm>
            <a:off x="474662" y="2055812"/>
            <a:ext cx="2308225" cy="1169987"/>
          </a:xfrm>
          <a:prstGeom prst="rect">
            <a:avLst/>
          </a:prstGeom>
          <a:noFill/>
        </p:spPr>
        <p:txBody>
          <a:bodyPr lIns="91440" tIns="45720" rIns="91440" bIns="45720">
            <a:spAutoFit/>
          </a:bodyPr>
          <a:lstStyle/>
          <a:p>
            <a:pPr lvl="0"/>
            <a:r>
              <a:rPr lang="ru-RU" sz="600" b="1" i="0" u="none">
                <a:latin typeface="Arial Black" pitchFamily="34"/>
              </a:rPr>
              <a:t>от 12 декабря 2023 г. № 565-ФЗ </a:t>
            </a:r>
            <a:r>
              <a:rPr lang="ru-RU" sz="600" b="1" i="0" u="none">
                <a:solidFill>
                  <a:schemeClr val="dk1"/>
                </a:solidFill>
                <a:latin typeface="Arial Black" pitchFamily="34"/>
              </a:rPr>
              <a:t>«О занятости населения в Российской Федерации»</a:t>
            </a:r>
          </a:p>
          <a:p>
            <a:pPr lvl="0"/>
            <a:endParaRPr lang="en-US" sz="400"/>
          </a:p>
          <a:p>
            <a:pPr lvl="0"/>
            <a:r>
              <a:rPr lang="ru-RU" sz="600" b="1" i="0" u="none">
                <a:latin typeface="Arial Black" pitchFamily="34"/>
              </a:rPr>
              <a:t>от 29 мая 2024 г. № 108-ФЗ </a:t>
            </a:r>
            <a:r>
              <a:rPr lang="ru-RU" sz="600" b="1" i="0" u="none">
                <a:solidFill>
                  <a:schemeClr val="dk1"/>
                </a:solidFill>
                <a:latin typeface="Arial Black" pitchFamily="34"/>
              </a:rPr>
              <a:t>«О внесении изменений в отдельные законодательные акты Российской Федерации и признании утратившими силу отдельных положений законодательных актов Российской Федерации», в том числе внесены изменения </a:t>
            </a:r>
            <a:br>
              <a:rPr lang="ru-RU" sz="600" b="1" i="0" u="none">
                <a:solidFill>
                  <a:schemeClr val="dk1"/>
                </a:solidFill>
                <a:latin typeface="Arial Black" pitchFamily="34"/>
              </a:rPr>
            </a:br>
            <a:r>
              <a:rPr lang="ru-RU" sz="600" b="1" i="0" u="none">
                <a:solidFill>
                  <a:schemeClr val="dk1"/>
                </a:solidFill>
                <a:latin typeface="Arial Black" pitchFamily="34"/>
              </a:rPr>
              <a:t>в Федеральный закон от 24 ноября 1995 г. </a:t>
            </a:r>
            <a:br>
              <a:rPr lang="ru-RU" sz="600" b="1" i="0" u="none">
                <a:solidFill>
                  <a:schemeClr val="dk1"/>
                </a:solidFill>
                <a:latin typeface="Arial Black" pitchFamily="34"/>
              </a:rPr>
            </a:br>
            <a:r>
              <a:rPr lang="ru-RU" sz="600" b="1" i="0" u="none">
                <a:solidFill>
                  <a:schemeClr val="dk1"/>
                </a:solidFill>
                <a:latin typeface="Arial Black" pitchFamily="34"/>
              </a:rPr>
              <a:t>№ 181-ФЗ «О социальной защите инвалидов </a:t>
            </a:r>
            <a:br>
              <a:rPr lang="ru-RU" sz="600" b="1" i="0" u="none">
                <a:solidFill>
                  <a:schemeClr val="dk1"/>
                </a:solidFill>
                <a:latin typeface="Arial Black" pitchFamily="34"/>
              </a:rPr>
            </a:br>
            <a:r>
              <a:rPr lang="ru-RU" sz="600" b="1" i="0" u="none">
                <a:solidFill>
                  <a:schemeClr val="dk1"/>
                </a:solidFill>
                <a:latin typeface="Arial Black" pitchFamily="34"/>
              </a:rPr>
              <a:t>в Российской Федерации»</a:t>
            </a:r>
          </a:p>
        </p:txBody>
      </p:sp>
      <p:pic>
        <p:nvPicPr>
          <p:cNvPr id="21512" name="Рисунок 8"/>
          <p:cNvPicPr>
            <a:picLocks noGrp="1" noChangeAspect="1"/>
          </p:cNvPicPr>
          <p:nvPr/>
        </p:nvPicPr>
        <p:blipFill>
          <a:blip r:embed="rId3" cstate="print"/>
          <a:srcRect/>
          <a:stretch/>
        </p:blipFill>
        <p:spPr>
          <a:xfrm>
            <a:off x="2909887" y="1335087"/>
            <a:ext cx="125412" cy="95250"/>
          </a:xfrm>
          <a:prstGeom prst="rect">
            <a:avLst/>
          </a:prstGeom>
          <a:noFill/>
        </p:spPr>
      </p:pic>
      <p:sp>
        <p:nvSpPr>
          <p:cNvPr id="21513" name="Прямоугольник 9"/>
          <p:cNvSpPr>
            <a:spLocks noGrp="1" noChangeShapeType="1"/>
          </p:cNvSpPr>
          <p:nvPr/>
        </p:nvSpPr>
        <p:spPr>
          <a:xfrm>
            <a:off x="3024187" y="1227137"/>
            <a:ext cx="2573337" cy="2016125"/>
          </a:xfrm>
          <a:prstGeom prst="rect">
            <a:avLst/>
          </a:prstGeom>
          <a:noFill/>
        </p:spPr>
        <p:txBody>
          <a:bodyPr lIns="91440" tIns="45720" rIns="91440" bIns="45720">
            <a:spAutoFit/>
          </a:bodyPr>
          <a:lstStyle/>
          <a:p>
            <a:pPr lvl="0"/>
            <a:r>
              <a:rPr sz="700" b="1" i="0" u="none">
                <a:solidFill>
                  <a:schemeClr val="dk1"/>
                </a:solidFill>
                <a:latin typeface="Arial Black" pitchFamily="34"/>
              </a:rPr>
              <a:t>как рассчитывается среднесписочная численность работников организаций </a:t>
            </a:r>
          </a:p>
          <a:p>
            <a:pPr lvl="0"/>
            <a:endParaRPr lang="en-US" sz="300"/>
          </a:p>
          <a:p>
            <a:pPr lvl="0"/>
            <a:r>
              <a:rPr sz="700" b="1" i="0" u="none">
                <a:solidFill>
                  <a:schemeClr val="dk1"/>
                </a:solidFill>
                <a:latin typeface="Arial Black" pitchFamily="34"/>
              </a:rPr>
              <a:t>на какие организации не распространяется квотирование рабочих мест для трудоустройства инвалидов </a:t>
            </a:r>
          </a:p>
          <a:p>
            <a:pPr lvl="0"/>
            <a:endParaRPr lang="en-US" sz="300"/>
          </a:p>
          <a:p>
            <a:pPr lvl="0"/>
            <a:r>
              <a:rPr sz="700" b="1" i="0" u="none">
                <a:solidFill>
                  <a:schemeClr val="dk1"/>
                </a:solidFill>
                <a:latin typeface="Arial Black" pitchFamily="34"/>
              </a:rPr>
              <a:t>как организации устанавливают квоты </a:t>
            </a:r>
            <a:br>
              <a:rPr sz="700" b="1" i="0" u="none">
                <a:solidFill>
                  <a:schemeClr val="dk1"/>
                </a:solidFill>
                <a:latin typeface="Arial Black" pitchFamily="34"/>
              </a:rPr>
            </a:br>
            <a:r>
              <a:rPr sz="700" b="1" i="0" u="none">
                <a:solidFill>
                  <a:schemeClr val="dk1"/>
                </a:solidFill>
                <a:latin typeface="Arial Black" pitchFamily="34"/>
              </a:rPr>
              <a:t>и уведомляют службы занятости населения </a:t>
            </a:r>
            <a:br>
              <a:rPr sz="700" b="1" i="0" u="none">
                <a:solidFill>
                  <a:schemeClr val="dk1"/>
                </a:solidFill>
                <a:latin typeface="Arial Black" pitchFamily="34"/>
              </a:rPr>
            </a:br>
            <a:r>
              <a:rPr sz="700" b="1" i="0" u="none">
                <a:solidFill>
                  <a:schemeClr val="dk1"/>
                </a:solidFill>
                <a:latin typeface="Arial Black" pitchFamily="34"/>
              </a:rPr>
              <a:t>об установленном количестве рабочих мест для трудоустройства инвалидов</a:t>
            </a:r>
          </a:p>
          <a:p>
            <a:pPr lvl="0"/>
            <a:endParaRPr lang="en-US" sz="300"/>
          </a:p>
          <a:p>
            <a:pPr lvl="0"/>
            <a:r>
              <a:rPr sz="700" b="1" i="0" u="none">
                <a:solidFill>
                  <a:schemeClr val="dk1"/>
                </a:solidFill>
                <a:latin typeface="Arial Black" pitchFamily="34"/>
              </a:rPr>
              <a:t>в каких случаях организации считаются выполнившими квоту, включая и иные способы помимо трудоустройства инвалида (например, размещение заказа или заключение договора на трудоустройство)</a:t>
            </a:r>
          </a:p>
          <a:p>
            <a:pPr lvl="0"/>
            <a:endParaRPr lang="en-US" sz="300"/>
          </a:p>
          <a:p>
            <a:pPr lvl="0"/>
            <a:r>
              <a:rPr sz="700" b="1" i="0" u="none">
                <a:solidFill>
                  <a:schemeClr val="dk1"/>
                </a:solidFill>
                <a:latin typeface="Arial Black" pitchFamily="34"/>
              </a:rPr>
              <a:t>внесение целевой платы на реализацию специальных мероприятий</a:t>
            </a:r>
          </a:p>
        </p:txBody>
      </p:sp>
      <p:pic>
        <p:nvPicPr>
          <p:cNvPr id="21514" name="Рисунок 10"/>
          <p:cNvPicPr>
            <a:picLocks noGrp="1" noChangeAspect="1"/>
          </p:cNvPicPr>
          <p:nvPr/>
        </p:nvPicPr>
        <p:blipFill>
          <a:blip r:embed="rId3" cstate="print"/>
          <a:srcRect/>
          <a:stretch/>
        </p:blipFill>
        <p:spPr>
          <a:xfrm>
            <a:off x="2909887" y="1655762"/>
            <a:ext cx="125412" cy="95250"/>
          </a:xfrm>
          <a:prstGeom prst="rect">
            <a:avLst/>
          </a:prstGeom>
          <a:noFill/>
        </p:spPr>
      </p:pic>
      <p:pic>
        <p:nvPicPr>
          <p:cNvPr id="21515" name="Рисунок 11"/>
          <p:cNvPicPr>
            <a:picLocks noGrp="1" noChangeAspect="1"/>
          </p:cNvPicPr>
          <p:nvPr/>
        </p:nvPicPr>
        <p:blipFill>
          <a:blip r:embed="rId3" cstate="print"/>
          <a:srcRect/>
          <a:stretch/>
        </p:blipFill>
        <p:spPr>
          <a:xfrm>
            <a:off x="2909887" y="2082800"/>
            <a:ext cx="125412" cy="95250"/>
          </a:xfrm>
          <a:prstGeom prst="rect">
            <a:avLst/>
          </a:prstGeom>
          <a:noFill/>
        </p:spPr>
      </p:pic>
      <p:pic>
        <p:nvPicPr>
          <p:cNvPr id="21516" name="Рисунок 12"/>
          <p:cNvPicPr>
            <a:picLocks noGrp="1" noChangeAspect="1"/>
          </p:cNvPicPr>
          <p:nvPr/>
        </p:nvPicPr>
        <p:blipFill>
          <a:blip r:embed="rId4" cstate="print"/>
          <a:srcRect/>
          <a:stretch/>
        </p:blipFill>
        <p:spPr>
          <a:xfrm>
            <a:off x="2908300" y="2593975"/>
            <a:ext cx="127000" cy="93662"/>
          </a:xfrm>
          <a:prstGeom prst="rect">
            <a:avLst/>
          </a:prstGeom>
          <a:noFill/>
        </p:spPr>
      </p:pic>
      <p:pic>
        <p:nvPicPr>
          <p:cNvPr id="21517" name="Рисунок 13"/>
          <p:cNvPicPr>
            <a:picLocks noGrp="1" noChangeAspect="1"/>
          </p:cNvPicPr>
          <p:nvPr/>
        </p:nvPicPr>
        <p:blipFill>
          <a:blip r:embed="rId4" cstate="print"/>
          <a:srcRect/>
          <a:stretch/>
        </p:blipFill>
        <p:spPr>
          <a:xfrm>
            <a:off x="2908300" y="3024187"/>
            <a:ext cx="127000" cy="93662"/>
          </a:xfrm>
          <a:prstGeom prst="rect">
            <a:avLst/>
          </a:prstGeom>
          <a:noFill/>
        </p:spPr>
      </p:pic>
      <p:sp>
        <p:nvSpPr>
          <p:cNvPr id="21518" name="Прямоугольник 14"/>
          <p:cNvSpPr>
            <a:spLocks noGrp="1" noChangeShapeType="1"/>
          </p:cNvSpPr>
          <p:nvPr/>
        </p:nvSpPr>
        <p:spPr>
          <a:xfrm>
            <a:off x="2816225" y="919162"/>
            <a:ext cx="1970087" cy="339725"/>
          </a:xfrm>
          <a:prstGeom prst="rect">
            <a:avLst/>
          </a:prstGeom>
          <a:noFill/>
        </p:spPr>
        <p:txBody>
          <a:bodyPr lIns="91440" tIns="45720" rIns="91440" bIns="45720">
            <a:spAutoFit/>
          </a:bodyPr>
          <a:lstStyle/>
          <a:p>
            <a:pPr lvl="0"/>
            <a:r>
              <a:rPr sz="800" b="1" i="0" u="none">
                <a:solidFill>
                  <a:schemeClr val="dk1"/>
                </a:solidFill>
                <a:latin typeface="Arial Black" pitchFamily="34"/>
              </a:rPr>
              <a:t>ранее региональные законы </a:t>
            </a:r>
            <a:br>
              <a:rPr sz="800" b="1" i="0" u="none">
                <a:solidFill>
                  <a:schemeClr val="dk1"/>
                </a:solidFill>
                <a:latin typeface="Arial Black" pitchFamily="34"/>
              </a:rPr>
            </a:br>
            <a:r>
              <a:rPr sz="800" b="1" i="0" u="none">
                <a:solidFill>
                  <a:schemeClr val="dk1"/>
                </a:solidFill>
                <a:latin typeface="Arial Black" pitchFamily="34"/>
              </a:rPr>
              <a:t>могли регулировать: </a:t>
            </a:r>
          </a:p>
        </p:txBody>
      </p:sp>
      <p:pic>
        <p:nvPicPr>
          <p:cNvPr id="21519" name="Рисунок 15"/>
          <p:cNvPicPr>
            <a:picLocks noGrp="1" noChangeAspect="1"/>
          </p:cNvPicPr>
          <p:nvPr/>
        </p:nvPicPr>
        <p:blipFill>
          <a:blip r:embed="rId4" cstate="print"/>
          <a:srcRect/>
          <a:stretch/>
        </p:blipFill>
        <p:spPr>
          <a:xfrm>
            <a:off x="360362" y="2144712"/>
            <a:ext cx="127000" cy="95250"/>
          </a:xfrm>
          <a:prstGeom prst="rect">
            <a:avLst/>
          </a:prstGeom>
          <a:noFill/>
        </p:spPr>
      </p:pic>
      <p:pic>
        <p:nvPicPr>
          <p:cNvPr id="21520" name="Рисунок 16"/>
          <p:cNvPicPr>
            <a:picLocks noGrp="1" noChangeAspect="1"/>
          </p:cNvPicPr>
          <p:nvPr/>
        </p:nvPicPr>
        <p:blipFill>
          <a:blip r:embed="rId4" cstate="print"/>
          <a:srcRect/>
          <a:stretch/>
        </p:blipFill>
        <p:spPr>
          <a:xfrm>
            <a:off x="355600" y="2355850"/>
            <a:ext cx="127000" cy="95250"/>
          </a:xfrm>
          <a:prstGeom prst="rect">
            <a:avLst/>
          </a:prstGeom>
          <a:noFill/>
        </p:spPr>
      </p:pic>
      <p:sp>
        <p:nvSpPr>
          <p:cNvPr id="21521" name="Прямоугольник 2"/>
          <p:cNvSpPr>
            <a:spLocks noGrp="1" noChangeShapeType="1"/>
          </p:cNvSpPr>
          <p:nvPr/>
        </p:nvSpPr>
        <p:spPr>
          <a:xfrm>
            <a:off x="496887" y="169862"/>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23555" name="Rectangle 6"/>
          <p:cNvSpPr>
            <a:spLocks noGrp="1" noChangeShapeType="1"/>
          </p:cNvSpPr>
          <p:nvPr/>
        </p:nvSpPr>
        <p:spPr>
          <a:xfrm>
            <a:off x="504825" y="141287"/>
            <a:ext cx="4679950" cy="606425"/>
          </a:xfrm>
          <a:prstGeom prst="rect">
            <a:avLst/>
          </a:prstGeom>
          <a:noFill/>
        </p:spPr>
        <p:txBody>
          <a:bodyPr lIns="51792" tIns="25896" rIns="51792" bIns="25896" anchor="b">
            <a:spAutoFit/>
          </a:bodyPr>
          <a:lstStyle/>
          <a:p>
            <a:pPr lvl="0" algn="ctr"/>
            <a:r>
              <a:rPr lang="ru-RU" sz="1200" b="1" i="0" u="none">
                <a:latin typeface="Arial Black" pitchFamily="34"/>
              </a:rPr>
              <a:t>системная трансляция федеральных законодательных новаций </a:t>
            </a:r>
            <a:br>
              <a:rPr lang="ru-RU" sz="1200" b="1" i="0" u="none">
                <a:latin typeface="Arial Black" pitchFamily="34"/>
              </a:rPr>
            </a:br>
            <a:r>
              <a:rPr lang="ru-RU" sz="1200" b="1" i="0" u="none">
                <a:latin typeface="Arial Black" pitchFamily="34"/>
              </a:rPr>
              <a:t>в областном законодательстве</a:t>
            </a:r>
          </a:p>
        </p:txBody>
      </p:sp>
      <p:sp>
        <p:nvSpPr>
          <p:cNvPr id="23556" name="Rectangle 7"/>
          <p:cNvSpPr>
            <a:spLocks noGrp="1" noChangeShapeType="1"/>
          </p:cNvSpPr>
          <p:nvPr/>
        </p:nvSpPr>
        <p:spPr>
          <a:xfrm>
            <a:off x="915987" y="971550"/>
            <a:ext cx="4322762" cy="1438275"/>
          </a:xfrm>
          <a:prstGeom prst="rect">
            <a:avLst/>
          </a:prstGeom>
          <a:noFill/>
        </p:spPr>
        <p:txBody>
          <a:bodyPr lIns="51792" tIns="25896" rIns="51792" bIns="25896" anchor="ctr" anchorCtr="0">
            <a:spAutoFit/>
          </a:bodyPr>
          <a:lstStyle/>
          <a:p>
            <a:pPr lvl="0" algn="ctr"/>
            <a:r>
              <a:rPr lang="ru-RU" sz="1800" b="1" i="0" u="none">
                <a:solidFill>
                  <a:schemeClr val="dk1"/>
                </a:solidFill>
                <a:latin typeface="Arial Black" pitchFamily="34"/>
              </a:rPr>
              <a:t>Насколько необходимо </a:t>
            </a:r>
          </a:p>
          <a:p>
            <a:pPr lvl="0" algn="ctr"/>
            <a:r>
              <a:rPr lang="ru-RU" sz="1800" b="1" i="0" u="none">
                <a:solidFill>
                  <a:schemeClr val="dk1"/>
                </a:solidFill>
                <a:latin typeface="Arial Black" pitchFamily="34"/>
              </a:rPr>
              <a:t>в областном законодательстве транслировать и развивать законодательные </a:t>
            </a:r>
          </a:p>
          <a:p>
            <a:pPr lvl="0" algn="ctr"/>
            <a:r>
              <a:rPr lang="ru-RU" sz="1800" b="1" i="0" u="none">
                <a:solidFill>
                  <a:schemeClr val="dk1"/>
                </a:solidFill>
                <a:latin typeface="Arial Black" pitchFamily="34"/>
              </a:rPr>
              <a:t>новации федерального уровня </a:t>
            </a:r>
          </a:p>
        </p:txBody>
      </p:sp>
      <p:pic>
        <p:nvPicPr>
          <p:cNvPr id="23557" name="Picture 4" descr="i?id=d73ba7a1089ade59fbe223f537478f5eb93e6880-8175999-images-thumbs&amp;n=13"/>
          <p:cNvPicPr>
            <a:picLocks noGrp="1" noChangeAspect="1"/>
          </p:cNvPicPr>
          <p:nvPr/>
        </p:nvPicPr>
        <p:blipFill>
          <a:blip r:embed="rId3" cstate="print"/>
          <a:srcRect/>
          <a:stretch/>
        </p:blipFill>
        <p:spPr>
          <a:xfrm>
            <a:off x="360362" y="1403350"/>
            <a:ext cx="541337" cy="433387"/>
          </a:xfrm>
          <a:prstGeom prst="rect">
            <a:avLst/>
          </a:prstGeom>
          <a:noFill/>
        </p:spPr>
      </p:pic>
      <p:sp>
        <p:nvSpPr>
          <p:cNvPr id="23558" name="Прямоугольник 2"/>
          <p:cNvSpPr>
            <a:spLocks noGrp="1" noChangeShapeType="1"/>
          </p:cNvSpPr>
          <p:nvPr/>
        </p:nvSpPr>
        <p:spPr>
          <a:xfrm>
            <a:off x="654050" y="163512"/>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25603"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25604" name="Rectangle 7"/>
          <p:cNvSpPr>
            <a:spLocks noGrp="1" noChangeShapeType="1"/>
          </p:cNvSpPr>
          <p:nvPr/>
        </p:nvSpPr>
        <p:spPr>
          <a:xfrm>
            <a:off x="355600" y="858837"/>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25605" name="Прямоугольник 1"/>
          <p:cNvSpPr>
            <a:spLocks noGrp="1" noChangeShapeType="1"/>
          </p:cNvSpPr>
          <p:nvPr/>
        </p:nvSpPr>
        <p:spPr>
          <a:xfrm>
            <a:off x="320675" y="1176337"/>
            <a:ext cx="2200275" cy="230187"/>
          </a:xfrm>
          <a:prstGeom prst="rect">
            <a:avLst/>
          </a:prstGeom>
          <a:noFill/>
        </p:spPr>
        <p:txBody>
          <a:bodyPr lIns="91440" tIns="45720" rIns="91440" bIns="45720">
            <a:spAutoFit/>
          </a:bodyPr>
          <a:lstStyle/>
          <a:p>
            <a:pPr lvl="0"/>
            <a:r>
              <a:rPr lang="ru-RU" sz="900" b="1" i="0" u="none">
                <a:solidFill>
                  <a:schemeClr val="dk1"/>
                </a:solidFill>
                <a:latin typeface="Arial Black" pitchFamily="34"/>
              </a:rPr>
              <a:t>федеральный законы:</a:t>
            </a:r>
          </a:p>
        </p:txBody>
      </p:sp>
      <p:sp>
        <p:nvSpPr>
          <p:cNvPr id="25606"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25607" name="Rectangle 8"/>
          <p:cNvSpPr>
            <a:spLocks noGrp="1" noChangeShapeType="1"/>
          </p:cNvSpPr>
          <p:nvPr/>
        </p:nvSpPr>
        <p:spPr>
          <a:xfrm>
            <a:off x="2771775" y="1157287"/>
            <a:ext cx="2557462" cy="592137"/>
          </a:xfrm>
          <a:prstGeom prst="rect">
            <a:avLst/>
          </a:prstGeom>
          <a:noFill/>
        </p:spPr>
        <p:txBody>
          <a:bodyPr lIns="51792" tIns="25896" rIns="51792" bIns="25896" anchor="ctr" anchorCtr="0">
            <a:spAutoFit/>
          </a:bodyPr>
          <a:lstStyle/>
          <a:p>
            <a:pPr lvl="0"/>
            <a:r>
              <a:rPr lang="ru-RU" sz="700">
                <a:solidFill>
                  <a:schemeClr val="dk1"/>
                </a:solidFill>
                <a:latin typeface="Arial Black" pitchFamily="34"/>
              </a:rPr>
              <a:t>областной закон от 22 ноября 2022 г. </a:t>
            </a:r>
            <a:br>
              <a:rPr lang="ru-RU" sz="700">
                <a:solidFill>
                  <a:schemeClr val="dk1"/>
                </a:solidFill>
                <a:latin typeface="Arial Black" pitchFamily="34"/>
              </a:rPr>
            </a:br>
            <a:r>
              <a:rPr lang="ru-RU" sz="700">
                <a:solidFill>
                  <a:schemeClr val="dk1"/>
                </a:solidFill>
                <a:latin typeface="Arial Black" pitchFamily="34"/>
              </a:rPr>
              <a:t>№ 643-39-ОЗ «О внесении изменений </a:t>
            </a:r>
            <a:br>
              <a:rPr lang="ru-RU" sz="700">
                <a:solidFill>
                  <a:schemeClr val="dk1"/>
                </a:solidFill>
                <a:latin typeface="Arial Black" pitchFamily="34"/>
              </a:rPr>
            </a:br>
            <a:r>
              <a:rPr lang="ru-RU" sz="700">
                <a:solidFill>
                  <a:schemeClr val="dk1"/>
                </a:solidFill>
                <a:latin typeface="Arial Black" pitchFamily="34"/>
              </a:rPr>
              <a:t>в отдельные областные законы в сфере правового регулирования деятельности российского движения детей и молодежи» </a:t>
            </a:r>
          </a:p>
        </p:txBody>
      </p:sp>
      <p:sp>
        <p:nvSpPr>
          <p:cNvPr id="25608" name="Rectangle 9"/>
          <p:cNvSpPr>
            <a:spLocks noGrp="1" noChangeShapeType="1"/>
          </p:cNvSpPr>
          <p:nvPr/>
        </p:nvSpPr>
        <p:spPr>
          <a:xfrm>
            <a:off x="2771775" y="1843087"/>
            <a:ext cx="2844800" cy="1174750"/>
          </a:xfrm>
          <a:prstGeom prst="rect">
            <a:avLst/>
          </a:prstGeom>
          <a:noFill/>
        </p:spPr>
        <p:txBody>
          <a:bodyPr lIns="51792" tIns="25896" rIns="51792" bIns="25896" anchor="ctr" anchorCtr="0">
            <a:spAutoFit/>
          </a:bodyPr>
          <a:lstStyle/>
          <a:p>
            <a:pPr lvl="0"/>
            <a:r>
              <a:rPr lang="ru-RU" sz="700">
                <a:solidFill>
                  <a:schemeClr val="dk1"/>
                </a:solidFill>
                <a:latin typeface="Arial Black" pitchFamily="34"/>
              </a:rPr>
              <a:t>областной закон от 20 сентября 2005 г. № 83-5-ОЗ </a:t>
            </a:r>
            <a:br>
              <a:rPr lang="ru-RU" sz="700">
                <a:solidFill>
                  <a:schemeClr val="dk1"/>
                </a:solidFill>
                <a:latin typeface="Arial Black" pitchFamily="34"/>
              </a:rPr>
            </a:br>
            <a:r>
              <a:rPr lang="ru-RU" sz="700">
                <a:solidFill>
                  <a:schemeClr val="dk1"/>
                </a:solidFill>
                <a:latin typeface="Arial Black" pitchFamily="34"/>
              </a:rPr>
              <a:t>«О молодежной политике </a:t>
            </a:r>
            <a:r>
              <a:rPr lang="ru-RU" sz="700">
                <a:latin typeface="Arial Black" pitchFamily="34"/>
              </a:rPr>
              <a:t>и государственной поддержке российского движения детей </a:t>
            </a:r>
            <a:br>
              <a:rPr lang="ru-RU" sz="700">
                <a:latin typeface="Arial Black" pitchFamily="34"/>
              </a:rPr>
            </a:br>
            <a:r>
              <a:rPr lang="ru-RU" sz="700">
                <a:latin typeface="Arial Black" pitchFamily="34"/>
              </a:rPr>
              <a:t>и молодежи </a:t>
            </a:r>
            <a:r>
              <a:rPr lang="ru-RU" sz="700">
                <a:solidFill>
                  <a:schemeClr val="dk1"/>
                </a:solidFill>
                <a:latin typeface="Arial Black" pitchFamily="34"/>
              </a:rPr>
              <a:t>в Архангельской области» </a:t>
            </a:r>
          </a:p>
          <a:p>
            <a:pPr lvl="0"/>
            <a:endParaRPr lang="en-US" sz="300"/>
          </a:p>
          <a:p>
            <a:pPr lvl="0"/>
            <a:r>
              <a:rPr sz="700">
                <a:solidFill>
                  <a:schemeClr val="dk1"/>
                </a:solidFill>
                <a:latin typeface="Arial Black" pitchFamily="34"/>
              </a:rPr>
              <a:t>постановление Правительства Архангельской области от 21 августа 2023 г. № 770-пп </a:t>
            </a:r>
            <a:br>
              <a:rPr sz="700">
                <a:solidFill>
                  <a:schemeClr val="dk1"/>
                </a:solidFill>
                <a:latin typeface="Arial Black" pitchFamily="34"/>
              </a:rPr>
            </a:br>
            <a:r>
              <a:rPr sz="700">
                <a:solidFill>
                  <a:schemeClr val="dk1"/>
                </a:solidFill>
                <a:latin typeface="Arial Black" pitchFamily="34"/>
              </a:rPr>
              <a:t>«О поддержке Общероссийского общественно-государственного движения детей и молодежи «Движение первых» на территории Архангельской области» </a:t>
            </a:r>
          </a:p>
        </p:txBody>
      </p:sp>
      <p:sp>
        <p:nvSpPr>
          <p:cNvPr id="25609" name="Rectangle 6"/>
          <p:cNvSpPr>
            <a:spLocks noGrp="1" noChangeShapeType="1"/>
          </p:cNvSpPr>
          <p:nvPr/>
        </p:nvSpPr>
        <p:spPr>
          <a:xfrm>
            <a:off x="1081087" y="134937"/>
            <a:ext cx="3736975" cy="606425"/>
          </a:xfrm>
          <a:prstGeom prst="rect">
            <a:avLst/>
          </a:prstGeom>
          <a:noFill/>
        </p:spPr>
        <p:txBody>
          <a:bodyPr lIns="51792" tIns="25896" rIns="51792" bIns="25896" anchor="b">
            <a:spAutoFit/>
          </a:bodyPr>
          <a:lstStyle/>
          <a:p>
            <a:pPr lvl="0" algn="ctr"/>
            <a:r>
              <a:rPr lang="ru-RU" sz="1200" b="1" i="0" u="none">
                <a:latin typeface="Arial Black" pitchFamily="34"/>
              </a:rPr>
              <a:t>системная трансляция федеральных законодательных новаций </a:t>
            </a:r>
            <a:br>
              <a:rPr lang="ru-RU" sz="1200" b="1" i="0" u="none">
                <a:latin typeface="Arial Black" pitchFamily="34"/>
              </a:rPr>
            </a:br>
            <a:r>
              <a:rPr lang="ru-RU" sz="1200" b="1" i="0" u="none">
                <a:latin typeface="Arial Black" pitchFamily="34"/>
              </a:rPr>
              <a:t>в областном законодательстве</a:t>
            </a:r>
          </a:p>
        </p:txBody>
      </p:sp>
      <p:sp>
        <p:nvSpPr>
          <p:cNvPr id="25610" name="Прямоугольник 2"/>
          <p:cNvSpPr>
            <a:spLocks noGrp="1" noChangeShapeType="1"/>
          </p:cNvSpPr>
          <p:nvPr/>
        </p:nvSpPr>
        <p:spPr>
          <a:xfrm>
            <a:off x="612775" y="1420812"/>
            <a:ext cx="1908175" cy="1770062"/>
          </a:xfrm>
          <a:prstGeom prst="rect">
            <a:avLst/>
          </a:prstGeom>
          <a:noFill/>
        </p:spPr>
        <p:txBody>
          <a:bodyPr lIns="91440" tIns="45720" rIns="91440" bIns="45720">
            <a:spAutoFit/>
          </a:bodyPr>
          <a:lstStyle/>
          <a:p>
            <a:pPr lvl="0"/>
            <a:r>
              <a:rPr lang="ru-RU" sz="800" b="1" i="0" u="none">
                <a:solidFill>
                  <a:schemeClr val="dk1"/>
                </a:solidFill>
                <a:latin typeface="Arial Black" pitchFamily="34"/>
              </a:rPr>
              <a:t>от 14 июля 2022 г. № 261-ФЗ </a:t>
            </a:r>
            <a:br>
              <a:rPr lang="ru-RU" sz="800" b="1" i="0" u="none">
                <a:solidFill>
                  <a:schemeClr val="dk1"/>
                </a:solidFill>
                <a:latin typeface="Arial Black" pitchFamily="34"/>
              </a:rPr>
            </a:br>
            <a:r>
              <a:rPr lang="ru-RU" sz="800" b="1" i="0" u="none">
                <a:solidFill>
                  <a:schemeClr val="dk1"/>
                </a:solidFill>
                <a:latin typeface="Arial Black" pitchFamily="34"/>
              </a:rPr>
              <a:t>«О российском движении детей и молодежи»</a:t>
            </a:r>
          </a:p>
          <a:p>
            <a:pPr lvl="0"/>
            <a:endParaRPr lang="en-US" sz="500"/>
          </a:p>
          <a:p>
            <a:pPr lvl="0"/>
            <a:r>
              <a:rPr sz="800" b="1" i="0" u="none">
                <a:solidFill>
                  <a:schemeClr val="dk1"/>
                </a:solidFill>
                <a:latin typeface="Arial Black" pitchFamily="34"/>
              </a:rPr>
              <a:t>от 14 июля 2022 г. № 262-ФЗ</a:t>
            </a:r>
            <a:br>
              <a:rPr sz="800" b="1" i="0" u="none">
                <a:solidFill>
                  <a:schemeClr val="dk1"/>
                </a:solidFill>
                <a:latin typeface="Arial Black" pitchFamily="34"/>
              </a:rPr>
            </a:br>
            <a:r>
              <a:rPr sz="800" b="1" i="0" u="none">
                <a:solidFill>
                  <a:schemeClr val="dk1"/>
                </a:solidFill>
                <a:latin typeface="Arial Black" pitchFamily="34"/>
              </a:rPr>
              <a:t>«О внесении изменений в отдельные законодательные акты Российской Федерации в связи с принятием Федерального закона «О российском движении детей и молодежи» </a:t>
            </a:r>
          </a:p>
          <a:p>
            <a:pPr lvl="0"/>
            <a:r>
              <a:rPr sz="800" b="1" i="0" u="none">
                <a:solidFill>
                  <a:schemeClr val="dk1"/>
                </a:solidFill>
                <a:latin typeface="Arial Black" pitchFamily="34"/>
              </a:rPr>
              <a:t/>
            </a:r>
            <a:br>
              <a:rPr sz="800" b="1" i="0" u="none">
                <a:solidFill>
                  <a:schemeClr val="dk1"/>
                </a:solidFill>
                <a:latin typeface="Arial Black" pitchFamily="34"/>
              </a:rPr>
            </a:br>
            <a:endParaRPr lang="en-US" sz="800"/>
          </a:p>
        </p:txBody>
      </p:sp>
      <p:pic>
        <p:nvPicPr>
          <p:cNvPr id="25611" name="Рисунок 15"/>
          <p:cNvPicPr>
            <a:picLocks noGrp="1" noChangeAspect="1"/>
          </p:cNvPicPr>
          <p:nvPr/>
        </p:nvPicPr>
        <p:blipFill>
          <a:blip r:embed="rId3" cstate="print"/>
          <a:srcRect/>
          <a:stretch/>
        </p:blipFill>
        <p:spPr>
          <a:xfrm>
            <a:off x="466725" y="1589087"/>
            <a:ext cx="127000" cy="95250"/>
          </a:xfrm>
          <a:prstGeom prst="rect">
            <a:avLst/>
          </a:prstGeom>
          <a:noFill/>
        </p:spPr>
      </p:pic>
      <p:pic>
        <p:nvPicPr>
          <p:cNvPr id="25612" name="Рисунок 15"/>
          <p:cNvPicPr>
            <a:picLocks noGrp="1" noChangeAspect="1"/>
          </p:cNvPicPr>
          <p:nvPr/>
        </p:nvPicPr>
        <p:blipFill>
          <a:blip r:embed="rId3" cstate="print"/>
          <a:srcRect/>
          <a:stretch/>
        </p:blipFill>
        <p:spPr>
          <a:xfrm>
            <a:off x="466725" y="2211387"/>
            <a:ext cx="127000" cy="95250"/>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27651" name="Rectangle 5"/>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27652" name="Rectangle 6"/>
          <p:cNvSpPr>
            <a:spLocks noGrp="1" noChangeShapeType="1"/>
          </p:cNvSpPr>
          <p:nvPr/>
        </p:nvSpPr>
        <p:spPr>
          <a:xfrm>
            <a:off x="504825" y="130175"/>
            <a:ext cx="4973637" cy="698500"/>
          </a:xfrm>
          <a:prstGeom prst="rect">
            <a:avLst/>
          </a:prstGeom>
          <a:noFill/>
        </p:spPr>
        <p:txBody>
          <a:bodyPr lIns="51792" tIns="25896" rIns="51792" bIns="25896" anchor="b">
            <a:spAutoFit/>
          </a:bodyPr>
          <a:lstStyle/>
          <a:p>
            <a:pPr lvl="0" algn="ctr"/>
            <a:r>
              <a:rPr lang="ru-RU" b="1" i="0" u="none">
                <a:latin typeface="Arial Black" pitchFamily="34"/>
              </a:rPr>
              <a:t>своевременное приведение </a:t>
            </a:r>
            <a:br>
              <a:rPr lang="ru-RU" b="1" i="0" u="none">
                <a:latin typeface="Arial Black" pitchFamily="34"/>
              </a:rPr>
            </a:br>
            <a:r>
              <a:rPr lang="ru-RU" b="1" i="0" u="none">
                <a:latin typeface="Arial Black" pitchFamily="34"/>
              </a:rPr>
              <a:t>областного законодательства </a:t>
            </a:r>
            <a:br>
              <a:rPr lang="ru-RU" b="1" i="0" u="none">
                <a:latin typeface="Arial Black" pitchFamily="34"/>
              </a:rPr>
            </a:br>
            <a:r>
              <a:rPr lang="ru-RU" b="1" i="0" u="none">
                <a:latin typeface="Arial Black" pitchFamily="34"/>
              </a:rPr>
              <a:t>в соответствие с федеральным</a:t>
            </a:r>
          </a:p>
        </p:txBody>
      </p:sp>
      <p:sp>
        <p:nvSpPr>
          <p:cNvPr id="27653" name="Rectangle 7"/>
          <p:cNvSpPr>
            <a:spLocks noGrp="1" noChangeShapeType="1"/>
          </p:cNvSpPr>
          <p:nvPr/>
        </p:nvSpPr>
        <p:spPr>
          <a:xfrm>
            <a:off x="198437" y="1157287"/>
            <a:ext cx="1781175" cy="668337"/>
          </a:xfrm>
          <a:prstGeom prst="rect">
            <a:avLst/>
          </a:prstGeom>
          <a:noFill/>
        </p:spPr>
        <p:txBody>
          <a:bodyPr lIns="51792" tIns="25896" rIns="51792" bIns="25896" anchor="ctr" anchorCtr="0">
            <a:spAutoFit/>
          </a:bodyPr>
          <a:lstStyle/>
          <a:p>
            <a:pPr lvl="0" algn="ctr"/>
            <a:r>
              <a:rPr lang="ru-RU" sz="800" b="1" i="0" u="none">
                <a:solidFill>
                  <a:schemeClr val="dk1"/>
                </a:solidFill>
                <a:latin typeface="Arial Black" pitchFamily="34"/>
              </a:rPr>
              <a:t>единство правового пространства </a:t>
            </a:r>
            <a:br>
              <a:rPr lang="ru-RU" sz="800" b="1" i="0" u="none">
                <a:solidFill>
                  <a:schemeClr val="dk1"/>
                </a:solidFill>
                <a:latin typeface="Arial Black" pitchFamily="34"/>
              </a:rPr>
            </a:br>
            <a:r>
              <a:rPr lang="ru-RU" sz="800" b="1" i="0" u="none">
                <a:solidFill>
                  <a:schemeClr val="dk1"/>
                </a:solidFill>
                <a:latin typeface="Arial Black" pitchFamily="34"/>
              </a:rPr>
              <a:t>или единство конституционно-правового пространства</a:t>
            </a:r>
          </a:p>
        </p:txBody>
      </p:sp>
      <p:sp>
        <p:nvSpPr>
          <p:cNvPr id="27654" name="Прямоугольник 1"/>
          <p:cNvSpPr>
            <a:spLocks noGrp="1" noChangeShapeType="1"/>
          </p:cNvSpPr>
          <p:nvPr/>
        </p:nvSpPr>
        <p:spPr>
          <a:xfrm>
            <a:off x="346075" y="1884362"/>
            <a:ext cx="5184775" cy="338137"/>
          </a:xfrm>
          <a:prstGeom prst="rect">
            <a:avLst/>
          </a:prstGeom>
          <a:noFill/>
        </p:spPr>
        <p:txBody>
          <a:bodyPr lIns="91440" tIns="45720" rIns="91440" bIns="45720">
            <a:spAutoFit/>
          </a:bodyPr>
          <a:lstStyle/>
          <a:p>
            <a:pPr lvl="0"/>
            <a:r>
              <a:rPr lang="ru-RU" sz="800" b="1" i="0" u="none">
                <a:solidFill>
                  <a:schemeClr val="dk1"/>
                </a:solidFill>
                <a:latin typeface="Arial Black" pitchFamily="34"/>
              </a:rPr>
              <a:t>Часть 3 статьи 3 Федерального закона от 21 декабря 2021 г. № 414-ФЗ «Об общих принципах организации публичной власти в субъектах Российской Федерации»</a:t>
            </a:r>
          </a:p>
        </p:txBody>
      </p:sp>
      <p:sp>
        <p:nvSpPr>
          <p:cNvPr id="27655" name="Прямоугольник 2"/>
          <p:cNvSpPr>
            <a:spLocks noGrp="1" noChangeShapeType="1"/>
          </p:cNvSpPr>
          <p:nvPr/>
        </p:nvSpPr>
        <p:spPr>
          <a:xfrm>
            <a:off x="720725" y="2252662"/>
            <a:ext cx="4824412" cy="831850"/>
          </a:xfrm>
          <a:prstGeom prst="rect">
            <a:avLst/>
          </a:prstGeom>
          <a:noFill/>
        </p:spPr>
        <p:txBody>
          <a:bodyPr lIns="91440" tIns="45720" rIns="91440" bIns="45720">
            <a:spAutoFit/>
          </a:bodyPr>
          <a:lstStyle/>
          <a:p>
            <a:pPr lvl="0"/>
            <a:r>
              <a:rPr lang="ru-RU" sz="800" b="1" i="0" u="none">
                <a:solidFill>
                  <a:schemeClr val="dk1"/>
                </a:solidFill>
                <a:latin typeface="Arial Black" pitchFamily="34"/>
              </a:rPr>
              <a:t>субъекты Российской Федерации вправе осуществлять собственное правовое регулирование по предметам совместного ведения до принятия федеральных законов. После принятия соответствующего федерального закона законы </a:t>
            </a:r>
            <a:br>
              <a:rPr lang="ru-RU" sz="800" b="1" i="0" u="none">
                <a:solidFill>
                  <a:schemeClr val="dk1"/>
                </a:solidFill>
                <a:latin typeface="Arial Black" pitchFamily="34"/>
              </a:rPr>
            </a:br>
            <a:r>
              <a:rPr lang="ru-RU" sz="800" b="1" i="0" u="none">
                <a:solidFill>
                  <a:schemeClr val="dk1"/>
                </a:solidFill>
                <a:latin typeface="Arial Black" pitchFamily="34"/>
              </a:rPr>
              <a:t>и другие нормативные правовые акты субъектов Российской Федерации подлежат приведению в соответствие с данным федеральным законом </a:t>
            </a:r>
            <a:br>
              <a:rPr lang="ru-RU" sz="800" b="1" i="0" u="none">
                <a:solidFill>
                  <a:schemeClr val="dk1"/>
                </a:solidFill>
                <a:latin typeface="Arial Black" pitchFamily="34"/>
              </a:rPr>
            </a:br>
            <a:r>
              <a:rPr lang="ru-RU" sz="800" b="1" i="0" u="none">
                <a:latin typeface="Arial Black" pitchFamily="34"/>
              </a:rPr>
              <a:t>в течение трех месяцев после дня его официального опубликования</a:t>
            </a:r>
          </a:p>
        </p:txBody>
      </p:sp>
      <p:sp>
        <p:nvSpPr>
          <p:cNvPr id="27656" name="Прямоугольник 3"/>
          <p:cNvSpPr>
            <a:spLocks noGrp="1" noChangeShapeType="1"/>
          </p:cNvSpPr>
          <p:nvPr/>
        </p:nvSpPr>
        <p:spPr>
          <a:xfrm>
            <a:off x="1973262" y="1198562"/>
            <a:ext cx="3673475" cy="584200"/>
          </a:xfrm>
          <a:prstGeom prst="rect">
            <a:avLst/>
          </a:prstGeom>
          <a:noFill/>
        </p:spPr>
        <p:txBody>
          <a:bodyPr lIns="91440" tIns="45720" rIns="91440" bIns="45720">
            <a:spAutoFit/>
          </a:bodyPr>
          <a:lstStyle/>
          <a:p>
            <a:pPr lvl="0" algn="ctr"/>
            <a:r>
              <a:rPr lang="ru-RU" sz="800">
                <a:solidFill>
                  <a:schemeClr val="dk1"/>
                </a:solidFill>
                <a:latin typeface="Arial Black" pitchFamily="34"/>
              </a:rPr>
              <a:t>Указ Президента Российской Федерации </a:t>
            </a:r>
            <a:br>
              <a:rPr lang="ru-RU" sz="800">
                <a:solidFill>
                  <a:schemeClr val="dk1"/>
                </a:solidFill>
                <a:latin typeface="Arial Black" pitchFamily="34"/>
              </a:rPr>
            </a:br>
            <a:r>
              <a:rPr lang="ru-RU" sz="800">
                <a:solidFill>
                  <a:schemeClr val="dk1"/>
                </a:solidFill>
                <a:latin typeface="Arial Black" pitchFamily="34"/>
              </a:rPr>
              <a:t>от 10 августа 2000 г. № 1486 «О дополнительных мерах </a:t>
            </a:r>
            <a:br>
              <a:rPr lang="ru-RU" sz="800">
                <a:solidFill>
                  <a:schemeClr val="dk1"/>
                </a:solidFill>
                <a:latin typeface="Arial Black" pitchFamily="34"/>
              </a:rPr>
            </a:br>
            <a:r>
              <a:rPr lang="ru-RU" sz="800">
                <a:solidFill>
                  <a:schemeClr val="dk1"/>
                </a:solidFill>
                <a:latin typeface="Arial Black" pitchFamily="34"/>
              </a:rPr>
              <a:t>по обеспечению единства правового </a:t>
            </a:r>
          </a:p>
          <a:p>
            <a:pPr lvl="0" algn="ctr"/>
            <a:r>
              <a:rPr lang="ru-RU" sz="800">
                <a:solidFill>
                  <a:schemeClr val="dk1"/>
                </a:solidFill>
                <a:latin typeface="Arial Black" pitchFamily="34"/>
              </a:rPr>
              <a:t>пространства Российской Федерации» </a:t>
            </a:r>
          </a:p>
        </p:txBody>
      </p:sp>
      <p:sp>
        <p:nvSpPr>
          <p:cNvPr id="27657" name="Прямоугольник 2"/>
          <p:cNvSpPr>
            <a:spLocks noGrp="1" noChangeShapeType="1"/>
          </p:cNvSpPr>
          <p:nvPr/>
        </p:nvSpPr>
        <p:spPr>
          <a:xfrm>
            <a:off x="381000" y="2339975"/>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27658" name="Прямоугольник 2"/>
          <p:cNvSpPr>
            <a:spLocks noGrp="1" noChangeShapeType="1"/>
          </p:cNvSpPr>
          <p:nvPr/>
        </p:nvSpPr>
        <p:spPr>
          <a:xfrm>
            <a:off x="768350" y="1524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29699"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29700" name="Rectangle 5"/>
          <p:cNvSpPr>
            <a:spLocks noGrp="1" noChangeShapeType="1"/>
          </p:cNvSpPr>
          <p:nvPr/>
        </p:nvSpPr>
        <p:spPr>
          <a:xfrm>
            <a:off x="623887" y="222250"/>
            <a:ext cx="4975225" cy="482600"/>
          </a:xfrm>
          <a:prstGeom prst="rect">
            <a:avLst/>
          </a:prstGeom>
          <a:noFill/>
        </p:spPr>
        <p:txBody>
          <a:bodyPr lIns="51792" tIns="25896" rIns="51792" bIns="25896" anchor="b">
            <a:spAutoFit/>
          </a:bodyPr>
          <a:lstStyle/>
          <a:p>
            <a:pPr lvl="0" algn="ctr"/>
            <a:r>
              <a:rPr lang="ru-RU" b="1" i="0" u="none">
                <a:latin typeface="Arial Black" pitchFamily="34"/>
              </a:rPr>
              <a:t>Законотворчество – форма </a:t>
            </a:r>
            <a:br>
              <a:rPr lang="ru-RU" b="1" i="0" u="none">
                <a:latin typeface="Arial Black" pitchFamily="34"/>
              </a:rPr>
            </a:br>
            <a:r>
              <a:rPr lang="ru-RU" b="1" i="0" u="none">
                <a:latin typeface="Arial Black" pitchFamily="34"/>
              </a:rPr>
              <a:t>профессиональной деятельности парламента </a:t>
            </a:r>
          </a:p>
        </p:txBody>
      </p:sp>
      <p:sp>
        <p:nvSpPr>
          <p:cNvPr id="29701" name="Rectangle 7"/>
          <p:cNvSpPr>
            <a:spLocks noGrp="1" noChangeShapeType="1"/>
          </p:cNvSpPr>
          <p:nvPr/>
        </p:nvSpPr>
        <p:spPr>
          <a:xfrm>
            <a:off x="319087" y="779462"/>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29702" name="Прямоугольник 1"/>
          <p:cNvSpPr>
            <a:spLocks noGrp="1" noChangeShapeType="1"/>
          </p:cNvSpPr>
          <p:nvPr/>
        </p:nvSpPr>
        <p:spPr>
          <a:xfrm>
            <a:off x="230187" y="1116012"/>
            <a:ext cx="3981450" cy="400050"/>
          </a:xfrm>
          <a:prstGeom prst="rect">
            <a:avLst/>
          </a:prstGeom>
          <a:noFill/>
        </p:spPr>
        <p:txBody>
          <a:bodyPr lIns="91440" tIns="45720" rIns="91440" bIns="45720">
            <a:spAutoFit/>
          </a:bodyPr>
          <a:lstStyle/>
          <a:p>
            <a:pPr lvl="0"/>
            <a:r>
              <a:rPr lang="ru-RU" sz="500" b="1" i="0" u="none">
                <a:solidFill>
                  <a:schemeClr val="dk1"/>
                </a:solidFill>
                <a:latin typeface="Arial Black" pitchFamily="34"/>
              </a:rPr>
              <a:t>Депутату представительного органа муниципального образования может гарантироваться компенсация расходов, связанных с осуществлением им своих полномочий. К расходам, связанным с осуществлением своих полномочий депутатом представительного органа муниципального образования, которые могут быть компенсированы, относятся: </a:t>
            </a:r>
          </a:p>
        </p:txBody>
      </p:sp>
      <p:sp>
        <p:nvSpPr>
          <p:cNvPr id="29703" name="Прямоугольник 2"/>
          <p:cNvSpPr>
            <a:spLocks noGrp="1" noChangeShapeType="1"/>
          </p:cNvSpPr>
          <p:nvPr/>
        </p:nvSpPr>
        <p:spPr>
          <a:xfrm>
            <a:off x="303212" y="130175"/>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29704" name="Rectangle 10"/>
          <p:cNvSpPr>
            <a:spLocks noGrp="1" noChangeShapeType="1"/>
          </p:cNvSpPr>
          <p:nvPr/>
        </p:nvSpPr>
        <p:spPr>
          <a:xfrm>
            <a:off x="4411662" y="1049337"/>
            <a:ext cx="1223962" cy="1774825"/>
          </a:xfrm>
          <a:prstGeom prst="rect">
            <a:avLst/>
          </a:prstGeom>
          <a:noFill/>
        </p:spPr>
        <p:txBody>
          <a:bodyPr lIns="51792" tIns="25896" rIns="51792" bIns="25896" anchor="ctr" anchorCtr="0">
            <a:spAutoFit/>
          </a:bodyPr>
          <a:lstStyle/>
          <a:p>
            <a:pPr lvl="0"/>
            <a:r>
              <a:rPr lang="ru-RU" sz="700" b="1" i="0" u="none">
                <a:solidFill>
                  <a:schemeClr val="dk1"/>
                </a:solidFill>
                <a:latin typeface="Arial Black" pitchFamily="34"/>
              </a:rPr>
              <a:t>Областной закон </a:t>
            </a:r>
            <a:br>
              <a:rPr lang="ru-RU" sz="700" b="1" i="0" u="none">
                <a:solidFill>
                  <a:schemeClr val="dk1"/>
                </a:solidFill>
                <a:latin typeface="Arial Black" pitchFamily="34"/>
              </a:rPr>
            </a:br>
            <a:r>
              <a:rPr lang="ru-RU" sz="700" b="1" i="0" u="none">
                <a:solidFill>
                  <a:schemeClr val="dk1"/>
                </a:solidFill>
                <a:latin typeface="Arial Black" pitchFamily="34"/>
              </a:rPr>
              <a:t>от 8 декабря 2021 г. № 501-30-ОЗ «О внесении изменений в областной закон </a:t>
            </a:r>
            <a:br>
              <a:rPr lang="ru-RU" sz="700" b="1" i="0" u="none">
                <a:solidFill>
                  <a:schemeClr val="dk1"/>
                </a:solidFill>
                <a:latin typeface="Arial Black" pitchFamily="34"/>
              </a:rPr>
            </a:br>
            <a:r>
              <a:rPr lang="ru-RU" sz="700" b="1" i="0" u="none">
                <a:solidFill>
                  <a:schemeClr val="dk1"/>
                </a:solidFill>
                <a:latin typeface="Arial Black" pitchFamily="34"/>
              </a:rPr>
              <a:t>«О гарантиях осуществления полномочий лиц, замещающих отдельные муниципальные должности муниципальных образований Архангельской области» </a:t>
            </a:r>
          </a:p>
        </p:txBody>
      </p:sp>
      <p:sp>
        <p:nvSpPr>
          <p:cNvPr id="29705" name="Прямоугольник 2"/>
          <p:cNvSpPr>
            <a:spLocks noGrp="1" noChangeShapeType="1"/>
          </p:cNvSpPr>
          <p:nvPr/>
        </p:nvSpPr>
        <p:spPr>
          <a:xfrm>
            <a:off x="463550" y="1489075"/>
            <a:ext cx="4052887" cy="1724025"/>
          </a:xfrm>
          <a:prstGeom prst="rect">
            <a:avLst/>
          </a:prstGeom>
          <a:noFill/>
        </p:spPr>
        <p:txBody>
          <a:bodyPr lIns="91440" tIns="45720" rIns="91440" bIns="45720">
            <a:spAutoFit/>
          </a:bodyPr>
          <a:lstStyle/>
          <a:p>
            <a:pPr lvl="0"/>
            <a:r>
              <a:rPr lang="ru-RU" sz="500" b="1" i="0" u="none">
                <a:solidFill>
                  <a:schemeClr val="dk1"/>
                </a:solidFill>
                <a:latin typeface="Arial Black" pitchFamily="34"/>
              </a:rPr>
              <a:t>расходы, связанные с арендой помещения для проведения встреч с избирателями; </a:t>
            </a:r>
          </a:p>
          <a:p>
            <a:pPr lvl="0"/>
            <a:endParaRPr lang="en-US" sz="200"/>
          </a:p>
          <a:p>
            <a:pPr lvl="0"/>
            <a:r>
              <a:rPr lang="ru-RU" sz="500" b="1" i="0" u="none">
                <a:solidFill>
                  <a:schemeClr val="dk1"/>
                </a:solidFill>
                <a:latin typeface="Arial Black" pitchFamily="34"/>
              </a:rPr>
              <a:t>расходы на размещение депутатами информации, связанной с осуществлением депутатской деятельности, в средствах массовой информации; </a:t>
            </a:r>
          </a:p>
          <a:p>
            <a:pPr lvl="0"/>
            <a:endParaRPr lang="en-US" sz="200"/>
          </a:p>
          <a:p>
            <a:pPr lvl="0"/>
            <a:r>
              <a:rPr lang="ru-RU" sz="500" b="1" i="0" u="none">
                <a:solidFill>
                  <a:schemeClr val="dk1"/>
                </a:solidFill>
                <a:latin typeface="Arial Black" pitchFamily="34"/>
              </a:rPr>
              <a:t>расходы, связанные с информированием избирателей о времени и месте проведения приемов избирателей, встреч и других мероприятий; </a:t>
            </a:r>
          </a:p>
          <a:p>
            <a:pPr lvl="0"/>
            <a:endParaRPr lang="en-US" sz="200"/>
          </a:p>
          <a:p>
            <a:pPr lvl="0"/>
            <a:r>
              <a:rPr lang="ru-RU" sz="500" b="1" i="0" u="none">
                <a:solidFill>
                  <a:schemeClr val="dk1"/>
                </a:solidFill>
                <a:latin typeface="Arial Black" pitchFamily="34"/>
              </a:rPr>
              <a:t>расходы на приобретение и обслуживание компьютерной, множительной и иной необходимой техники, оборудования, справочных правовых систем; </a:t>
            </a:r>
          </a:p>
          <a:p>
            <a:pPr lvl="0"/>
            <a:endParaRPr lang="en-US" sz="200"/>
          </a:p>
          <a:p>
            <a:pPr lvl="0"/>
            <a:r>
              <a:rPr lang="ru-RU" sz="500" b="1" i="0" u="none">
                <a:solidFill>
                  <a:schemeClr val="dk1"/>
                </a:solidFill>
                <a:latin typeface="Arial Black" pitchFamily="34"/>
              </a:rPr>
              <a:t>расходы на приобретение сувенирной продукции, на приобретение подарков, цветов для поздравления граждан, а также организаций в связи с праздничными днями, памятными датами, профессиональными праздниками, иными событиями; </a:t>
            </a:r>
          </a:p>
          <a:p>
            <a:pPr lvl="0"/>
            <a:endParaRPr lang="en-US" sz="200"/>
          </a:p>
          <a:p>
            <a:pPr lvl="0"/>
            <a:r>
              <a:rPr lang="ru-RU" sz="500" b="1" i="0" u="none">
                <a:solidFill>
                  <a:schemeClr val="dk1"/>
                </a:solidFill>
                <a:latin typeface="Arial Black" pitchFamily="34"/>
              </a:rPr>
              <a:t>расходы на приобретение специальной литературы и (или) периодических печатных изданий; </a:t>
            </a:r>
          </a:p>
          <a:p>
            <a:pPr lvl="0"/>
            <a:endParaRPr lang="en-US" sz="200"/>
          </a:p>
          <a:p>
            <a:pPr lvl="0"/>
            <a:r>
              <a:rPr lang="ru-RU" sz="500" b="1" i="0" u="none">
                <a:solidFill>
                  <a:schemeClr val="dk1"/>
                </a:solidFill>
                <a:latin typeface="Arial Black" pitchFamily="34"/>
              </a:rPr>
              <a:t>почтовые расходы, в том числе на приобретение конвертов, марок, поздравительных открыток, абонирование ячеек; </a:t>
            </a:r>
          </a:p>
          <a:p>
            <a:pPr lvl="0"/>
            <a:endParaRPr lang="en-US" sz="200"/>
          </a:p>
          <a:p>
            <a:pPr lvl="0"/>
            <a:r>
              <a:rPr lang="ru-RU" sz="500" b="1" i="0" u="none">
                <a:solidFill>
                  <a:schemeClr val="dk1"/>
                </a:solidFill>
                <a:latin typeface="Arial Black" pitchFamily="34"/>
              </a:rPr>
              <a:t>расходы на приобретение канцелярских товаров; </a:t>
            </a:r>
          </a:p>
          <a:p>
            <a:pPr lvl="0"/>
            <a:endParaRPr lang="en-US" sz="200"/>
          </a:p>
          <a:p>
            <a:pPr lvl="0"/>
            <a:r>
              <a:rPr lang="ru-RU" sz="500" b="1" i="0" u="none">
                <a:solidFill>
                  <a:schemeClr val="dk1"/>
                </a:solidFill>
                <a:latin typeface="Arial Black" pitchFamily="34"/>
              </a:rPr>
              <a:t>иные конкретные расходы, связанные с осуществлением своих полномочий депутатом представительного органа муниципального образования, включенные в перечень расходов, подлежащих компенсации, утвержденный нормативным правовым актом представительного органа муниципального образования</a:t>
            </a:r>
          </a:p>
        </p:txBody>
      </p:sp>
      <p:pic>
        <p:nvPicPr>
          <p:cNvPr id="29706" name="Рисунок 15"/>
          <p:cNvPicPr>
            <a:picLocks noGrp="1" noChangeAspect="1"/>
          </p:cNvPicPr>
          <p:nvPr/>
        </p:nvPicPr>
        <p:blipFill>
          <a:blip r:embed="rId3" cstate="print"/>
          <a:srcRect/>
          <a:stretch/>
        </p:blipFill>
        <p:spPr>
          <a:xfrm>
            <a:off x="400050" y="1514475"/>
            <a:ext cx="127000" cy="95250"/>
          </a:xfrm>
          <a:prstGeom prst="rect">
            <a:avLst/>
          </a:prstGeom>
          <a:noFill/>
        </p:spPr>
      </p:pic>
      <p:pic>
        <p:nvPicPr>
          <p:cNvPr id="29707" name="Рисунок 15"/>
          <p:cNvPicPr>
            <a:picLocks noGrp="1" noChangeAspect="1"/>
          </p:cNvPicPr>
          <p:nvPr/>
        </p:nvPicPr>
        <p:blipFill>
          <a:blip r:embed="rId3" cstate="print"/>
          <a:srcRect/>
          <a:stretch/>
        </p:blipFill>
        <p:spPr>
          <a:xfrm>
            <a:off x="400050" y="1646237"/>
            <a:ext cx="127000" cy="95250"/>
          </a:xfrm>
          <a:prstGeom prst="rect">
            <a:avLst/>
          </a:prstGeom>
          <a:noFill/>
        </p:spPr>
      </p:pic>
      <p:pic>
        <p:nvPicPr>
          <p:cNvPr id="29708" name="Рисунок 15"/>
          <p:cNvPicPr>
            <a:picLocks noGrp="1" noChangeAspect="1"/>
          </p:cNvPicPr>
          <p:nvPr/>
        </p:nvPicPr>
        <p:blipFill>
          <a:blip r:embed="rId3" cstate="print"/>
          <a:srcRect/>
          <a:stretch/>
        </p:blipFill>
        <p:spPr>
          <a:xfrm>
            <a:off x="400050" y="1857375"/>
            <a:ext cx="127000" cy="95250"/>
          </a:xfrm>
          <a:prstGeom prst="rect">
            <a:avLst/>
          </a:prstGeom>
          <a:noFill/>
        </p:spPr>
      </p:pic>
      <p:pic>
        <p:nvPicPr>
          <p:cNvPr id="29709" name="Рисунок 15"/>
          <p:cNvPicPr>
            <a:picLocks noGrp="1" noChangeAspect="1"/>
          </p:cNvPicPr>
          <p:nvPr/>
        </p:nvPicPr>
        <p:blipFill>
          <a:blip r:embed="rId3" cstate="print"/>
          <a:srcRect/>
          <a:stretch/>
        </p:blipFill>
        <p:spPr>
          <a:xfrm>
            <a:off x="400050" y="2051050"/>
            <a:ext cx="127000" cy="95250"/>
          </a:xfrm>
          <a:prstGeom prst="rect">
            <a:avLst/>
          </a:prstGeom>
          <a:noFill/>
        </p:spPr>
      </p:pic>
      <p:pic>
        <p:nvPicPr>
          <p:cNvPr id="29710" name="Рисунок 15"/>
          <p:cNvPicPr>
            <a:picLocks noGrp="1" noChangeAspect="1"/>
          </p:cNvPicPr>
          <p:nvPr/>
        </p:nvPicPr>
        <p:blipFill>
          <a:blip r:embed="rId3" cstate="print"/>
          <a:srcRect/>
          <a:stretch/>
        </p:blipFill>
        <p:spPr>
          <a:xfrm>
            <a:off x="400050" y="2278062"/>
            <a:ext cx="127000" cy="95250"/>
          </a:xfrm>
          <a:prstGeom prst="rect">
            <a:avLst/>
          </a:prstGeom>
          <a:noFill/>
        </p:spPr>
      </p:pic>
      <p:pic>
        <p:nvPicPr>
          <p:cNvPr id="29711" name="Рисунок 15"/>
          <p:cNvPicPr>
            <a:picLocks noGrp="1" noChangeAspect="1"/>
          </p:cNvPicPr>
          <p:nvPr/>
        </p:nvPicPr>
        <p:blipFill>
          <a:blip r:embed="rId3" cstate="print"/>
          <a:srcRect/>
          <a:stretch/>
        </p:blipFill>
        <p:spPr>
          <a:xfrm>
            <a:off x="400050" y="2430462"/>
            <a:ext cx="127000" cy="95250"/>
          </a:xfrm>
          <a:prstGeom prst="rect">
            <a:avLst/>
          </a:prstGeom>
          <a:noFill/>
        </p:spPr>
      </p:pic>
      <p:pic>
        <p:nvPicPr>
          <p:cNvPr id="29712" name="Рисунок 15"/>
          <p:cNvPicPr>
            <a:picLocks noGrp="1" noChangeAspect="1"/>
          </p:cNvPicPr>
          <p:nvPr/>
        </p:nvPicPr>
        <p:blipFill>
          <a:blip r:embed="rId3" cstate="print"/>
          <a:srcRect/>
          <a:stretch/>
        </p:blipFill>
        <p:spPr>
          <a:xfrm>
            <a:off x="400050" y="2579687"/>
            <a:ext cx="127000" cy="95250"/>
          </a:xfrm>
          <a:prstGeom prst="rect">
            <a:avLst/>
          </a:prstGeom>
          <a:noFill/>
        </p:spPr>
      </p:pic>
      <p:pic>
        <p:nvPicPr>
          <p:cNvPr id="29713" name="Рисунок 15"/>
          <p:cNvPicPr>
            <a:picLocks noGrp="1" noChangeAspect="1"/>
          </p:cNvPicPr>
          <p:nvPr/>
        </p:nvPicPr>
        <p:blipFill>
          <a:blip r:embed="rId3" cstate="print"/>
          <a:srcRect/>
          <a:stretch/>
        </p:blipFill>
        <p:spPr>
          <a:xfrm>
            <a:off x="400050" y="2744787"/>
            <a:ext cx="127000" cy="95250"/>
          </a:xfrm>
          <a:prstGeom prst="rect">
            <a:avLst/>
          </a:prstGeom>
          <a:noFill/>
        </p:spPr>
      </p:pic>
      <p:pic>
        <p:nvPicPr>
          <p:cNvPr id="29714" name="Рисунок 15"/>
          <p:cNvPicPr>
            <a:picLocks noGrp="1" noChangeAspect="1"/>
          </p:cNvPicPr>
          <p:nvPr/>
        </p:nvPicPr>
        <p:blipFill>
          <a:blip r:embed="rId3" cstate="print"/>
          <a:srcRect/>
          <a:stretch/>
        </p:blipFill>
        <p:spPr>
          <a:xfrm>
            <a:off x="400050" y="2930525"/>
            <a:ext cx="127000" cy="95250"/>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31747"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31748" name="Rectangle 5"/>
          <p:cNvSpPr>
            <a:spLocks noGrp="1" noChangeShapeType="1"/>
          </p:cNvSpPr>
          <p:nvPr/>
        </p:nvSpPr>
        <p:spPr>
          <a:xfrm>
            <a:off x="792162" y="161925"/>
            <a:ext cx="4679950" cy="606425"/>
          </a:xfrm>
          <a:prstGeom prst="rect">
            <a:avLst/>
          </a:prstGeom>
          <a:noFill/>
        </p:spPr>
        <p:txBody>
          <a:bodyPr lIns="51792" tIns="25896" rIns="51792" bIns="25896" anchor="b">
            <a:spAutoFit/>
          </a:bodyPr>
          <a:lstStyle/>
          <a:p>
            <a:pPr lvl="0" algn="ctr"/>
            <a:r>
              <a:rPr lang="ru-RU" sz="1200" b="1" i="0" u="none">
                <a:latin typeface="Arial Black" pitchFamily="34"/>
              </a:rPr>
              <a:t>Не нравится федеральный закон – это ни основание и ни повод не приводить областное законодательство в соответствие с федеральным</a:t>
            </a:r>
          </a:p>
        </p:txBody>
      </p:sp>
      <p:sp>
        <p:nvSpPr>
          <p:cNvPr id="31749" name="Rectangle 7"/>
          <p:cNvSpPr>
            <a:spLocks noGrp="1" noChangeShapeType="1"/>
          </p:cNvSpPr>
          <p:nvPr/>
        </p:nvSpPr>
        <p:spPr>
          <a:xfrm>
            <a:off x="360362" y="890587"/>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31750"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31751" name="Rectangle 9"/>
          <p:cNvSpPr>
            <a:spLocks noGrp="1" noChangeShapeType="1"/>
          </p:cNvSpPr>
          <p:nvPr/>
        </p:nvSpPr>
        <p:spPr>
          <a:xfrm>
            <a:off x="665162" y="1252537"/>
            <a:ext cx="4679950" cy="666750"/>
          </a:xfrm>
          <a:prstGeom prst="rect">
            <a:avLst/>
          </a:prstGeom>
          <a:noFill/>
        </p:spPr>
        <p:txBody>
          <a:bodyPr lIns="51792" tIns="25896" rIns="51792" bIns="25896" anchor="ctr" anchorCtr="0">
            <a:spAutoFit/>
          </a:bodyPr>
          <a:lstStyle/>
          <a:p>
            <a:pPr lvl="0"/>
            <a:r>
              <a:rPr lang="ru-RU" sz="800" b="1" i="0" u="none">
                <a:solidFill>
                  <a:schemeClr val="dk1"/>
                </a:solidFill>
                <a:latin typeface="Arial Black" pitchFamily="34"/>
              </a:rPr>
              <a:t>областной закон от 31 мая 2024 г. № 98-8-ОЗ «О внесении изменений в областной закон «Градостроительный кодекс Архангельской области» и статью 15 областного закона «Об организации проведения капитального ремонта общего имущества в многоквартирных домах, расположенных на территории Архангельской области» </a:t>
            </a:r>
          </a:p>
        </p:txBody>
      </p:sp>
      <p:sp>
        <p:nvSpPr>
          <p:cNvPr id="31752" name="Rectangle 10"/>
          <p:cNvSpPr>
            <a:spLocks noGrp="1" noChangeShapeType="1"/>
          </p:cNvSpPr>
          <p:nvPr/>
        </p:nvSpPr>
        <p:spPr>
          <a:xfrm>
            <a:off x="660400" y="1982787"/>
            <a:ext cx="4689475" cy="1068387"/>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Постановлением Правительства Архангельской области может быть определено в соответствии с Градостроительным кодексом Российской Федерации юридическое лицо в качестве оператора комплексного развития территории, обеспечивающего реализацию принятого Архангельской областью, главой местной администрации муниципального образования Архангельской области решения о комплексном развитии территории.</a:t>
            </a:r>
          </a:p>
          <a:p>
            <a:pPr lvl="0"/>
            <a:r>
              <a:rPr lang="ru-RU" sz="600" b="1" i="0" u="none">
                <a:solidFill>
                  <a:schemeClr val="dk1"/>
                </a:solidFill>
                <a:latin typeface="Arial Black" pitchFamily="34"/>
              </a:rPr>
              <a:t/>
            </a:r>
            <a:br>
              <a:rPr lang="ru-RU" sz="600" b="1" i="0" u="none">
                <a:solidFill>
                  <a:schemeClr val="dk1"/>
                </a:solidFill>
                <a:latin typeface="Arial Black" pitchFamily="34"/>
              </a:rPr>
            </a:br>
            <a:r>
              <a:rPr lang="ru-RU" sz="600" b="1" i="0" u="none">
                <a:solidFill>
                  <a:schemeClr val="dk1"/>
                </a:solidFill>
                <a:latin typeface="Arial Black" pitchFamily="34"/>
              </a:rPr>
              <a:t>К полномочиям органа архитектуры и градостроительства Архангельской области относятся:</a:t>
            </a:r>
            <a:br>
              <a:rPr lang="ru-RU" sz="600" b="1" i="0" u="none">
                <a:solidFill>
                  <a:schemeClr val="dk1"/>
                </a:solidFill>
                <a:latin typeface="Arial Black" pitchFamily="34"/>
              </a:rPr>
            </a:br>
            <a:r>
              <a:rPr lang="ru-RU" sz="600" b="1" i="0" u="none">
                <a:solidFill>
                  <a:schemeClr val="dk1"/>
                </a:solidFill>
                <a:latin typeface="Arial Black" pitchFamily="34"/>
              </a:rPr>
              <a:t>заключение и реализация в пределах своей компетенции в случаях и порядке, установленных постановлением Правительства Архангельской области, соглашений, заключаемых с оператором комплексного развития территории в целях реализации решения о комплексном развитии территории, принимаемого Правительством Архангельской области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33795"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33796" name="Rectangle 5"/>
          <p:cNvSpPr>
            <a:spLocks noGrp="1" noChangeShapeType="1"/>
          </p:cNvSpPr>
          <p:nvPr/>
        </p:nvSpPr>
        <p:spPr>
          <a:xfrm>
            <a:off x="858837" y="179387"/>
            <a:ext cx="4679950" cy="482600"/>
          </a:xfrm>
          <a:prstGeom prst="rect">
            <a:avLst/>
          </a:prstGeom>
          <a:noFill/>
        </p:spPr>
        <p:txBody>
          <a:bodyPr lIns="51792" tIns="25896" rIns="51792" bIns="25896" anchor="b">
            <a:spAutoFit/>
          </a:bodyPr>
          <a:lstStyle/>
          <a:p>
            <a:pPr lvl="0" algn="ctr"/>
            <a:r>
              <a:rPr lang="ru-RU" b="1" i="0" u="none">
                <a:latin typeface="Arial Black" pitchFamily="34"/>
              </a:rPr>
              <a:t>При реализации федеральных новаций также нужно найти правовые конструкции  </a:t>
            </a:r>
          </a:p>
        </p:txBody>
      </p:sp>
      <p:sp>
        <p:nvSpPr>
          <p:cNvPr id="33797" name="Rectangle 7"/>
          <p:cNvSpPr>
            <a:spLocks noGrp="1" noChangeShapeType="1"/>
          </p:cNvSpPr>
          <p:nvPr/>
        </p:nvSpPr>
        <p:spPr>
          <a:xfrm>
            <a:off x="360362" y="831850"/>
            <a:ext cx="1733550"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33798" name="Прямоугольник 1"/>
          <p:cNvSpPr>
            <a:spLocks noGrp="1" noChangeShapeType="1"/>
          </p:cNvSpPr>
          <p:nvPr/>
        </p:nvSpPr>
        <p:spPr>
          <a:xfrm>
            <a:off x="320675" y="1176337"/>
            <a:ext cx="2200275" cy="1846262"/>
          </a:xfrm>
          <a:prstGeom prst="rect">
            <a:avLst/>
          </a:prstGeom>
          <a:noFill/>
        </p:spPr>
        <p:txBody>
          <a:bodyPr lIns="91440" tIns="45720" rIns="91440" bIns="45720">
            <a:spAutoFit/>
          </a:bodyPr>
          <a:lstStyle/>
          <a:p>
            <a:pPr lvl="0"/>
            <a:r>
              <a:rPr lang="ru-RU" sz="600" b="1" i="0" u="none">
                <a:solidFill>
                  <a:schemeClr val="dk1"/>
                </a:solidFill>
                <a:latin typeface="Arial Black" pitchFamily="34"/>
              </a:rPr>
              <a:t>приемная семья, имеющая трех и более детей, - семья, имеющая трех и более детей, в которой хотя бы над одним из детей установлены опека или попечительство, осуществляемые по договору о приемной семье, заключаемому между органом опеки и попечительства и приемными родителями или приемным родителем на срок, указанный в этом договоре</a:t>
            </a:r>
            <a:br>
              <a:rPr lang="ru-RU" sz="600" b="1" i="0" u="none">
                <a:solidFill>
                  <a:schemeClr val="dk1"/>
                </a:solidFill>
                <a:latin typeface="Arial Black" pitchFamily="34"/>
              </a:rPr>
            </a:br>
            <a:endParaRPr lang="en-US" sz="600"/>
          </a:p>
          <a:p>
            <a:pPr lvl="0"/>
            <a:r>
              <a:rPr lang="ru-RU" sz="600" b="1" i="0" u="none">
                <a:solidFill>
                  <a:schemeClr val="dk1"/>
                </a:solidFill>
                <a:latin typeface="Arial Black" pitchFamily="34"/>
              </a:rPr>
              <a:t>В целях предоставления приемным семьям, имеющим трех и более детей, мер социальной поддержки и иных гарантий, предусмотренных настоящим законом для многодетных семей, к многодетным семьям относятся также приемные семьи, имеющие трех и более детей, на период срока действия договора о приемной семье, если иное не установлено настоящим законом</a:t>
            </a:r>
          </a:p>
        </p:txBody>
      </p:sp>
      <p:sp>
        <p:nvSpPr>
          <p:cNvPr id="33799"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33800" name="Rectangle 8"/>
          <p:cNvSpPr>
            <a:spLocks noGrp="1" noChangeShapeType="1"/>
          </p:cNvSpPr>
          <p:nvPr/>
        </p:nvSpPr>
        <p:spPr>
          <a:xfrm>
            <a:off x="2700337" y="1200150"/>
            <a:ext cx="2449512" cy="1654175"/>
          </a:xfrm>
          <a:prstGeom prst="rect">
            <a:avLst/>
          </a:prstGeom>
          <a:noFill/>
        </p:spPr>
        <p:txBody>
          <a:bodyPr lIns="51792" tIns="25896" rIns="51792" bIns="25896" anchor="ctr" anchorCtr="0">
            <a:spAutoFit/>
          </a:bodyPr>
          <a:lstStyle/>
          <a:p>
            <a:pPr lvl="0"/>
            <a:r>
              <a:rPr sz="800">
                <a:solidFill>
                  <a:schemeClr val="dk1"/>
                </a:solidFill>
                <a:latin typeface="Arial Black" pitchFamily="34"/>
              </a:rPr>
              <a:t>Указ Президента Российской Федерации от 23 января 2024 г. № 63 «О мерах социальной поддержки многодетных семей» (уточнен правовой статус многодетных семей, в том числе в связи с предоставлением данным семьям мер социальной поддержки)</a:t>
            </a:r>
          </a:p>
          <a:p>
            <a:pPr lvl="0"/>
            <a:endParaRPr lang="en-US" sz="800"/>
          </a:p>
          <a:p>
            <a:pPr lvl="0"/>
            <a:r>
              <a:rPr lang="ru-RU" sz="800" b="1" i="0" u="none">
                <a:solidFill>
                  <a:schemeClr val="dk1"/>
                </a:solidFill>
                <a:latin typeface="Arial Black" pitchFamily="34"/>
              </a:rPr>
              <a:t>Областной закон от 27 апреля 2024 г. № 90-7-ОЗ «О внесении изменений в областной закон «О социальной поддержке семей, воспитывающих детей, в Архангельской области»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35843"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35844" name="Rectangle 5"/>
          <p:cNvSpPr>
            <a:spLocks noGrp="1" noChangeShapeType="1"/>
          </p:cNvSpPr>
          <p:nvPr/>
        </p:nvSpPr>
        <p:spPr>
          <a:xfrm>
            <a:off x="963612" y="153987"/>
            <a:ext cx="4679950" cy="606425"/>
          </a:xfrm>
          <a:prstGeom prst="rect">
            <a:avLst/>
          </a:prstGeom>
          <a:noFill/>
        </p:spPr>
        <p:txBody>
          <a:bodyPr lIns="51792" tIns="25896" rIns="51792" bIns="25896" anchor="b">
            <a:spAutoFit/>
          </a:bodyPr>
          <a:lstStyle/>
          <a:p>
            <a:pPr lvl="0"/>
            <a:r>
              <a:rPr lang="ru-RU" sz="1200" b="1" i="0" u="none">
                <a:latin typeface="Arial Black" pitchFamily="34"/>
              </a:rPr>
              <a:t>При трансляции федеральных новаций </a:t>
            </a:r>
            <a:br>
              <a:rPr lang="ru-RU" sz="1200" b="1" i="0" u="none">
                <a:latin typeface="Arial Black" pitchFamily="34"/>
              </a:rPr>
            </a:br>
            <a:r>
              <a:rPr lang="ru-RU" sz="1200" b="1" i="0" u="none">
                <a:latin typeface="Arial Black" pitchFamily="34"/>
              </a:rPr>
              <a:t>возможен ли в нормотворческой реализации федерального закона правовой эксперимент </a:t>
            </a:r>
          </a:p>
        </p:txBody>
      </p:sp>
      <p:sp>
        <p:nvSpPr>
          <p:cNvPr id="35845" name="Rectangle 7"/>
          <p:cNvSpPr>
            <a:spLocks noGrp="1" noChangeShapeType="1"/>
          </p:cNvSpPr>
          <p:nvPr/>
        </p:nvSpPr>
        <p:spPr>
          <a:xfrm>
            <a:off x="288925" y="974725"/>
            <a:ext cx="1582737"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35846" name="Прямоугольник 1"/>
          <p:cNvSpPr>
            <a:spLocks noGrp="1" noChangeShapeType="1"/>
          </p:cNvSpPr>
          <p:nvPr/>
        </p:nvSpPr>
        <p:spPr>
          <a:xfrm>
            <a:off x="134937" y="1341437"/>
            <a:ext cx="2178050" cy="1814512"/>
          </a:xfrm>
          <a:prstGeom prst="rect">
            <a:avLst/>
          </a:prstGeom>
          <a:noFill/>
        </p:spPr>
        <p:txBody>
          <a:bodyPr lIns="91440" tIns="45720" rIns="91440" bIns="45720">
            <a:spAutoFit/>
          </a:bodyPr>
          <a:lstStyle/>
          <a:p>
            <a:pPr lvl="0"/>
            <a:r>
              <a:rPr lang="ru-RU" sz="700" b="1" i="0" u="none">
                <a:solidFill>
                  <a:schemeClr val="dk1"/>
                </a:solidFill>
                <a:latin typeface="Arial Black" pitchFamily="34"/>
              </a:rPr>
              <a:t>статья 8.1 Федерального закона </a:t>
            </a:r>
            <a:br>
              <a:rPr lang="ru-RU" sz="700" b="1" i="0" u="none">
                <a:solidFill>
                  <a:schemeClr val="dk1"/>
                </a:solidFill>
                <a:latin typeface="Arial Black" pitchFamily="34"/>
              </a:rPr>
            </a:br>
            <a:r>
              <a:rPr lang="ru-RU" sz="700" b="1" i="0" u="none">
                <a:solidFill>
                  <a:schemeClr val="dk1"/>
                </a:solidFill>
                <a:latin typeface="Arial Black" pitchFamily="34"/>
              </a:rPr>
              <a:t>от 21 декабря 1996 г. № 159-ФЗ «О дополнительных гарантиях по социальной поддержке детей-сирот и детей, оставшихся без попечения родителей», регулирующая дополнительные гарантии права на жилое помещение в виде предоставления выплаты на приобретение благоустроенного жилого помещения в собственность или для полного погашения кредита (займа) по договору, обязательства заемщика по которому обеспечены ипотекой (введена Федеральным законом </a:t>
            </a:r>
            <a:r>
              <a:rPr lang="ru-RU" sz="700" b="1" i="0" u="none">
                <a:latin typeface="Arial Black" pitchFamily="34"/>
              </a:rPr>
              <a:t>от 4 августа 2023 г. № 461-ФЗ</a:t>
            </a:r>
            <a:r>
              <a:rPr lang="ru-RU" sz="700" b="1" i="0" u="none">
                <a:solidFill>
                  <a:schemeClr val="dk1"/>
                </a:solidFill>
                <a:latin typeface="Arial Black" pitchFamily="34"/>
              </a:rPr>
              <a:t>)</a:t>
            </a:r>
          </a:p>
        </p:txBody>
      </p:sp>
      <p:sp>
        <p:nvSpPr>
          <p:cNvPr id="35847" name="Прямоугольник 8"/>
          <p:cNvSpPr>
            <a:spLocks noGrp="1" noChangeShapeType="1"/>
          </p:cNvSpPr>
          <p:nvPr/>
        </p:nvSpPr>
        <p:spPr>
          <a:xfrm>
            <a:off x="2232025" y="803275"/>
            <a:ext cx="3336925" cy="738187"/>
          </a:xfrm>
          <a:prstGeom prst="rect">
            <a:avLst/>
          </a:prstGeom>
          <a:noFill/>
        </p:spPr>
        <p:txBody>
          <a:bodyPr lIns="91440" tIns="45720" rIns="91440" bIns="45720">
            <a:spAutoFit/>
          </a:bodyPr>
          <a:lstStyle/>
          <a:p>
            <a:pPr lvl="0"/>
            <a:r>
              <a:rPr lang="ru-RU" sz="700" b="1" i="0" u="none">
                <a:solidFill>
                  <a:schemeClr val="dk1"/>
                </a:solidFill>
                <a:latin typeface="Arial Black" pitchFamily="34"/>
              </a:rPr>
              <a:t>областной закон от 17 декабря 2012 г. № 591-36-ОЗ «О социальной поддержке детей-сирот и детей, оставшихся без попечения родителей, лиц из числа детей-сирот и детей, оставшихся без попечения родителей, в Архангельской области» (изменения внесены областным законом </a:t>
            </a:r>
            <a:r>
              <a:rPr lang="en-US" sz="700" b="1" i="0" u="none">
                <a:latin typeface="Arial Black" pitchFamily="34"/>
              </a:rPr>
              <a:t>от 27 апреля 2024 г. № 91-7-ОЗ</a:t>
            </a:r>
            <a:r>
              <a:rPr lang="ru-RU" sz="700" b="1" i="0" u="none">
                <a:solidFill>
                  <a:schemeClr val="dk1"/>
                </a:solidFill>
                <a:latin typeface="Arial Black" pitchFamily="34"/>
              </a:rPr>
              <a:t>)</a:t>
            </a:r>
          </a:p>
        </p:txBody>
      </p:sp>
      <p:sp>
        <p:nvSpPr>
          <p:cNvPr id="35848" name="Прямоугольник 9"/>
          <p:cNvSpPr>
            <a:spLocks noGrp="1" noChangeShapeType="1"/>
          </p:cNvSpPr>
          <p:nvPr/>
        </p:nvSpPr>
        <p:spPr>
          <a:xfrm>
            <a:off x="2570162" y="1546225"/>
            <a:ext cx="3073400" cy="1216025"/>
          </a:xfrm>
          <a:prstGeom prst="rect">
            <a:avLst/>
          </a:prstGeom>
          <a:noFill/>
        </p:spPr>
        <p:txBody>
          <a:bodyPr lIns="91440" tIns="45720" rIns="91440" bIns="45720">
            <a:spAutoFit/>
          </a:bodyPr>
          <a:lstStyle/>
          <a:p>
            <a:pPr lvl="0"/>
            <a:r>
              <a:rPr sz="700" b="1" i="0" u="none">
                <a:solidFill>
                  <a:schemeClr val="dk1"/>
                </a:solidFill>
                <a:latin typeface="Arial Black" pitchFamily="34"/>
              </a:rPr>
              <a:t>требования к приобретаемому жилому помещению</a:t>
            </a:r>
            <a:br>
              <a:rPr sz="700" b="1" i="0" u="none">
                <a:solidFill>
                  <a:schemeClr val="dk1"/>
                </a:solidFill>
                <a:latin typeface="Arial Black" pitchFamily="34"/>
              </a:rPr>
            </a:br>
            <a:endParaRPr lang="en-US" sz="300"/>
          </a:p>
          <a:p>
            <a:pPr lvl="0"/>
            <a:r>
              <a:rPr sz="700" b="1" i="0" u="none">
                <a:solidFill>
                  <a:schemeClr val="dk1"/>
                </a:solidFill>
                <a:latin typeface="Arial Black" pitchFamily="34"/>
              </a:rPr>
              <a:t>понятие «трудная жизненная ситуация» в целях проверки соблюдения условий для выдачи сертификата, оценка дохода </a:t>
            </a:r>
            <a:br>
              <a:rPr sz="700" b="1" i="0" u="none">
                <a:solidFill>
                  <a:schemeClr val="dk1"/>
                </a:solidFill>
                <a:latin typeface="Arial Black" pitchFamily="34"/>
              </a:rPr>
            </a:br>
            <a:endParaRPr lang="en-US" sz="300"/>
          </a:p>
          <a:p>
            <a:pPr lvl="0"/>
            <a:r>
              <a:rPr sz="700" b="1" i="0" u="none">
                <a:solidFill>
                  <a:schemeClr val="dk1"/>
                </a:solidFill>
                <a:latin typeface="Arial Black" pitchFamily="34"/>
              </a:rPr>
              <a:t>порядок рассмотрения поданных заявлений </a:t>
            </a:r>
            <a:br>
              <a:rPr sz="700" b="1" i="0" u="none">
                <a:solidFill>
                  <a:schemeClr val="dk1"/>
                </a:solidFill>
                <a:latin typeface="Arial Black" pitchFamily="34"/>
              </a:rPr>
            </a:br>
            <a:r>
              <a:rPr sz="700" b="1" i="0" u="none">
                <a:solidFill>
                  <a:schemeClr val="dk1"/>
                </a:solidFill>
                <a:latin typeface="Arial Black" pitchFamily="34"/>
              </a:rPr>
              <a:t>о предоставлении выплаты, если их количество </a:t>
            </a:r>
            <a:br>
              <a:rPr sz="700" b="1" i="0" u="none">
                <a:solidFill>
                  <a:schemeClr val="dk1"/>
                </a:solidFill>
                <a:latin typeface="Arial Black" pitchFamily="34"/>
              </a:rPr>
            </a:br>
            <a:r>
              <a:rPr sz="700" b="1" i="0" u="none">
                <a:solidFill>
                  <a:schemeClr val="dk1"/>
                </a:solidFill>
                <a:latin typeface="Arial Black" pitchFamily="34"/>
              </a:rPr>
              <a:t>превышает количество сертификатов, включенных </a:t>
            </a:r>
            <a:br>
              <a:rPr sz="700" b="1" i="0" u="none">
                <a:solidFill>
                  <a:schemeClr val="dk1"/>
                </a:solidFill>
                <a:latin typeface="Arial Black" pitchFamily="34"/>
              </a:rPr>
            </a:br>
            <a:r>
              <a:rPr sz="700" b="1" i="0" u="none">
                <a:solidFill>
                  <a:schemeClr val="dk1"/>
                </a:solidFill>
                <a:latin typeface="Arial Black" pitchFamily="34"/>
              </a:rPr>
              <a:t>в реестр сертификатов</a:t>
            </a:r>
          </a:p>
          <a:p>
            <a:pPr lvl="0"/>
            <a:endParaRPr lang="en-US" sz="400"/>
          </a:p>
          <a:p>
            <a:pPr lvl="0"/>
            <a:r>
              <a:rPr sz="700" b="1" i="0" u="none">
                <a:solidFill>
                  <a:schemeClr val="dk1"/>
                </a:solidFill>
                <a:latin typeface="Arial Black" pitchFamily="34"/>
              </a:rPr>
              <a:t>срок действия сертификата</a:t>
            </a:r>
          </a:p>
        </p:txBody>
      </p:sp>
      <p:pic>
        <p:nvPicPr>
          <p:cNvPr id="35849" name="Рисунок 10"/>
          <p:cNvPicPr>
            <a:picLocks noGrp="1" noChangeAspect="1"/>
          </p:cNvPicPr>
          <p:nvPr/>
        </p:nvPicPr>
        <p:blipFill>
          <a:blip r:embed="rId3" cstate="print"/>
          <a:srcRect/>
          <a:stretch/>
        </p:blipFill>
        <p:spPr>
          <a:xfrm>
            <a:off x="2425700" y="1592262"/>
            <a:ext cx="125412" cy="95250"/>
          </a:xfrm>
          <a:prstGeom prst="rect">
            <a:avLst/>
          </a:prstGeom>
          <a:noFill/>
        </p:spPr>
      </p:pic>
      <p:pic>
        <p:nvPicPr>
          <p:cNvPr id="35850" name="Рисунок 11"/>
          <p:cNvPicPr>
            <a:picLocks noGrp="1" noChangeAspect="1"/>
          </p:cNvPicPr>
          <p:nvPr/>
        </p:nvPicPr>
        <p:blipFill>
          <a:blip r:embed="rId4" cstate="print"/>
          <a:srcRect/>
          <a:stretch/>
        </p:blipFill>
        <p:spPr>
          <a:xfrm>
            <a:off x="2430462" y="1831975"/>
            <a:ext cx="127000" cy="95250"/>
          </a:xfrm>
          <a:prstGeom prst="rect">
            <a:avLst/>
          </a:prstGeom>
          <a:noFill/>
        </p:spPr>
      </p:pic>
      <p:pic>
        <p:nvPicPr>
          <p:cNvPr id="35851" name="Рисунок 12"/>
          <p:cNvPicPr>
            <a:picLocks noGrp="1" noChangeAspect="1"/>
          </p:cNvPicPr>
          <p:nvPr/>
        </p:nvPicPr>
        <p:blipFill>
          <a:blip r:embed="rId3" cstate="print"/>
          <a:srcRect/>
          <a:stretch/>
        </p:blipFill>
        <p:spPr>
          <a:xfrm>
            <a:off x="2425700" y="2249487"/>
            <a:ext cx="125412" cy="95250"/>
          </a:xfrm>
          <a:prstGeom prst="rect">
            <a:avLst/>
          </a:prstGeom>
          <a:noFill/>
        </p:spPr>
      </p:pic>
      <p:pic>
        <p:nvPicPr>
          <p:cNvPr id="35852" name="Рисунок 13"/>
          <p:cNvPicPr>
            <a:picLocks noGrp="1" noChangeAspect="1"/>
          </p:cNvPicPr>
          <p:nvPr/>
        </p:nvPicPr>
        <p:blipFill>
          <a:blip r:embed="rId4" cstate="print"/>
          <a:srcRect/>
          <a:stretch/>
        </p:blipFill>
        <p:spPr>
          <a:xfrm>
            <a:off x="2443162" y="2617787"/>
            <a:ext cx="127000" cy="95250"/>
          </a:xfrm>
          <a:prstGeom prst="rect">
            <a:avLst/>
          </a:prstGeom>
          <a:noFill/>
        </p:spPr>
      </p:pic>
      <p:sp>
        <p:nvSpPr>
          <p:cNvPr id="35853" name="Прямоугольник 2"/>
          <p:cNvSpPr>
            <a:spLocks noGrp="1" noChangeShapeType="1"/>
          </p:cNvSpPr>
          <p:nvPr/>
        </p:nvSpPr>
        <p:spPr>
          <a:xfrm>
            <a:off x="431800" y="142875"/>
            <a:ext cx="4349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35854" name="Прямоугольник 15"/>
          <p:cNvSpPr>
            <a:spLocks noGrp="1" noChangeShapeType="1"/>
          </p:cNvSpPr>
          <p:nvPr/>
        </p:nvSpPr>
        <p:spPr>
          <a:xfrm>
            <a:off x="2862262" y="2698750"/>
            <a:ext cx="2906712" cy="584200"/>
          </a:xfrm>
          <a:prstGeom prst="rect">
            <a:avLst/>
          </a:prstGeom>
          <a:noFill/>
        </p:spPr>
        <p:txBody>
          <a:bodyPr lIns="91440" tIns="45720" rIns="91440" bIns="45720">
            <a:spAutoFit/>
          </a:bodyPr>
          <a:lstStyle/>
          <a:p>
            <a:pPr lvl="0"/>
            <a:r>
              <a:rPr lang="ru-RU" sz="700">
                <a:solidFill>
                  <a:schemeClr val="dk1"/>
                </a:solidFill>
                <a:latin typeface="Arial Black" pitchFamily="34"/>
              </a:rPr>
              <a:t>анализ региональных законов, принятых во исполнение федерального закона: не дополняется федеральное нормативное правовое регулирование</a:t>
            </a:r>
          </a:p>
          <a:p>
            <a:pPr lvl="0"/>
            <a:endParaRPr lang="en-US" sz="400"/>
          </a:p>
          <a:p>
            <a:pPr lvl="0"/>
            <a:r>
              <a:rPr lang="ru-RU" sz="700">
                <a:solidFill>
                  <a:schemeClr val="dk1"/>
                </a:solidFill>
                <a:latin typeface="Arial Black" pitchFamily="34"/>
              </a:rPr>
              <a:t>трансляция на федеральный уровень</a:t>
            </a:r>
          </a:p>
        </p:txBody>
      </p:sp>
      <p:sp>
        <p:nvSpPr>
          <p:cNvPr id="35855" name="Прямоугольник 16"/>
          <p:cNvSpPr>
            <a:spLocks noGrp="1" noChangeShapeType="1"/>
          </p:cNvSpPr>
          <p:nvPr/>
        </p:nvSpPr>
        <p:spPr>
          <a:xfrm flipH="1">
            <a:off x="2740025" y="2746375"/>
            <a:ext cx="228600" cy="246062"/>
          </a:xfrm>
          <a:prstGeom prst="rect">
            <a:avLst/>
          </a:prstGeom>
          <a:noFill/>
        </p:spPr>
        <p:txBody>
          <a:bodyPr lIns="91440" tIns="45720" rIns="91440" bIns="45720">
            <a:spAutoFit/>
          </a:bodyPr>
          <a:lstStyle/>
          <a:p>
            <a:pPr lvl="0"/>
            <a:r>
              <a:rPr lang="ru-RU" sz="1000" b="1" i="0" u="none">
                <a:solidFill>
                  <a:srgbClr val="C00000"/>
                </a:solidFill>
                <a:latin typeface="Arial Black" pitchFamily="34"/>
              </a:rPr>
              <a:t>!</a:t>
            </a:r>
          </a:p>
        </p:txBody>
      </p:sp>
      <p:sp>
        <p:nvSpPr>
          <p:cNvPr id="35856" name="Прямоугольник 17"/>
          <p:cNvSpPr>
            <a:spLocks noGrp="1" noChangeShapeType="1"/>
          </p:cNvSpPr>
          <p:nvPr/>
        </p:nvSpPr>
        <p:spPr>
          <a:xfrm flipH="1">
            <a:off x="2740025" y="3019425"/>
            <a:ext cx="228600" cy="246062"/>
          </a:xfrm>
          <a:prstGeom prst="rect">
            <a:avLst/>
          </a:prstGeom>
          <a:noFill/>
        </p:spPr>
        <p:txBody>
          <a:bodyPr lIns="91440" tIns="45720" rIns="91440" bIns="45720">
            <a:spAutoFit/>
          </a:bodyPr>
          <a:lstStyle/>
          <a:p>
            <a:pPr lvl="0"/>
            <a:r>
              <a:rPr lang="ru-RU" sz="10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37891"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37892" name="Rectangle 5"/>
          <p:cNvSpPr>
            <a:spLocks noGrp="1" noChangeShapeType="1"/>
          </p:cNvSpPr>
          <p:nvPr/>
        </p:nvSpPr>
        <p:spPr>
          <a:xfrm>
            <a:off x="936625" y="157162"/>
            <a:ext cx="4679950" cy="790575"/>
          </a:xfrm>
          <a:prstGeom prst="rect">
            <a:avLst/>
          </a:prstGeom>
          <a:noFill/>
        </p:spPr>
        <p:txBody>
          <a:bodyPr lIns="51792" tIns="25896" rIns="51792" bIns="25896" anchor="b">
            <a:spAutoFit/>
          </a:bodyPr>
          <a:lstStyle/>
          <a:p>
            <a:pPr lvl="0" algn="ctr"/>
            <a:r>
              <a:rPr lang="ru-RU" sz="1200" b="1" i="0" u="none">
                <a:latin typeface="Arial Black" pitchFamily="34"/>
              </a:rPr>
              <a:t>К реализации федерального закона всегда </a:t>
            </a:r>
            <a:br>
              <a:rPr lang="ru-RU" sz="1200" b="1" i="0" u="none">
                <a:latin typeface="Arial Black" pitchFamily="34"/>
              </a:rPr>
            </a:br>
            <a:r>
              <a:rPr lang="ru-RU" sz="1200" b="1" i="0" u="none">
                <a:latin typeface="Arial Black" pitchFamily="34"/>
              </a:rPr>
              <a:t>нужно подходить творчески. </a:t>
            </a:r>
            <a:br>
              <a:rPr lang="ru-RU" sz="1200" b="1" i="0" u="none">
                <a:latin typeface="Arial Black" pitchFamily="34"/>
              </a:rPr>
            </a:br>
            <a:r>
              <a:rPr lang="ru-RU" sz="1200" b="1" i="0" u="none">
                <a:latin typeface="Arial Black" pitchFamily="34"/>
              </a:rPr>
              <a:t>Региональные практики – в помощь к осмыслению моделей правового регулирования  </a:t>
            </a:r>
          </a:p>
        </p:txBody>
      </p:sp>
      <p:sp>
        <p:nvSpPr>
          <p:cNvPr id="37893" name="Rectangle 7"/>
          <p:cNvSpPr>
            <a:spLocks noGrp="1" noChangeShapeType="1"/>
          </p:cNvSpPr>
          <p:nvPr/>
        </p:nvSpPr>
        <p:spPr>
          <a:xfrm>
            <a:off x="293687" y="1036637"/>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37894" name="Прямоугольник 1"/>
          <p:cNvSpPr>
            <a:spLocks noGrp="1" noChangeShapeType="1"/>
          </p:cNvSpPr>
          <p:nvPr/>
        </p:nvSpPr>
        <p:spPr>
          <a:xfrm>
            <a:off x="293687" y="1331912"/>
            <a:ext cx="2359025" cy="1908175"/>
          </a:xfrm>
          <a:prstGeom prst="rect">
            <a:avLst/>
          </a:prstGeom>
          <a:noFill/>
        </p:spPr>
        <p:txBody>
          <a:bodyPr lIns="91440" tIns="45720" rIns="91440" bIns="45720">
            <a:spAutoFit/>
          </a:bodyPr>
          <a:lstStyle/>
          <a:p>
            <a:pPr lvl="0"/>
            <a:r>
              <a:rPr sz="600" b="1" i="0" u="none">
                <a:solidFill>
                  <a:schemeClr val="dk1"/>
                </a:solidFill>
                <a:latin typeface="Arial Black" pitchFamily="34"/>
              </a:rPr>
              <a:t>Федеральным законом от 14 февраля 2024 г. № 6-ФЗ внесены изменения в Федеральный закон от 22 ноября 1995 г. № 171-ФЗ «О государственном регулировании производства и оборота этилового спирта, алкогольной и спиртосодержащей продукции и об ограничении потребления (распития) алкогольной продукции»: </a:t>
            </a:r>
          </a:p>
          <a:p>
            <a:pPr lvl="0"/>
            <a:endParaRPr lang="en-US" sz="400"/>
          </a:p>
          <a:p>
            <a:pPr lvl="0"/>
            <a:r>
              <a:rPr sz="600" b="1" i="0" u="none">
                <a:solidFill>
                  <a:schemeClr val="dk1"/>
                </a:solidFill>
                <a:latin typeface="Arial Black" pitchFamily="34"/>
              </a:rPr>
              <a:t>субъекты Российской Федерации вправе устанавливать ограничение времени розничной продажи алкогольной продукции при оказании услуг общественного питания в объектах общественного питания (за исключением ресторанов), расположенных в многоквартирных домах и (или) на прилегающих к ним территориях, по основаниям, </a:t>
            </a:r>
            <a:r>
              <a:rPr sz="600" b="1" i="0" u="none">
                <a:solidFill>
                  <a:srgbClr val="C00000"/>
                </a:solidFill>
                <a:latin typeface="Arial Black" pitchFamily="34"/>
              </a:rPr>
              <a:t>на условиях </a:t>
            </a:r>
            <a:r>
              <a:rPr sz="600" b="1" i="0" u="none">
                <a:solidFill>
                  <a:schemeClr val="dk1"/>
                </a:solidFill>
                <a:latin typeface="Arial Black" pitchFamily="34"/>
              </a:rPr>
              <a:t>(включая места расположения объектов общественного питания) </a:t>
            </a:r>
            <a:r>
              <a:rPr sz="600" b="1" i="0" u="none">
                <a:solidFill>
                  <a:srgbClr val="C00000"/>
                </a:solidFill>
                <a:latin typeface="Arial Black" pitchFamily="34"/>
              </a:rPr>
              <a:t>и в порядке</a:t>
            </a:r>
            <a:r>
              <a:rPr sz="600" b="1" i="0" u="none">
                <a:solidFill>
                  <a:schemeClr val="dk1"/>
                </a:solidFill>
                <a:latin typeface="Arial Black" pitchFamily="34"/>
              </a:rPr>
              <a:t>, которые установлены законами субъектов Российской Федерации</a:t>
            </a:r>
          </a:p>
        </p:txBody>
      </p:sp>
      <p:sp>
        <p:nvSpPr>
          <p:cNvPr id="37895" name="Прямоугольник 8"/>
          <p:cNvSpPr>
            <a:spLocks noGrp="1" noChangeShapeType="1"/>
          </p:cNvSpPr>
          <p:nvPr/>
        </p:nvSpPr>
        <p:spPr>
          <a:xfrm>
            <a:off x="2879725" y="1116012"/>
            <a:ext cx="2487612" cy="969962"/>
          </a:xfrm>
          <a:prstGeom prst="rect">
            <a:avLst/>
          </a:prstGeom>
          <a:noFill/>
        </p:spPr>
        <p:txBody>
          <a:bodyPr lIns="91440" tIns="45720" rIns="91440" bIns="45720">
            <a:spAutoFit/>
          </a:bodyPr>
          <a:lstStyle/>
          <a:p>
            <a:pPr lvl="0"/>
            <a:r>
              <a:rPr lang="ru-RU" sz="600" b="1" i="0" u="none">
                <a:solidFill>
                  <a:schemeClr val="dk1"/>
                </a:solidFill>
                <a:latin typeface="Arial Black" pitchFamily="34"/>
              </a:rPr>
              <a:t>областным законом </a:t>
            </a:r>
            <a:r>
              <a:rPr lang="en-US" sz="600" b="1" i="0" u="none">
                <a:solidFill>
                  <a:srgbClr val="C00000"/>
                </a:solidFill>
                <a:latin typeface="Arial Black" pitchFamily="34"/>
              </a:rPr>
              <a:t>от 31 мая 2024 г. № 100-8-ОЗ </a:t>
            </a:r>
            <a:br>
              <a:rPr lang="en-US" sz="600" b="1" i="0" u="none">
                <a:solidFill>
                  <a:srgbClr val="C00000"/>
                </a:solidFill>
                <a:latin typeface="Arial Black" pitchFamily="34"/>
              </a:rPr>
            </a:br>
            <a:r>
              <a:rPr lang="ru-RU" sz="600" b="1" i="0" u="none">
                <a:solidFill>
                  <a:schemeClr val="dk1"/>
                </a:solidFill>
                <a:latin typeface="Arial Black" pitchFamily="34"/>
              </a:rPr>
              <a:t>внесены изменения </a:t>
            </a:r>
          </a:p>
          <a:p>
            <a:pPr lvl="0"/>
            <a:endParaRPr lang="en-US" sz="300"/>
          </a:p>
          <a:p>
            <a:pPr lvl="0"/>
            <a:r>
              <a:rPr lang="ru-RU" sz="600" b="1" i="0" u="none">
                <a:solidFill>
                  <a:schemeClr val="dk1"/>
                </a:solidFill>
                <a:latin typeface="Arial Black" pitchFamily="34"/>
              </a:rPr>
              <a:t>в областной закон от 28 июня 2010 г. </a:t>
            </a:r>
            <a:br>
              <a:rPr lang="ru-RU" sz="600" b="1" i="0" u="none">
                <a:solidFill>
                  <a:schemeClr val="dk1"/>
                </a:solidFill>
                <a:latin typeface="Arial Black" pitchFamily="34"/>
              </a:rPr>
            </a:br>
            <a:r>
              <a:rPr lang="ru-RU" sz="600" b="1" i="0" u="none">
                <a:solidFill>
                  <a:schemeClr val="dk1"/>
                </a:solidFill>
                <a:latin typeface="Arial Black" pitchFamily="34"/>
              </a:rPr>
              <a:t>№ 182-14-ОЗ «О реализации государственных полномочий Архангельской области в сфере производства </a:t>
            </a:r>
            <a:br>
              <a:rPr lang="ru-RU" sz="600" b="1" i="0" u="none">
                <a:solidFill>
                  <a:schemeClr val="dk1"/>
                </a:solidFill>
                <a:latin typeface="Arial Black" pitchFamily="34"/>
              </a:rPr>
            </a:br>
            <a:r>
              <a:rPr lang="ru-RU" sz="600" b="1" i="0" u="none">
                <a:solidFill>
                  <a:schemeClr val="dk1"/>
                </a:solidFill>
                <a:latin typeface="Arial Black" pitchFamily="34"/>
              </a:rPr>
              <a:t>и оборота этилового спирта, алкогольной и спиртосодержащей продукции и об ограничении потребления (распития) алкогольной продукции»</a:t>
            </a:r>
          </a:p>
        </p:txBody>
      </p:sp>
      <p:sp>
        <p:nvSpPr>
          <p:cNvPr id="37896" name="Прямоугольник 9"/>
          <p:cNvSpPr>
            <a:spLocks noGrp="1" noChangeShapeType="1"/>
          </p:cNvSpPr>
          <p:nvPr/>
        </p:nvSpPr>
        <p:spPr>
          <a:xfrm>
            <a:off x="3097212" y="2070100"/>
            <a:ext cx="2519362" cy="1062037"/>
          </a:xfrm>
          <a:prstGeom prst="rect">
            <a:avLst/>
          </a:prstGeom>
          <a:noFill/>
        </p:spPr>
        <p:txBody>
          <a:bodyPr lIns="91440" tIns="45720" rIns="91440" bIns="45720">
            <a:spAutoFit/>
          </a:bodyPr>
          <a:lstStyle/>
          <a:p>
            <a:pPr lvl="0"/>
            <a:r>
              <a:rPr lang="ru-RU" sz="700" b="1" i="0" u="none">
                <a:solidFill>
                  <a:schemeClr val="dk1"/>
                </a:solidFill>
                <a:latin typeface="Arial Black" pitchFamily="34"/>
              </a:rPr>
              <a:t>не допускается розничная продажа алкогольной продукции при оказании услуг общественного питания в объектах общественного питания (за исключением ресторанов), расположенных </a:t>
            </a:r>
            <a:br>
              <a:rPr lang="ru-RU" sz="700" b="1" i="0" u="none">
                <a:solidFill>
                  <a:schemeClr val="dk1"/>
                </a:solidFill>
                <a:latin typeface="Arial Black" pitchFamily="34"/>
              </a:rPr>
            </a:br>
            <a:r>
              <a:rPr lang="ru-RU" sz="700" b="1" i="0" u="none">
                <a:solidFill>
                  <a:schemeClr val="dk1"/>
                </a:solidFill>
                <a:latin typeface="Arial Black" pitchFamily="34"/>
              </a:rPr>
              <a:t>в многоквартирных домах и (или) на прилегающих к ним территориях, на территории Архангельской области </a:t>
            </a:r>
            <a:r>
              <a:rPr lang="ru-RU" sz="700" b="1" i="0" u="none">
                <a:latin typeface="Arial Black" pitchFamily="34"/>
              </a:rPr>
              <a:t>с 23 часов до 9 часов</a:t>
            </a:r>
          </a:p>
        </p:txBody>
      </p:sp>
      <p:sp>
        <p:nvSpPr>
          <p:cNvPr id="37897" name="Прямоугольник 2"/>
          <p:cNvSpPr>
            <a:spLocks noGrp="1" noChangeShapeType="1"/>
          </p:cNvSpPr>
          <p:nvPr/>
        </p:nvSpPr>
        <p:spPr>
          <a:xfrm>
            <a:off x="504825" y="26035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39939"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39940" name="Rectangle 5"/>
          <p:cNvSpPr>
            <a:spLocks noGrp="1" noChangeShapeType="1"/>
          </p:cNvSpPr>
          <p:nvPr/>
        </p:nvSpPr>
        <p:spPr>
          <a:xfrm>
            <a:off x="863600" y="61912"/>
            <a:ext cx="4679950" cy="606425"/>
          </a:xfrm>
          <a:prstGeom prst="rect">
            <a:avLst/>
          </a:prstGeom>
          <a:noFill/>
        </p:spPr>
        <p:txBody>
          <a:bodyPr lIns="51792" tIns="25896" rIns="51792" bIns="25896" anchor="b">
            <a:spAutoFit/>
          </a:bodyPr>
          <a:lstStyle/>
          <a:p>
            <a:pPr lvl="0"/>
            <a:r>
              <a:rPr lang="ru-RU" sz="1800" b="1" i="0" u="none">
                <a:latin typeface="Arial Black" pitchFamily="34"/>
              </a:rPr>
              <a:t>Апеллировать к региональной практике </a:t>
            </a:r>
          </a:p>
        </p:txBody>
      </p:sp>
      <p:sp>
        <p:nvSpPr>
          <p:cNvPr id="39941" name="Rectangle 7"/>
          <p:cNvSpPr>
            <a:spLocks noGrp="1" noChangeShapeType="1"/>
          </p:cNvSpPr>
          <p:nvPr/>
        </p:nvSpPr>
        <p:spPr>
          <a:xfrm>
            <a:off x="360362" y="831850"/>
            <a:ext cx="1733550"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39942"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39943" name="Rectangle 7"/>
          <p:cNvSpPr>
            <a:spLocks noGrp="1" noChangeShapeType="1"/>
          </p:cNvSpPr>
          <p:nvPr/>
        </p:nvSpPr>
        <p:spPr>
          <a:xfrm>
            <a:off x="2160587" y="708025"/>
            <a:ext cx="3024187" cy="419100"/>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24 апреля Пензенская область, 3 мая Саратовская область, 6 мая Рязанская область, 7 мая Вологодская и Ленинградская область, 8 мая Нижегородская область, 13 мая Удмуртская Республика, 25 мая Омская область, 30 мая Орловская область и т.д. </a:t>
            </a:r>
          </a:p>
        </p:txBody>
      </p:sp>
      <p:sp>
        <p:nvSpPr>
          <p:cNvPr id="39944" name="Rectangle 8"/>
          <p:cNvSpPr>
            <a:spLocks noGrp="1" noChangeShapeType="1"/>
          </p:cNvSpPr>
          <p:nvPr/>
        </p:nvSpPr>
        <p:spPr>
          <a:xfrm>
            <a:off x="690562" y="1246187"/>
            <a:ext cx="4176712" cy="976312"/>
          </a:xfrm>
          <a:prstGeom prst="rect">
            <a:avLst/>
          </a:prstGeom>
          <a:noFill/>
        </p:spPr>
        <p:txBody>
          <a:bodyPr lIns="51792" tIns="25896" rIns="51792" bIns="25896" anchor="ctr" anchorCtr="0">
            <a:spAutoFit/>
          </a:bodyPr>
          <a:lstStyle/>
          <a:p>
            <a:pPr lvl="0"/>
            <a:r>
              <a:rPr lang="ru-RU" sz="800" b="1" i="0" u="none">
                <a:solidFill>
                  <a:schemeClr val="dk1"/>
                </a:solidFill>
                <a:latin typeface="Arial Black" pitchFamily="34"/>
              </a:rPr>
              <a:t>с 21 часов до 10 часов</a:t>
            </a:r>
            <a:r>
              <a:rPr lang="ru-RU" sz="800">
                <a:solidFill>
                  <a:schemeClr val="dk1"/>
                </a:solidFill>
                <a:latin typeface="Arial Black" pitchFamily="34"/>
              </a:rPr>
              <a:t> (Орловская область)</a:t>
            </a:r>
          </a:p>
          <a:p>
            <a:pPr lvl="0"/>
            <a:endParaRPr lang="en-US" sz="300"/>
          </a:p>
          <a:p>
            <a:pPr lvl="0"/>
            <a:r>
              <a:rPr lang="ru-RU" sz="800" b="1" i="0" u="none">
                <a:solidFill>
                  <a:schemeClr val="dk1"/>
                </a:solidFill>
                <a:latin typeface="Arial Black" pitchFamily="34"/>
              </a:rPr>
              <a:t>с 22 часов до 10 часов (Омская, Саратовская и Пензенская области, Удмуртская Республика</a:t>
            </a:r>
            <a:r>
              <a:rPr lang="ru-RU" sz="800">
                <a:solidFill>
                  <a:schemeClr val="dk1"/>
                </a:solidFill>
                <a:latin typeface="Arial Black" pitchFamily="34"/>
              </a:rPr>
              <a:t> </a:t>
            </a:r>
            <a:r>
              <a:rPr lang="ru-RU" sz="800" b="1" i="0" u="none">
                <a:solidFill>
                  <a:schemeClr val="dk1"/>
                </a:solidFill>
                <a:latin typeface="Arial Black" pitchFamily="34"/>
              </a:rPr>
              <a:t>)</a:t>
            </a:r>
          </a:p>
          <a:p>
            <a:pPr lvl="0"/>
            <a:endParaRPr lang="en-US" sz="300"/>
          </a:p>
          <a:p>
            <a:pPr lvl="0"/>
            <a:r>
              <a:rPr lang="ru-RU" sz="800" b="1" i="0" u="none">
                <a:solidFill>
                  <a:schemeClr val="dk1"/>
                </a:solidFill>
                <a:latin typeface="Arial Black" pitchFamily="34"/>
              </a:rPr>
              <a:t>с 22 часов до 8 часов (Рязанская область) </a:t>
            </a:r>
          </a:p>
          <a:p>
            <a:pPr lvl="0"/>
            <a:endParaRPr lang="en-US" sz="300"/>
          </a:p>
          <a:p>
            <a:pPr lvl="0"/>
            <a:r>
              <a:rPr lang="ru-RU" sz="800" b="1" i="0" u="none">
                <a:solidFill>
                  <a:schemeClr val="dk1"/>
                </a:solidFill>
                <a:latin typeface="Arial Black" pitchFamily="34"/>
              </a:rPr>
              <a:t>с 23 часов до 8 часов (Вологодская область)</a:t>
            </a:r>
          </a:p>
          <a:p>
            <a:pPr lvl="0"/>
            <a:endParaRPr lang="en-US" sz="300"/>
          </a:p>
          <a:p>
            <a:pPr lvl="0"/>
            <a:r>
              <a:rPr lang="ru-RU" sz="800" b="1" i="0" u="none">
                <a:solidFill>
                  <a:schemeClr val="dk1"/>
                </a:solidFill>
                <a:latin typeface="Arial Black" pitchFamily="34"/>
              </a:rPr>
              <a:t>с 23 часов до 9 часов (Ленинградская и Нижегородская область)</a:t>
            </a:r>
          </a:p>
        </p:txBody>
      </p:sp>
      <p:sp>
        <p:nvSpPr>
          <p:cNvPr id="39945" name="Rectangle 9"/>
          <p:cNvSpPr>
            <a:spLocks noGrp="1" noChangeShapeType="1"/>
          </p:cNvSpPr>
          <p:nvPr/>
        </p:nvSpPr>
        <p:spPr>
          <a:xfrm>
            <a:off x="714375" y="2330450"/>
            <a:ext cx="4757737" cy="298450"/>
          </a:xfrm>
          <a:prstGeom prst="rect">
            <a:avLst/>
          </a:prstGeom>
          <a:noFill/>
        </p:spPr>
        <p:txBody>
          <a:bodyPr lIns="51792" tIns="25896" rIns="51792" bIns="25896" anchor="ctr" anchorCtr="0">
            <a:spAutoFit/>
          </a:bodyPr>
          <a:lstStyle/>
          <a:p>
            <a:pPr lvl="0"/>
            <a:r>
              <a:rPr lang="ru-RU" sz="800" b="1" i="0" u="none">
                <a:solidFill>
                  <a:schemeClr val="dk1"/>
                </a:solidFill>
                <a:latin typeface="Arial Black" pitchFamily="34"/>
              </a:rPr>
              <a:t>с 1 июня 2024 г. (Саратовская область), с 1 сентября 2024 г. (Вологодская, Рязанская, Ленинградская, Нижегородская области, Удмуртская Республика</a:t>
            </a:r>
            <a:r>
              <a:rPr lang="ru-RU" sz="800">
                <a:solidFill>
                  <a:schemeClr val="dk1"/>
                </a:solidFill>
                <a:latin typeface="Arial Black" pitchFamily="34"/>
              </a:rPr>
              <a:t> </a:t>
            </a:r>
            <a:r>
              <a:rPr lang="ru-RU" sz="800" b="1" i="0" u="none">
                <a:solidFill>
                  <a:schemeClr val="dk1"/>
                </a:solidFill>
                <a:latin typeface="Arial Black" pitchFamily="34"/>
              </a:rPr>
              <a:t>)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ShapeType="1"/>
          </p:cNvSpPr>
          <p:nvPr>
            <p:ph type="ctrTitle"/>
          </p:nvPr>
        </p:nvSpPr>
        <p:spPr>
          <a:xfrm>
            <a:off x="647700" y="971550"/>
            <a:ext cx="4392612" cy="936625"/>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hangingPunct="1">
              <a:spcBef>
                <a:spcPts val="0"/>
              </a:spcBef>
              <a:buNone/>
            </a:pPr>
            <a:r>
              <a:rPr lang="ru-RU" sz="2800" b="1" i="0" u="none">
                <a:solidFill>
                  <a:schemeClr val="dk1"/>
                </a:solidFill>
                <a:latin typeface="Arial Black" pitchFamily="34"/>
              </a:rPr>
              <a:t>ПРЕДЛАГАЮ ПОЗНАКОМИТЬСЯ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41987"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41988" name="Rectangle 5"/>
          <p:cNvSpPr>
            <a:spLocks noGrp="1" noChangeShapeType="1"/>
          </p:cNvSpPr>
          <p:nvPr/>
        </p:nvSpPr>
        <p:spPr>
          <a:xfrm>
            <a:off x="865187" y="220662"/>
            <a:ext cx="4679950" cy="328612"/>
          </a:xfrm>
          <a:prstGeom prst="rect">
            <a:avLst/>
          </a:prstGeom>
          <a:noFill/>
        </p:spPr>
        <p:txBody>
          <a:bodyPr lIns="51792" tIns="25896" rIns="51792" bIns="25896" anchor="b">
            <a:spAutoFit/>
          </a:bodyPr>
          <a:lstStyle/>
          <a:p>
            <a:pPr lvl="0"/>
            <a:r>
              <a:rPr lang="ru-RU" sz="1800" b="1" i="0" u="none">
                <a:latin typeface="Arial Black" pitchFamily="34"/>
              </a:rPr>
              <a:t>Изучать региональные практики </a:t>
            </a:r>
          </a:p>
        </p:txBody>
      </p:sp>
      <p:sp>
        <p:nvSpPr>
          <p:cNvPr id="41989" name="Rectangle 7"/>
          <p:cNvSpPr>
            <a:spLocks noGrp="1" noChangeShapeType="1"/>
          </p:cNvSpPr>
          <p:nvPr/>
        </p:nvSpPr>
        <p:spPr>
          <a:xfrm>
            <a:off x="360362" y="831850"/>
            <a:ext cx="1733550"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41990"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41991" name="Rectangle 11"/>
          <p:cNvSpPr>
            <a:spLocks noGrp="1" noChangeShapeType="1"/>
          </p:cNvSpPr>
          <p:nvPr/>
        </p:nvSpPr>
        <p:spPr>
          <a:xfrm>
            <a:off x="360362" y="2000250"/>
            <a:ext cx="5313362" cy="330200"/>
          </a:xfrm>
          <a:prstGeom prst="rect">
            <a:avLst/>
          </a:prstGeom>
          <a:noFill/>
        </p:spPr>
        <p:txBody>
          <a:bodyPr lIns="51792" tIns="25896" rIns="51792" bIns="25896" anchor="ctr" anchorCtr="0">
            <a:spAutoFit/>
          </a:bodyPr>
          <a:lstStyle/>
          <a:p>
            <a:pPr lvl="0"/>
            <a:r>
              <a:rPr lang="ru-RU" sz="600">
                <a:solidFill>
                  <a:schemeClr val="dk1"/>
                </a:solidFill>
                <a:latin typeface="Arial Black" pitchFamily="34"/>
              </a:rPr>
              <a:t>Понятия «ресторан», «бар», «кафе», «буфет» используются в том же значении, что и в ГОСТе 30389-2013 «Межгосударственный стандарт. Услуги общественного питания. Предприятия общественного питания. Классификация и общие требования», введенном в действие приказом Росстандарта от 22 ноября 2013 г. № 1676-ст. </a:t>
            </a:r>
          </a:p>
        </p:txBody>
      </p:sp>
      <p:sp>
        <p:nvSpPr>
          <p:cNvPr id="41992" name="Rectangle 12"/>
          <p:cNvSpPr>
            <a:spLocks noGrp="1" noChangeShapeType="1"/>
          </p:cNvSpPr>
          <p:nvPr/>
        </p:nvSpPr>
        <p:spPr>
          <a:xfrm>
            <a:off x="847725" y="2347912"/>
            <a:ext cx="4689475" cy="792162"/>
          </a:xfrm>
          <a:prstGeom prst="rect">
            <a:avLst/>
          </a:prstGeom>
          <a:noFill/>
        </p:spPr>
        <p:txBody>
          <a:bodyPr lIns="51792" tIns="25896" rIns="51792" bIns="25896" anchor="ctr" anchorCtr="0">
            <a:spAutoFit/>
          </a:bodyPr>
          <a:lstStyle/>
          <a:p>
            <a:pPr lvl="0"/>
            <a:r>
              <a:rPr lang="ru-RU" sz="600">
                <a:solidFill>
                  <a:schemeClr val="dk1"/>
                </a:solidFill>
                <a:latin typeface="Arial Black" pitchFamily="34"/>
              </a:rPr>
              <a:t>на прилегающих к многоквартирным домам территориях, границы которых определяются органами местного самоуправления муниципальных образований Нижегородской области в соответствии с правилами, установленными Правительством Российской Федерации. В случае, если органами местного самоуправления муниципальных образований Нижегородской области не определены границы прилегающих к многоквартирным домам территорий, то установленное настоящим подпунктом ограничение распространяется на объекты общественного питания при условии их размещения в зданиях, расположенных на расстоянии менее 35 метров от многоквартирных домов. Указанное расстояние измеряется по прямой линии без учета рельефа местности и искусственных преград. </a:t>
            </a:r>
          </a:p>
        </p:txBody>
      </p:sp>
      <p:sp>
        <p:nvSpPr>
          <p:cNvPr id="41993" name="Rectangle 14"/>
          <p:cNvSpPr>
            <a:spLocks noGrp="1" noChangeShapeType="1"/>
          </p:cNvSpPr>
          <p:nvPr/>
        </p:nvSpPr>
        <p:spPr>
          <a:xfrm>
            <a:off x="792162" y="1400175"/>
            <a:ext cx="4921250" cy="176212"/>
          </a:xfrm>
          <a:prstGeom prst="rect">
            <a:avLst/>
          </a:prstGeom>
          <a:noFill/>
        </p:spPr>
        <p:txBody>
          <a:bodyPr wrap="none" anchor="ctr" anchorCtr="0">
            <a:spAutoFit/>
          </a:bodyPr>
          <a:lstStyle/>
          <a:p>
            <a:pPr lvl="0"/>
            <a:r>
              <a:rPr lang="ru-RU" sz="800" b="1" i="0" u="none">
                <a:solidFill>
                  <a:schemeClr val="dk1"/>
                </a:solidFill>
                <a:latin typeface="Arial Black" pitchFamily="34"/>
              </a:rPr>
              <a:t>Саратовская за исключением периода с 22 часов 31 декабря до 3 часов 1 января </a:t>
            </a:r>
          </a:p>
        </p:txBody>
      </p:sp>
      <p:sp>
        <p:nvSpPr>
          <p:cNvPr id="41994" name="Rectangle 15"/>
          <p:cNvSpPr>
            <a:spLocks noGrp="1" noChangeShapeType="1"/>
          </p:cNvSpPr>
          <p:nvPr/>
        </p:nvSpPr>
        <p:spPr>
          <a:xfrm>
            <a:off x="792162" y="1185862"/>
            <a:ext cx="3714750" cy="174625"/>
          </a:xfrm>
          <a:prstGeom prst="rect">
            <a:avLst/>
          </a:prstGeom>
          <a:noFill/>
        </p:spPr>
        <p:txBody>
          <a:bodyPr wrap="none" anchor="b">
            <a:spAutoFit/>
          </a:bodyPr>
          <a:lstStyle/>
          <a:p>
            <a:pPr lvl="0"/>
            <a:r>
              <a:rPr lang="ru-RU" sz="800" b="1" i="0" u="none">
                <a:solidFill>
                  <a:schemeClr val="dk1"/>
                </a:solidFill>
                <a:latin typeface="Arial Black" pitchFamily="34"/>
              </a:rPr>
              <a:t>Удмуртская Республика с 22.00 31 декабря до 10.00 1 января </a:t>
            </a:r>
          </a:p>
        </p:txBody>
      </p:sp>
      <p:sp>
        <p:nvSpPr>
          <p:cNvPr id="41995" name="Прямоугольник 1"/>
          <p:cNvSpPr>
            <a:spLocks noGrp="1" noChangeShapeType="1"/>
          </p:cNvSpPr>
          <p:nvPr/>
        </p:nvSpPr>
        <p:spPr>
          <a:xfrm>
            <a:off x="792162" y="1595437"/>
            <a:ext cx="4824412" cy="339725"/>
          </a:xfrm>
          <a:prstGeom prst="rect">
            <a:avLst/>
          </a:prstGeom>
          <a:noFill/>
        </p:spPr>
        <p:txBody>
          <a:bodyPr lIns="91440" tIns="45720" rIns="91440" bIns="45720">
            <a:spAutoFit/>
          </a:bodyPr>
          <a:lstStyle/>
          <a:p>
            <a:pPr lvl="0"/>
            <a:r>
              <a:rPr lang="ru-RU" sz="800">
                <a:solidFill>
                  <a:schemeClr val="dk1"/>
                </a:solidFill>
                <a:latin typeface="Arial Black" pitchFamily="34"/>
              </a:rPr>
              <a:t>Ленинградская область на период празднования Нового года с 23 часов 31 декабря до 4 часов 1 января (новогодняя ночь)</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44035"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44036" name="Rectangle 7"/>
          <p:cNvSpPr>
            <a:spLocks noGrp="1" noChangeShapeType="1"/>
          </p:cNvSpPr>
          <p:nvPr/>
        </p:nvSpPr>
        <p:spPr>
          <a:xfrm>
            <a:off x="360362" y="684212"/>
            <a:ext cx="1733550"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44037"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44038" name="Rectangle 10"/>
          <p:cNvSpPr>
            <a:spLocks noGrp="1" noChangeShapeType="1"/>
          </p:cNvSpPr>
          <p:nvPr/>
        </p:nvSpPr>
        <p:spPr>
          <a:xfrm>
            <a:off x="358775" y="1543050"/>
            <a:ext cx="4895850" cy="1528762"/>
          </a:xfrm>
          <a:prstGeom prst="rect">
            <a:avLst/>
          </a:prstGeom>
          <a:noFill/>
        </p:spPr>
        <p:txBody>
          <a:bodyPr lIns="51792" tIns="25896" rIns="51792" bIns="25896" anchor="ctr" anchorCtr="0">
            <a:spAutoFit/>
          </a:bodyPr>
          <a:lstStyle/>
          <a:p>
            <a:pPr lvl="0"/>
            <a:r>
              <a:rPr lang="ru-RU" sz="600">
                <a:solidFill>
                  <a:schemeClr val="dk1"/>
                </a:solidFill>
                <a:latin typeface="Arial Black" pitchFamily="34"/>
              </a:rPr>
              <a:t>не распространяются: </a:t>
            </a:r>
          </a:p>
          <a:p>
            <a:pPr lvl="0"/>
            <a:endParaRPr lang="en-US" sz="600"/>
          </a:p>
          <a:p>
            <a:pPr lvl="0"/>
            <a:r>
              <a:rPr lang="ru-RU" sz="600">
                <a:solidFill>
                  <a:schemeClr val="dk1"/>
                </a:solidFill>
                <a:latin typeface="Arial Black" pitchFamily="34"/>
              </a:rPr>
              <a:t>1) наличие лицензии на розничную продажу алкогольной продукции при оказании услуг общественного питания; </a:t>
            </a:r>
          </a:p>
          <a:p>
            <a:pPr lvl="0"/>
            <a:r>
              <a:rPr lang="ru-RU" sz="600">
                <a:solidFill>
                  <a:schemeClr val="dk1"/>
                </a:solidFill>
                <a:latin typeface="Arial Black" pitchFamily="34"/>
              </a:rPr>
              <a:t>2) соответствие классификационным признакам и требованиям, установленным для кафе ГОСТ 30389-2013 "Межгосударственный стандарт. Услуги общественного питания. Предприятия общественного питания. Классификация и общие требования"; </a:t>
            </a:r>
          </a:p>
          <a:p>
            <a:pPr lvl="0"/>
            <a:r>
              <a:rPr lang="ru-RU" sz="600">
                <a:solidFill>
                  <a:schemeClr val="dk1"/>
                </a:solidFill>
                <a:latin typeface="Arial Black" pitchFamily="34"/>
              </a:rPr>
              <a:t>3) наличие не менее 20 посадочных мест в зале обслуживания посетителей; </a:t>
            </a:r>
          </a:p>
          <a:p>
            <a:pPr lvl="0"/>
            <a:r>
              <a:rPr lang="ru-RU" sz="600">
                <a:solidFill>
                  <a:schemeClr val="dk1"/>
                </a:solidFill>
                <a:latin typeface="Arial Black" pitchFamily="34"/>
              </a:rPr>
              <a:t>4) полное обслуживание официантами посетителей; </a:t>
            </a:r>
          </a:p>
          <a:p>
            <a:pPr lvl="0"/>
            <a:r>
              <a:rPr lang="ru-RU" sz="600">
                <a:solidFill>
                  <a:schemeClr val="dk1"/>
                </a:solidFill>
                <a:latin typeface="Arial Black" pitchFamily="34"/>
              </a:rPr>
              <a:t>5) наличие форменной одежды у официантов; </a:t>
            </a:r>
          </a:p>
          <a:p>
            <a:pPr lvl="0"/>
            <a:r>
              <a:rPr lang="ru-RU" sz="600">
                <a:solidFill>
                  <a:schemeClr val="dk1"/>
                </a:solidFill>
                <a:latin typeface="Arial Black" pitchFamily="34"/>
              </a:rPr>
              <a:t>6) наличие технологических карт на продукцию общественного питания. </a:t>
            </a:r>
          </a:p>
          <a:p>
            <a:pPr lvl="0"/>
            <a:endParaRPr lang="en-US" sz="600"/>
          </a:p>
          <a:p>
            <a:pPr lvl="0"/>
            <a:r>
              <a:rPr lang="ru-RU" sz="600">
                <a:solidFill>
                  <a:schemeClr val="dk1"/>
                </a:solidFill>
                <a:latin typeface="Arial Black" pitchFamily="34"/>
              </a:rPr>
              <a:t>на объекты общественного питания, расположенные в многоквартирных домах и(или) на прилегающих к ним территориях, при осуществлении указанной деятельности на территориях, обладающих высокой туристической привлекательностью, определяемых и утверждаемых в порядке, установленном Правительством Ленинградской области</a:t>
            </a:r>
          </a:p>
        </p:txBody>
      </p:sp>
      <p:sp>
        <p:nvSpPr>
          <p:cNvPr id="44039" name="Rectangle 13"/>
          <p:cNvSpPr>
            <a:spLocks noGrp="1" noChangeShapeType="1"/>
          </p:cNvSpPr>
          <p:nvPr/>
        </p:nvSpPr>
        <p:spPr>
          <a:xfrm>
            <a:off x="360362" y="1004887"/>
            <a:ext cx="5040312" cy="420687"/>
          </a:xfrm>
          <a:prstGeom prst="rect">
            <a:avLst/>
          </a:prstGeom>
          <a:noFill/>
        </p:spPr>
        <p:txBody>
          <a:bodyPr lIns="51792" tIns="25896" rIns="51792" bIns="25896" anchor="ctr" anchorCtr="0">
            <a:spAutoFit/>
          </a:bodyPr>
          <a:lstStyle>
            <a:lvl1pPr marL="0" indent="0" algn="l" defTabSz="914400" rtl="0" fontAlgn="base">
              <a:lnSpc>
                <a:spcPct val="100000"/>
              </a:lnSpc>
              <a:spcBef>
                <a:spcPts val="0"/>
              </a:spcBef>
              <a:spcAft>
                <a:spcPts val="0"/>
              </a:spcAft>
              <a:buNone/>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400" b="0" i="0">
                <a:solidFill>
                  <a:srgbClr val="FF0000"/>
                </a:solidFill>
                <a:latin typeface="Arial"/>
                <a:ea typeface="Arial"/>
              </a:defRPr>
            </a:lvl1pPr>
            <a:lvl2pPr marL="457200" indent="457200" algn="l" defTabSz="914400" rtl="0" fontAlgn="base">
              <a:lnSpc>
                <a:spcPct val="100000"/>
              </a:lnSpc>
              <a:spcBef>
                <a:spcPts val="0"/>
              </a:spcBef>
              <a:spcAft>
                <a:spcPts val="0"/>
              </a:spcAft>
              <a:buNone/>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400" b="0" i="0">
                <a:solidFill>
                  <a:srgbClr val="FF0000"/>
                </a:solidFill>
                <a:latin typeface="Arial"/>
                <a:ea typeface="Arial"/>
              </a:defRPr>
            </a:lvl2pPr>
            <a:lvl3pPr marL="914400" indent="914400" algn="l" defTabSz="914400" rtl="0" fontAlgn="base">
              <a:lnSpc>
                <a:spcPct val="100000"/>
              </a:lnSpc>
              <a:spcBef>
                <a:spcPts val="0"/>
              </a:spcBef>
              <a:spcAft>
                <a:spcPts val="0"/>
              </a:spcAft>
              <a:buNone/>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400" b="0" i="0">
                <a:solidFill>
                  <a:srgbClr val="FF0000"/>
                </a:solidFill>
                <a:latin typeface="Arial"/>
                <a:ea typeface="Arial"/>
              </a:defRPr>
            </a:lvl3pPr>
            <a:lvl4pPr marL="1371600" indent="1371600" algn="l" defTabSz="914400" rtl="0" fontAlgn="base">
              <a:lnSpc>
                <a:spcPct val="100000"/>
              </a:lnSpc>
              <a:spcBef>
                <a:spcPts val="0"/>
              </a:spcBef>
              <a:spcAft>
                <a:spcPts val="0"/>
              </a:spcAft>
              <a:buNone/>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400" b="0" i="0">
                <a:solidFill>
                  <a:srgbClr val="FF0000"/>
                </a:solidFill>
                <a:latin typeface="Arial"/>
                <a:ea typeface="Arial"/>
              </a:defRPr>
            </a:lvl4pPr>
            <a:lvl5pPr marL="1828800" indent="1828800" algn="l" defTabSz="914400" rtl="0" fontAlgn="base">
              <a:lnSpc>
                <a:spcPct val="100000"/>
              </a:lnSpc>
              <a:spcBef>
                <a:spcPts val="0"/>
              </a:spcBef>
              <a:spcAft>
                <a:spcPts val="0"/>
              </a:spcAft>
              <a:buNone/>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400" b="0" i="0">
                <a:solidFill>
                  <a:srgbClr val="FF0000"/>
                </a:solidFill>
                <a:latin typeface="Arial"/>
                <a:ea typeface="Arial"/>
              </a:defRPr>
            </a:lvl5pPr>
            <a:lvl6pPr>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800"/>
            </a:lvl6pPr>
            <a:lvl7pPr>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800"/>
            </a:lvl7pPr>
            <a:lvl8pPr>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800"/>
            </a:lvl8pPr>
            <a:lvl9pPr>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defRPr lang="ru-RU" sz="1800"/>
            </a:lvl9pPr>
          </a:lstStyle>
          <a:p>
            <a:pPr lvl="0">
              <a:tabLst>
                <a:tab pos="581025" algn="l"/>
                <a:tab pos="1163637" algn="l"/>
                <a:tab pos="1744662" algn="l"/>
                <a:tab pos="2327275" algn="l"/>
                <a:tab pos="2908300" algn="l"/>
                <a:tab pos="3489325" algn="l"/>
                <a:tab pos="4071937" algn="l"/>
                <a:tab pos="4652962" algn="l"/>
                <a:tab pos="5235575" algn="l"/>
                <a:tab pos="5816600" algn="l"/>
                <a:tab pos="6397625" algn="l"/>
                <a:tab pos="6980237" algn="l"/>
                <a:tab pos="7561262" algn="l"/>
                <a:tab pos="8143875" algn="l"/>
                <a:tab pos="8724900" algn="l"/>
                <a:tab pos="9305925" algn="l"/>
              </a:tabLst>
            </a:pPr>
            <a:r>
              <a:rPr lang="ru-RU" sz="600">
                <a:solidFill>
                  <a:schemeClr val="dk1"/>
                </a:solidFill>
                <a:latin typeface="Arial Black" pitchFamily="34"/>
              </a:rPr>
              <a:t>Не распространяется   на   объекты   общественного  питания,  расположенные  в прошедших обязательную классификацию городских гостиницах (отелях), а также на  объекты   общественного   питания,   осуществляющие   деятельность  на территориях,    имеющих    высокую    туристическую привлекательность (приложение к закону - г. Нижний Новгород, ул. Большая Покровская, ул. Рождественская)</a:t>
            </a:r>
          </a:p>
        </p:txBody>
      </p:sp>
      <p:sp>
        <p:nvSpPr>
          <p:cNvPr id="44040" name="Rectangle 5"/>
          <p:cNvSpPr>
            <a:spLocks noGrp="1" noChangeShapeType="1"/>
          </p:cNvSpPr>
          <p:nvPr/>
        </p:nvSpPr>
        <p:spPr>
          <a:xfrm>
            <a:off x="865187" y="220662"/>
            <a:ext cx="4679950" cy="328612"/>
          </a:xfrm>
          <a:prstGeom prst="rect">
            <a:avLst/>
          </a:prstGeom>
          <a:noFill/>
        </p:spPr>
        <p:txBody>
          <a:bodyPr lIns="51792" tIns="25896" rIns="51792" bIns="25896" anchor="b">
            <a:spAutoFit/>
          </a:bodyPr>
          <a:lstStyle/>
          <a:p>
            <a:pPr lvl="0"/>
            <a:r>
              <a:rPr lang="ru-RU" sz="1800" b="1" i="0" u="none">
                <a:latin typeface="Arial Black" pitchFamily="34"/>
              </a:rPr>
              <a:t>Изучать региональные практики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46083"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46084" name="Rectangle 5"/>
          <p:cNvSpPr>
            <a:spLocks noGrp="1" noChangeShapeType="1"/>
          </p:cNvSpPr>
          <p:nvPr/>
        </p:nvSpPr>
        <p:spPr>
          <a:xfrm>
            <a:off x="936625" y="139700"/>
            <a:ext cx="4679950" cy="328612"/>
          </a:xfrm>
          <a:prstGeom prst="rect">
            <a:avLst/>
          </a:prstGeom>
          <a:noFill/>
        </p:spPr>
        <p:txBody>
          <a:bodyPr lIns="51792" tIns="25896" rIns="51792" bIns="25896" anchor="b">
            <a:spAutoFit/>
          </a:bodyPr>
          <a:lstStyle/>
          <a:p>
            <a:pPr lvl="0"/>
            <a:r>
              <a:rPr lang="ru-RU" sz="1800" b="1" i="0" u="none">
                <a:latin typeface="Arial Black" pitchFamily="34"/>
              </a:rPr>
              <a:t>Не только буквой, но и «духом»</a:t>
            </a:r>
          </a:p>
        </p:txBody>
      </p:sp>
      <p:sp>
        <p:nvSpPr>
          <p:cNvPr id="46085" name="Rectangle 7"/>
          <p:cNvSpPr>
            <a:spLocks noGrp="1" noChangeShapeType="1"/>
          </p:cNvSpPr>
          <p:nvPr/>
        </p:nvSpPr>
        <p:spPr>
          <a:xfrm>
            <a:off x="431800" y="563562"/>
            <a:ext cx="1582737"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46086" name="Прямоугольник 1"/>
          <p:cNvSpPr>
            <a:spLocks noGrp="1" noChangeShapeType="1"/>
          </p:cNvSpPr>
          <p:nvPr/>
        </p:nvSpPr>
        <p:spPr>
          <a:xfrm>
            <a:off x="163512" y="1468437"/>
            <a:ext cx="2165350" cy="1800225"/>
          </a:xfrm>
          <a:prstGeom prst="rect">
            <a:avLst/>
          </a:prstGeom>
          <a:noFill/>
        </p:spPr>
        <p:txBody>
          <a:bodyPr lIns="91440" tIns="45720" rIns="91440" bIns="45720">
            <a:spAutoFit/>
          </a:bodyPr>
          <a:lstStyle/>
          <a:p>
            <a:pPr lvl="0"/>
            <a:r>
              <a:rPr lang="ru-RU" sz="500" b="1" i="0" u="none">
                <a:solidFill>
                  <a:schemeClr val="dk1"/>
                </a:solidFill>
              </a:rPr>
              <a:t>Граждане, претендующие на замещение муниципальной, должности, должности главы местной администрации, и лица, замещающие указанные должности, представляют сведения о своих доходах, расходах, об имуществе и обязательствах имущественного характера, а также сведения о доходах, расходах, об имуществе и обязательствах имущественного характера своих супруг (супругов) и несовершеннолетних детей высшему должностному лицу субъекта РФ в порядке, установленном законом субъекта РФ.</a:t>
            </a:r>
            <a:br>
              <a:rPr lang="ru-RU" sz="500" b="1" i="0" u="none">
                <a:solidFill>
                  <a:schemeClr val="dk1"/>
                </a:solidFill>
              </a:rPr>
            </a:br>
            <a:endParaRPr lang="en-US" sz="300"/>
          </a:p>
          <a:p>
            <a:pPr lvl="0"/>
            <a:r>
              <a:rPr lang="ru-RU" sz="500" b="1" i="0" u="none">
                <a:solidFill>
                  <a:schemeClr val="dk1"/>
                </a:solidFill>
              </a:rPr>
              <a:t>Проверка достоверности и полноты представляемых сведений о доходах, расходах, об имуществе и обязательствах имущественного характера, осуществляется по решению высшего должностного лица субъекта РФ в порядке, установленном законом субъекта РФ.</a:t>
            </a:r>
            <a:br>
              <a:rPr lang="ru-RU" sz="500" b="1" i="0" u="none">
                <a:solidFill>
                  <a:schemeClr val="dk1"/>
                </a:solidFill>
              </a:rPr>
            </a:br>
            <a:endParaRPr lang="en-US" sz="300"/>
          </a:p>
          <a:p>
            <a:pPr lvl="0"/>
            <a:r>
              <a:rPr lang="ru-RU" sz="500" b="1" i="0" u="none">
                <a:solidFill>
                  <a:schemeClr val="dk1"/>
                </a:solidFill>
              </a:rPr>
              <a:t>При выявлении в результате проверки фактов несоблюдения ограничений, запретов, неисполнения обязанностей, высшее должностное лицо субъекта РФ обращается с заявлением о досрочном прекращении полномочий лица или применении в отношении его иного дисциплинарного взыскания в орган местного самоуправления, уполномоченный принимать соответствующее решение, или в суд.</a:t>
            </a:r>
          </a:p>
        </p:txBody>
      </p:sp>
      <p:sp>
        <p:nvSpPr>
          <p:cNvPr id="46087" name="Прямоугольник 8"/>
          <p:cNvSpPr>
            <a:spLocks noGrp="1" noChangeShapeType="1"/>
          </p:cNvSpPr>
          <p:nvPr/>
        </p:nvSpPr>
        <p:spPr>
          <a:xfrm>
            <a:off x="2359025" y="485775"/>
            <a:ext cx="3336925" cy="738187"/>
          </a:xfrm>
          <a:prstGeom prst="rect">
            <a:avLst/>
          </a:prstGeom>
          <a:noFill/>
        </p:spPr>
        <p:txBody>
          <a:bodyPr lIns="91440" tIns="45720" rIns="91440" bIns="45720">
            <a:spAutoFit/>
          </a:bodyPr>
          <a:lstStyle/>
          <a:p>
            <a:pPr lvl="0"/>
            <a:r>
              <a:rPr lang="ru-RU" sz="600" b="1" i="0" u="none">
                <a:solidFill>
                  <a:schemeClr val="dk1"/>
                </a:solidFill>
                <a:latin typeface="Arial Black" pitchFamily="34"/>
              </a:rPr>
              <a:t>областной закон от 10 июля 2017 г. № 544-36-ОЗ «О внесении изменений в областной закон «О правовом регулировании муниципальной службы в Архангельской области» и областной закон «О противодействии коррупции в Архангельской области» в целях совершенствования государственной политики в сфере противодействия коррупции в органах местного самоуправления муниципальных образований Архангельской области» </a:t>
            </a:r>
          </a:p>
        </p:txBody>
      </p:sp>
      <p:sp>
        <p:nvSpPr>
          <p:cNvPr id="46088" name="Прямоугольник 9"/>
          <p:cNvSpPr>
            <a:spLocks noGrp="1" noChangeShapeType="1"/>
          </p:cNvSpPr>
          <p:nvPr/>
        </p:nvSpPr>
        <p:spPr>
          <a:xfrm>
            <a:off x="2579687" y="2295525"/>
            <a:ext cx="3052762" cy="876300"/>
          </a:xfrm>
          <a:prstGeom prst="rect">
            <a:avLst/>
          </a:prstGeom>
          <a:noFill/>
        </p:spPr>
        <p:txBody>
          <a:bodyPr lIns="91440" tIns="45720" rIns="91440" bIns="45720">
            <a:spAutoFit/>
          </a:bodyPr>
          <a:lstStyle/>
          <a:p>
            <a:pPr lvl="0"/>
            <a:r>
              <a:rPr lang="ru-RU" sz="300" b="1" i="0" u="none">
                <a:solidFill>
                  <a:schemeClr val="dk1"/>
                </a:solidFill>
                <a:latin typeface="Arial Black" pitchFamily="34"/>
              </a:rPr>
              <a:t>заявлений лиц, замещающих муниципальные должности, лица, замещающего должность главы местной администрации, о невозможности по объективным причинам представить сведения о доходах, об имуществе и обязательствах имущественного характера своих супруги (супруга) и несовершеннолетних детей; </a:t>
            </a:r>
          </a:p>
          <a:p>
            <a:pPr lvl="0"/>
            <a:endParaRPr lang="en-US" sz="300"/>
          </a:p>
          <a:p>
            <a:pPr lvl="0"/>
            <a:r>
              <a:rPr lang="ru-RU" sz="300" b="1" i="0" u="none">
                <a:solidFill>
                  <a:schemeClr val="dk1"/>
                </a:solidFill>
                <a:latin typeface="Arial Black" pitchFamily="34"/>
              </a:rPr>
              <a:t>предложений, касающихся обеспечения соблюдения лицами, замещающими муниципальные должности, лицом, замещающим должность главы местной администрации, ограничений, запретов и обязанностей; </a:t>
            </a:r>
          </a:p>
          <a:p>
            <a:pPr lvl="0"/>
            <a:endParaRPr lang="en-US" sz="300"/>
          </a:p>
          <a:p>
            <a:pPr lvl="0"/>
            <a:r>
              <a:rPr lang="ru-RU" sz="300" b="1" i="0" u="none">
                <a:solidFill>
                  <a:schemeClr val="dk1"/>
                </a:solidFill>
                <a:latin typeface="Arial Black" pitchFamily="34"/>
              </a:rPr>
              <a:t>заявлений лиц, замещающих муниципальные должности, лица, замещающего должность главы местной администрации, о невозможности выполнить требования федерального закона в связи с арестом, запретом распоряжения, наложенными компетентными органами иностранного государства в соответствии с законодательством данного иностранного государства, на территории которого находятся счета (вклады), осуществляется хранение наличных денежных средств и ценностей в иностранном банке и (или) имеются иностранные финансовые инструменты, или в связи с иными обстоятельствами, не зависящими от их воли или воли их супруги (супруга) и несовершеннолетних детей; </a:t>
            </a:r>
          </a:p>
          <a:p>
            <a:pPr lvl="0"/>
            <a:endParaRPr lang="en-US" sz="300"/>
          </a:p>
          <a:p>
            <a:pPr lvl="0"/>
            <a:r>
              <a:rPr lang="ru-RU" sz="300" b="1" i="0" u="none">
                <a:solidFill>
                  <a:schemeClr val="dk1"/>
                </a:solidFill>
                <a:latin typeface="Arial Black" pitchFamily="34"/>
              </a:rPr>
              <a:t>уведомлений лиц, замещающих муниципальные должности, лица, замещающего должность главы местной администрации, о возникновении личной заинтересованности при исполнении должностных обязанностей, которая приводит или может привести к конфликту интересов</a:t>
            </a:r>
          </a:p>
        </p:txBody>
      </p:sp>
      <p:pic>
        <p:nvPicPr>
          <p:cNvPr id="46089" name="Рисунок 10"/>
          <p:cNvPicPr>
            <a:picLocks noGrp="1" noChangeAspect="1"/>
          </p:cNvPicPr>
          <p:nvPr/>
        </p:nvPicPr>
        <p:blipFill>
          <a:blip r:embed="rId3" cstate="print"/>
          <a:srcRect/>
          <a:stretch/>
        </p:blipFill>
        <p:spPr>
          <a:xfrm>
            <a:off x="2487612" y="2516187"/>
            <a:ext cx="125412" cy="95250"/>
          </a:xfrm>
          <a:prstGeom prst="rect">
            <a:avLst/>
          </a:prstGeom>
          <a:noFill/>
        </p:spPr>
      </p:pic>
      <p:pic>
        <p:nvPicPr>
          <p:cNvPr id="46090" name="Рисунок 11"/>
          <p:cNvPicPr>
            <a:picLocks noGrp="1" noChangeAspect="1"/>
          </p:cNvPicPr>
          <p:nvPr/>
        </p:nvPicPr>
        <p:blipFill>
          <a:blip r:embed="rId4" cstate="print"/>
          <a:srcRect/>
          <a:stretch/>
        </p:blipFill>
        <p:spPr>
          <a:xfrm>
            <a:off x="2486025" y="3009900"/>
            <a:ext cx="127000" cy="95250"/>
          </a:xfrm>
          <a:prstGeom prst="rect">
            <a:avLst/>
          </a:prstGeom>
          <a:noFill/>
        </p:spPr>
      </p:pic>
      <p:pic>
        <p:nvPicPr>
          <p:cNvPr id="46091" name="Рисунок 12"/>
          <p:cNvPicPr>
            <a:picLocks noGrp="1" noChangeAspect="1"/>
          </p:cNvPicPr>
          <p:nvPr/>
        </p:nvPicPr>
        <p:blipFill>
          <a:blip r:embed="rId3" cstate="print"/>
          <a:srcRect/>
          <a:stretch/>
        </p:blipFill>
        <p:spPr>
          <a:xfrm>
            <a:off x="2489200" y="2749550"/>
            <a:ext cx="125412" cy="95250"/>
          </a:xfrm>
          <a:prstGeom prst="rect">
            <a:avLst/>
          </a:prstGeom>
          <a:noFill/>
        </p:spPr>
      </p:pic>
      <p:pic>
        <p:nvPicPr>
          <p:cNvPr id="46092" name="Рисунок 13"/>
          <p:cNvPicPr>
            <a:picLocks noGrp="1" noChangeAspect="1"/>
          </p:cNvPicPr>
          <p:nvPr/>
        </p:nvPicPr>
        <p:blipFill>
          <a:blip r:embed="rId4" cstate="print"/>
          <a:srcRect/>
          <a:stretch/>
        </p:blipFill>
        <p:spPr>
          <a:xfrm>
            <a:off x="2486025" y="2368550"/>
            <a:ext cx="127000" cy="95250"/>
          </a:xfrm>
          <a:prstGeom prst="rect">
            <a:avLst/>
          </a:prstGeom>
          <a:noFill/>
        </p:spPr>
      </p:pic>
      <p:sp>
        <p:nvSpPr>
          <p:cNvPr id="46093" name="Прямоугольник 2"/>
          <p:cNvSpPr>
            <a:spLocks noGrp="1" noChangeShapeType="1"/>
          </p:cNvSpPr>
          <p:nvPr/>
        </p:nvSpPr>
        <p:spPr>
          <a:xfrm>
            <a:off x="431800" y="-3175"/>
            <a:ext cx="4349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46094" name="Прямоугольник 1"/>
          <p:cNvSpPr>
            <a:spLocks noGrp="1" noChangeShapeType="1"/>
          </p:cNvSpPr>
          <p:nvPr/>
        </p:nvSpPr>
        <p:spPr>
          <a:xfrm>
            <a:off x="171450" y="860425"/>
            <a:ext cx="2133600" cy="646112"/>
          </a:xfrm>
          <a:prstGeom prst="rect">
            <a:avLst/>
          </a:prstGeom>
          <a:noFill/>
        </p:spPr>
        <p:txBody>
          <a:bodyPr lIns="91440" tIns="45720" rIns="91440" bIns="45720">
            <a:spAutoFit/>
          </a:bodyPr>
          <a:lstStyle/>
          <a:p>
            <a:pPr lvl="0"/>
            <a:r>
              <a:rPr lang="ru-RU" sz="600" b="1" i="0" u="none">
                <a:solidFill>
                  <a:schemeClr val="dk1"/>
                </a:solidFill>
                <a:latin typeface="Arial Black" pitchFamily="34"/>
              </a:rPr>
              <a:t>Федеральный закон от 3 апреля 2017 г. № 64-ФЗ «О внесении изменений в отдельные законодательные акты Российской Федерации в целях совершенствования государственной политики в области противодействия коррупции»</a:t>
            </a:r>
          </a:p>
        </p:txBody>
      </p:sp>
      <p:sp>
        <p:nvSpPr>
          <p:cNvPr id="46095" name="Прямоугольник 2"/>
          <p:cNvSpPr>
            <a:spLocks noGrp="1" noChangeShapeType="1"/>
          </p:cNvSpPr>
          <p:nvPr/>
        </p:nvSpPr>
        <p:spPr>
          <a:xfrm>
            <a:off x="2359025" y="1192212"/>
            <a:ext cx="1558925" cy="184150"/>
          </a:xfrm>
          <a:prstGeom prst="rect">
            <a:avLst/>
          </a:prstGeom>
          <a:noFill/>
        </p:spPr>
        <p:txBody>
          <a:bodyPr wrap="none">
            <a:spAutoFit/>
          </a:bodyPr>
          <a:lstStyle/>
          <a:p>
            <a:pPr lvl="0"/>
            <a:r>
              <a:rPr lang="ru-RU" sz="600" b="1" i="0" u="none">
                <a:solidFill>
                  <a:schemeClr val="dk1"/>
                </a:solidFill>
                <a:latin typeface="Arial Black" pitchFamily="34"/>
              </a:rPr>
              <a:t>антикоррупционные проверки: </a:t>
            </a:r>
          </a:p>
        </p:txBody>
      </p:sp>
      <p:sp>
        <p:nvSpPr>
          <p:cNvPr id="46096" name="Прямоугольник 3"/>
          <p:cNvSpPr>
            <a:spLocks noGrp="1" noChangeShapeType="1"/>
          </p:cNvSpPr>
          <p:nvPr/>
        </p:nvSpPr>
        <p:spPr>
          <a:xfrm>
            <a:off x="2584450" y="1357312"/>
            <a:ext cx="2879725" cy="523875"/>
          </a:xfrm>
          <a:prstGeom prst="rect">
            <a:avLst/>
          </a:prstGeom>
          <a:noFill/>
        </p:spPr>
        <p:txBody>
          <a:bodyPr lIns="91440" tIns="45720" rIns="91440" bIns="45720">
            <a:spAutoFit/>
          </a:bodyPr>
          <a:lstStyle/>
          <a:p>
            <a:pPr lvl="0"/>
            <a:r>
              <a:rPr lang="ru-RU" sz="400" b="1" i="0" u="none">
                <a:solidFill>
                  <a:schemeClr val="dk1"/>
                </a:solidFill>
              </a:rPr>
              <a:t>соблюдения лицами, замещающими муниципальные должности, лицом, замещающим должность главы местной администрации требований о предотвращении или урегулировании конфликта интересов;</a:t>
            </a:r>
            <a:br>
              <a:rPr lang="ru-RU" sz="400" b="1" i="0" u="none">
                <a:solidFill>
                  <a:schemeClr val="dk1"/>
                </a:solidFill>
              </a:rPr>
            </a:br>
            <a:endParaRPr lang="en-US" sz="400"/>
          </a:p>
          <a:p>
            <a:pPr lvl="0"/>
            <a:r>
              <a:rPr lang="ru-RU" sz="400" b="1" i="0" u="none">
                <a:solidFill>
                  <a:schemeClr val="dk1"/>
                </a:solidFill>
              </a:rPr>
              <a:t>соблюдения лицами, замещающими муниципальные должности, лицом, замещающим должность главы местной администрации, в течение трех лет, предшествующих поступлению информации, явившейся основанием для осуществления проверки, предусмотренной настоящим подпунктом, ограничений, запретов и исполнения ими обязанностей</a:t>
            </a:r>
          </a:p>
        </p:txBody>
      </p:sp>
      <p:sp>
        <p:nvSpPr>
          <p:cNvPr id="46097" name="Прямоугольник 4"/>
          <p:cNvSpPr>
            <a:spLocks noGrp="1" noChangeShapeType="1"/>
          </p:cNvSpPr>
          <p:nvPr/>
        </p:nvSpPr>
        <p:spPr>
          <a:xfrm>
            <a:off x="2374900" y="1847850"/>
            <a:ext cx="3170237" cy="460375"/>
          </a:xfrm>
          <a:prstGeom prst="rect">
            <a:avLst/>
          </a:prstGeom>
          <a:noFill/>
        </p:spPr>
        <p:txBody>
          <a:bodyPr lIns="91440" tIns="45720" rIns="91440" bIns="45720">
            <a:spAutoFit/>
          </a:bodyPr>
          <a:lstStyle/>
          <a:p>
            <a:pPr lvl="0"/>
            <a:r>
              <a:rPr lang="ru-RU" sz="600">
                <a:solidFill>
                  <a:schemeClr val="dk1"/>
                </a:solidFill>
                <a:latin typeface="Arial Black" pitchFamily="34"/>
              </a:rPr>
              <a:t>порядок предварительного рассмотрения, подготовки органом по профилактике коррупционных правонарушений мотивированного заключения и принятия решений в отношении поступивших Губернатору Архангельской области: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48131"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48132" name="Rectangle 5"/>
          <p:cNvSpPr>
            <a:spLocks noGrp="1" noChangeShapeType="1"/>
          </p:cNvSpPr>
          <p:nvPr/>
        </p:nvSpPr>
        <p:spPr>
          <a:xfrm>
            <a:off x="825500" y="41275"/>
            <a:ext cx="4679950" cy="790575"/>
          </a:xfrm>
          <a:prstGeom prst="rect">
            <a:avLst/>
          </a:prstGeom>
          <a:noFill/>
        </p:spPr>
        <p:txBody>
          <a:bodyPr lIns="51792" tIns="25896" rIns="51792" bIns="25896" anchor="b">
            <a:spAutoFit/>
          </a:bodyPr>
          <a:lstStyle/>
          <a:p>
            <a:pPr lvl="0" algn="ctr"/>
            <a:r>
              <a:rPr lang="ru-RU" sz="1600" b="1" i="0" u="none">
                <a:latin typeface="Arial Black" pitchFamily="34"/>
              </a:rPr>
              <a:t>Не все диспозитивные нормы федеральных законов </a:t>
            </a:r>
          </a:p>
          <a:p>
            <a:pPr lvl="0" algn="ctr"/>
            <a:r>
              <a:rPr lang="ru-RU" sz="1600" b="1" i="0" u="none">
                <a:latin typeface="Arial Black" pitchFamily="34"/>
              </a:rPr>
              <a:t>и подлежат реализации</a:t>
            </a:r>
          </a:p>
        </p:txBody>
      </p:sp>
      <p:sp>
        <p:nvSpPr>
          <p:cNvPr id="48133" name="Rectangle 7"/>
          <p:cNvSpPr>
            <a:spLocks noGrp="1" noChangeShapeType="1"/>
          </p:cNvSpPr>
          <p:nvPr/>
        </p:nvSpPr>
        <p:spPr>
          <a:xfrm>
            <a:off x="360362" y="777875"/>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48134" name="Прямоугольник 1"/>
          <p:cNvSpPr>
            <a:spLocks noGrp="1" noChangeShapeType="1"/>
          </p:cNvSpPr>
          <p:nvPr/>
        </p:nvSpPr>
        <p:spPr>
          <a:xfrm>
            <a:off x="317500" y="1114425"/>
            <a:ext cx="4864100" cy="708025"/>
          </a:xfrm>
          <a:prstGeom prst="rect">
            <a:avLst/>
          </a:prstGeom>
          <a:noFill/>
        </p:spPr>
        <p:txBody>
          <a:bodyPr lIns="91440" tIns="45720" rIns="91440" bIns="45720">
            <a:spAutoFit/>
          </a:bodyPr>
          <a:lstStyle/>
          <a:p>
            <a:pPr lvl="0"/>
            <a:r>
              <a:rPr lang="ru-RU" sz="800" b="1" i="0" u="none">
                <a:solidFill>
                  <a:schemeClr val="dk1"/>
                </a:solidFill>
                <a:latin typeface="Arial Black" pitchFamily="34"/>
              </a:rPr>
              <a:t>Федеральный закон от 29 декабря 2022 г. № 580-ФЗ «Об организации перевозок пассажиров и багажа легковым такси в Российской Федерации, о внесении изменений в отдельные законодательные акты Российской Федерации и о признании утратившими силу отдельных положений законодательных актов Российской Федерации» </a:t>
            </a:r>
          </a:p>
        </p:txBody>
      </p:sp>
      <p:sp>
        <p:nvSpPr>
          <p:cNvPr id="48135" name="Прямоугольник 8"/>
          <p:cNvSpPr>
            <a:spLocks noGrp="1" noChangeShapeType="1"/>
          </p:cNvSpPr>
          <p:nvPr/>
        </p:nvSpPr>
        <p:spPr>
          <a:xfrm>
            <a:off x="3230562" y="2124075"/>
            <a:ext cx="2160587" cy="954087"/>
          </a:xfrm>
          <a:prstGeom prst="rect">
            <a:avLst/>
          </a:prstGeom>
          <a:noFill/>
        </p:spPr>
        <p:txBody>
          <a:bodyPr lIns="91440" tIns="45720" rIns="91440" bIns="45720">
            <a:spAutoFit/>
          </a:bodyPr>
          <a:lstStyle/>
          <a:p>
            <a:pPr lvl="0"/>
            <a:r>
              <a:rPr lang="ru-RU" sz="800" b="1" i="0" u="none">
                <a:solidFill>
                  <a:schemeClr val="dk1"/>
                </a:solidFill>
                <a:latin typeface="Arial Black" pitchFamily="34"/>
              </a:rPr>
              <a:t>Областной закон от 21 ноября 2011 г. № 390-26-ОЗ «О создании условий для осуществления деятельности по перевозке пассажиров и багажа легковым такси на территории Архангельской области» </a:t>
            </a:r>
          </a:p>
        </p:txBody>
      </p:sp>
      <p:sp>
        <p:nvSpPr>
          <p:cNvPr id="48136"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48137" name="Прямоугольник 1"/>
          <p:cNvSpPr>
            <a:spLocks noGrp="1" noChangeShapeType="1"/>
          </p:cNvSpPr>
          <p:nvPr/>
        </p:nvSpPr>
        <p:spPr>
          <a:xfrm>
            <a:off x="317500" y="1846262"/>
            <a:ext cx="2635250" cy="1200150"/>
          </a:xfrm>
          <a:prstGeom prst="rect">
            <a:avLst/>
          </a:prstGeom>
          <a:noFill/>
        </p:spPr>
        <p:txBody>
          <a:bodyPr lIns="91440" tIns="45720" rIns="91440" bIns="45720">
            <a:spAutoFit/>
          </a:bodyPr>
          <a:lstStyle/>
          <a:p>
            <a:pPr lvl="0"/>
            <a:r>
              <a:rPr lang="ru-RU" sz="800" b="1" i="0" u="none">
                <a:solidFill>
                  <a:schemeClr val="dk1"/>
                </a:solidFill>
                <a:latin typeface="Arial Black" pitchFamily="34"/>
              </a:rPr>
              <a:t>Легковое такси должно быть оформлено в соответствии со следующими требованиями:</a:t>
            </a:r>
            <a:br>
              <a:rPr lang="ru-RU" sz="800" b="1" i="0" u="none">
                <a:solidFill>
                  <a:schemeClr val="dk1"/>
                </a:solidFill>
                <a:latin typeface="Arial Black" pitchFamily="34"/>
              </a:rPr>
            </a:br>
            <a:endParaRPr lang="en-US" sz="800"/>
          </a:p>
          <a:p>
            <a:pPr lvl="0"/>
            <a:r>
              <a:rPr lang="ru-RU" sz="800" b="1" i="0" u="none">
                <a:solidFill>
                  <a:schemeClr val="dk1"/>
                </a:solidFill>
                <a:latin typeface="Arial Black" pitchFamily="34"/>
              </a:rPr>
              <a:t>цветовая гамма кузова легкового такси должна соответствовать требованиям к цветовой гамме кузова, если такие требования установлены законом субъекта Российской Федерации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50179"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50180" name="Rectangle 5"/>
          <p:cNvSpPr>
            <a:spLocks noGrp="1" noChangeShapeType="1"/>
          </p:cNvSpPr>
          <p:nvPr/>
        </p:nvSpPr>
        <p:spPr>
          <a:xfrm>
            <a:off x="720725" y="179387"/>
            <a:ext cx="4679950" cy="606425"/>
          </a:xfrm>
          <a:prstGeom prst="rect">
            <a:avLst/>
          </a:prstGeom>
          <a:noFill/>
        </p:spPr>
        <p:txBody>
          <a:bodyPr lIns="51792" tIns="25896" rIns="51792" bIns="25896" anchor="b">
            <a:spAutoFit/>
          </a:bodyPr>
          <a:lstStyle/>
          <a:p>
            <a:pPr lvl="0" algn="ctr"/>
            <a:r>
              <a:rPr lang="ru-RU" sz="1200" b="1" i="0" u="none">
                <a:latin typeface="Arial Black" pitchFamily="34"/>
              </a:rPr>
              <a:t>реализация региональных нормотворческих полномочий по собственному правовому регулированию общественных отношений</a:t>
            </a:r>
          </a:p>
        </p:txBody>
      </p:sp>
      <p:sp>
        <p:nvSpPr>
          <p:cNvPr id="50181" name="Прямоугольник 2"/>
          <p:cNvSpPr>
            <a:spLocks noGrp="1" noChangeShapeType="1"/>
          </p:cNvSpPr>
          <p:nvPr/>
        </p:nvSpPr>
        <p:spPr>
          <a:xfrm>
            <a:off x="504825" y="173037"/>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52227"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52228" name="Rectangle 5"/>
          <p:cNvSpPr>
            <a:spLocks noGrp="1" noChangeShapeType="1"/>
          </p:cNvSpPr>
          <p:nvPr/>
        </p:nvSpPr>
        <p:spPr>
          <a:xfrm>
            <a:off x="833437" y="114300"/>
            <a:ext cx="4679950" cy="698500"/>
          </a:xfrm>
          <a:prstGeom prst="rect">
            <a:avLst/>
          </a:prstGeom>
          <a:noFill/>
        </p:spPr>
        <p:txBody>
          <a:bodyPr lIns="51792" tIns="25896" rIns="51792" bIns="25896" anchor="b">
            <a:spAutoFit/>
          </a:bodyPr>
          <a:lstStyle/>
          <a:p>
            <a:pPr lvl="0" algn="ctr"/>
            <a:r>
              <a:rPr lang="ru-RU" b="1" i="0" u="none">
                <a:latin typeface="Arial Black" pitchFamily="34"/>
              </a:rPr>
              <a:t>Новые сферы – новые ценности. </a:t>
            </a:r>
            <a:br>
              <a:rPr lang="ru-RU" b="1" i="0" u="none">
                <a:latin typeface="Arial Black" pitchFamily="34"/>
              </a:rPr>
            </a:br>
            <a:r>
              <a:rPr lang="ru-RU" b="1" i="0" u="none">
                <a:latin typeface="Arial Black" pitchFamily="34"/>
              </a:rPr>
              <a:t>Закон отражает модель будущих общественных отношений    </a:t>
            </a:r>
          </a:p>
        </p:txBody>
      </p:sp>
      <p:sp>
        <p:nvSpPr>
          <p:cNvPr id="52229" name="Rectangle 7"/>
          <p:cNvSpPr>
            <a:spLocks noGrp="1" noChangeShapeType="1"/>
          </p:cNvSpPr>
          <p:nvPr/>
        </p:nvSpPr>
        <p:spPr>
          <a:xfrm>
            <a:off x="360362" y="987425"/>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52230" name="Прямоугольник 1"/>
          <p:cNvSpPr>
            <a:spLocks noGrp="1" noChangeShapeType="1"/>
          </p:cNvSpPr>
          <p:nvPr/>
        </p:nvSpPr>
        <p:spPr>
          <a:xfrm>
            <a:off x="361950" y="1343025"/>
            <a:ext cx="5151437" cy="461962"/>
          </a:xfrm>
          <a:prstGeom prst="rect">
            <a:avLst/>
          </a:prstGeom>
          <a:noFill/>
        </p:spPr>
        <p:txBody>
          <a:bodyPr lIns="91440" tIns="45720" rIns="91440" bIns="45720">
            <a:spAutoFit/>
          </a:bodyPr>
          <a:lstStyle/>
          <a:p>
            <a:pPr lvl="0"/>
            <a:r>
              <a:rPr lang="ru-RU" sz="800" b="1" i="0" u="none">
                <a:solidFill>
                  <a:schemeClr val="dk1"/>
                </a:solidFill>
                <a:latin typeface="Arial Black" pitchFamily="34"/>
              </a:rPr>
              <a:t>областной закон от 28 сентября 2015 г. № 317-19-ОЗ «Об увековечении памяти выдающихся деятелей, заслуженных лиц, участников специальной военной операции и исторических событий в Архангельской области» </a:t>
            </a:r>
          </a:p>
        </p:txBody>
      </p:sp>
      <p:sp>
        <p:nvSpPr>
          <p:cNvPr id="52231"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52232" name="Прямоугольник 2"/>
          <p:cNvSpPr>
            <a:spLocks noGrp="1" noChangeShapeType="1"/>
          </p:cNvSpPr>
          <p:nvPr/>
        </p:nvSpPr>
        <p:spPr>
          <a:xfrm>
            <a:off x="720725" y="2279650"/>
            <a:ext cx="4608512" cy="706437"/>
          </a:xfrm>
          <a:prstGeom prst="rect">
            <a:avLst/>
          </a:prstGeom>
          <a:noFill/>
        </p:spPr>
        <p:txBody>
          <a:bodyPr lIns="91440" tIns="45720" rIns="91440" bIns="45720">
            <a:spAutoFit/>
          </a:bodyPr>
          <a:lstStyle/>
          <a:p>
            <a:pPr lvl="0"/>
            <a:r>
              <a:rPr lang="ru-RU" sz="800" b="1" i="0" u="none">
                <a:solidFill>
                  <a:schemeClr val="dk1"/>
                </a:solidFill>
                <a:latin typeface="Arial Black" pitchFamily="34"/>
              </a:rPr>
              <a:t>распространяется на отношения, связанные с увековечением памяти участников специальной военной операции, проводимой на территориях Донецкой Народной Республики, Луганской Народной Республики, Запорожской области, Херсонской области и Украины с 24 февраля 2022 года </a:t>
            </a:r>
            <a:r>
              <a:rPr lang="ru-RU" sz="800" b="1" i="0" u="none">
                <a:latin typeface="Arial Black" pitchFamily="34"/>
              </a:rPr>
              <a:t>(областной закон от 2 апреля 2024 г. № 67-6-ОЗ)</a:t>
            </a:r>
            <a:r>
              <a:rPr lang="ru-RU" sz="800" b="1" i="0" u="none">
                <a:solidFill>
                  <a:schemeClr val="dk1"/>
                </a:solidFill>
                <a:latin typeface="Arial Black" pitchFamily="34"/>
              </a:rPr>
              <a:t> </a:t>
            </a:r>
          </a:p>
        </p:txBody>
      </p:sp>
      <p:sp>
        <p:nvSpPr>
          <p:cNvPr id="52233" name="Прямоугольник 3"/>
          <p:cNvSpPr>
            <a:spLocks noGrp="1" noChangeShapeType="1"/>
          </p:cNvSpPr>
          <p:nvPr/>
        </p:nvSpPr>
        <p:spPr>
          <a:xfrm>
            <a:off x="720725" y="1784350"/>
            <a:ext cx="4679950" cy="460375"/>
          </a:xfrm>
          <a:prstGeom prst="rect">
            <a:avLst/>
          </a:prstGeom>
          <a:noFill/>
        </p:spPr>
        <p:txBody>
          <a:bodyPr lIns="91440" tIns="45720" rIns="91440" bIns="45720">
            <a:spAutoFit/>
          </a:bodyPr>
          <a:lstStyle/>
          <a:p>
            <a:pPr lvl="0"/>
            <a:r>
              <a:rPr lang="ru-RU" sz="800" b="1" i="0" u="none">
                <a:solidFill>
                  <a:schemeClr val="dk1"/>
                </a:solidFill>
                <a:latin typeface="Arial Black" pitchFamily="34"/>
              </a:rPr>
              <a:t>регулирует отношения, возникающие в связи с увековечением памяти выдающихся деятелей, заслуженных лиц и исторических событий в Архангельской области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54275"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54276" name="Rectangle 5"/>
          <p:cNvSpPr>
            <a:spLocks noGrp="1" noChangeShapeType="1"/>
          </p:cNvSpPr>
          <p:nvPr/>
        </p:nvSpPr>
        <p:spPr>
          <a:xfrm>
            <a:off x="863600" y="111125"/>
            <a:ext cx="4679950" cy="544512"/>
          </a:xfrm>
          <a:prstGeom prst="rect">
            <a:avLst/>
          </a:prstGeom>
          <a:noFill/>
        </p:spPr>
        <p:txBody>
          <a:bodyPr lIns="51792" tIns="25896" rIns="51792" bIns="25896" anchor="b">
            <a:spAutoFit/>
          </a:bodyPr>
          <a:lstStyle/>
          <a:p>
            <a:pPr lvl="0" algn="ctr"/>
            <a:r>
              <a:rPr lang="ru-RU" sz="1600" b="1" i="0" u="none">
                <a:latin typeface="Arial Black" pitchFamily="34"/>
              </a:rPr>
              <a:t>Ставим задачу – находим </a:t>
            </a:r>
            <a:br>
              <a:rPr lang="ru-RU" sz="1600" b="1" i="0" u="none">
                <a:latin typeface="Arial Black" pitchFamily="34"/>
              </a:rPr>
            </a:br>
            <a:r>
              <a:rPr lang="ru-RU" sz="1600" b="1" i="0" u="none">
                <a:latin typeface="Arial Black" pitchFamily="34"/>
              </a:rPr>
              <a:t>законодательную конструкцию </a:t>
            </a:r>
          </a:p>
        </p:txBody>
      </p:sp>
      <p:sp>
        <p:nvSpPr>
          <p:cNvPr id="54277" name="Rectangle 7"/>
          <p:cNvSpPr>
            <a:spLocks noGrp="1" noChangeShapeType="1"/>
          </p:cNvSpPr>
          <p:nvPr/>
        </p:nvSpPr>
        <p:spPr>
          <a:xfrm>
            <a:off x="288925" y="785812"/>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54278" name="Прямоугольник 1"/>
          <p:cNvSpPr>
            <a:spLocks noGrp="1" noChangeShapeType="1"/>
          </p:cNvSpPr>
          <p:nvPr/>
        </p:nvSpPr>
        <p:spPr>
          <a:xfrm>
            <a:off x="809625" y="1560512"/>
            <a:ext cx="4519612" cy="1414462"/>
          </a:xfrm>
          <a:prstGeom prst="rect">
            <a:avLst/>
          </a:prstGeom>
          <a:noFill/>
        </p:spPr>
        <p:txBody>
          <a:bodyPr lIns="91440" tIns="45720" rIns="91440" bIns="45720">
            <a:spAutoFit/>
          </a:bodyPr>
          <a:lstStyle/>
          <a:p>
            <a:pPr lvl="0"/>
            <a:r>
              <a:rPr lang="ru-RU" sz="800" b="1" i="0" u="none">
                <a:solidFill>
                  <a:schemeClr val="dk1"/>
                </a:solidFill>
                <a:latin typeface="Arial Black" pitchFamily="34"/>
              </a:rPr>
              <a:t>общественные советы при территориальных органах местных </a:t>
            </a:r>
            <a:br>
              <a:rPr lang="ru-RU" sz="800" b="1" i="0" u="none">
                <a:solidFill>
                  <a:schemeClr val="dk1"/>
                </a:solidFill>
                <a:latin typeface="Arial Black" pitchFamily="34"/>
              </a:rPr>
            </a:br>
            <a:r>
              <a:rPr lang="ru-RU" sz="800" b="1" i="0" u="none">
                <a:solidFill>
                  <a:schemeClr val="dk1"/>
                </a:solidFill>
                <a:latin typeface="Arial Black" pitchFamily="34"/>
              </a:rPr>
              <a:t>администраций муниципальных округов, осуществляющие свою </a:t>
            </a:r>
            <a:br>
              <a:rPr lang="ru-RU" sz="800" b="1" i="0" u="none">
                <a:solidFill>
                  <a:schemeClr val="dk1"/>
                </a:solidFill>
                <a:latin typeface="Arial Black" pitchFamily="34"/>
              </a:rPr>
            </a:br>
            <a:r>
              <a:rPr lang="ru-RU" sz="800" b="1" i="0" u="none">
                <a:solidFill>
                  <a:schemeClr val="dk1"/>
                </a:solidFill>
                <a:latin typeface="Arial Black" pitchFamily="34"/>
              </a:rPr>
              <a:t>деятельность в пределах полномочий соответствующих территориальных органов местных администраций муниципальных округов</a:t>
            </a:r>
            <a:br>
              <a:rPr lang="ru-RU" sz="800" b="1" i="0" u="none">
                <a:solidFill>
                  <a:schemeClr val="dk1"/>
                </a:solidFill>
                <a:latin typeface="Arial Black" pitchFamily="34"/>
              </a:rPr>
            </a:br>
            <a:endParaRPr lang="en-US" sz="600"/>
          </a:p>
          <a:p>
            <a:pPr lvl="0"/>
            <a:r>
              <a:rPr lang="ru-RU" sz="800" b="1" i="0" u="none">
                <a:solidFill>
                  <a:schemeClr val="dk1"/>
                </a:solidFill>
                <a:latin typeface="Arial Black" pitchFamily="34"/>
              </a:rPr>
              <a:t>на территориях упраздненных поселений, входивших в состав муниципальных районов, на которых не созданы территориальные органы местных администраций муниципальных округов, функции общественного контроля могут осуществляться создаваемыми при местных администрациях муниципальных округов общественными советами, сфера деятельности которых ограничена такими территориями </a:t>
            </a:r>
          </a:p>
        </p:txBody>
      </p:sp>
      <p:sp>
        <p:nvSpPr>
          <p:cNvPr id="54279"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54280" name="Прямоугольник 2"/>
          <p:cNvSpPr>
            <a:spLocks noGrp="1" noChangeShapeType="1"/>
          </p:cNvSpPr>
          <p:nvPr/>
        </p:nvSpPr>
        <p:spPr>
          <a:xfrm>
            <a:off x="288925" y="1184275"/>
            <a:ext cx="4895850" cy="339725"/>
          </a:xfrm>
          <a:prstGeom prst="rect">
            <a:avLst/>
          </a:prstGeom>
          <a:noFill/>
        </p:spPr>
        <p:txBody>
          <a:bodyPr lIns="91440" tIns="45720" rIns="91440" bIns="45720">
            <a:spAutoFit/>
          </a:bodyPr>
          <a:lstStyle/>
          <a:p>
            <a:pPr lvl="0"/>
            <a:r>
              <a:rPr lang="ru-RU" sz="800" b="1" i="0" u="none">
                <a:solidFill>
                  <a:schemeClr val="dk1"/>
                </a:solidFill>
                <a:latin typeface="Arial Black" pitchFamily="34"/>
              </a:rPr>
              <a:t>областной закон от 2 мая 2023 г. № 698-43-ОЗ «О внесении изменений в областной закон «Об общественном контроле в Архангельской области»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56323"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56324" name="Rectangle 5"/>
          <p:cNvSpPr>
            <a:spLocks noGrp="1" noChangeShapeType="1"/>
          </p:cNvSpPr>
          <p:nvPr/>
        </p:nvSpPr>
        <p:spPr>
          <a:xfrm>
            <a:off x="865187" y="247650"/>
            <a:ext cx="4679950" cy="236537"/>
          </a:xfrm>
          <a:prstGeom prst="rect">
            <a:avLst/>
          </a:prstGeom>
          <a:noFill/>
        </p:spPr>
        <p:txBody>
          <a:bodyPr lIns="51792" tIns="25896" rIns="51792" bIns="25896" anchor="b">
            <a:spAutoFit/>
          </a:bodyPr>
          <a:lstStyle/>
          <a:p>
            <a:pPr lvl="0"/>
            <a:r>
              <a:rPr lang="ru-RU" sz="1200" b="1" i="0" u="none">
                <a:latin typeface="Arial Black" pitchFamily="34"/>
              </a:rPr>
              <a:t>Не все решается путем принятия областного закона </a:t>
            </a:r>
          </a:p>
        </p:txBody>
      </p:sp>
      <p:sp>
        <p:nvSpPr>
          <p:cNvPr id="56325" name="Rectangle 7"/>
          <p:cNvSpPr>
            <a:spLocks noGrp="1" noChangeShapeType="1"/>
          </p:cNvSpPr>
          <p:nvPr/>
        </p:nvSpPr>
        <p:spPr>
          <a:xfrm>
            <a:off x="355600" y="858837"/>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56326" name="Прямоугольник 1"/>
          <p:cNvSpPr>
            <a:spLocks noGrp="1" noChangeShapeType="1"/>
          </p:cNvSpPr>
          <p:nvPr/>
        </p:nvSpPr>
        <p:spPr>
          <a:xfrm>
            <a:off x="320675" y="1176337"/>
            <a:ext cx="2127250" cy="954087"/>
          </a:xfrm>
          <a:prstGeom prst="rect">
            <a:avLst/>
          </a:prstGeom>
          <a:noFill/>
        </p:spPr>
        <p:txBody>
          <a:bodyPr lIns="91440" tIns="45720" rIns="91440" bIns="45720">
            <a:spAutoFit/>
          </a:bodyPr>
          <a:lstStyle/>
          <a:p>
            <a:pPr lvl="0"/>
            <a:r>
              <a:rPr lang="ru-RU" sz="700" b="1" i="0" u="none">
                <a:solidFill>
                  <a:schemeClr val="dk1"/>
                </a:solidFill>
                <a:latin typeface="Arial Black" pitchFamily="34"/>
              </a:rPr>
              <a:t>главой администрации Архангельской области отклонен областной закон «О внесении изменений в статью 15 областного закона «О пчеловодстве», принятый Архангельским областным Собранием депутатов 26 июня 2008 г. на 28 сессии</a:t>
            </a:r>
          </a:p>
        </p:txBody>
      </p:sp>
      <p:sp>
        <p:nvSpPr>
          <p:cNvPr id="56327"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56328" name="Rectangle 8"/>
          <p:cNvSpPr>
            <a:spLocks noGrp="1" noChangeShapeType="1"/>
          </p:cNvSpPr>
          <p:nvPr/>
        </p:nvSpPr>
        <p:spPr>
          <a:xfrm>
            <a:off x="2592387" y="681037"/>
            <a:ext cx="2736850" cy="1774825"/>
          </a:xfrm>
          <a:prstGeom prst="rect">
            <a:avLst/>
          </a:prstGeom>
          <a:noFill/>
        </p:spPr>
        <p:txBody>
          <a:bodyPr lIns="51792" tIns="25896" rIns="51792" bIns="25896" anchor="ctr" anchorCtr="0">
            <a:spAutoFit/>
          </a:bodyPr>
          <a:lstStyle/>
          <a:p>
            <a:pPr lvl="0"/>
            <a:r>
              <a:rPr lang="ru-RU" sz="800" b="1" i="0" u="none">
                <a:solidFill>
                  <a:schemeClr val="dk1"/>
                </a:solidFill>
                <a:latin typeface="Arial Black" pitchFamily="34"/>
              </a:rPr>
              <a:t>Законопроектом предлагается исключить словосочетание «иных пород» из пункта 3 статьи 15 областного закона от 20 декабря 2006 г. № 297-14-ОЗ «О пчеловодстве», что с учетом действия пункта 2 статьи 15 областного закона может привести к фактическому запрету ввоза на территорию Архангельской области популяций пчел, не относящихся к среднерусской породе. </a:t>
            </a:r>
          </a:p>
          <a:p>
            <a:pPr lvl="0"/>
            <a:r>
              <a:rPr lang="ru-RU" sz="800" b="1" i="0" u="none">
                <a:solidFill>
                  <a:schemeClr val="dk1"/>
                </a:solidFill>
                <a:latin typeface="Arial Black" pitchFamily="34"/>
              </a:rPr>
              <a:t>Придает обязательность положениям плана породного районирования пчел по завозу, размещению и содержанию на территории Архангельской области среднерусской породы пчел. </a:t>
            </a:r>
          </a:p>
        </p:txBody>
      </p:sp>
      <p:sp>
        <p:nvSpPr>
          <p:cNvPr id="56329" name="Rectangle 11"/>
          <p:cNvSpPr>
            <a:spLocks noGrp="1" noChangeShapeType="1"/>
          </p:cNvSpPr>
          <p:nvPr/>
        </p:nvSpPr>
        <p:spPr>
          <a:xfrm>
            <a:off x="355600" y="2536825"/>
            <a:ext cx="5189537" cy="698500"/>
          </a:xfrm>
          <a:prstGeom prst="rect">
            <a:avLst/>
          </a:prstGeom>
          <a:noFill/>
        </p:spPr>
        <p:txBody>
          <a:bodyPr lIns="51792" tIns="25896" rIns="51792" bIns="25896" anchor="b">
            <a:spAutoFit/>
          </a:bodyPr>
          <a:lstStyle/>
          <a:p>
            <a:pPr lvl="0"/>
            <a:r>
              <a:rPr lang="ru-RU" sz="700" b="1" i="0" u="none">
                <a:solidFill>
                  <a:schemeClr val="dk1"/>
                </a:solidFill>
                <a:latin typeface="Arial Black" pitchFamily="34"/>
              </a:rPr>
              <a:t>Статья 15. Охрана генотипов медоносных пчел</a:t>
            </a:r>
          </a:p>
          <a:p>
            <a:pPr lvl="0"/>
            <a:r>
              <a:rPr lang="ru-RU" sz="700" b="1" i="0" u="none">
                <a:solidFill>
                  <a:schemeClr val="dk1"/>
                </a:solidFill>
                <a:latin typeface="Arial Black" pitchFamily="34"/>
              </a:rPr>
              <a:t>2. Юридические и физические лица должны завозить, размещать и содержать популяции медоносных пчел, которые предусмотрены планом породного районирования пчел.</a:t>
            </a:r>
          </a:p>
          <a:p>
            <a:pPr lvl="0"/>
            <a:r>
              <a:rPr lang="ru-RU" sz="700" b="1" i="0" u="none">
                <a:solidFill>
                  <a:schemeClr val="dk1"/>
                </a:solidFill>
                <a:latin typeface="Arial Black" pitchFamily="34"/>
              </a:rPr>
              <a:t>3. Завоз в Архангельскую область пчелиных семей и пчелиных маток иных пород, а также размещение на территории Архангельской области кочевых пасек из других регионов осуществляются в соответствии с ветеринарно-санитарными требованиями.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58371" name="Rectangle 10"/>
          <p:cNvSpPr>
            <a:spLocks noGrp="1" noChangeShapeType="1"/>
          </p:cNvSpPr>
          <p:nvPr/>
        </p:nvSpPr>
        <p:spPr>
          <a:xfrm>
            <a:off x="4275137" y="441325"/>
            <a:ext cx="1673225"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58372" name="Прямоугольник 1"/>
          <p:cNvSpPr>
            <a:spLocks noGrp="1" noChangeShapeType="1"/>
          </p:cNvSpPr>
          <p:nvPr/>
        </p:nvSpPr>
        <p:spPr>
          <a:xfrm>
            <a:off x="268287" y="1381125"/>
            <a:ext cx="2540000" cy="461962"/>
          </a:xfrm>
          <a:prstGeom prst="rect">
            <a:avLst/>
          </a:prstGeom>
          <a:noFill/>
        </p:spPr>
        <p:txBody>
          <a:bodyPr lIns="91440" tIns="45720" rIns="91440" bIns="45720">
            <a:spAutoFit/>
          </a:bodyPr>
          <a:lstStyle/>
          <a:p>
            <a:pPr lvl="0"/>
            <a:r>
              <a:rPr lang="ru-RU" sz="800" b="1" i="0" u="none">
                <a:solidFill>
                  <a:schemeClr val="dk1"/>
                </a:solidFill>
                <a:latin typeface="Arial Black" pitchFamily="34"/>
              </a:rPr>
              <a:t>часть 4 статьи 7.7 областного закона от 3 июня 2003 г. № 172-22-ОЗ «Об административных правонарушениях»</a:t>
            </a:r>
          </a:p>
        </p:txBody>
      </p:sp>
      <p:sp>
        <p:nvSpPr>
          <p:cNvPr id="58373" name="Прямоугольник 2"/>
          <p:cNvSpPr>
            <a:spLocks noGrp="1" noChangeShapeType="1"/>
          </p:cNvSpPr>
          <p:nvPr/>
        </p:nvSpPr>
        <p:spPr>
          <a:xfrm>
            <a:off x="433387" y="1817687"/>
            <a:ext cx="2447925" cy="938212"/>
          </a:xfrm>
          <a:prstGeom prst="rect">
            <a:avLst/>
          </a:prstGeom>
          <a:noFill/>
        </p:spPr>
        <p:txBody>
          <a:bodyPr lIns="91440" tIns="45720" rIns="91440" bIns="45720">
            <a:spAutoFit/>
          </a:bodyPr>
          <a:lstStyle/>
          <a:p>
            <a:pPr lvl="0"/>
            <a:r>
              <a:rPr lang="ru-RU" sz="500" b="1" i="0" u="none">
                <a:solidFill>
                  <a:schemeClr val="dk1"/>
                </a:solidFill>
              </a:rPr>
              <a:t>административная ответственность за сброс, складирование и (или) временное хранение мусора, порубочных остатков деревьев, кустарников, а также листвы и других остатков растительности на территориях общего пользования населенных пунктов Архангельской области вне мест, специально отведенных для этого органами местного самоуправления поселений и городских округов Архангельской области, а равно непринятие мер по ликвидации несанкционированных свалок мусора, порубочных остатков деревьев, кустарников, а также листвы и других остатков растительности на территориях общего пользования населенных пунктов Архангельской области</a:t>
            </a:r>
          </a:p>
        </p:txBody>
      </p:sp>
      <p:sp>
        <p:nvSpPr>
          <p:cNvPr id="58374" name="Прямоугольник 9"/>
          <p:cNvSpPr>
            <a:spLocks noGrp="1" noChangeShapeType="1"/>
          </p:cNvSpPr>
          <p:nvPr/>
        </p:nvSpPr>
        <p:spPr>
          <a:xfrm>
            <a:off x="2881312" y="1855787"/>
            <a:ext cx="2789237" cy="862012"/>
          </a:xfrm>
          <a:prstGeom prst="rect">
            <a:avLst/>
          </a:prstGeom>
          <a:noFill/>
        </p:spPr>
        <p:txBody>
          <a:bodyPr lIns="91440" tIns="45720" rIns="91440" bIns="45720">
            <a:spAutoFit/>
          </a:bodyPr>
          <a:lstStyle/>
          <a:p>
            <a:pPr lvl="0"/>
            <a:r>
              <a:rPr lang="ru-RU" sz="500" b="1" i="0" u="none">
                <a:solidFill>
                  <a:schemeClr val="dk1"/>
                </a:solidFill>
              </a:rPr>
              <a:t>данная норма в нарушение требований пункта 3 части 1 статьи 1.3, пункта 1 части 1 статьи 1.3.1 КоАП РФ устанавливает административную ответственность за нарушение норм и правил, предусмотренных Федеральным законом от 24 июня 1998 г. № 89-ФЗ «Об отходах производства и потребления» и Федеральным законом от 30 марта 1999 г. № 52-ФЗ «О санитарно-эпидемиологическом благополучии населения», а также содержит признаки неопределенности, поскольку ее диспозиция предусматривает возможность привлечения к административной ответственности за нарушение законодательства в сфере санитарно-эпидемиологического благополучия, так и за несоблюдение правил благоустройства муниципальных образований</a:t>
            </a:r>
            <a:r>
              <a:rPr lang="ru-RU" sz="500">
                <a:solidFill>
                  <a:schemeClr val="dk1"/>
                </a:solidFill>
              </a:rPr>
              <a:t> </a:t>
            </a:r>
          </a:p>
        </p:txBody>
      </p:sp>
      <p:sp>
        <p:nvSpPr>
          <p:cNvPr id="58375" name="Прямоугольник 14"/>
          <p:cNvSpPr>
            <a:spLocks noGrp="1" noChangeShapeType="1"/>
          </p:cNvSpPr>
          <p:nvPr/>
        </p:nvSpPr>
        <p:spPr>
          <a:xfrm>
            <a:off x="2916237" y="1441450"/>
            <a:ext cx="2808287" cy="214312"/>
          </a:xfrm>
          <a:prstGeom prst="rect">
            <a:avLst/>
          </a:prstGeom>
          <a:noFill/>
        </p:spPr>
        <p:txBody>
          <a:bodyPr lIns="91440" tIns="45720" rIns="91440" bIns="45720">
            <a:spAutoFit/>
          </a:bodyPr>
          <a:lstStyle/>
          <a:p>
            <a:pPr lvl="0"/>
            <a:r>
              <a:rPr lang="ru-RU" sz="800" b="1" i="0" u="none">
                <a:solidFill>
                  <a:schemeClr val="dk1"/>
                </a:solidFill>
              </a:rPr>
              <a:t>позиция прокурора Архангельской области: </a:t>
            </a:r>
          </a:p>
        </p:txBody>
      </p:sp>
      <p:sp>
        <p:nvSpPr>
          <p:cNvPr id="58376" name="Rectangle 17"/>
          <p:cNvSpPr>
            <a:spLocks noGrp="1" noChangeShapeType="1"/>
          </p:cNvSpPr>
          <p:nvPr/>
        </p:nvSpPr>
        <p:spPr>
          <a:xfrm>
            <a:off x="288925" y="2767012"/>
            <a:ext cx="4968875" cy="419100"/>
          </a:xfrm>
          <a:prstGeom prst="rect">
            <a:avLst/>
          </a:prstGeom>
          <a:noFill/>
        </p:spPr>
        <p:txBody>
          <a:bodyPr lIns="51792" tIns="25896" rIns="51792" bIns="25896" anchor="ctr" anchorCtr="0">
            <a:spAutoFit/>
          </a:bodyPr>
          <a:lstStyle/>
          <a:p>
            <a:pPr lvl="0"/>
            <a:r>
              <a:rPr lang="ru-RU" sz="600" b="1" i="0" u="none">
                <a:solidFill>
                  <a:schemeClr val="dk1"/>
                </a:solidFill>
              </a:rPr>
              <a:t>Апелляционным определением Судебной коллегии по административным делам Верховного Суда Российской Федерации от 18 декабря 2019 г. № 1-АПА19-21 отменено решение Архангельского областного суда от 30 июля 2019 г. и отказано в удовлетворении заявления о признании недействующим пункта 4 статьи 7.7 областного закона от 3 июня 2003 г. № 172-22-ОЗ «Об административных правонарушениях» </a:t>
            </a:r>
          </a:p>
        </p:txBody>
      </p:sp>
      <p:sp>
        <p:nvSpPr>
          <p:cNvPr id="58377" name="Rectangle 18"/>
          <p:cNvSpPr>
            <a:spLocks noGrp="1" noChangeShapeType="1"/>
          </p:cNvSpPr>
          <p:nvPr/>
        </p:nvSpPr>
        <p:spPr>
          <a:xfrm>
            <a:off x="288925" y="736600"/>
            <a:ext cx="5243512" cy="606425"/>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Положения пункта  4 статьи 7.7 областного закона от 3 июня 2003 г. № 172-22-ОЗ разработаны с учетом сложившейся в 2013 году судебной практики Верховного Суда Российской Федерации, в соответствии с которой законом субъекта Российской Федерации может быть установлена административная ответственность за сброс (сжигание) мусора вне специально отведенных мест, а также за непринятие мер по ликвидации несанкционированных свалок мусора (определения  Верховного Суда Российской Федерации от 14 июля 2013 года № 78-АПГ13-14, от 17 июля 2013 года № 78-АПГ12-11) </a:t>
            </a:r>
          </a:p>
        </p:txBody>
      </p:sp>
      <p:sp>
        <p:nvSpPr>
          <p:cNvPr id="58378" name="Прямоугольник 2"/>
          <p:cNvSpPr>
            <a:spLocks noGrp="1" noChangeShapeType="1"/>
          </p:cNvSpPr>
          <p:nvPr/>
        </p:nvSpPr>
        <p:spPr>
          <a:xfrm>
            <a:off x="433387" y="41275"/>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58379" name="Rectangle 5"/>
          <p:cNvSpPr>
            <a:spLocks noGrp="1" noChangeShapeType="1"/>
          </p:cNvSpPr>
          <p:nvPr/>
        </p:nvSpPr>
        <p:spPr>
          <a:xfrm>
            <a:off x="820737" y="74612"/>
            <a:ext cx="4679950" cy="606425"/>
          </a:xfrm>
          <a:prstGeom prst="rect">
            <a:avLst/>
          </a:prstGeom>
          <a:noFill/>
        </p:spPr>
        <p:txBody>
          <a:bodyPr lIns="51792" tIns="25896" rIns="51792" bIns="25896" anchor="b">
            <a:spAutoFit/>
          </a:bodyPr>
          <a:lstStyle/>
          <a:p>
            <a:pPr lvl="0"/>
            <a:r>
              <a:rPr lang="ru-RU" sz="1800" b="1" i="0" u="none">
                <a:latin typeface="Arial Black" pitchFamily="34"/>
              </a:rPr>
              <a:t>Апеллировать к региональным практикам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2"/>
          <p:cNvSpPr>
            <a:spLocks noGrp="1" noChangeShapeType="1"/>
          </p:cNvSpPr>
          <p:nvPr/>
        </p:nvSpPr>
        <p:spPr>
          <a:xfrm>
            <a:off x="2879725" y="1898650"/>
            <a:ext cx="2592387" cy="1236662"/>
          </a:xfrm>
          <a:prstGeom prst="rect">
            <a:avLst/>
          </a:prstGeom>
          <a:noFill/>
        </p:spPr>
        <p:txBody>
          <a:bodyPr lIns="51792" tIns="25896" rIns="51792" bIns="25896" anchor="b">
            <a:spAutoFit/>
          </a:bodyPr>
          <a:lstStyle/>
          <a:p>
            <a:pPr lvl="0"/>
            <a:r>
              <a:rPr sz="700" b="1" i="0" u="none">
                <a:solidFill>
                  <a:schemeClr val="dk1"/>
                </a:solidFill>
                <a:latin typeface="Arial Black" pitchFamily="34"/>
              </a:rPr>
              <a:t>статья 25.1: предоставление дополнительной меры социальной поддержки в виде государственных жилищных сертификатов Архангельской области лицам, которые относились к категории детей-сирот и детей, оставшихся без попечения родителей, лиц из числа детей-сирот и детей, оставшихся без попечения родителей, достигли возраста 23 лет, в отношении которых вступили в законную силу до 1 января 2022 г. и не исполнены решения суда</a:t>
            </a:r>
          </a:p>
        </p:txBody>
      </p:sp>
      <p:sp>
        <p:nvSpPr>
          <p:cNvPr id="60419"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60420" name="Rectangle 5"/>
          <p:cNvSpPr>
            <a:spLocks noGrp="1" noChangeShapeType="1"/>
          </p:cNvSpPr>
          <p:nvPr/>
        </p:nvSpPr>
        <p:spPr>
          <a:xfrm>
            <a:off x="649287" y="125412"/>
            <a:ext cx="4679950" cy="698500"/>
          </a:xfrm>
          <a:prstGeom prst="rect">
            <a:avLst/>
          </a:prstGeom>
          <a:noFill/>
        </p:spPr>
        <p:txBody>
          <a:bodyPr lIns="51792" tIns="25896" rIns="51792" bIns="25896" anchor="b">
            <a:spAutoFit/>
          </a:bodyPr>
          <a:lstStyle/>
          <a:p>
            <a:pPr lvl="0" algn="ctr"/>
            <a:r>
              <a:rPr lang="ru-RU" b="1" i="0" u="none">
                <a:latin typeface="Arial Black" pitchFamily="34"/>
              </a:rPr>
              <a:t>региональные правовые эксперименты перерастают в полноценное правовое регулирование на федеральном уровне</a:t>
            </a:r>
          </a:p>
        </p:txBody>
      </p:sp>
      <p:sp>
        <p:nvSpPr>
          <p:cNvPr id="60421" name="Прямоугольник 1"/>
          <p:cNvSpPr>
            <a:spLocks noGrp="1" noChangeShapeType="1"/>
          </p:cNvSpPr>
          <p:nvPr/>
        </p:nvSpPr>
        <p:spPr>
          <a:xfrm>
            <a:off x="320675" y="900112"/>
            <a:ext cx="2305050" cy="646112"/>
          </a:xfrm>
          <a:prstGeom prst="rect">
            <a:avLst/>
          </a:prstGeom>
          <a:noFill/>
        </p:spPr>
        <p:txBody>
          <a:bodyPr lIns="91440" tIns="45720" rIns="91440" bIns="45720">
            <a:spAutoFit/>
          </a:bodyPr>
          <a:lstStyle/>
          <a:p>
            <a:pPr lvl="0" algn="ctr"/>
            <a:r>
              <a:rPr lang="ru-RU" sz="600" b="1" i="0" u="none">
                <a:solidFill>
                  <a:schemeClr val="dk1"/>
                </a:solidFill>
                <a:latin typeface="Arial Black" pitchFamily="34"/>
              </a:rPr>
              <a:t>областной закон от 17 декабря </a:t>
            </a:r>
            <a:br>
              <a:rPr lang="ru-RU" sz="600" b="1" i="0" u="none">
                <a:solidFill>
                  <a:schemeClr val="dk1"/>
                </a:solidFill>
                <a:latin typeface="Arial Black" pitchFamily="34"/>
              </a:rPr>
            </a:br>
            <a:r>
              <a:rPr lang="ru-RU" sz="600" b="1" i="0" u="none">
                <a:solidFill>
                  <a:schemeClr val="dk1"/>
                </a:solidFill>
                <a:latin typeface="Arial Black" pitchFamily="34"/>
              </a:rPr>
              <a:t>2012 г. № 591-36-ОЗ «О социальной поддержке детей-сирот и детей, оставшихся без попечения родителей, лиц из числа детей-сирот и детей, оставшихся без попечения родителей, в Архангельской области»</a:t>
            </a:r>
          </a:p>
        </p:txBody>
      </p:sp>
      <p:sp>
        <p:nvSpPr>
          <p:cNvPr id="60422" name="Прямоугольник 2"/>
          <p:cNvSpPr>
            <a:spLocks noGrp="1" noChangeShapeType="1"/>
          </p:cNvSpPr>
          <p:nvPr/>
        </p:nvSpPr>
        <p:spPr>
          <a:xfrm>
            <a:off x="360362" y="134937"/>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60423" name="Прямоугольник 1"/>
          <p:cNvSpPr>
            <a:spLocks noGrp="1" noChangeShapeType="1"/>
          </p:cNvSpPr>
          <p:nvPr/>
        </p:nvSpPr>
        <p:spPr>
          <a:xfrm>
            <a:off x="2736850" y="900112"/>
            <a:ext cx="2879725" cy="923925"/>
          </a:xfrm>
          <a:prstGeom prst="rect">
            <a:avLst/>
          </a:prstGeom>
          <a:noFill/>
        </p:spPr>
        <p:txBody>
          <a:bodyPr lIns="91440" tIns="45720" rIns="91440" bIns="45720">
            <a:spAutoFit/>
          </a:bodyPr>
          <a:lstStyle/>
          <a:p>
            <a:pPr lvl="0" algn="ctr"/>
            <a:r>
              <a:rPr sz="600" b="1" i="0" u="none">
                <a:solidFill>
                  <a:schemeClr val="dk1"/>
                </a:solidFill>
                <a:latin typeface="Arial Black" pitchFamily="34"/>
              </a:rPr>
              <a:t>областной закон от 28 марта 2022 г. № 536-33-ОЗ</a:t>
            </a:r>
            <a:br>
              <a:rPr sz="600" b="1" i="0" u="none">
                <a:solidFill>
                  <a:schemeClr val="dk1"/>
                </a:solidFill>
                <a:latin typeface="Arial Black" pitchFamily="34"/>
              </a:rPr>
            </a:br>
            <a:r>
              <a:rPr sz="600" b="1" i="0" u="none">
                <a:solidFill>
                  <a:schemeClr val="dk1"/>
                </a:solidFill>
                <a:latin typeface="Arial Black" pitchFamily="34"/>
              </a:rPr>
              <a:t>«О внесении изменений в областной закон </a:t>
            </a:r>
            <a:br>
              <a:rPr sz="600" b="1" i="0" u="none">
                <a:solidFill>
                  <a:schemeClr val="dk1"/>
                </a:solidFill>
                <a:latin typeface="Arial Black" pitchFamily="34"/>
              </a:rPr>
            </a:br>
            <a:r>
              <a:rPr sz="600" b="1" i="0" u="none">
                <a:solidFill>
                  <a:schemeClr val="dk1"/>
                </a:solidFill>
                <a:latin typeface="Arial Black" pitchFamily="34"/>
              </a:rPr>
              <a:t>«О наделении органов местного самоуправления муниципальных образований Архангельской области отдельными государственными полномочиями» и областной закон «О социальной поддержке детей-сирот и детей, оставшихся без попечения родителей, лиц из числа детей-сирот и детей, оставшихся без попечения родителей, в Архангельской области» </a:t>
            </a:r>
          </a:p>
        </p:txBody>
      </p:sp>
      <p:sp>
        <p:nvSpPr>
          <p:cNvPr id="60424" name="Прямоугольник 2"/>
          <p:cNvSpPr>
            <a:spLocks noGrp="1" noChangeShapeType="1"/>
          </p:cNvSpPr>
          <p:nvPr/>
        </p:nvSpPr>
        <p:spPr>
          <a:xfrm>
            <a:off x="287337" y="1546225"/>
            <a:ext cx="2449512" cy="784225"/>
          </a:xfrm>
          <a:prstGeom prst="rect">
            <a:avLst/>
          </a:prstGeom>
          <a:noFill/>
        </p:spPr>
        <p:txBody>
          <a:bodyPr lIns="91440" tIns="45720" rIns="91440" bIns="45720">
            <a:spAutoFit/>
          </a:bodyPr>
          <a:lstStyle/>
          <a:p>
            <a:pPr lvl="0"/>
            <a:r>
              <a:rPr sz="500" b="1" i="0" u="none">
                <a:solidFill>
                  <a:schemeClr val="dk1"/>
                </a:solidFill>
                <a:latin typeface="Arial Black" pitchFamily="34"/>
                <a:ea typeface="Times New Roman" pitchFamily="18"/>
              </a:rPr>
              <a:t>по состоянию на 21 декабря 2021 г. в сводном списке состояли 2 336 человек; потребность финансовых средств на приобретение жилых помещений для указанных категорий граждан составляет 3,2 млрд. рублей, из них 1,1 млрд. рублей необходимо предусмотреть на исполнение вступивших в законную силу и неисполненных решений судов об обязании предоставить жилые помещения специализированного жилищного фонда по договорам найма специализированного жилого помещения</a:t>
            </a:r>
          </a:p>
        </p:txBody>
      </p:sp>
      <p:sp>
        <p:nvSpPr>
          <p:cNvPr id="60425" name="Прямоугольник 3"/>
          <p:cNvSpPr>
            <a:spLocks noGrp="1" noChangeShapeType="1"/>
          </p:cNvSpPr>
          <p:nvPr/>
        </p:nvSpPr>
        <p:spPr>
          <a:xfrm>
            <a:off x="287337" y="2346325"/>
            <a:ext cx="2338387" cy="784225"/>
          </a:xfrm>
          <a:prstGeom prst="rect">
            <a:avLst/>
          </a:prstGeom>
          <a:noFill/>
        </p:spPr>
        <p:txBody>
          <a:bodyPr lIns="91440" tIns="45720" rIns="91440" bIns="45720">
            <a:spAutoFit/>
          </a:bodyPr>
          <a:lstStyle/>
          <a:p>
            <a:pPr lvl="0"/>
            <a:r>
              <a:rPr sz="500" b="1" i="0" u="none">
                <a:solidFill>
                  <a:schemeClr val="dk1"/>
                </a:solidFill>
                <a:latin typeface="Arial Black" pitchFamily="34"/>
                <a:ea typeface="Times New Roman" pitchFamily="18"/>
              </a:rPr>
              <a:t>субъекты Российской Федерации ввели дополнительные меры социальной поддержки в виде предоставления сертификатов лицам, достигшим возраста 23 лет (к примеру, законы Республики Алтай, Калмыкия, Чувашской, Удмуртской Республик, Алтайского, Камчатского, Красноярского, Приморского, Ставропольского краев, Амурской, Омской, Псковской, Тамбовской, Вологодской, Новосибирской, Кемеровской областей)</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ShapeType="1"/>
          </p:cNvSpPr>
          <p:nvPr>
            <p:ph type="ctrTitle"/>
          </p:nvPr>
        </p:nvSpPr>
        <p:spPr>
          <a:xfrm>
            <a:off x="273050" y="153987"/>
            <a:ext cx="3529012" cy="287337"/>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algn="l">
              <a:spcBef>
                <a:spcPts val="0"/>
              </a:spcBef>
              <a:buNone/>
            </a:pPr>
            <a:r>
              <a:rPr lang="ru-RU" sz="1400" b="1" i="0" u="none">
                <a:solidFill>
                  <a:schemeClr val="dk1"/>
                </a:solidFill>
                <a:latin typeface="Arial Black" pitchFamily="34"/>
              </a:rPr>
              <a:t>ИГОРЬ СЕРГЕЕВИЧ АНДРЕЕЧЕВ </a:t>
            </a:r>
          </a:p>
        </p:txBody>
      </p:sp>
      <p:sp>
        <p:nvSpPr>
          <p:cNvPr id="7171" name="Rectangle 6"/>
          <p:cNvSpPr txBox="1">
            <a:spLocks noGrp="1" noChangeShapeType="1"/>
          </p:cNvSpPr>
          <p:nvPr/>
        </p:nvSpPr>
        <p:spPr>
          <a:xfrm>
            <a:off x="273050" y="1009650"/>
            <a:ext cx="2663825" cy="215900"/>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a:spcBef>
                <a:spcPts val="0"/>
              </a:spcBef>
              <a:buNone/>
            </a:pPr>
            <a:r>
              <a:rPr lang="ru-RU" sz="1000" b="1" i="0" u="none">
                <a:latin typeface="Arial Black" pitchFamily="34"/>
              </a:rPr>
              <a:t>профессиональный чиновник</a:t>
            </a:r>
          </a:p>
        </p:txBody>
      </p:sp>
      <p:sp>
        <p:nvSpPr>
          <p:cNvPr id="7172" name="Rectangle 6"/>
          <p:cNvSpPr txBox="1">
            <a:spLocks noGrp="1" noChangeShapeType="1"/>
          </p:cNvSpPr>
          <p:nvPr/>
        </p:nvSpPr>
        <p:spPr>
          <a:xfrm>
            <a:off x="2936875" y="1009650"/>
            <a:ext cx="2665412" cy="334962"/>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a:spcBef>
                <a:spcPts val="0"/>
              </a:spcBef>
              <a:buNone/>
            </a:pPr>
            <a:r>
              <a:rPr lang="ru-RU" sz="1000" b="1" i="0" u="none">
                <a:latin typeface="Arial Black" pitchFamily="34"/>
              </a:rPr>
              <a:t>образовательная и научно-исследовательская деятельность </a:t>
            </a:r>
          </a:p>
        </p:txBody>
      </p:sp>
      <p:sp>
        <p:nvSpPr>
          <p:cNvPr id="7173" name="Rectangle 6"/>
          <p:cNvSpPr txBox="1">
            <a:spLocks noGrp="1" noChangeShapeType="1"/>
          </p:cNvSpPr>
          <p:nvPr/>
        </p:nvSpPr>
        <p:spPr>
          <a:xfrm>
            <a:off x="273050" y="1387475"/>
            <a:ext cx="2463800" cy="1492250"/>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a:spcBef>
                <a:spcPts val="0"/>
              </a:spcBef>
              <a:buNone/>
            </a:pPr>
            <a:r>
              <a:rPr lang="ru-RU" sz="600" b="1" i="0" u="none"/>
              <a:t>с октября 2001 г. на государственной гражданской службе:</a:t>
            </a:r>
          </a:p>
          <a:p>
            <a:pPr marL="0" lvl="0" indent="0">
              <a:spcBef>
                <a:spcPts val="0"/>
              </a:spcBef>
              <a:buNone/>
            </a:pPr>
            <a:endParaRPr lang="en-US" sz="300"/>
          </a:p>
          <a:p>
            <a:pPr marL="0" lvl="0" indent="0">
              <a:spcBef>
                <a:spcPts val="0"/>
              </a:spcBef>
              <a:buNone/>
            </a:pPr>
            <a:r>
              <a:rPr lang="ru-RU" sz="600" b="1" i="0" u="none"/>
              <a:t>Управление Минюста России по Архангельской области (октябрь 2001 г. – март 2004 г.)</a:t>
            </a:r>
          </a:p>
          <a:p>
            <a:pPr marL="0" lvl="0" indent="0">
              <a:spcBef>
                <a:spcPts val="0"/>
              </a:spcBef>
              <a:buNone/>
            </a:pPr>
            <a:endParaRPr lang="en-US" sz="300"/>
          </a:p>
          <a:p>
            <a:pPr marL="0" lvl="0" indent="0">
              <a:spcBef>
                <a:spcPts val="0"/>
              </a:spcBef>
              <a:buNone/>
            </a:pPr>
            <a:r>
              <a:rPr lang="ru-RU" sz="600" b="1" i="0" u="none"/>
              <a:t>Архангельское областное Собрание депутатов (март 2004 г. – июль 2005 г.)</a:t>
            </a:r>
          </a:p>
          <a:p>
            <a:pPr marL="0" lvl="0" indent="0">
              <a:spcBef>
                <a:spcPts val="0"/>
              </a:spcBef>
              <a:buNone/>
            </a:pPr>
            <a:endParaRPr lang="en-US" sz="300"/>
          </a:p>
          <a:p>
            <a:pPr marL="0" lvl="0" indent="0">
              <a:spcBef>
                <a:spcPts val="0"/>
              </a:spcBef>
              <a:buNone/>
            </a:pPr>
            <a:r>
              <a:rPr lang="ru-RU" sz="600" b="1" i="0" u="none"/>
              <a:t>аппарат администрации Архангельской области, администрация Губернатора Архангельской области и Правительства Архангельской области (с июля 2005 г.)</a:t>
            </a:r>
          </a:p>
          <a:p>
            <a:pPr marL="0" lvl="0" indent="0">
              <a:spcBef>
                <a:spcPts val="0"/>
              </a:spcBef>
              <a:buNone/>
            </a:pPr>
            <a:endParaRPr lang="en-US" sz="400"/>
          </a:p>
          <a:p>
            <a:pPr marL="0" lvl="0" indent="0">
              <a:spcBef>
                <a:spcPts val="0"/>
              </a:spcBef>
              <a:buNone/>
            </a:pPr>
            <a:r>
              <a:rPr lang="ru-RU" sz="600" b="1" i="0" u="none"/>
              <a:t>с марта 2010 г. – директор правового департамента администрации Губернатора Архангельской области и Правительства Архангельской области</a:t>
            </a:r>
          </a:p>
          <a:p>
            <a:pPr marL="0" lvl="0" indent="0">
              <a:spcBef>
                <a:spcPts val="0"/>
              </a:spcBef>
              <a:buNone/>
            </a:pPr>
            <a:r>
              <a:rPr lang="ru-RU" sz="400" b="1" i="0" u="none"/>
              <a:t/>
            </a:r>
            <a:br>
              <a:rPr lang="ru-RU" sz="400" b="1" i="0" u="none"/>
            </a:br>
            <a:r>
              <a:rPr lang="ru-RU" sz="600" b="1" i="0" u="none"/>
              <a:t>с апреля 2019 г. – заместитель руководителя администрации – директор правового департамента </a:t>
            </a:r>
          </a:p>
        </p:txBody>
      </p:sp>
      <p:sp>
        <p:nvSpPr>
          <p:cNvPr id="7174" name="Прямоугольник 1"/>
          <p:cNvSpPr>
            <a:spLocks noGrp="1" noChangeShapeType="1"/>
          </p:cNvSpPr>
          <p:nvPr/>
        </p:nvSpPr>
        <p:spPr>
          <a:xfrm>
            <a:off x="863600" y="493712"/>
            <a:ext cx="4681537" cy="461962"/>
          </a:xfrm>
          <a:prstGeom prst="rect">
            <a:avLst/>
          </a:prstGeom>
          <a:noFill/>
        </p:spPr>
        <p:txBody>
          <a:bodyPr lIns="91440" tIns="45720" rIns="91440" bIns="45720">
            <a:spAutoFit/>
          </a:bodyPr>
          <a:lstStyle/>
          <a:p>
            <a:pPr lvl="0"/>
            <a:r>
              <a:rPr sz="800" b="1" i="0" u="none">
                <a:solidFill>
                  <a:schemeClr val="dk1"/>
                </a:solidFill>
                <a:ea typeface="Times New Roman" pitchFamily="18"/>
              </a:rPr>
              <a:t>Поморский государственный университет им. М.В. Ломоносова; </a:t>
            </a:r>
            <a:br>
              <a:rPr sz="800" b="1" i="0" u="none">
                <a:solidFill>
                  <a:schemeClr val="dk1"/>
                </a:solidFill>
                <a:ea typeface="Times New Roman" pitchFamily="18"/>
              </a:rPr>
            </a:br>
            <a:r>
              <a:rPr sz="800" b="1" i="0" u="none">
                <a:solidFill>
                  <a:schemeClr val="dk1"/>
                </a:solidFill>
              </a:rPr>
              <a:t>юрист по специальности «Юриспруденция», </a:t>
            </a:r>
            <a:r>
              <a:rPr sz="800" b="1" i="0" u="none">
                <a:solidFill>
                  <a:schemeClr val="dk1"/>
                </a:solidFill>
                <a:ea typeface="Times New Roman" pitchFamily="18"/>
              </a:rPr>
              <a:t>2001 г.; </a:t>
            </a:r>
            <a:r>
              <a:rPr sz="800" b="1" i="0" u="none">
                <a:solidFill>
                  <a:schemeClr val="dk1"/>
                </a:solidFill>
              </a:rPr>
              <a:t>менеджер по специальности «Менеджер»,</a:t>
            </a:r>
            <a:r>
              <a:rPr sz="800" b="1" i="0" u="none">
                <a:solidFill>
                  <a:schemeClr val="dk1"/>
                </a:solidFill>
                <a:ea typeface="Times New Roman" pitchFamily="18"/>
              </a:rPr>
              <a:t> 2001 г.</a:t>
            </a:r>
            <a:r>
              <a:rPr sz="800" b="1" i="0" u="none">
                <a:solidFill>
                  <a:schemeClr val="dk1"/>
                </a:solidFill>
              </a:rPr>
              <a:t>; аспирантура, конституционное и муниципальное право, 2004 г. </a:t>
            </a:r>
          </a:p>
        </p:txBody>
      </p:sp>
      <p:sp>
        <p:nvSpPr>
          <p:cNvPr id="7175" name="Rectangle 6"/>
          <p:cNvSpPr txBox="1">
            <a:spLocks noGrp="1" noChangeShapeType="1"/>
          </p:cNvSpPr>
          <p:nvPr/>
        </p:nvSpPr>
        <p:spPr>
          <a:xfrm>
            <a:off x="2936875" y="1387475"/>
            <a:ext cx="2752725" cy="1744662"/>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a:spcBef>
                <a:spcPts val="0"/>
              </a:spcBef>
              <a:buNone/>
            </a:pPr>
            <a:r>
              <a:rPr lang="ru-RU" sz="600" b="1" i="0" u="none"/>
              <a:t>два года педагогическая деятельность в средней общеобразовательной школе</a:t>
            </a:r>
          </a:p>
          <a:p>
            <a:pPr marL="0" lvl="0" indent="0">
              <a:spcBef>
                <a:spcPts val="0"/>
              </a:spcBef>
              <a:buNone/>
            </a:pPr>
            <a:endParaRPr lang="en-US" sz="400"/>
          </a:p>
          <a:p>
            <a:pPr marL="0" lvl="0" indent="0">
              <a:spcBef>
                <a:spcPts val="0"/>
              </a:spcBef>
              <a:buNone/>
            </a:pPr>
            <a:r>
              <a:rPr lang="ru-RU" sz="600" b="1" i="0" u="none"/>
              <a:t>более 12 лет юридическая клиника юридического факультета </a:t>
            </a:r>
            <a:r>
              <a:rPr sz="600" b="1" i="0" u="none">
                <a:ea typeface="Times New Roman" pitchFamily="18"/>
              </a:rPr>
              <a:t>Поморского государственного университета им. М.В. Ломоносова </a:t>
            </a:r>
            <a:endParaRPr lang="en-US" sz="600"/>
          </a:p>
          <a:p>
            <a:pPr marL="0" lvl="0" indent="0">
              <a:spcBef>
                <a:spcPts val="0"/>
              </a:spcBef>
              <a:buNone/>
            </a:pPr>
            <a:endParaRPr lang="en-US" sz="400"/>
          </a:p>
          <a:p>
            <a:pPr marL="0" lvl="0" indent="0">
              <a:spcBef>
                <a:spcPts val="0"/>
              </a:spcBef>
              <a:buNone/>
            </a:pPr>
            <a:r>
              <a:rPr lang="ru-RU" sz="600" b="1" i="0" u="none"/>
              <a:t>более 10 лет преподавательской деятельности </a:t>
            </a:r>
            <a:br>
              <a:rPr lang="ru-RU" sz="600" b="1" i="0" u="none"/>
            </a:br>
            <a:r>
              <a:rPr lang="ru-RU" sz="600" b="1" i="0" u="none"/>
              <a:t>на юридическом факультете </a:t>
            </a:r>
            <a:r>
              <a:rPr sz="600" b="1" i="0" u="none">
                <a:ea typeface="Times New Roman" pitchFamily="18"/>
              </a:rPr>
              <a:t>Поморского государственного университета им. М.В. Ломоносова (дисциплины гражданско-правового и государственно-правового цикла)</a:t>
            </a:r>
          </a:p>
          <a:p>
            <a:pPr marL="0" lvl="0" indent="0">
              <a:spcBef>
                <a:spcPts val="0"/>
              </a:spcBef>
              <a:buNone/>
            </a:pPr>
            <a:endParaRPr lang="en-US" sz="400"/>
          </a:p>
          <a:p>
            <a:pPr marL="0" lvl="0" indent="0">
              <a:spcBef>
                <a:spcPts val="0"/>
              </a:spcBef>
              <a:buNone/>
            </a:pPr>
            <a:r>
              <a:rPr lang="ru-RU" sz="600" b="1" i="0" u="none"/>
              <a:t>преподавательская деятельность на юридическом факультете Архангельского государственного технического университета </a:t>
            </a:r>
          </a:p>
          <a:p>
            <a:pPr marL="0" lvl="0" indent="0">
              <a:spcBef>
                <a:spcPts val="0"/>
              </a:spcBef>
              <a:buNone/>
            </a:pPr>
            <a:endParaRPr lang="en-US" sz="400"/>
          </a:p>
          <a:p>
            <a:pPr marL="0" lvl="0" indent="0">
              <a:spcBef>
                <a:spcPts val="0"/>
              </a:spcBef>
              <a:buNone/>
            </a:pPr>
            <a:r>
              <a:rPr lang="ru-RU" sz="600" b="1" i="0" u="none"/>
              <a:t>преподавательская деятельность в магистратуре «</a:t>
            </a:r>
            <a:r>
              <a:rPr sz="600" b="1" i="0" u="none">
                <a:solidFill>
                  <a:schemeClr val="dk2"/>
                </a:solidFill>
              </a:rPr>
              <a:t>Финансовое право и налогообложение» </a:t>
            </a:r>
            <a:r>
              <a:rPr lang="ru-RU" sz="600" b="1" i="0" u="none"/>
              <a:t>Северного (Арктического) федерального университета имени М.В. Ломоносова и на курсах повышения квалификации для публичных должностных лиц </a:t>
            </a:r>
          </a:p>
          <a:p>
            <a:pPr marL="0" lvl="0" indent="0">
              <a:spcBef>
                <a:spcPts val="0"/>
              </a:spcBef>
              <a:buNone/>
            </a:pPr>
            <a:endParaRPr lang="en-US" sz="600"/>
          </a:p>
          <a:p>
            <a:pPr marL="0" lvl="0" indent="0">
              <a:spcBef>
                <a:spcPts val="0"/>
              </a:spcBef>
              <a:buNone/>
            </a:pPr>
            <a:r>
              <a:rPr lang="ru-RU" sz="600" b="1" i="0" u="none"/>
              <a:t>более 40 научных статей по праву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ShapeType="1"/>
          </p:cNvSpPr>
          <p:nvPr/>
        </p:nvSpPr>
        <p:spPr>
          <a:xfrm>
            <a:off x="649287" y="125412"/>
            <a:ext cx="4679950" cy="698500"/>
          </a:xfrm>
          <a:prstGeom prst="rect">
            <a:avLst/>
          </a:prstGeom>
          <a:noFill/>
        </p:spPr>
        <p:txBody>
          <a:bodyPr lIns="51792" tIns="25896" rIns="51792" bIns="25896" anchor="b">
            <a:spAutoFit/>
          </a:bodyPr>
          <a:lstStyle/>
          <a:p>
            <a:pPr lvl="0" algn="ctr"/>
            <a:r>
              <a:rPr lang="ru-RU" b="1" i="0" u="none">
                <a:latin typeface="Arial Black" pitchFamily="34"/>
              </a:rPr>
              <a:t>региональные правовые эксперименты перерастают в полноценное правовое регулирование на федеральном уровне</a:t>
            </a:r>
          </a:p>
        </p:txBody>
      </p:sp>
      <p:sp>
        <p:nvSpPr>
          <p:cNvPr id="62467" name="Прямоугольник 2"/>
          <p:cNvSpPr>
            <a:spLocks noGrp="1" noChangeShapeType="1"/>
          </p:cNvSpPr>
          <p:nvPr/>
        </p:nvSpPr>
        <p:spPr>
          <a:xfrm>
            <a:off x="360362" y="134937"/>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62468" name="Прямоугольник 9"/>
          <p:cNvSpPr>
            <a:spLocks noGrp="1" noChangeShapeType="1"/>
          </p:cNvSpPr>
          <p:nvPr/>
        </p:nvSpPr>
        <p:spPr>
          <a:xfrm>
            <a:off x="327025" y="982662"/>
            <a:ext cx="1762125" cy="1077912"/>
          </a:xfrm>
          <a:prstGeom prst="rect">
            <a:avLst/>
          </a:prstGeom>
          <a:noFill/>
        </p:spPr>
        <p:txBody>
          <a:bodyPr lIns="91440" tIns="45720" rIns="91440" bIns="45720">
            <a:spAutoFit/>
          </a:bodyPr>
          <a:lstStyle/>
          <a:p>
            <a:pPr lvl="0" algn="ctr"/>
            <a:r>
              <a:rPr lang="ru-RU" sz="800" b="1" i="0" u="none">
                <a:solidFill>
                  <a:schemeClr val="dk1"/>
                </a:solidFill>
                <a:latin typeface="Arial Black" pitchFamily="34"/>
              </a:rPr>
              <a:t>областной закон от 16 декабря 2011 г. </a:t>
            </a:r>
            <a:br>
              <a:rPr lang="ru-RU" sz="800" b="1" i="0" u="none">
                <a:solidFill>
                  <a:schemeClr val="dk1"/>
                </a:solidFill>
                <a:latin typeface="Arial Black" pitchFamily="34"/>
              </a:rPr>
            </a:br>
            <a:r>
              <a:rPr lang="ru-RU" sz="800" b="1" i="0" u="none">
                <a:solidFill>
                  <a:schemeClr val="dk1"/>
                </a:solidFill>
                <a:latin typeface="Arial Black" pitchFamily="34"/>
              </a:rPr>
              <a:t>№ 402-27-ОЗ </a:t>
            </a:r>
            <a:br>
              <a:rPr lang="ru-RU" sz="800" b="1" i="0" u="none">
                <a:solidFill>
                  <a:schemeClr val="dk1"/>
                </a:solidFill>
                <a:latin typeface="Arial Black" pitchFamily="34"/>
              </a:rPr>
            </a:br>
            <a:r>
              <a:rPr lang="ru-RU" sz="800" b="1" i="0" u="none">
                <a:solidFill>
                  <a:schemeClr val="dk1"/>
                </a:solidFill>
                <a:latin typeface="Arial Black" pitchFamily="34"/>
              </a:rPr>
              <a:t>«О социальной адаптации лиц, освобожденных </a:t>
            </a:r>
          </a:p>
          <a:p>
            <a:pPr lvl="0" algn="ctr"/>
            <a:r>
              <a:rPr lang="ru-RU" sz="800" b="1" i="0" u="none">
                <a:solidFill>
                  <a:schemeClr val="dk1"/>
                </a:solidFill>
                <a:latin typeface="Arial Black" pitchFamily="34"/>
              </a:rPr>
              <a:t>из учреждений уголовно-исполнительной системы Российской Федерации»</a:t>
            </a:r>
          </a:p>
        </p:txBody>
      </p:sp>
      <p:sp>
        <p:nvSpPr>
          <p:cNvPr id="62469" name="Прямоугольник 4"/>
          <p:cNvSpPr>
            <a:spLocks noGrp="1" noChangeShapeType="1"/>
          </p:cNvSpPr>
          <p:nvPr/>
        </p:nvSpPr>
        <p:spPr>
          <a:xfrm>
            <a:off x="2116137" y="982662"/>
            <a:ext cx="1657350" cy="708025"/>
          </a:xfrm>
          <a:prstGeom prst="rect">
            <a:avLst/>
          </a:prstGeom>
          <a:noFill/>
        </p:spPr>
        <p:txBody>
          <a:bodyPr lIns="91440" tIns="45720" rIns="91440" bIns="45720">
            <a:spAutoFit/>
          </a:bodyPr>
          <a:lstStyle/>
          <a:p>
            <a:pPr lvl="0" algn="ctr"/>
            <a:r>
              <a:rPr sz="800" b="1" i="0" u="none">
                <a:solidFill>
                  <a:schemeClr val="dk1"/>
                </a:solidFill>
                <a:latin typeface="Arial Black" pitchFamily="34"/>
              </a:rPr>
              <a:t>Федеральный закон </a:t>
            </a:r>
            <a:br>
              <a:rPr sz="800" b="1" i="0" u="none">
                <a:solidFill>
                  <a:schemeClr val="dk1"/>
                </a:solidFill>
                <a:latin typeface="Arial Black" pitchFamily="34"/>
              </a:rPr>
            </a:br>
            <a:r>
              <a:rPr sz="800" b="1" i="0" u="none">
                <a:solidFill>
                  <a:schemeClr val="dk1"/>
                </a:solidFill>
                <a:latin typeface="Arial Black" pitchFamily="34"/>
              </a:rPr>
              <a:t>от 06 февраля 2023 г. </a:t>
            </a:r>
            <a:br>
              <a:rPr sz="800" b="1" i="0" u="none">
                <a:solidFill>
                  <a:schemeClr val="dk1"/>
                </a:solidFill>
                <a:latin typeface="Arial Black" pitchFamily="34"/>
              </a:rPr>
            </a:br>
            <a:r>
              <a:rPr sz="800" b="1" i="0" u="none">
                <a:solidFill>
                  <a:schemeClr val="dk1"/>
                </a:solidFill>
                <a:latin typeface="Arial Black" pitchFamily="34"/>
              </a:rPr>
              <a:t>№ 10-ФЗ «О пробации </a:t>
            </a:r>
            <a:br>
              <a:rPr sz="800" b="1" i="0" u="none">
                <a:solidFill>
                  <a:schemeClr val="dk1"/>
                </a:solidFill>
                <a:latin typeface="Arial Black" pitchFamily="34"/>
              </a:rPr>
            </a:br>
            <a:r>
              <a:rPr sz="800" b="1" i="0" u="none">
                <a:solidFill>
                  <a:schemeClr val="dk1"/>
                </a:solidFill>
                <a:latin typeface="Arial Black" pitchFamily="34"/>
              </a:rPr>
              <a:t>в Российской Федерации» </a:t>
            </a:r>
          </a:p>
        </p:txBody>
      </p:sp>
      <p:sp>
        <p:nvSpPr>
          <p:cNvPr id="62470" name="Прямоугольник 6"/>
          <p:cNvSpPr>
            <a:spLocks noGrp="1" noChangeShapeType="1"/>
          </p:cNvSpPr>
          <p:nvPr/>
        </p:nvSpPr>
        <p:spPr>
          <a:xfrm>
            <a:off x="3744912" y="982662"/>
            <a:ext cx="1728787" cy="1077912"/>
          </a:xfrm>
          <a:prstGeom prst="rect">
            <a:avLst/>
          </a:prstGeom>
          <a:noFill/>
        </p:spPr>
        <p:txBody>
          <a:bodyPr lIns="91440" tIns="45720" rIns="91440" bIns="45720">
            <a:spAutoFit/>
          </a:bodyPr>
          <a:lstStyle/>
          <a:p>
            <a:pPr lvl="0" algn="ctr"/>
            <a:r>
              <a:rPr sz="800">
                <a:solidFill>
                  <a:schemeClr val="dk1"/>
                </a:solidFill>
                <a:latin typeface="Arial Black" pitchFamily="34"/>
              </a:rPr>
              <a:t>областной закон </a:t>
            </a:r>
            <a:br>
              <a:rPr sz="800">
                <a:solidFill>
                  <a:schemeClr val="dk1"/>
                </a:solidFill>
                <a:latin typeface="Arial Black" pitchFamily="34"/>
              </a:rPr>
            </a:br>
            <a:r>
              <a:rPr sz="800">
                <a:solidFill>
                  <a:schemeClr val="dk1"/>
                </a:solidFill>
                <a:latin typeface="Arial Black" pitchFamily="34"/>
              </a:rPr>
              <a:t>от 16 декабря 2011 г. </a:t>
            </a:r>
            <a:br>
              <a:rPr sz="800">
                <a:solidFill>
                  <a:schemeClr val="dk1"/>
                </a:solidFill>
                <a:latin typeface="Arial Black" pitchFamily="34"/>
              </a:rPr>
            </a:br>
            <a:r>
              <a:rPr sz="800">
                <a:solidFill>
                  <a:schemeClr val="dk1"/>
                </a:solidFill>
                <a:latin typeface="Arial Black" pitchFamily="34"/>
              </a:rPr>
              <a:t>№ 402-27-ОЗ </a:t>
            </a:r>
            <a:br>
              <a:rPr sz="800">
                <a:solidFill>
                  <a:schemeClr val="dk1"/>
                </a:solidFill>
                <a:latin typeface="Arial Black" pitchFamily="34"/>
              </a:rPr>
            </a:br>
            <a:r>
              <a:rPr sz="800">
                <a:solidFill>
                  <a:schemeClr val="dk1"/>
                </a:solidFill>
                <a:latin typeface="Arial Black" pitchFamily="34"/>
              </a:rPr>
              <a:t>«О реализации государственных полномочий Архангельской области </a:t>
            </a:r>
            <a:br>
              <a:rPr sz="800">
                <a:solidFill>
                  <a:schemeClr val="dk1"/>
                </a:solidFill>
                <a:latin typeface="Arial Black" pitchFamily="34"/>
              </a:rPr>
            </a:br>
            <a:r>
              <a:rPr sz="800">
                <a:solidFill>
                  <a:schemeClr val="dk1"/>
                </a:solidFill>
                <a:latin typeface="Arial Black" pitchFamily="34"/>
              </a:rPr>
              <a:t>в сфере пробации»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64515"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64516" name="Rectangle 5"/>
          <p:cNvSpPr>
            <a:spLocks noGrp="1" noChangeShapeType="1"/>
          </p:cNvSpPr>
          <p:nvPr/>
        </p:nvSpPr>
        <p:spPr>
          <a:xfrm>
            <a:off x="825500" y="104775"/>
            <a:ext cx="4679950" cy="546100"/>
          </a:xfrm>
          <a:prstGeom prst="rect">
            <a:avLst/>
          </a:prstGeom>
          <a:noFill/>
        </p:spPr>
        <p:txBody>
          <a:bodyPr lIns="51792" tIns="25896" rIns="51792" bIns="25896" anchor="b">
            <a:spAutoFit/>
          </a:bodyPr>
          <a:lstStyle/>
          <a:p>
            <a:pPr lvl="0"/>
            <a:r>
              <a:rPr lang="ru-RU" sz="1600" b="1" i="0" u="none">
                <a:latin typeface="Arial Black" pitchFamily="34"/>
              </a:rPr>
              <a:t>В споре рождается истина. Постоянная дискуссия. Вернемся и дополним </a:t>
            </a:r>
          </a:p>
        </p:txBody>
      </p:sp>
      <p:sp>
        <p:nvSpPr>
          <p:cNvPr id="64517" name="Rectangle 7"/>
          <p:cNvSpPr>
            <a:spLocks noGrp="1" noChangeShapeType="1"/>
          </p:cNvSpPr>
          <p:nvPr/>
        </p:nvSpPr>
        <p:spPr>
          <a:xfrm>
            <a:off x="320675" y="773112"/>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64518" name="Прямоугольник 1"/>
          <p:cNvSpPr>
            <a:spLocks noGrp="1" noChangeShapeType="1"/>
          </p:cNvSpPr>
          <p:nvPr/>
        </p:nvSpPr>
        <p:spPr>
          <a:xfrm>
            <a:off x="288925" y="1098550"/>
            <a:ext cx="2416175" cy="1384300"/>
          </a:xfrm>
          <a:prstGeom prst="rect">
            <a:avLst/>
          </a:prstGeom>
          <a:noFill/>
        </p:spPr>
        <p:txBody>
          <a:bodyPr lIns="91440" tIns="45720" rIns="91440" bIns="45720">
            <a:spAutoFit/>
          </a:bodyPr>
          <a:lstStyle/>
          <a:p>
            <a:pPr lvl="0"/>
            <a:r>
              <a:rPr lang="en-US" sz="700" b="1" i="0" u="none">
                <a:solidFill>
                  <a:schemeClr val="dk1"/>
                </a:solidFill>
                <a:latin typeface="Arial Black" pitchFamily="34"/>
              </a:rPr>
              <a:t>Архангельская область одна из первых предусмотрела предоставление многодетным семьям денежной выплаты взамен предоставления им земельного участка в собственность бесплатно </a:t>
            </a:r>
          </a:p>
          <a:p>
            <a:pPr lvl="0"/>
            <a:r>
              <a:rPr lang="en-US" sz="700" b="1" i="0" u="none">
                <a:solidFill>
                  <a:schemeClr val="dk1"/>
                </a:solidFill>
                <a:latin typeface="Arial Black" pitchFamily="34"/>
              </a:rPr>
              <a:t>(статья 22.1 областного закона </a:t>
            </a:r>
            <a:br>
              <a:rPr lang="en-US" sz="700" b="1" i="0" u="none">
                <a:solidFill>
                  <a:schemeClr val="dk1"/>
                </a:solidFill>
                <a:latin typeface="Arial Black" pitchFamily="34"/>
              </a:rPr>
            </a:br>
            <a:r>
              <a:rPr lang="en-US" sz="700" b="1" i="0" u="none">
                <a:solidFill>
                  <a:schemeClr val="dk1"/>
                </a:solidFill>
                <a:latin typeface="Arial Black" pitchFamily="34"/>
              </a:rPr>
              <a:t>от 5 декабря 2016 г. № 496-30-ОЗ </a:t>
            </a:r>
            <a:br>
              <a:rPr lang="en-US" sz="700" b="1" i="0" u="none">
                <a:solidFill>
                  <a:schemeClr val="dk1"/>
                </a:solidFill>
                <a:latin typeface="Arial Black" pitchFamily="34"/>
              </a:rPr>
            </a:br>
            <a:r>
              <a:rPr lang="en-US" sz="700" b="1" i="0" u="none">
                <a:solidFill>
                  <a:schemeClr val="dk1"/>
                </a:solidFill>
                <a:latin typeface="Arial Black" pitchFamily="34"/>
              </a:rPr>
              <a:t>«О социальной поддержке семей, воспитывающих детей, в Архангельской области», введенная с 1 июля 2019 г. областным законом от 3 июня 2019 г. </a:t>
            </a:r>
            <a:br>
              <a:rPr lang="en-US" sz="700" b="1" i="0" u="none">
                <a:solidFill>
                  <a:schemeClr val="dk1"/>
                </a:solidFill>
                <a:latin typeface="Arial Black" pitchFamily="34"/>
              </a:rPr>
            </a:br>
            <a:r>
              <a:rPr lang="en-US" sz="700" b="1" i="0" u="none">
                <a:solidFill>
                  <a:schemeClr val="dk1"/>
                </a:solidFill>
                <a:latin typeface="Arial Black" pitchFamily="34"/>
              </a:rPr>
              <a:t>№ 96-8-ОЗ)</a:t>
            </a:r>
          </a:p>
        </p:txBody>
      </p:sp>
      <p:sp>
        <p:nvSpPr>
          <p:cNvPr id="64519" name="Прямоугольник 8"/>
          <p:cNvSpPr>
            <a:spLocks noGrp="1" noChangeShapeType="1"/>
          </p:cNvSpPr>
          <p:nvPr/>
        </p:nvSpPr>
        <p:spPr>
          <a:xfrm>
            <a:off x="2776537" y="1066800"/>
            <a:ext cx="2592387" cy="1446212"/>
          </a:xfrm>
          <a:prstGeom prst="rect">
            <a:avLst/>
          </a:prstGeom>
          <a:noFill/>
        </p:spPr>
        <p:txBody>
          <a:bodyPr lIns="91440" tIns="45720" rIns="91440" bIns="45720">
            <a:spAutoFit/>
          </a:bodyPr>
          <a:lstStyle/>
          <a:p>
            <a:pPr lvl="0"/>
            <a:r>
              <a:rPr lang="ru-RU" sz="800" b="1" i="0" u="none">
                <a:solidFill>
                  <a:schemeClr val="dk1"/>
                </a:solidFill>
                <a:latin typeface="Arial Black" pitchFamily="34"/>
              </a:rPr>
              <a:t>Денежная выплата имеет целевой характер и не может быть использована по другому назначению.</a:t>
            </a:r>
            <a:br>
              <a:rPr lang="ru-RU" sz="800" b="1" i="0" u="none">
                <a:solidFill>
                  <a:schemeClr val="dk1"/>
                </a:solidFill>
                <a:latin typeface="Arial Black" pitchFamily="34"/>
              </a:rPr>
            </a:br>
            <a:r>
              <a:rPr lang="ru-RU" sz="800" b="1" i="0" u="none">
                <a:solidFill>
                  <a:schemeClr val="dk1"/>
                </a:solidFill>
                <a:latin typeface="Arial Black" pitchFamily="34"/>
              </a:rPr>
              <a:t>Денежная выплата предоставляется многодетным семьям на условиях и в порядке, которые предусмотрены постановлением Правительства Архангельской области, на следующие </a:t>
            </a:r>
            <a:r>
              <a:rPr lang="ru-RU" sz="800" b="1" i="0" u="none">
                <a:latin typeface="Arial Black" pitchFamily="34"/>
              </a:rPr>
              <a:t>цели, связанные с обеспечением многодетных семей жилыми помещениями: </a:t>
            </a:r>
          </a:p>
        </p:txBody>
      </p:sp>
      <p:sp>
        <p:nvSpPr>
          <p:cNvPr id="64520" name="Прямоугольник 2"/>
          <p:cNvSpPr>
            <a:spLocks noGrp="1" noChangeShapeType="1"/>
          </p:cNvSpPr>
          <p:nvPr/>
        </p:nvSpPr>
        <p:spPr>
          <a:xfrm>
            <a:off x="431800" y="104775"/>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64521" name="Прямоугольник 5"/>
          <p:cNvSpPr>
            <a:spLocks noGrp="1" noChangeShapeType="1"/>
          </p:cNvSpPr>
          <p:nvPr/>
        </p:nvSpPr>
        <p:spPr>
          <a:xfrm>
            <a:off x="260350" y="2808287"/>
            <a:ext cx="2320925" cy="338137"/>
          </a:xfrm>
          <a:prstGeom prst="rect">
            <a:avLst/>
          </a:prstGeom>
          <a:noFill/>
        </p:spPr>
        <p:txBody>
          <a:bodyPr lIns="91440" tIns="45720" rIns="91440" bIns="45720">
            <a:spAutoFit/>
          </a:bodyPr>
          <a:lstStyle/>
          <a:p>
            <a:pPr lvl="0"/>
            <a:r>
              <a:rPr lang="en-US" sz="800" b="1" i="0" u="none">
                <a:solidFill>
                  <a:schemeClr val="dk1"/>
                </a:solidFill>
                <a:latin typeface="Arial Black" pitchFamily="34"/>
              </a:rPr>
              <a:t>областной закон от 25 декабря 2023 г. № 41-4-ОЗ</a:t>
            </a:r>
          </a:p>
        </p:txBody>
      </p:sp>
      <p:sp>
        <p:nvSpPr>
          <p:cNvPr id="64522" name="Прямоугольник 6"/>
          <p:cNvSpPr>
            <a:spLocks noGrp="1" noChangeShapeType="1"/>
          </p:cNvSpPr>
          <p:nvPr/>
        </p:nvSpPr>
        <p:spPr>
          <a:xfrm>
            <a:off x="2776537" y="2668587"/>
            <a:ext cx="2879725" cy="461962"/>
          </a:xfrm>
          <a:prstGeom prst="rect">
            <a:avLst/>
          </a:prstGeom>
          <a:noFill/>
        </p:spPr>
        <p:txBody>
          <a:bodyPr lIns="91440" tIns="45720" rIns="91440" bIns="45720">
            <a:spAutoFit/>
          </a:bodyPr>
          <a:lstStyle/>
          <a:p>
            <a:pPr lvl="0"/>
            <a:r>
              <a:rPr lang="ru-RU" sz="800" b="1" i="0" u="none">
                <a:solidFill>
                  <a:schemeClr val="dk1"/>
                </a:solidFill>
                <a:latin typeface="Arial Black" pitchFamily="34"/>
              </a:rPr>
              <a:t>12) приобретение по договору купли-продажи земельного участка для индивидуального жилищного строительства</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2"/>
          <p:cNvSpPr>
            <a:spLocks noGrp="1" noChangeShapeType="1"/>
          </p:cNvSpPr>
          <p:nvPr/>
        </p:nvSpPr>
        <p:spPr>
          <a:xfrm>
            <a:off x="2846387" y="2089150"/>
            <a:ext cx="2376487" cy="914400"/>
          </a:xfrm>
          <a:prstGeom prst="rect">
            <a:avLst/>
          </a:prstGeom>
          <a:noFill/>
        </p:spPr>
        <p:txBody>
          <a:bodyPr lIns="51792" tIns="25896" rIns="51792" bIns="25896" anchor="b">
            <a:spAutoFit/>
          </a:bodyPr>
          <a:lstStyle/>
          <a:p>
            <a:pPr lvl="0"/>
            <a:r>
              <a:rPr lang="ru-RU" sz="800" b="1" i="0" u="none">
                <a:solidFill>
                  <a:schemeClr val="dk1"/>
                </a:solidFill>
                <a:latin typeface="Arial Black" pitchFamily="34"/>
              </a:rPr>
              <a:t>статья 14.1 приватизация служебных жилых помещений отдельными категориями медицинских работников от 31 октября 2007 г. № 416-21-ОЗ </a:t>
            </a:r>
            <a:br>
              <a:rPr lang="ru-RU" sz="800" b="1" i="0" u="none">
                <a:solidFill>
                  <a:schemeClr val="dk1"/>
                </a:solidFill>
                <a:latin typeface="Arial Black" pitchFamily="34"/>
              </a:rPr>
            </a:br>
            <a:r>
              <a:rPr lang="ru-RU" sz="800" b="1" i="0" u="none">
                <a:solidFill>
                  <a:schemeClr val="dk1"/>
                </a:solidFill>
                <a:latin typeface="Arial Black" pitchFamily="34"/>
              </a:rPr>
              <a:t>«О предоставлении жилых помещений специализированного жилищного фонда Архангельской области»</a:t>
            </a:r>
          </a:p>
        </p:txBody>
      </p:sp>
      <p:sp>
        <p:nvSpPr>
          <p:cNvPr id="66563"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66564" name="Rectangle 5"/>
          <p:cNvSpPr>
            <a:spLocks noGrp="1" noChangeShapeType="1"/>
          </p:cNvSpPr>
          <p:nvPr/>
        </p:nvSpPr>
        <p:spPr>
          <a:xfrm>
            <a:off x="806450" y="130175"/>
            <a:ext cx="4679950" cy="698500"/>
          </a:xfrm>
          <a:prstGeom prst="rect">
            <a:avLst/>
          </a:prstGeom>
          <a:noFill/>
        </p:spPr>
        <p:txBody>
          <a:bodyPr lIns="51792" tIns="25896" rIns="51792" bIns="25896" anchor="b">
            <a:spAutoFit/>
          </a:bodyPr>
          <a:lstStyle/>
          <a:p>
            <a:pPr lvl="0" algn="ctr"/>
            <a:r>
              <a:rPr lang="ru-RU" b="1" i="0" u="none">
                <a:latin typeface="Arial Black" pitchFamily="34"/>
              </a:rPr>
              <a:t>И уже правило становится не правилом. Будут исключения. Законодательство – «живая материя»  </a:t>
            </a:r>
          </a:p>
        </p:txBody>
      </p:sp>
      <p:sp>
        <p:nvSpPr>
          <p:cNvPr id="66565" name="Rectangle 7"/>
          <p:cNvSpPr>
            <a:spLocks noGrp="1" noChangeShapeType="1"/>
          </p:cNvSpPr>
          <p:nvPr/>
        </p:nvSpPr>
        <p:spPr>
          <a:xfrm>
            <a:off x="360362" y="1009650"/>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66566" name="Прямоугольник 1"/>
          <p:cNvSpPr>
            <a:spLocks noGrp="1" noChangeShapeType="1"/>
          </p:cNvSpPr>
          <p:nvPr/>
        </p:nvSpPr>
        <p:spPr>
          <a:xfrm>
            <a:off x="2827337" y="1233487"/>
            <a:ext cx="2665412" cy="831850"/>
          </a:xfrm>
          <a:prstGeom prst="rect">
            <a:avLst/>
          </a:prstGeom>
          <a:noFill/>
        </p:spPr>
        <p:txBody>
          <a:bodyPr lIns="91440" tIns="45720" rIns="91440" bIns="45720">
            <a:spAutoFit/>
          </a:bodyPr>
          <a:lstStyle/>
          <a:p>
            <a:pPr lvl="0"/>
            <a:r>
              <a:rPr lang="ru-RU" sz="800" b="1" i="0" u="none">
                <a:solidFill>
                  <a:schemeClr val="dk1"/>
                </a:solidFill>
                <a:latin typeface="Arial Black" pitchFamily="34"/>
              </a:rPr>
              <a:t>областной закон от 4 июля 2023 г. </a:t>
            </a:r>
            <a:br>
              <a:rPr lang="ru-RU" sz="800" b="1" i="0" u="none">
                <a:solidFill>
                  <a:schemeClr val="dk1"/>
                </a:solidFill>
                <a:latin typeface="Arial Black" pitchFamily="34"/>
              </a:rPr>
            </a:br>
            <a:r>
              <a:rPr lang="ru-RU" sz="800" b="1" i="0" u="none">
                <a:solidFill>
                  <a:schemeClr val="dk1"/>
                </a:solidFill>
                <a:latin typeface="Arial Black" pitchFamily="34"/>
              </a:rPr>
              <a:t>№ 726-45-ОЗ «О внесении изменений в областной закон «О предоставлении жилых помещений специализированного жилищного фонда Архангельской области»</a:t>
            </a:r>
          </a:p>
        </p:txBody>
      </p:sp>
      <p:sp>
        <p:nvSpPr>
          <p:cNvPr id="66567"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66568" name="Прямоугольник 2"/>
          <p:cNvSpPr>
            <a:spLocks noGrp="1" noChangeShapeType="1"/>
          </p:cNvSpPr>
          <p:nvPr/>
        </p:nvSpPr>
        <p:spPr>
          <a:xfrm>
            <a:off x="327025" y="1403350"/>
            <a:ext cx="2479675" cy="1323975"/>
          </a:xfrm>
          <a:prstGeom prst="rect">
            <a:avLst/>
          </a:prstGeom>
          <a:noFill/>
        </p:spPr>
        <p:txBody>
          <a:bodyPr lIns="91440" tIns="45720" rIns="91440" bIns="45720">
            <a:spAutoFit/>
          </a:bodyPr>
          <a:lstStyle/>
          <a:p>
            <a:pPr lvl="0"/>
            <a:r>
              <a:rPr sz="800">
                <a:solidFill>
                  <a:schemeClr val="dk1"/>
                </a:solidFill>
                <a:latin typeface="Arial Black" pitchFamily="34"/>
              </a:rPr>
              <a:t>пункт 2 статьи 3 областного закона от 31 октября 2007 г. № 416-21-ОЗ «О предоставлении жилых помещений специализированного жилищного фонда Архангельской области»</a:t>
            </a:r>
            <a:br>
              <a:rPr sz="800">
                <a:solidFill>
                  <a:schemeClr val="dk1"/>
                </a:solidFill>
                <a:latin typeface="Arial Black" pitchFamily="34"/>
              </a:rPr>
            </a:br>
            <a:endParaRPr lang="en-US" sz="500"/>
          </a:p>
          <a:p>
            <a:pPr lvl="0"/>
            <a:r>
              <a:rPr sz="800">
                <a:solidFill>
                  <a:schemeClr val="dk1"/>
                </a:solidFill>
                <a:latin typeface="Arial Black" pitchFamily="34"/>
              </a:rPr>
              <a:t>специализированные жилые помещения не подлежат отчуждению, в том числе приватизации</a:t>
            </a:r>
            <a:br>
              <a:rPr sz="800">
                <a:solidFill>
                  <a:schemeClr val="dk1"/>
                </a:solidFill>
                <a:latin typeface="Arial Black" pitchFamily="34"/>
              </a:rPr>
            </a:br>
            <a:endParaRPr lang="en-US" sz="8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68611" name="Rectangle 5"/>
          <p:cNvSpPr>
            <a:spLocks noGrp="1" noChangeShapeType="1"/>
          </p:cNvSpPr>
          <p:nvPr/>
        </p:nvSpPr>
        <p:spPr>
          <a:xfrm>
            <a:off x="792162" y="41275"/>
            <a:ext cx="4679950" cy="790575"/>
          </a:xfrm>
          <a:prstGeom prst="rect">
            <a:avLst/>
          </a:prstGeom>
          <a:noFill/>
        </p:spPr>
        <p:txBody>
          <a:bodyPr lIns="51792" tIns="25896" rIns="51792" bIns="25896" anchor="b">
            <a:spAutoFit/>
          </a:bodyPr>
          <a:lstStyle/>
          <a:p>
            <a:pPr lvl="0" algn="ctr"/>
            <a:r>
              <a:rPr lang="ru-RU" sz="1600" b="1" i="0" u="none">
                <a:latin typeface="Arial Black" pitchFamily="34"/>
              </a:rPr>
              <a:t>Внимательно относится </a:t>
            </a:r>
          </a:p>
          <a:p>
            <a:pPr lvl="0" algn="ctr"/>
            <a:r>
              <a:rPr lang="ru-RU" sz="1600" b="1" i="0" u="none">
                <a:latin typeface="Arial Black" pitchFamily="34"/>
              </a:rPr>
              <a:t>к обращениям граждан и организаций. Слышать и слушать </a:t>
            </a:r>
          </a:p>
        </p:txBody>
      </p:sp>
      <p:sp>
        <p:nvSpPr>
          <p:cNvPr id="68612" name="Rectangle 7"/>
          <p:cNvSpPr>
            <a:spLocks noGrp="1" noChangeShapeType="1"/>
          </p:cNvSpPr>
          <p:nvPr/>
        </p:nvSpPr>
        <p:spPr>
          <a:xfrm>
            <a:off x="320675" y="852487"/>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68613" name="Прямоугольник 8"/>
          <p:cNvSpPr>
            <a:spLocks noGrp="1" noChangeShapeType="1"/>
          </p:cNvSpPr>
          <p:nvPr/>
        </p:nvSpPr>
        <p:spPr>
          <a:xfrm>
            <a:off x="320675" y="1266825"/>
            <a:ext cx="1862137" cy="830262"/>
          </a:xfrm>
          <a:prstGeom prst="rect">
            <a:avLst/>
          </a:prstGeom>
          <a:noFill/>
        </p:spPr>
        <p:txBody>
          <a:bodyPr lIns="91440" tIns="45720" rIns="91440" bIns="45720">
            <a:spAutoFit/>
          </a:bodyPr>
          <a:lstStyle/>
          <a:p>
            <a:pPr lvl="0"/>
            <a:r>
              <a:rPr lang="ru-RU" sz="800" b="1" i="0" u="none">
                <a:solidFill>
                  <a:schemeClr val="dk1"/>
                </a:solidFill>
              </a:rPr>
              <a:t>Денежная выплата предоставляется многодетным семьям на следующие цели, связанные с обеспечением многодетных семей жилыми помещениями: </a:t>
            </a:r>
          </a:p>
        </p:txBody>
      </p:sp>
      <p:sp>
        <p:nvSpPr>
          <p:cNvPr id="68614"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68615" name="Прямоугольник 5"/>
          <p:cNvSpPr>
            <a:spLocks noGrp="1" noChangeShapeType="1"/>
          </p:cNvSpPr>
          <p:nvPr/>
        </p:nvSpPr>
        <p:spPr>
          <a:xfrm>
            <a:off x="285750" y="2811462"/>
            <a:ext cx="1839912" cy="338137"/>
          </a:xfrm>
          <a:prstGeom prst="rect">
            <a:avLst/>
          </a:prstGeom>
          <a:noFill/>
        </p:spPr>
        <p:txBody>
          <a:bodyPr lIns="91440" tIns="45720" rIns="91440" bIns="45720">
            <a:spAutoFit/>
          </a:bodyPr>
          <a:lstStyle/>
          <a:p>
            <a:pPr lvl="0"/>
            <a:r>
              <a:rPr lang="en-US" sz="800" b="1" i="0" u="none">
                <a:solidFill>
                  <a:schemeClr val="dk1"/>
                </a:solidFill>
              </a:rPr>
              <a:t>областной закон от 25 декабря 2023 г. № 41-4-ОЗ</a:t>
            </a:r>
          </a:p>
        </p:txBody>
      </p:sp>
      <p:sp>
        <p:nvSpPr>
          <p:cNvPr id="68616" name="Прямоугольник 6"/>
          <p:cNvSpPr>
            <a:spLocks noGrp="1" noChangeShapeType="1"/>
          </p:cNvSpPr>
          <p:nvPr/>
        </p:nvSpPr>
        <p:spPr>
          <a:xfrm>
            <a:off x="320675" y="2103437"/>
            <a:ext cx="1711325" cy="708025"/>
          </a:xfrm>
          <a:prstGeom prst="rect">
            <a:avLst/>
          </a:prstGeom>
          <a:noFill/>
        </p:spPr>
        <p:txBody>
          <a:bodyPr lIns="91440" tIns="45720" rIns="91440" bIns="45720">
            <a:spAutoFit/>
          </a:bodyPr>
          <a:lstStyle/>
          <a:p>
            <a:pPr lvl="0"/>
            <a:r>
              <a:rPr lang="ru-RU" sz="800" b="1" i="0" u="none">
                <a:solidFill>
                  <a:schemeClr val="dk1"/>
                </a:solidFill>
              </a:rPr>
              <a:t>12) приобретение по договору купли-продажи земельного участка для индивидуального жилищного строительства</a:t>
            </a:r>
          </a:p>
        </p:txBody>
      </p:sp>
      <p:sp>
        <p:nvSpPr>
          <p:cNvPr id="68617" name="Прямоугольник 3"/>
          <p:cNvSpPr>
            <a:spLocks noGrp="1" noChangeShapeType="1"/>
          </p:cNvSpPr>
          <p:nvPr/>
        </p:nvSpPr>
        <p:spPr>
          <a:xfrm>
            <a:off x="2182812" y="1200150"/>
            <a:ext cx="3446462" cy="708025"/>
          </a:xfrm>
          <a:prstGeom prst="rect">
            <a:avLst/>
          </a:prstGeom>
          <a:noFill/>
        </p:spPr>
        <p:txBody>
          <a:bodyPr lIns="91440" tIns="45720" rIns="91440" bIns="45720">
            <a:spAutoFit/>
          </a:bodyPr>
          <a:lstStyle/>
          <a:p>
            <a:pPr lvl="0"/>
            <a:r>
              <a:rPr lang="ru-RU" sz="800" b="1" i="0" u="none">
                <a:solidFill>
                  <a:schemeClr val="dk1"/>
                </a:solidFill>
              </a:rPr>
              <a:t>, в том числе на уплату первоначального взноса при получении кредита (займа), в том числе ипотечного, на приобретение данного земельного участка, погашение основной суммы долга и (или) уплату процентов по указанному кредиту (займу), в том числе ипотечному</a:t>
            </a:r>
          </a:p>
        </p:txBody>
      </p:sp>
      <p:sp>
        <p:nvSpPr>
          <p:cNvPr id="68618" name="Прямоугольник 4"/>
          <p:cNvSpPr>
            <a:spLocks noGrp="1" noChangeShapeType="1"/>
          </p:cNvSpPr>
          <p:nvPr/>
        </p:nvSpPr>
        <p:spPr>
          <a:xfrm>
            <a:off x="2533650" y="1914525"/>
            <a:ext cx="2867025" cy="1262062"/>
          </a:xfrm>
          <a:prstGeom prst="rect">
            <a:avLst/>
          </a:prstGeom>
          <a:noFill/>
        </p:spPr>
        <p:txBody>
          <a:bodyPr lIns="91440" tIns="45720" rIns="91440" bIns="45720">
            <a:spAutoFit/>
          </a:bodyPr>
          <a:lstStyle/>
          <a:p>
            <a:pPr lvl="0"/>
            <a:r>
              <a:rPr lang="ru-RU" sz="800" b="1" i="0" u="none">
                <a:solidFill>
                  <a:schemeClr val="dk1"/>
                </a:solidFill>
              </a:rPr>
              <a:t>проект областного закона «О внесении изменений </a:t>
            </a:r>
            <a:br>
              <a:rPr lang="ru-RU" sz="800" b="1" i="0" u="none">
                <a:solidFill>
                  <a:schemeClr val="dk1"/>
                </a:solidFill>
              </a:rPr>
            </a:br>
            <a:r>
              <a:rPr lang="ru-RU" sz="800" b="1" i="0" u="none">
                <a:solidFill>
                  <a:schemeClr val="dk1"/>
                </a:solidFill>
              </a:rPr>
              <a:t>в отдельные областные законы в целях поддержки многодетных семей»</a:t>
            </a:r>
            <a:r>
              <a:rPr lang="ru-RU" sz="800" b="1" i="1" u="none">
                <a:solidFill>
                  <a:schemeClr val="dk1"/>
                </a:solidFill>
              </a:rPr>
              <a:t> (первое и второе чтение, 26.06.2024)</a:t>
            </a:r>
          </a:p>
          <a:p>
            <a:pPr lvl="0"/>
            <a:endParaRPr lang="en-US" sz="400"/>
          </a:p>
          <a:p>
            <a:pPr lvl="0"/>
            <a:r>
              <a:rPr lang="ru-RU" sz="800" b="1" i="0" u="none">
                <a:solidFill>
                  <a:schemeClr val="dk1"/>
                </a:solidFill>
              </a:rPr>
              <a:t>постановление Правительства Архангельской области от 29 мая 2024 г. № 396-пп</a:t>
            </a:r>
          </a:p>
          <a:p>
            <a:pPr lvl="0"/>
            <a:endParaRPr lang="en-US" sz="800"/>
          </a:p>
          <a:p>
            <a:pPr lvl="0"/>
            <a:r>
              <a:rPr lang="ru-RU" sz="800" b="1" i="0" u="none">
                <a:solidFill>
                  <a:schemeClr val="dk1"/>
                </a:solidFill>
              </a:rPr>
              <a:t>и распространяется на правоотношения, возникшие </a:t>
            </a:r>
            <a:br>
              <a:rPr lang="ru-RU" sz="800" b="1" i="0" u="none">
                <a:solidFill>
                  <a:schemeClr val="dk1"/>
                </a:solidFill>
              </a:rPr>
            </a:br>
            <a:r>
              <a:rPr lang="ru-RU" sz="800" b="1" i="0" u="none">
                <a:solidFill>
                  <a:schemeClr val="dk1"/>
                </a:solidFill>
              </a:rPr>
              <a:t>с 26 декабря 2023 г.</a:t>
            </a:r>
          </a:p>
        </p:txBody>
      </p:sp>
      <p:pic>
        <p:nvPicPr>
          <p:cNvPr id="68619" name="Рисунок 12"/>
          <p:cNvPicPr>
            <a:picLocks noGrp="1" noChangeAspect="1"/>
          </p:cNvPicPr>
          <p:nvPr/>
        </p:nvPicPr>
        <p:blipFill>
          <a:blip r:embed="rId3" cstate="print"/>
          <a:srcRect/>
          <a:stretch/>
        </p:blipFill>
        <p:spPr>
          <a:xfrm>
            <a:off x="2400300" y="2144712"/>
            <a:ext cx="127000" cy="95250"/>
          </a:xfrm>
          <a:prstGeom prst="rect">
            <a:avLst/>
          </a:prstGeom>
          <a:noFill/>
        </p:spPr>
      </p:pic>
      <p:pic>
        <p:nvPicPr>
          <p:cNvPr id="68620" name="Рисунок 13"/>
          <p:cNvPicPr>
            <a:picLocks noGrp="1" noChangeAspect="1"/>
          </p:cNvPicPr>
          <p:nvPr/>
        </p:nvPicPr>
        <p:blipFill>
          <a:blip r:embed="rId3" cstate="print"/>
          <a:srcRect/>
          <a:stretch/>
        </p:blipFill>
        <p:spPr>
          <a:xfrm>
            <a:off x="2401887" y="2582862"/>
            <a:ext cx="127000" cy="95250"/>
          </a:xfrm>
          <a:prstGeom prst="rect">
            <a:avLst/>
          </a:prstGeom>
          <a:noFill/>
        </p:spPr>
      </p:pic>
      <p:sp>
        <p:nvSpPr>
          <p:cNvPr id="68621" name="Прямоугольник 14"/>
          <p:cNvSpPr>
            <a:spLocks noGrp="1" noChangeShapeType="1"/>
          </p:cNvSpPr>
          <p:nvPr/>
        </p:nvSpPr>
        <p:spPr>
          <a:xfrm flipH="1">
            <a:off x="2351087" y="2903537"/>
            <a:ext cx="225425" cy="246062"/>
          </a:xfrm>
          <a:prstGeom prst="rect">
            <a:avLst/>
          </a:prstGeom>
          <a:noFill/>
        </p:spPr>
        <p:txBody>
          <a:bodyPr lIns="91440" tIns="45720" rIns="91440" bIns="45720">
            <a:spAutoFit/>
          </a:bodyPr>
          <a:lstStyle/>
          <a:p>
            <a:pPr lvl="0"/>
            <a:r>
              <a:rPr lang="ru-RU" sz="10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70659"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70660" name="Rectangle 5"/>
          <p:cNvSpPr>
            <a:spLocks noGrp="1" noChangeShapeType="1"/>
          </p:cNvSpPr>
          <p:nvPr/>
        </p:nvSpPr>
        <p:spPr>
          <a:xfrm>
            <a:off x="863600" y="114300"/>
            <a:ext cx="4826000" cy="606425"/>
          </a:xfrm>
          <a:prstGeom prst="rect">
            <a:avLst/>
          </a:prstGeom>
          <a:noFill/>
        </p:spPr>
        <p:txBody>
          <a:bodyPr lIns="51792" tIns="25896" rIns="51792" bIns="25896" anchor="b">
            <a:spAutoFit/>
          </a:bodyPr>
          <a:lstStyle/>
          <a:p>
            <a:pPr lvl="0" algn="ctr"/>
            <a:r>
              <a:rPr lang="ru-RU" sz="1800" b="1" i="0" u="none">
                <a:latin typeface="Arial Black" pitchFamily="34"/>
              </a:rPr>
              <a:t>Постоянный мониторинг </a:t>
            </a:r>
            <a:br>
              <a:rPr lang="ru-RU" sz="1800" b="1" i="0" u="none">
                <a:latin typeface="Arial Black" pitchFamily="34"/>
              </a:rPr>
            </a:br>
            <a:r>
              <a:rPr lang="ru-RU" sz="1800" b="1" i="0" u="none">
                <a:latin typeface="Arial Black" pitchFamily="34"/>
              </a:rPr>
              <a:t>как основа для совершенствования </a:t>
            </a:r>
          </a:p>
        </p:txBody>
      </p:sp>
      <p:sp>
        <p:nvSpPr>
          <p:cNvPr id="70661" name="Rectangle 7"/>
          <p:cNvSpPr>
            <a:spLocks noGrp="1" noChangeShapeType="1"/>
          </p:cNvSpPr>
          <p:nvPr/>
        </p:nvSpPr>
        <p:spPr>
          <a:xfrm>
            <a:off x="355600" y="858837"/>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70662" name="Прямоугольник 1"/>
          <p:cNvSpPr>
            <a:spLocks noGrp="1" noChangeShapeType="1"/>
          </p:cNvSpPr>
          <p:nvPr/>
        </p:nvSpPr>
        <p:spPr>
          <a:xfrm>
            <a:off x="665162" y="1543050"/>
            <a:ext cx="4806950" cy="1600200"/>
          </a:xfrm>
          <a:prstGeom prst="rect">
            <a:avLst/>
          </a:prstGeom>
          <a:noFill/>
        </p:spPr>
        <p:txBody>
          <a:bodyPr lIns="91440" tIns="45720" rIns="91440" bIns="45720">
            <a:spAutoFit/>
          </a:bodyPr>
          <a:lstStyle/>
          <a:p>
            <a:pPr lvl="0"/>
            <a:r>
              <a:rPr lang="ru-RU" sz="700" b="1" i="0" u="none">
                <a:solidFill>
                  <a:schemeClr val="dk1"/>
                </a:solidFill>
                <a:latin typeface="Arial Black" pitchFamily="34"/>
              </a:rPr>
              <a:t>В случае внесения одним из родителей (иных законных представителей) родительской платы за присмотр и уход за детьми в соответствующей образовательной организации исключительно за счет средств предусмотренного Федеральным законом от 29 декабря 2006 г. № 256-ФЗ «О дополнительных мерах государственной поддержки семей, имеющих детей» материнского (семейного) капитала компенсация такой родительской платы не производится.</a:t>
            </a:r>
            <a:br>
              <a:rPr lang="ru-RU" sz="700" b="1" i="0" u="none">
                <a:solidFill>
                  <a:schemeClr val="dk1"/>
                </a:solidFill>
                <a:latin typeface="Arial Black" pitchFamily="34"/>
              </a:rPr>
            </a:br>
            <a:endParaRPr lang="en-US" sz="700"/>
          </a:p>
          <a:p>
            <a:pPr lvl="0"/>
            <a:r>
              <a:rPr lang="ru-RU" sz="700" b="1" i="0" u="none">
                <a:solidFill>
                  <a:schemeClr val="dk1"/>
                </a:solidFill>
                <a:latin typeface="Arial Black" pitchFamily="34"/>
              </a:rPr>
              <a:t>В случае внесения одним из родителей (иных законных представителей) родительской платы за присмотр и уход за детьми в соответствующей образовательной организации за счет собственных средств и за счет средств предусмотренного Федеральным законом от 29 декабря 2006 г. № 256-ФЗ «О дополнительных мерах государственной поддержки семей, имеющих детей» материнского (семейного) капитала компенсация такой родительской платы производится в порядке, предусмотренном пунктом 3 настоящей статьи</a:t>
            </a:r>
          </a:p>
        </p:txBody>
      </p:sp>
      <p:sp>
        <p:nvSpPr>
          <p:cNvPr id="70663"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70664" name="Прямоугольник 2"/>
          <p:cNvSpPr>
            <a:spLocks noGrp="1" noChangeShapeType="1"/>
          </p:cNvSpPr>
          <p:nvPr/>
        </p:nvSpPr>
        <p:spPr>
          <a:xfrm>
            <a:off x="342900" y="1184275"/>
            <a:ext cx="4986337" cy="339725"/>
          </a:xfrm>
          <a:prstGeom prst="rect">
            <a:avLst/>
          </a:prstGeom>
          <a:noFill/>
        </p:spPr>
        <p:txBody>
          <a:bodyPr lIns="91440" tIns="45720" rIns="91440" bIns="45720">
            <a:spAutoFit/>
          </a:bodyPr>
          <a:lstStyle/>
          <a:p>
            <a:pPr lvl="0"/>
            <a:r>
              <a:rPr lang="ru-RU" sz="800" b="1" i="0" u="none">
                <a:solidFill>
                  <a:schemeClr val="dk1"/>
                </a:solidFill>
                <a:latin typeface="Arial Black" pitchFamily="34"/>
              </a:rPr>
              <a:t>областной закон от 2 апреля 2024 г. № 66-6-ОЗ «О внесении изменений в областной закон «Об образовании в Архангельской области»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72707"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72708" name="Rectangle 5"/>
          <p:cNvSpPr>
            <a:spLocks noGrp="1" noChangeShapeType="1"/>
          </p:cNvSpPr>
          <p:nvPr/>
        </p:nvSpPr>
        <p:spPr>
          <a:xfrm>
            <a:off x="720725" y="179387"/>
            <a:ext cx="4679950" cy="914400"/>
          </a:xfrm>
          <a:prstGeom prst="rect">
            <a:avLst/>
          </a:prstGeom>
          <a:noFill/>
        </p:spPr>
        <p:txBody>
          <a:bodyPr lIns="51792" tIns="25896" rIns="51792" bIns="25896" anchor="b">
            <a:spAutoFit/>
          </a:bodyPr>
          <a:lstStyle/>
          <a:p>
            <a:pPr lvl="0" algn="ctr"/>
            <a:r>
              <a:rPr lang="ru-RU" b="1" i="0" u="none">
                <a:latin typeface="Arial Black" pitchFamily="34"/>
              </a:rPr>
              <a:t>разумное использование </a:t>
            </a:r>
            <a:br>
              <a:rPr lang="ru-RU" b="1" i="0" u="none">
                <a:latin typeface="Arial Black" pitchFamily="34"/>
              </a:rPr>
            </a:br>
            <a:r>
              <a:rPr lang="ru-RU" b="1" i="0" u="none">
                <a:latin typeface="Arial Black" pitchFamily="34"/>
              </a:rPr>
              <a:t>региональным законодателем </a:t>
            </a:r>
            <a:br>
              <a:rPr lang="ru-RU" b="1" i="0" u="none">
                <a:latin typeface="Arial Black" pitchFamily="34"/>
              </a:rPr>
            </a:br>
            <a:r>
              <a:rPr lang="ru-RU" b="1" i="0" u="none">
                <a:latin typeface="Arial Black" pitchFamily="34"/>
              </a:rPr>
              <a:t>права опережающего правового регулирования общественных отношений</a:t>
            </a:r>
          </a:p>
        </p:txBody>
      </p:sp>
      <p:sp>
        <p:nvSpPr>
          <p:cNvPr id="72709" name="Прямоугольник 2"/>
          <p:cNvSpPr>
            <a:spLocks noGrp="1" noChangeShapeType="1"/>
          </p:cNvSpPr>
          <p:nvPr/>
        </p:nvSpPr>
        <p:spPr>
          <a:xfrm>
            <a:off x="400050" y="252412"/>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74755"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74756" name="Rectangle 5"/>
          <p:cNvSpPr>
            <a:spLocks noGrp="1" noChangeShapeType="1"/>
          </p:cNvSpPr>
          <p:nvPr/>
        </p:nvSpPr>
        <p:spPr>
          <a:xfrm>
            <a:off x="833437" y="79375"/>
            <a:ext cx="4679950" cy="544512"/>
          </a:xfrm>
          <a:prstGeom prst="rect">
            <a:avLst/>
          </a:prstGeom>
          <a:noFill/>
        </p:spPr>
        <p:txBody>
          <a:bodyPr lIns="51792" tIns="25896" rIns="51792" bIns="25896" anchor="b">
            <a:spAutoFit/>
          </a:bodyPr>
          <a:lstStyle/>
          <a:p>
            <a:pPr lvl="0"/>
            <a:r>
              <a:rPr lang="ru-RU" sz="1600" b="1" i="0" u="none">
                <a:latin typeface="Arial Black" pitchFamily="34"/>
              </a:rPr>
              <a:t>Мы были одни из первых. Не нужно бояться экспериментировать </a:t>
            </a:r>
          </a:p>
        </p:txBody>
      </p:sp>
      <p:sp>
        <p:nvSpPr>
          <p:cNvPr id="74757" name="Rectangle 7"/>
          <p:cNvSpPr>
            <a:spLocks noGrp="1" noChangeShapeType="1"/>
          </p:cNvSpPr>
          <p:nvPr/>
        </p:nvSpPr>
        <p:spPr>
          <a:xfrm>
            <a:off x="373062" y="704850"/>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74758" name="Прямоугольник 1"/>
          <p:cNvSpPr>
            <a:spLocks noGrp="1" noChangeShapeType="1"/>
          </p:cNvSpPr>
          <p:nvPr/>
        </p:nvSpPr>
        <p:spPr>
          <a:xfrm>
            <a:off x="320675" y="1019175"/>
            <a:ext cx="1911350" cy="1108075"/>
          </a:xfrm>
          <a:prstGeom prst="rect">
            <a:avLst/>
          </a:prstGeom>
          <a:noFill/>
        </p:spPr>
        <p:txBody>
          <a:bodyPr lIns="91440" tIns="45720" rIns="91440" bIns="45720">
            <a:spAutoFit/>
          </a:bodyPr>
          <a:lstStyle/>
          <a:p>
            <a:pPr lvl="0"/>
            <a:r>
              <a:rPr lang="ru-RU" sz="600" b="1" i="0" u="none">
                <a:solidFill>
                  <a:schemeClr val="dk1"/>
                </a:solidFill>
                <a:latin typeface="Arial Black" pitchFamily="34"/>
              </a:rPr>
              <a:t>с 1 июля 2012 г. на территории Архангельской области введен запрет на розничную продажу спиртных напитков с содержанием этилового спирта от 0,5 процента до 9 процентов объема готовой продукции, винных напитков с содержанием этилового спирта от 1,5 процента до 9 процентов объема готовой продукции и напитков, изготавливаемых на основе пива (пивных напитков)</a:t>
            </a:r>
          </a:p>
        </p:txBody>
      </p:sp>
      <p:sp>
        <p:nvSpPr>
          <p:cNvPr id="74759" name="Прямоугольник 2"/>
          <p:cNvSpPr>
            <a:spLocks noGrp="1" noChangeShapeType="1"/>
          </p:cNvSpPr>
          <p:nvPr/>
        </p:nvSpPr>
        <p:spPr>
          <a:xfrm>
            <a:off x="431800" y="58737"/>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74760" name="Rectangle 8"/>
          <p:cNvSpPr>
            <a:spLocks noGrp="1" noChangeShapeType="1"/>
          </p:cNvSpPr>
          <p:nvPr/>
        </p:nvSpPr>
        <p:spPr>
          <a:xfrm>
            <a:off x="2266950" y="631825"/>
            <a:ext cx="3367087" cy="1112837"/>
          </a:xfrm>
          <a:prstGeom prst="rect">
            <a:avLst/>
          </a:prstGeom>
          <a:noFill/>
        </p:spPr>
        <p:txBody>
          <a:bodyPr lIns="51792" tIns="25896" rIns="51792" bIns="25896" anchor="ctr" anchorCtr="0">
            <a:spAutoFit/>
          </a:bodyPr>
          <a:lstStyle/>
          <a:p>
            <a:pPr lvl="0"/>
            <a:r>
              <a:rPr lang="ru-RU" sz="500">
                <a:solidFill>
                  <a:schemeClr val="dk1"/>
                </a:solidFill>
                <a:latin typeface="Arial Black" pitchFamily="34"/>
              </a:rPr>
              <a:t>удовлетворено заявление ООО «Долина» и статья 7 областного закона от 28 июня 2010 г. № 182-14-ОЗ противоречащей федеральному законодательству и недействующей</a:t>
            </a:r>
            <a:br>
              <a:rPr lang="ru-RU" sz="500">
                <a:solidFill>
                  <a:schemeClr val="dk1"/>
                </a:solidFill>
                <a:latin typeface="Arial Black" pitchFamily="34"/>
              </a:rPr>
            </a:br>
            <a:endParaRPr lang="en-US" sz="200"/>
          </a:p>
          <a:p>
            <a:pPr lvl="0"/>
            <a:r>
              <a:rPr lang="ru-RU" sz="500">
                <a:solidFill>
                  <a:schemeClr val="dk1"/>
                </a:solidFill>
                <a:latin typeface="Arial Black" pitchFamily="34"/>
              </a:rPr>
              <a:t>запрет на розничную продажу отдельных видов алкогольной продукции с ограничением по содержанию этилового спирта не соответствует требованиям федерального законодательства, является превышением предоставленных органам государственной власти субъектов Российской Федерации полномочий </a:t>
            </a:r>
          </a:p>
          <a:p>
            <a:pPr lvl="0"/>
            <a:r>
              <a:rPr lang="ru-RU" sz="500">
                <a:solidFill>
                  <a:schemeClr val="dk1"/>
                </a:solidFill>
                <a:latin typeface="Arial Black" pitchFamily="34"/>
              </a:rPr>
              <a:t>Такого вида спиртных и винных напитков в качестве обособленной, нормативно определенной категории (вида) алкогольной продукции, оборот которой (в том числе розничная продажа) может регулироваться в Российской Федерации, в статье 2 Федерального закона № 171-ФЗ не содержится. </a:t>
            </a:r>
          </a:p>
          <a:p>
            <a:pPr lvl="0"/>
            <a:endParaRPr lang="en-US" sz="200"/>
          </a:p>
          <a:p>
            <a:pPr lvl="0"/>
            <a:r>
              <a:rPr lang="ru-RU" sz="500">
                <a:solidFill>
                  <a:schemeClr val="dk1"/>
                </a:solidFill>
                <a:latin typeface="Arial Black" pitchFamily="34"/>
              </a:rPr>
              <a:t>решение Архангельского областного суда от 7 августа 2012 г. по делу № 3-37, оставленное без изменения определением Верховного Суда Российской Федерации от 21 ноября 2012 г. № 1-АПГ12-14</a:t>
            </a:r>
          </a:p>
        </p:txBody>
      </p:sp>
      <p:sp>
        <p:nvSpPr>
          <p:cNvPr id="74761" name="Rectangle 9"/>
          <p:cNvSpPr>
            <a:spLocks noGrp="1" noChangeShapeType="1"/>
          </p:cNvSpPr>
          <p:nvPr/>
        </p:nvSpPr>
        <p:spPr>
          <a:xfrm>
            <a:off x="355600" y="2125662"/>
            <a:ext cx="1876425" cy="1068387"/>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областной закон от 4 июня 2012 г. № 487-31-ОЗ «О внесении изменения и дополнения в статью 7 областного закона «О реализации государственных полномочий Архангельской области в сфере производства и оборота этилового спирта, алкогольной и спиртсодержащей продукции </a:t>
            </a:r>
            <a:br>
              <a:rPr lang="ru-RU" sz="600" b="1" i="0" u="none">
                <a:solidFill>
                  <a:schemeClr val="dk1"/>
                </a:solidFill>
                <a:latin typeface="Arial Black" pitchFamily="34"/>
              </a:rPr>
            </a:br>
            <a:r>
              <a:rPr lang="ru-RU" sz="600" b="1" i="0" u="none">
                <a:solidFill>
                  <a:schemeClr val="dk1"/>
                </a:solidFill>
                <a:latin typeface="Arial Black" pitchFamily="34"/>
              </a:rPr>
              <a:t>и об ограничении потребления (распития) алкогольной продукции» </a:t>
            </a:r>
          </a:p>
        </p:txBody>
      </p:sp>
      <p:sp>
        <p:nvSpPr>
          <p:cNvPr id="74762" name="Rectangle 10"/>
          <p:cNvSpPr>
            <a:spLocks noGrp="1" noChangeShapeType="1"/>
          </p:cNvSpPr>
          <p:nvPr/>
        </p:nvSpPr>
        <p:spPr>
          <a:xfrm>
            <a:off x="2266950" y="1744662"/>
            <a:ext cx="3332162" cy="1438275"/>
          </a:xfrm>
          <a:prstGeom prst="rect">
            <a:avLst/>
          </a:prstGeom>
          <a:noFill/>
        </p:spPr>
        <p:txBody>
          <a:bodyPr lIns="51792" tIns="25896" rIns="51792" bIns="25896" anchor="ctr" anchorCtr="0">
            <a:spAutoFit/>
          </a:bodyPr>
          <a:lstStyle/>
          <a:p>
            <a:pPr lvl="0"/>
            <a:r>
              <a:rPr lang="ru-RU" sz="500">
                <a:solidFill>
                  <a:schemeClr val="dk1"/>
                </a:solidFill>
                <a:latin typeface="Arial Black" pitchFamily="34"/>
              </a:rPr>
              <a:t>Решением Федеральной антимонопольной службы от 3 сентября 2012 г. по делу № 115/72-12 Архангельское областное Собрание депутатов признано нарушившим пункт 3 части 1 статьи 15 Федерального закона от 26 июля 2006 г. № 135-ФЗ «О защите конкуренции», подпункт «б» пункта 4 статьи 15 Федерального закона от 28 декабря 2009 года № 381-ФЗ «Об основах государственного регулирования торговой деятельности в Российской Федерации» в части принятия областного закона № 487-31-ОЗ, что привело к ограничению прав хозяйствующих субъектов на продажу, покупку, </a:t>
            </a:r>
            <a:br>
              <a:rPr lang="ru-RU" sz="500">
                <a:solidFill>
                  <a:schemeClr val="dk1"/>
                </a:solidFill>
                <a:latin typeface="Arial Black" pitchFamily="34"/>
              </a:rPr>
            </a:br>
            <a:r>
              <a:rPr lang="ru-RU" sz="500">
                <a:solidFill>
                  <a:schemeClr val="dk1"/>
                </a:solidFill>
                <a:latin typeface="Arial Black" pitchFamily="34"/>
              </a:rPr>
              <a:t>иное приобретение, обмен товаров, ограничению продажи отдельных видов товаров на территории Архангельской области и ограничению конкуренции на рынке розничной продажи на территории области алкогольных напитков.</a:t>
            </a:r>
          </a:p>
          <a:p>
            <a:pPr lvl="0"/>
            <a:r>
              <a:rPr lang="ru-RU" sz="500">
                <a:solidFill>
                  <a:schemeClr val="dk1"/>
                </a:solidFill>
                <a:latin typeface="Arial Black" pitchFamily="34"/>
              </a:rPr>
              <a:t>Решением Арбитражного суда города Москвы от 08 февраля 2013 г. по делу № А40-130927/2012, № А40-135073/2012, оставленным без изменения постановлением Девятого арбитражного апелляционного суда от 23 апреля </a:t>
            </a:r>
            <a:br>
              <a:rPr lang="ru-RU" sz="500">
                <a:solidFill>
                  <a:schemeClr val="dk1"/>
                </a:solidFill>
                <a:latin typeface="Arial Black" pitchFamily="34"/>
              </a:rPr>
            </a:br>
            <a:r>
              <a:rPr lang="ru-RU" sz="500">
                <a:solidFill>
                  <a:schemeClr val="dk1"/>
                </a:solidFill>
                <a:latin typeface="Arial Black" pitchFamily="34"/>
              </a:rPr>
              <a:t>2013 г. по делу № 09АП-7883/2013-АК, Архангельскому областному Собранию депутатов и Правительству области было отказано в удовлетворении требований об отмене указанного решения Федеральной антимонопольной службы. Постановлением Федерального Арбитражного Суда Московского округа от 26 сентября 2013 г. по делу № А40-130927/12-130-1267 решения оставлены без изменения.</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76803" name="Rectangle 3"/>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76804" name="Rectangle 4"/>
          <p:cNvSpPr>
            <a:spLocks noGrp="1" noChangeShapeType="1"/>
          </p:cNvSpPr>
          <p:nvPr/>
        </p:nvSpPr>
        <p:spPr>
          <a:xfrm>
            <a:off x="836612" y="1979612"/>
            <a:ext cx="4679950" cy="606425"/>
          </a:xfrm>
          <a:prstGeom prst="rect">
            <a:avLst/>
          </a:prstGeom>
          <a:noFill/>
        </p:spPr>
        <p:txBody>
          <a:bodyPr lIns="51792" tIns="25896" rIns="51792" bIns="25896" anchor="b">
            <a:spAutoFit/>
          </a:bodyPr>
          <a:lstStyle/>
          <a:p>
            <a:pPr lvl="0"/>
            <a:r>
              <a:rPr lang="ru-RU" sz="1200">
                <a:solidFill>
                  <a:schemeClr val="dk1"/>
                </a:solidFill>
                <a:latin typeface="Arial Black" pitchFamily="34"/>
              </a:rPr>
              <a:t>областной закон от 27 апреля 2024 г. № 87-7-ОЗ </a:t>
            </a:r>
            <a:br>
              <a:rPr lang="ru-RU" sz="1200">
                <a:solidFill>
                  <a:schemeClr val="dk1"/>
                </a:solidFill>
                <a:latin typeface="Arial Black" pitchFamily="34"/>
              </a:rPr>
            </a:br>
            <a:r>
              <a:rPr lang="ru-RU" sz="1200">
                <a:solidFill>
                  <a:schemeClr val="dk1"/>
                </a:solidFill>
                <a:latin typeface="Arial Black" pitchFamily="34"/>
              </a:rPr>
              <a:t>«О патриотическом воспитании в Архангельской области» </a:t>
            </a:r>
          </a:p>
        </p:txBody>
      </p:sp>
      <p:sp>
        <p:nvSpPr>
          <p:cNvPr id="76805" name="Rectangle 7"/>
          <p:cNvSpPr>
            <a:spLocks noGrp="1" noChangeShapeType="1"/>
          </p:cNvSpPr>
          <p:nvPr/>
        </p:nvSpPr>
        <p:spPr>
          <a:xfrm>
            <a:off x="295275" y="1425575"/>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76806" name="Прямоугольник 2"/>
          <p:cNvSpPr>
            <a:spLocks noGrp="1" noChangeShapeType="1"/>
          </p:cNvSpPr>
          <p:nvPr/>
        </p:nvSpPr>
        <p:spPr>
          <a:xfrm>
            <a:off x="400050" y="252412"/>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76807" name="Rectangle 5"/>
          <p:cNvSpPr>
            <a:spLocks noGrp="1" noChangeShapeType="1"/>
          </p:cNvSpPr>
          <p:nvPr/>
        </p:nvSpPr>
        <p:spPr>
          <a:xfrm>
            <a:off x="860425" y="187325"/>
            <a:ext cx="4679950" cy="912812"/>
          </a:xfrm>
          <a:prstGeom prst="rect">
            <a:avLst/>
          </a:prstGeom>
          <a:noFill/>
        </p:spPr>
        <p:txBody>
          <a:bodyPr lIns="51792" tIns="25896" rIns="51792" bIns="25896" anchor="b">
            <a:spAutoFit/>
          </a:bodyPr>
          <a:lstStyle/>
          <a:p>
            <a:pPr lvl="0" algn="ctr"/>
            <a:r>
              <a:rPr lang="ru-RU" b="1" i="0" u="none">
                <a:latin typeface="Arial Black" pitchFamily="34"/>
              </a:rPr>
              <a:t>Важно, чтобы закон не ради закона. </a:t>
            </a:r>
          </a:p>
          <a:p>
            <a:pPr lvl="0" algn="ctr"/>
            <a:r>
              <a:rPr lang="ru-RU" b="1" i="0" u="none">
                <a:latin typeface="Arial Black" pitchFamily="34"/>
              </a:rPr>
              <a:t>Хотя и его наличие позволяет расставить акценты ключевых направлений государственной политики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78851"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78852" name="Rectangle 5"/>
          <p:cNvSpPr>
            <a:spLocks noGrp="1" noChangeShapeType="1"/>
          </p:cNvSpPr>
          <p:nvPr/>
        </p:nvSpPr>
        <p:spPr>
          <a:xfrm>
            <a:off x="863600" y="217487"/>
            <a:ext cx="4679950" cy="298450"/>
          </a:xfrm>
          <a:prstGeom prst="rect">
            <a:avLst/>
          </a:prstGeom>
          <a:noFill/>
        </p:spPr>
        <p:txBody>
          <a:bodyPr lIns="51792" tIns="25896" rIns="51792" bIns="25896" anchor="b">
            <a:spAutoFit/>
          </a:bodyPr>
          <a:lstStyle/>
          <a:p>
            <a:pPr lvl="0"/>
            <a:r>
              <a:rPr lang="ru-RU" sz="1600" b="1" i="0" u="none">
                <a:latin typeface="Arial Black" pitchFamily="34"/>
              </a:rPr>
              <a:t>Оценку дает суд</a:t>
            </a:r>
          </a:p>
        </p:txBody>
      </p:sp>
      <p:sp>
        <p:nvSpPr>
          <p:cNvPr id="78853" name="Rectangle 7"/>
          <p:cNvSpPr>
            <a:spLocks noGrp="1" noChangeShapeType="1"/>
          </p:cNvSpPr>
          <p:nvPr/>
        </p:nvSpPr>
        <p:spPr>
          <a:xfrm>
            <a:off x="360362" y="654050"/>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78854"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78855" name="Rectangle 8"/>
          <p:cNvSpPr>
            <a:spLocks noGrp="1" noChangeShapeType="1"/>
          </p:cNvSpPr>
          <p:nvPr/>
        </p:nvSpPr>
        <p:spPr>
          <a:xfrm>
            <a:off x="996950" y="1728787"/>
            <a:ext cx="4475162" cy="1128712"/>
          </a:xfrm>
          <a:prstGeom prst="rect">
            <a:avLst/>
          </a:prstGeom>
          <a:noFill/>
        </p:spPr>
        <p:txBody>
          <a:bodyPr lIns="51792" tIns="25896" rIns="51792" bIns="25896" anchor="ctr" anchorCtr="0">
            <a:spAutoFit/>
          </a:bodyPr>
          <a:lstStyle/>
          <a:p>
            <a:pPr lvl="0"/>
            <a:r>
              <a:rPr lang="ru-RU" sz="700" b="1" i="0" u="none">
                <a:solidFill>
                  <a:schemeClr val="dk1"/>
                </a:solidFill>
                <a:latin typeface="Arial Black" pitchFamily="34"/>
              </a:rPr>
              <a:t>нарушение установленных уполномоченным исполнительным органом государственной власти Архангельской области в сфере транспорта сроков оплаты стоимости перемещения на специализированную стоянку задержанного транспортного средства и хранения на данной стоянке указанного транспортного средства лицами, привлеченными к административной ответственности за административное правонарушение, повлекшее применение задержания транспортного средства, за исключением случаев, указанных в части 9 статьи 27.13 Кодекса Российской Федерации об административных правонарушениях, - влечет наложение административного штрафа в размере от трех тысяч до пяти тысяч рублей</a:t>
            </a:r>
          </a:p>
        </p:txBody>
      </p:sp>
      <p:sp>
        <p:nvSpPr>
          <p:cNvPr id="78856" name="Rectangle 9"/>
          <p:cNvSpPr>
            <a:spLocks noGrp="1" noChangeShapeType="1"/>
          </p:cNvSpPr>
          <p:nvPr/>
        </p:nvSpPr>
        <p:spPr>
          <a:xfrm>
            <a:off x="665162" y="966787"/>
            <a:ext cx="4838700" cy="744537"/>
          </a:xfrm>
          <a:prstGeom prst="rect">
            <a:avLst/>
          </a:prstGeom>
          <a:noFill/>
        </p:spPr>
        <p:txBody>
          <a:bodyPr lIns="51792" tIns="25896" rIns="51792" bIns="25896" anchor="b">
            <a:spAutoFit/>
          </a:bodyPr>
          <a:lstStyle/>
          <a:p>
            <a:pPr lvl="0"/>
            <a:r>
              <a:rPr lang="ru-RU" sz="700" b="1" i="0" u="none">
                <a:solidFill>
                  <a:schemeClr val="dk1"/>
                </a:solidFill>
                <a:latin typeface="Arial Black" pitchFamily="34"/>
              </a:rPr>
              <a:t>признана недействующей со дня вступления решения суда в законную силу статья 5.4 областного закона от 3 июня 2003 г. № 172-22-ОЗ «Об административных правонарушениях" (в редакции от 19 ноября 2018 г.)</a:t>
            </a:r>
            <a:br>
              <a:rPr lang="ru-RU" sz="700" b="1" i="0" u="none">
                <a:solidFill>
                  <a:schemeClr val="dk1"/>
                </a:solidFill>
                <a:latin typeface="Arial Black" pitchFamily="34"/>
              </a:rPr>
            </a:br>
            <a:endParaRPr lang="en-US" sz="300"/>
          </a:p>
          <a:p>
            <a:pPr lvl="0"/>
            <a:r>
              <a:rPr lang="ru-RU" sz="700" b="1" i="0" u="none">
                <a:solidFill>
                  <a:schemeClr val="dk1"/>
                </a:solidFill>
                <a:latin typeface="Arial Black" pitchFamily="34"/>
              </a:rPr>
              <a:t>введена административная ответственность за нарушение установленного срока оплаты стоимости перемещения на специализированную стоянку задержанного транспортного средства и хранения на данной стоянке указанного транспортного средства</a:t>
            </a:r>
          </a:p>
        </p:txBody>
      </p:sp>
      <p:sp>
        <p:nvSpPr>
          <p:cNvPr id="78857" name="Rectangle 10"/>
          <p:cNvSpPr>
            <a:spLocks noGrp="1" noChangeShapeType="1"/>
          </p:cNvSpPr>
          <p:nvPr/>
        </p:nvSpPr>
        <p:spPr>
          <a:xfrm>
            <a:off x="665162" y="2895600"/>
            <a:ext cx="5040312" cy="236537"/>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решение Архангельского областного суда от 6 февраля 2019 г. № 3а-85/2019, оставленное без изменения апелляционным определением Верховного Суда Российской Федерации от 19 июня 2019 г. № 1-АПА 19-4</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ShapeType="1"/>
          </p:cNvSpPr>
          <p:nvPr>
            <p:ph type="ctrTitle"/>
          </p:nvPr>
        </p:nvSpPr>
        <p:spPr>
          <a:xfrm>
            <a:off x="635000" y="755650"/>
            <a:ext cx="4895850" cy="2089150"/>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hangingPunct="1">
              <a:spcBef>
                <a:spcPts val="0"/>
              </a:spcBef>
              <a:buNone/>
            </a:pPr>
            <a:r>
              <a:rPr lang="ru-RU" sz="800" b="1" i="0" u="none">
                <a:latin typeface="Arial Black" pitchFamily="34"/>
              </a:rPr>
              <a:t>нарушены ли права, свободы и законные интересы административного истца или лиц, в интересах которых подано административное исковое заявление</a:t>
            </a:r>
            <a:br>
              <a:rPr lang="ru-RU" sz="800" b="1" i="0" u="none">
                <a:latin typeface="Arial Black" pitchFamily="34"/>
              </a:rPr>
            </a:br>
            <a:r>
              <a:rPr lang="ru-RU" sz="800" b="1" i="0" u="none">
                <a:latin typeface="Arial Black" pitchFamily="34"/>
              </a:rPr>
              <a:t/>
            </a:r>
            <a:br>
              <a:rPr lang="ru-RU" sz="800" b="1" i="0" u="none">
                <a:latin typeface="Arial Black" pitchFamily="34"/>
              </a:rPr>
            </a:br>
            <a:r>
              <a:rPr lang="ru-RU" sz="800" b="1" i="0" u="none">
                <a:latin typeface="Arial Black" pitchFamily="34"/>
              </a:rPr>
              <a:t>соблюдены ли требования нормативных правовых актов, устанавливающих:</a:t>
            </a:r>
            <a:br>
              <a:rPr lang="ru-RU" sz="800" b="1" i="0" u="none">
                <a:latin typeface="Arial Black" pitchFamily="34"/>
              </a:rPr>
            </a:br>
            <a:r>
              <a:rPr lang="ru-RU" sz="800" b="1" i="0" u="none">
                <a:latin typeface="Arial Black" pitchFamily="34"/>
              </a:rPr>
              <a:t>а) </a:t>
            </a:r>
            <a:r>
              <a:rPr lang="ru-RU" sz="800" b="1" i="0" u="none">
                <a:solidFill>
                  <a:srgbClr val="FF0000"/>
                </a:solidFill>
                <a:latin typeface="Arial Black" pitchFamily="34"/>
              </a:rPr>
              <a:t>полномочия органа, организации, должностного лица на принятие нормативных правовых актов</a:t>
            </a:r>
            <a:r>
              <a:rPr lang="ru-RU" sz="800" b="1" i="0" u="none">
                <a:latin typeface="Arial Black" pitchFamily="34"/>
              </a:rPr>
              <a:t>;</a:t>
            </a:r>
            <a:br>
              <a:rPr lang="ru-RU" sz="800" b="1" i="0" u="none">
                <a:latin typeface="Arial Black" pitchFamily="34"/>
              </a:rPr>
            </a:br>
            <a:r>
              <a:rPr lang="ru-RU" sz="800" b="1" i="0" u="none">
                <a:latin typeface="Arial Black" pitchFamily="34"/>
              </a:rPr>
              <a:t>б) </a:t>
            </a:r>
            <a:r>
              <a:rPr lang="ru-RU" sz="800" b="1" i="0" u="none">
                <a:solidFill>
                  <a:srgbClr val="FF0000"/>
                </a:solidFill>
                <a:latin typeface="Arial Black" pitchFamily="34"/>
              </a:rPr>
              <a:t>форму и вид</a:t>
            </a:r>
            <a:r>
              <a:rPr lang="ru-RU" sz="800" b="1" i="0" u="none">
                <a:latin typeface="Arial Black" pitchFamily="34"/>
              </a:rPr>
              <a:t>, в которых орган, организация, должностное лицо вправе принимать нормативные правовые акты;</a:t>
            </a:r>
            <a:br>
              <a:rPr lang="ru-RU" sz="800" b="1" i="0" u="none">
                <a:latin typeface="Arial Black" pitchFamily="34"/>
              </a:rPr>
            </a:br>
            <a:r>
              <a:rPr lang="ru-RU" sz="800" b="1" i="0" u="none">
                <a:latin typeface="Arial Black" pitchFamily="34"/>
              </a:rPr>
              <a:t>в) </a:t>
            </a:r>
            <a:r>
              <a:rPr lang="ru-RU" sz="800" b="1" i="0" u="none">
                <a:solidFill>
                  <a:srgbClr val="FF0000"/>
                </a:solidFill>
                <a:latin typeface="Arial Black" pitchFamily="34"/>
              </a:rPr>
              <a:t>процедуру принятия </a:t>
            </a:r>
            <a:r>
              <a:rPr lang="ru-RU" sz="800" b="1" i="0" u="none">
                <a:latin typeface="Arial Black" pitchFamily="34"/>
              </a:rPr>
              <a:t>оспариваемого нормативного правового акта;</a:t>
            </a:r>
            <a:br>
              <a:rPr lang="ru-RU" sz="800" b="1" i="0" u="none">
                <a:latin typeface="Arial Black" pitchFamily="34"/>
              </a:rPr>
            </a:br>
            <a:r>
              <a:rPr lang="ru-RU" sz="800" b="1" i="0" u="none">
                <a:latin typeface="Arial Black" pitchFamily="34"/>
              </a:rPr>
              <a:t>г) </a:t>
            </a:r>
            <a:r>
              <a:rPr lang="ru-RU" sz="800" b="1" i="0" u="none">
                <a:solidFill>
                  <a:srgbClr val="FF0000"/>
                </a:solidFill>
                <a:latin typeface="Arial Black" pitchFamily="34"/>
              </a:rPr>
              <a:t>правила введения</a:t>
            </a:r>
            <a:r>
              <a:rPr lang="ru-RU" sz="800" b="1" i="0" u="none">
                <a:latin typeface="Arial Black" pitchFamily="34"/>
              </a:rPr>
              <a:t> нормативных правовых актов </a:t>
            </a:r>
            <a:r>
              <a:rPr lang="ru-RU" sz="800" b="1" i="0" u="none">
                <a:solidFill>
                  <a:srgbClr val="FF0000"/>
                </a:solidFill>
                <a:latin typeface="Arial Black" pitchFamily="34"/>
              </a:rPr>
              <a:t>в действие, в том числе </a:t>
            </a:r>
            <a:br>
              <a:rPr lang="ru-RU" sz="800" b="1" i="0" u="none">
                <a:solidFill>
                  <a:srgbClr val="FF0000"/>
                </a:solidFill>
                <a:latin typeface="Arial Black" pitchFamily="34"/>
              </a:rPr>
            </a:br>
            <a:r>
              <a:rPr lang="ru-RU" sz="800" b="1" i="0" u="none">
                <a:solidFill>
                  <a:srgbClr val="FF0000"/>
                </a:solidFill>
                <a:latin typeface="Arial Black" pitchFamily="34"/>
              </a:rPr>
              <a:t>порядок опубликования, </a:t>
            </a:r>
            <a:r>
              <a:rPr lang="ru-RU" sz="800" b="1" i="0" u="none">
                <a:latin typeface="Arial Black" pitchFamily="34"/>
              </a:rPr>
              <a:t>государственной регистрации (если государственная регистрация данных нормативных правовых актов предусмотрена законодательством Российской Федерации) и </a:t>
            </a:r>
            <a:r>
              <a:rPr lang="ru-RU" sz="800" b="1" i="0" u="none">
                <a:solidFill>
                  <a:srgbClr val="FF0000"/>
                </a:solidFill>
                <a:latin typeface="Arial Black" pitchFamily="34"/>
              </a:rPr>
              <a:t>вступления их в силу</a:t>
            </a:r>
            <a:r>
              <a:rPr lang="ru-RU" sz="800" b="1" i="0" u="none">
                <a:latin typeface="Arial Black" pitchFamily="34"/>
              </a:rPr>
              <a:t>;</a:t>
            </a:r>
            <a:br>
              <a:rPr lang="ru-RU" sz="800" b="1" i="0" u="none">
                <a:latin typeface="Arial Black" pitchFamily="34"/>
              </a:rPr>
            </a:br>
            <a:r>
              <a:rPr lang="ru-RU" sz="800" b="1" i="0" u="none">
                <a:latin typeface="Arial Black" pitchFamily="34"/>
              </a:rPr>
              <a:t/>
            </a:r>
            <a:br>
              <a:rPr lang="ru-RU" sz="800" b="1" i="0" u="none">
                <a:latin typeface="Arial Black" pitchFamily="34"/>
              </a:rPr>
            </a:br>
            <a:r>
              <a:rPr lang="ru-RU" sz="800" b="1" i="0" u="none">
                <a:latin typeface="Arial Black" pitchFamily="34"/>
              </a:rPr>
              <a:t>соответствие оспариваемого нормативного правового акта или его части </a:t>
            </a:r>
            <a:r>
              <a:rPr lang="ru-RU" sz="800" b="1" i="0" u="none">
                <a:solidFill>
                  <a:srgbClr val="FF0000"/>
                </a:solidFill>
                <a:latin typeface="Arial Black" pitchFamily="34"/>
              </a:rPr>
              <a:t>нормативным правовым актам, имеющим большую юридическую силу</a:t>
            </a:r>
          </a:p>
        </p:txBody>
      </p:sp>
      <p:sp>
        <p:nvSpPr>
          <p:cNvPr id="80899" name="Rectangle 5"/>
          <p:cNvSpPr>
            <a:spLocks noGrp="1" noChangeShapeType="1"/>
          </p:cNvSpPr>
          <p:nvPr/>
        </p:nvSpPr>
        <p:spPr>
          <a:xfrm>
            <a:off x="850900" y="287337"/>
            <a:ext cx="4679950" cy="298450"/>
          </a:xfrm>
          <a:prstGeom prst="rect">
            <a:avLst/>
          </a:prstGeom>
          <a:noFill/>
        </p:spPr>
        <p:txBody>
          <a:bodyPr lIns="51792" tIns="25896" rIns="51792" bIns="25896" anchor="b">
            <a:spAutoFit/>
          </a:bodyPr>
          <a:lstStyle/>
          <a:p>
            <a:pPr lvl="0"/>
            <a:r>
              <a:rPr lang="ru-RU" sz="1600" b="1" i="0" u="none">
                <a:latin typeface="Arial Black" pitchFamily="34"/>
              </a:rPr>
              <a:t>Оценку дает суд</a:t>
            </a:r>
          </a:p>
        </p:txBody>
      </p:sp>
      <p:sp>
        <p:nvSpPr>
          <p:cNvPr id="80900" name="Прямоугольник 2"/>
          <p:cNvSpPr>
            <a:spLocks noGrp="1" noChangeShapeType="1"/>
          </p:cNvSpPr>
          <p:nvPr/>
        </p:nvSpPr>
        <p:spPr>
          <a:xfrm>
            <a:off x="431800" y="1397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ShapeType="1"/>
          </p:cNvSpPr>
          <p:nvPr>
            <p:ph type="ctrTitle"/>
          </p:nvPr>
        </p:nvSpPr>
        <p:spPr>
          <a:xfrm>
            <a:off x="431800" y="133350"/>
            <a:ext cx="5113337" cy="360362"/>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hangingPunct="1">
              <a:spcBef>
                <a:spcPts val="0"/>
              </a:spcBef>
              <a:buNone/>
            </a:pPr>
            <a:r>
              <a:rPr lang="ru-RU" sz="1000" b="1" i="0" u="none">
                <a:solidFill>
                  <a:schemeClr val="dk1"/>
                </a:solidFill>
                <a:latin typeface="Arial Black" pitchFamily="34"/>
              </a:rPr>
              <a:t>правовой департамент администрации Губернатора </a:t>
            </a:r>
            <a:br>
              <a:rPr lang="ru-RU" sz="1000" b="1" i="0" u="none">
                <a:solidFill>
                  <a:schemeClr val="dk1"/>
                </a:solidFill>
                <a:latin typeface="Arial Black" pitchFamily="34"/>
              </a:rPr>
            </a:br>
            <a:r>
              <a:rPr lang="ru-RU" sz="1000" b="1" i="0" u="none">
                <a:solidFill>
                  <a:schemeClr val="dk1"/>
                </a:solidFill>
                <a:latin typeface="Arial Black" pitchFamily="34"/>
              </a:rPr>
              <a:t>Архангельской области и Правительства Архангельской области</a:t>
            </a:r>
          </a:p>
        </p:txBody>
      </p:sp>
      <p:sp>
        <p:nvSpPr>
          <p:cNvPr id="9219" name="Прямоугольник 1"/>
          <p:cNvSpPr>
            <a:spLocks noGrp="1" noChangeShapeType="1"/>
          </p:cNvSpPr>
          <p:nvPr/>
        </p:nvSpPr>
        <p:spPr>
          <a:xfrm>
            <a:off x="404812" y="2808287"/>
            <a:ext cx="5094287" cy="369887"/>
          </a:xfrm>
          <a:prstGeom prst="rect">
            <a:avLst/>
          </a:prstGeom>
          <a:noFill/>
        </p:spPr>
        <p:txBody>
          <a:bodyPr lIns="91440" tIns="45720" rIns="91440" bIns="45720">
            <a:spAutoFit/>
          </a:bodyPr>
          <a:lstStyle/>
          <a:p>
            <a:pPr lvl="0" algn="just"/>
            <a:r>
              <a:rPr sz="600" b="1" i="0" u="none">
                <a:solidFill>
                  <a:schemeClr val="dk1"/>
                </a:solidFill>
                <a:latin typeface="Arial Black" pitchFamily="34"/>
              </a:rPr>
              <a:t>обеспечения организации предоставления </a:t>
            </a:r>
            <a:r>
              <a:rPr sz="600" b="1" i="0" u="none">
                <a:latin typeface="Arial Black" pitchFamily="34"/>
              </a:rPr>
              <a:t>бесплатной квалифицированной юридической помощи, правового информирования и правового просвещения </a:t>
            </a:r>
            <a:r>
              <a:rPr sz="600" b="1" i="0" u="none">
                <a:solidFill>
                  <a:schemeClr val="dk1"/>
                </a:solidFill>
                <a:latin typeface="Arial Black" pitchFamily="34"/>
              </a:rPr>
              <a:t>населения на территории Архангельской области, кураторство </a:t>
            </a:r>
            <a:r>
              <a:rPr sz="600">
                <a:solidFill>
                  <a:schemeClr val="dk1"/>
                </a:solidFill>
                <a:latin typeface="Arial Black" pitchFamily="34"/>
              </a:rPr>
              <a:t>государственного казенного учреждения Архангельской области «Государственное юридическое бюро»</a:t>
            </a:r>
          </a:p>
        </p:txBody>
      </p:sp>
      <p:sp>
        <p:nvSpPr>
          <p:cNvPr id="9220" name="Прямоугольник 2"/>
          <p:cNvSpPr>
            <a:spLocks noGrp="1" noChangeShapeType="1"/>
          </p:cNvSpPr>
          <p:nvPr/>
        </p:nvSpPr>
        <p:spPr>
          <a:xfrm>
            <a:off x="431800" y="549275"/>
            <a:ext cx="2520950" cy="1014412"/>
          </a:xfrm>
          <a:prstGeom prst="rect">
            <a:avLst/>
          </a:prstGeom>
          <a:noFill/>
        </p:spPr>
        <p:txBody>
          <a:bodyPr lIns="91440" tIns="45720" rIns="91440" bIns="45720">
            <a:spAutoFit/>
          </a:bodyPr>
          <a:lstStyle/>
          <a:p>
            <a:pPr lvl="0" algn="ctr"/>
            <a:r>
              <a:rPr sz="600" b="1" i="0" u="none">
                <a:solidFill>
                  <a:schemeClr val="dk1"/>
                </a:solidFill>
                <a:latin typeface="Arial Black" pitchFamily="34"/>
              </a:rPr>
              <a:t>правовое обеспечение </a:t>
            </a:r>
            <a:r>
              <a:rPr sz="600" b="1" i="0" u="none">
                <a:latin typeface="Arial Black" pitchFamily="34"/>
              </a:rPr>
              <a:t>законопроектной деятельности </a:t>
            </a:r>
            <a:r>
              <a:rPr sz="600" b="1" i="0" u="none">
                <a:solidFill>
                  <a:schemeClr val="dk1"/>
                </a:solidFill>
                <a:latin typeface="Arial Black" pitchFamily="34"/>
              </a:rPr>
              <a:t>Правительства Архангельской области и </a:t>
            </a:r>
            <a:r>
              <a:rPr sz="600" b="1" i="0" u="none">
                <a:latin typeface="Arial Black" pitchFamily="34"/>
              </a:rPr>
              <a:t>обеспечение взаимодействия Губернатора Архангельской области</a:t>
            </a:r>
            <a:r>
              <a:rPr sz="600" b="1" i="0" u="none">
                <a:solidFill>
                  <a:schemeClr val="dk1"/>
                </a:solidFill>
                <a:latin typeface="Arial Black" pitchFamily="34"/>
              </a:rPr>
              <a:t>, Правительства Архангельской области, исполнительных органов государственной власти Архангельской области и структурных подразделений администрации Губернатора Архангельской области и Правительства Архангельской области с Архангельским областным Собранием депутатов </a:t>
            </a:r>
          </a:p>
        </p:txBody>
      </p:sp>
      <p:sp>
        <p:nvSpPr>
          <p:cNvPr id="9221" name="Прямоугольник 4"/>
          <p:cNvSpPr>
            <a:spLocks noGrp="1" noChangeShapeType="1"/>
          </p:cNvSpPr>
          <p:nvPr/>
        </p:nvSpPr>
        <p:spPr>
          <a:xfrm>
            <a:off x="3314700" y="623887"/>
            <a:ext cx="2016125" cy="461962"/>
          </a:xfrm>
          <a:prstGeom prst="rect">
            <a:avLst/>
          </a:prstGeom>
          <a:noFill/>
        </p:spPr>
        <p:txBody>
          <a:bodyPr lIns="91440" tIns="45720" rIns="91440" bIns="45720">
            <a:spAutoFit/>
          </a:bodyPr>
          <a:lstStyle/>
          <a:p>
            <a:pPr lvl="0" algn="ctr"/>
            <a:r>
              <a:rPr sz="600" b="1" i="0" u="none">
                <a:solidFill>
                  <a:schemeClr val="dk1"/>
                </a:solidFill>
                <a:latin typeface="Arial Black" pitchFamily="34"/>
              </a:rPr>
              <a:t>правовое обеспечение </a:t>
            </a:r>
            <a:r>
              <a:rPr sz="600" b="1" i="0" u="none">
                <a:latin typeface="Arial Black" pitchFamily="34"/>
              </a:rPr>
              <a:t>правотворческой деятельности Губернатора Архангельской области и Правительства Архангельской области</a:t>
            </a:r>
          </a:p>
        </p:txBody>
      </p:sp>
      <p:sp>
        <p:nvSpPr>
          <p:cNvPr id="9222" name="Прямоугольник 3"/>
          <p:cNvSpPr>
            <a:spLocks noGrp="1" noChangeShapeType="1"/>
          </p:cNvSpPr>
          <p:nvPr/>
        </p:nvSpPr>
        <p:spPr>
          <a:xfrm>
            <a:off x="3089275" y="1620837"/>
            <a:ext cx="2436812" cy="922337"/>
          </a:xfrm>
          <a:prstGeom prst="rect">
            <a:avLst/>
          </a:prstGeom>
          <a:noFill/>
        </p:spPr>
        <p:txBody>
          <a:bodyPr lIns="91440" tIns="45720" rIns="91440" bIns="45720">
            <a:spAutoFit/>
          </a:bodyPr>
          <a:lstStyle/>
          <a:p>
            <a:pPr lvl="0" algn="ctr"/>
            <a:r>
              <a:rPr sz="600" b="1" i="0" u="none">
                <a:solidFill>
                  <a:schemeClr val="dk1"/>
                </a:solidFill>
                <a:latin typeface="Arial Black" pitchFamily="34"/>
              </a:rPr>
              <a:t>правовое обеспечение </a:t>
            </a:r>
            <a:r>
              <a:rPr sz="600" b="1" i="0" u="none">
                <a:latin typeface="Arial Black" pitchFamily="34"/>
              </a:rPr>
              <a:t>реализации полномочий Губернатора Архангельской области, Правительства Архангельской области, администрации Губернатора Архангельской области и Правительства Архангельской области</a:t>
            </a:r>
            <a:r>
              <a:rPr sz="600" b="1" i="0" u="none">
                <a:solidFill>
                  <a:schemeClr val="dk1"/>
                </a:solidFill>
                <a:latin typeface="Arial Black" pitchFamily="34"/>
              </a:rPr>
              <a:t>, координация правовой работы в исполнительных органах и структурных подразделениях администрации Губернатора Архангельской области и Правительства Архангельской области </a:t>
            </a:r>
          </a:p>
        </p:txBody>
      </p:sp>
      <p:sp>
        <p:nvSpPr>
          <p:cNvPr id="9223" name="Прямоугольник 5"/>
          <p:cNvSpPr>
            <a:spLocks noGrp="1" noChangeShapeType="1"/>
          </p:cNvSpPr>
          <p:nvPr/>
        </p:nvSpPr>
        <p:spPr>
          <a:xfrm>
            <a:off x="360362" y="1558925"/>
            <a:ext cx="2687637" cy="1201737"/>
          </a:xfrm>
          <a:prstGeom prst="rect">
            <a:avLst/>
          </a:prstGeom>
          <a:noFill/>
        </p:spPr>
        <p:txBody>
          <a:bodyPr lIns="91440" tIns="45720" rIns="91440" bIns="45720">
            <a:spAutoFit/>
          </a:bodyPr>
          <a:lstStyle/>
          <a:p>
            <a:pPr lvl="0" algn="ctr"/>
            <a:r>
              <a:rPr sz="600" b="1" i="0" u="none">
                <a:solidFill>
                  <a:schemeClr val="dk1"/>
                </a:solidFill>
                <a:latin typeface="Arial Black" pitchFamily="34"/>
              </a:rPr>
              <a:t>организация и ведение </a:t>
            </a:r>
            <a:r>
              <a:rPr sz="600" b="1" i="0" u="none">
                <a:latin typeface="Arial Black" pitchFamily="34"/>
              </a:rPr>
              <a:t>регистра муниципальных нормативных правовых актов </a:t>
            </a:r>
            <a:r>
              <a:rPr sz="600" b="1" i="0" u="none">
                <a:solidFill>
                  <a:schemeClr val="dk1"/>
                </a:solidFill>
                <a:latin typeface="Arial Black" pitchFamily="34"/>
              </a:rPr>
              <a:t>муниципальных образований Архангельской области, проведение </a:t>
            </a:r>
            <a:r>
              <a:rPr sz="600" b="1" i="0" u="none">
                <a:latin typeface="Arial Black" pitchFamily="34"/>
              </a:rPr>
              <a:t>правовой и антикоррупционной экспертизы муниципальных нормативных правовых актов </a:t>
            </a:r>
            <a:r>
              <a:rPr sz="600" b="1" i="0" u="none">
                <a:solidFill>
                  <a:schemeClr val="dk1"/>
                </a:solidFill>
                <a:latin typeface="Arial Black" pitchFamily="34"/>
              </a:rPr>
              <a:t>муниципальных образований Архангельской области; правовое обеспечение реализации полномочий Губернатора Архангельской области и Правительства Архангельской области </a:t>
            </a:r>
            <a:r>
              <a:rPr sz="600" b="1" i="0" u="none">
                <a:latin typeface="Arial Black" pitchFamily="34"/>
              </a:rPr>
              <a:t>в сфере местного самоуправления</a:t>
            </a:r>
            <a:r>
              <a:rPr sz="600" b="1" i="0" u="none">
                <a:solidFill>
                  <a:schemeClr val="dk1"/>
                </a:solidFill>
                <a:latin typeface="Arial Black" pitchFamily="34"/>
              </a:rPr>
              <a:t> и административно-территориального устройства Архангельской области, развития местного самоуправления на территории Архангельской области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ShapeType="1"/>
          </p:cNvSpPr>
          <p:nvPr>
            <p:ph type="ctrTitle"/>
          </p:nvPr>
        </p:nvSpPr>
        <p:spPr>
          <a:xfrm>
            <a:off x="215900" y="909637"/>
            <a:ext cx="5184775" cy="1152525"/>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hangingPunct="1">
              <a:spcBef>
                <a:spcPts val="0"/>
              </a:spcBef>
              <a:buNone/>
            </a:pPr>
            <a:r>
              <a:rPr lang="ru-RU" sz="800" b="1" i="0" u="none"/>
              <a:t>Истец считает, что его права нарушены условиями Положения о порядке предоставления субсидий на возмещение части затрат, связанных с оказанием скорой медицинской помощи вне медицинской организации юридическими лицами (за исключением государственных учреждений) и ИП, участвующими в реализации территориальной программы государственных гарантий бесплатного оказания медицинской помощи, поскольку Положением предусмотрено, что основанием для отказа в предоставлении субсидии являются случаи оказания помощи не в рамках единого номера вызова скорой медицинской помощи. </a:t>
            </a:r>
            <a:r>
              <a:rPr lang="ru-RU" sz="800" b="1" i="0" u="none">
                <a:solidFill>
                  <a:srgbClr val="FF0000"/>
                </a:solidFill>
              </a:rPr>
              <a:t>Одним из оснований для отказа в предоставлении субсидии являются случаи оказания скорой медицинской помощи не в рамках единого номера вызова скорой медицинской помощи.</a:t>
            </a:r>
          </a:p>
        </p:txBody>
      </p:sp>
      <p:sp>
        <p:nvSpPr>
          <p:cNvPr id="82947" name="Rectangle 4"/>
          <p:cNvSpPr>
            <a:spLocks noGrp="1" noChangeShapeType="1"/>
          </p:cNvSpPr>
          <p:nvPr/>
        </p:nvSpPr>
        <p:spPr>
          <a:xfrm>
            <a:off x="1368425" y="2941637"/>
            <a:ext cx="4321175" cy="298450"/>
          </a:xfrm>
          <a:prstGeom prst="rect">
            <a:avLst/>
          </a:prstGeom>
          <a:noFill/>
        </p:spPr>
        <p:txBody>
          <a:bodyPr lIns="51792" tIns="25896" rIns="51792" bIns="25896" anchor="b">
            <a:spAutoFit/>
          </a:bodyPr>
          <a:lstStyle/>
          <a:p>
            <a:pPr lvl="0"/>
            <a:r>
              <a:rPr lang="ru-RU" sz="800" b="1" i="0" u="none">
                <a:solidFill>
                  <a:schemeClr val="dk2"/>
                </a:solidFill>
              </a:rPr>
              <a:t>[Апелляционное определение Второго апелляционного суда общей юрисдикции от 10 марта 2021 г. № 66а-242/2021 по делу № 3а-670/2020]</a:t>
            </a:r>
          </a:p>
        </p:txBody>
      </p:sp>
      <p:sp>
        <p:nvSpPr>
          <p:cNvPr id="82948" name="Rectangle 6"/>
          <p:cNvSpPr>
            <a:spLocks noGrp="1" noChangeShapeType="1"/>
          </p:cNvSpPr>
          <p:nvPr/>
        </p:nvSpPr>
        <p:spPr>
          <a:xfrm>
            <a:off x="215900" y="2146300"/>
            <a:ext cx="5400675" cy="695325"/>
          </a:xfrm>
          <a:prstGeom prst="rect">
            <a:avLst/>
          </a:prstGeom>
          <a:noFill/>
        </p:spPr>
        <p:txBody>
          <a:bodyPr lIns="51792" tIns="25896" rIns="51792" bIns="25896" anchor="ctr" anchorCtr="0">
            <a:spAutoFit/>
          </a:bodyPr>
          <a:lstStyle/>
          <a:p>
            <a:pPr lvl="0" algn="just"/>
            <a:r>
              <a:rPr lang="ru-RU" sz="600" b="1" i="0" u="none">
                <a:solidFill>
                  <a:schemeClr val="dk1"/>
                </a:solidFill>
              </a:rPr>
              <a:t>Приказом Министерства здравоохранения Российской Федерации от 20 июня 2013 г. № 388н утвержден Порядок оказания скорой, в том числе скорой специализированной, медицинской помощи, пунктом 9 которого предусмотрено, что вызов скорой медицинской помощи осуществляется: по телефону путем набора номеров «03», «103», «112» и (или) номеров телефонов медицинской организации, оказывающей скорую медицинскую помощь (а); с помощью коротких текстовых сообщений (SMS) при наличии технической возможности (б); при непосредственном обращении в медицинскую организацию, оказывающую скорую медицинскую помощь (в); при поступлении в медицинскую организацию, оказывающую скорую медицинскую помощь, заполненной в электронном виде карточки вызова скорой медицинской помощи в экстренной форме из информационных систем экстренных оперативных служб (г) </a:t>
            </a:r>
          </a:p>
        </p:txBody>
      </p:sp>
      <p:sp>
        <p:nvSpPr>
          <p:cNvPr id="82949" name="Прямоугольник 2"/>
          <p:cNvSpPr>
            <a:spLocks noGrp="1" noChangeShapeType="1"/>
          </p:cNvSpPr>
          <p:nvPr/>
        </p:nvSpPr>
        <p:spPr>
          <a:xfrm>
            <a:off x="431800" y="1397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82950" name="Rectangle 5"/>
          <p:cNvSpPr>
            <a:spLocks noGrp="1" noChangeShapeType="1"/>
          </p:cNvSpPr>
          <p:nvPr/>
        </p:nvSpPr>
        <p:spPr>
          <a:xfrm>
            <a:off x="752475" y="71437"/>
            <a:ext cx="4679950" cy="790575"/>
          </a:xfrm>
          <a:prstGeom prst="rect">
            <a:avLst/>
          </a:prstGeom>
          <a:noFill/>
        </p:spPr>
        <p:txBody>
          <a:bodyPr lIns="51792" tIns="25896" rIns="51792" bIns="25896" anchor="b">
            <a:spAutoFit/>
          </a:bodyPr>
          <a:lstStyle/>
          <a:p>
            <a:pPr lvl="0"/>
            <a:r>
              <a:rPr lang="ru-RU" sz="1600" b="1" i="0" u="none">
                <a:latin typeface="Arial Black" pitchFamily="34"/>
              </a:rPr>
              <a:t>Суд дает оценку акту, основываясь </a:t>
            </a:r>
            <a:br>
              <a:rPr lang="ru-RU" sz="1600" b="1" i="0" u="none">
                <a:latin typeface="Arial Black" pitchFamily="34"/>
              </a:rPr>
            </a:br>
            <a:r>
              <a:rPr lang="ru-RU" sz="1600" b="1" i="0" u="none">
                <a:latin typeface="Arial Black" pitchFamily="34"/>
              </a:rPr>
              <a:t>на приоритете прав, свобод и законных интересов</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ShapeType="1"/>
          </p:cNvSpPr>
          <p:nvPr>
            <p:ph type="ctrTitle"/>
          </p:nvPr>
        </p:nvSpPr>
        <p:spPr>
          <a:xfrm>
            <a:off x="215900" y="338137"/>
            <a:ext cx="5391150" cy="2087562"/>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hangingPunct="1">
              <a:spcBef>
                <a:spcPts val="0"/>
              </a:spcBef>
              <a:buNone/>
            </a:pPr>
            <a:r>
              <a:rPr lang="ru-RU" sz="700" b="1" i="0" u="none">
                <a:latin typeface="Arial Black" pitchFamily="34"/>
              </a:rPr>
              <a:t>Лицам, заключившим трудовые договоры для выполнения работы в государственных учреждениях Архангельской области, органах государственной власти Архангельской области и иных государственных органах Архангельской области, расположенных в районах Крайнего Севера и приравненных к ним местностях, и прибывшим в соответствии с этими договорами из других регионов Российской Федерации, за счет средств работодателя предоставляются следующие гарантии и компенсации: </a:t>
            </a:r>
            <a:br>
              <a:rPr lang="ru-RU" sz="700" b="1" i="0" u="none">
                <a:latin typeface="Arial Black" pitchFamily="34"/>
              </a:rPr>
            </a:br>
            <a:r>
              <a:rPr lang="ru-RU" sz="700" b="1" i="0" u="none">
                <a:latin typeface="Arial Black" pitchFamily="34"/>
              </a:rPr>
              <a:t>единовременное пособие в размере двух окладов (должностных окладов), ставок заработной платы и единовременное пособие на каждого прибывающего с ним члена его семьи в размере половины оклада (должностного оклада), ставки заработной платы работника; </a:t>
            </a:r>
            <a:br>
              <a:rPr lang="ru-RU" sz="700" b="1" i="0" u="none">
                <a:latin typeface="Arial Black" pitchFamily="34"/>
              </a:rPr>
            </a:br>
            <a:r>
              <a:rPr lang="ru-RU" sz="700" b="1" i="0" u="none">
                <a:latin typeface="Arial Black" pitchFamily="34"/>
              </a:rPr>
              <a:t>оплата стоимости проезда работника и членов его семьи в пределах территории Российской Федерации по фактическим расходам, а также стоимости провоза багажа не более пяти тонн на семью по фактическим расходам, но не свыше тарифов, предусмотренных для перевозки железнодорожным транспортом; </a:t>
            </a:r>
            <a:br>
              <a:rPr lang="ru-RU" sz="700" b="1" i="0" u="none">
                <a:latin typeface="Arial Black" pitchFamily="34"/>
              </a:rPr>
            </a:br>
            <a:r>
              <a:rPr lang="ru-RU" sz="700" b="1" i="0" u="none">
                <a:latin typeface="Arial Black" pitchFamily="34"/>
              </a:rPr>
              <a:t>оплачиваемый отпуск продолжительностью семь календарных дней для обустройства на новом месте. </a:t>
            </a:r>
            <a:br>
              <a:rPr lang="ru-RU" sz="700" b="1" i="0" u="none">
                <a:latin typeface="Arial Black" pitchFamily="34"/>
              </a:rPr>
            </a:br>
            <a:r>
              <a:rPr lang="ru-RU" sz="700" b="1" i="0" u="none">
                <a:latin typeface="Arial Black" pitchFamily="34"/>
              </a:rPr>
              <a:t>Гарантии и компенсации предоставляются работнику, если соответствующие условия включены в трудовой договор, заключенный с ним работодателем. </a:t>
            </a:r>
            <a:br>
              <a:rPr lang="ru-RU" sz="700" b="1" i="0" u="none">
                <a:latin typeface="Arial Black" pitchFamily="34"/>
              </a:rPr>
            </a:br>
            <a:r>
              <a:rPr lang="ru-RU" sz="700" b="1" i="0" u="none">
                <a:solidFill>
                  <a:srgbClr val="FF0000"/>
                </a:solidFill>
                <a:latin typeface="Arial Black" pitchFamily="34"/>
              </a:rPr>
              <a:t>Требование о предоставлении гарантий и компенсаций в связи с осуществлением гражданином трудовой деятельности в особых климатических условиях является для работодателя обязательным и не отнесено законодателем к свободе усмотрения работодателя при заключении трудового договора.</a:t>
            </a:r>
          </a:p>
        </p:txBody>
      </p:sp>
      <p:sp>
        <p:nvSpPr>
          <p:cNvPr id="84995" name="Rectangle 4"/>
          <p:cNvSpPr>
            <a:spLocks noGrp="1" noChangeShapeType="1"/>
          </p:cNvSpPr>
          <p:nvPr/>
        </p:nvSpPr>
        <p:spPr>
          <a:xfrm>
            <a:off x="1368425" y="2901950"/>
            <a:ext cx="4321175" cy="298450"/>
          </a:xfrm>
          <a:prstGeom prst="rect">
            <a:avLst/>
          </a:prstGeom>
          <a:noFill/>
        </p:spPr>
        <p:txBody>
          <a:bodyPr lIns="51792" tIns="25896" rIns="51792" bIns="25896" anchor="b">
            <a:spAutoFit/>
          </a:bodyPr>
          <a:lstStyle/>
          <a:p>
            <a:pPr lvl="0"/>
            <a:r>
              <a:rPr lang="ru-RU" sz="800" b="1" i="0" u="none">
                <a:solidFill>
                  <a:schemeClr val="dk1"/>
                </a:solidFill>
              </a:rPr>
              <a:t>[Определение Судебной коллегии по административным делам Верховного Суда РФ от 13.05.2015 № 1-АПГ15-1]</a:t>
            </a:r>
          </a:p>
        </p:txBody>
      </p:sp>
      <p:sp>
        <p:nvSpPr>
          <p:cNvPr id="84996" name="Rectangle 6"/>
          <p:cNvSpPr>
            <a:spLocks noGrp="1" noChangeShapeType="1"/>
          </p:cNvSpPr>
          <p:nvPr/>
        </p:nvSpPr>
        <p:spPr>
          <a:xfrm>
            <a:off x="215900" y="2452687"/>
            <a:ext cx="4968875" cy="422275"/>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признан противоречащим федеральному законодательству и недействующим абзац 7 статьи 7 областного закона от 10 ноября 2004 г. № 260-33-ОЗ «Об оплате труда работников государственных учреждений Архангельской области, гарантиях и компенсациях для лиц, работающих в государственных учреждениях Архангельской области, расположенных в районах Крайнего Севера и приравненных к ним местностях»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ShapeType="1"/>
          </p:cNvSpPr>
          <p:nvPr>
            <p:ph type="ctrTitle"/>
          </p:nvPr>
        </p:nvSpPr>
        <p:spPr>
          <a:xfrm>
            <a:off x="576262" y="1908175"/>
            <a:ext cx="4968875" cy="1025525"/>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hangingPunct="1">
              <a:spcBef>
                <a:spcPts val="0"/>
              </a:spcBef>
              <a:buNone/>
            </a:pPr>
            <a:r>
              <a:rPr lang="ru-RU" sz="800" b="1" i="0" u="none">
                <a:latin typeface="Times New Roman" pitchFamily="18"/>
              </a:rPr>
              <a:t/>
            </a:r>
            <a:br>
              <a:rPr lang="ru-RU" sz="800" b="1" i="0" u="none">
                <a:latin typeface="Times New Roman" pitchFamily="18"/>
              </a:rPr>
            </a:br>
            <a:r>
              <a:rPr lang="ru-RU" sz="700" b="1" i="0" u="none">
                <a:latin typeface="Arial Black" pitchFamily="34"/>
              </a:rPr>
              <a:t/>
            </a:r>
            <a:br>
              <a:rPr lang="ru-RU" sz="700" b="1" i="0" u="none">
                <a:latin typeface="Arial Black" pitchFamily="34"/>
              </a:rPr>
            </a:br>
            <a:r>
              <a:rPr lang="ru-RU" sz="700" b="1" i="0" u="none">
                <a:latin typeface="Arial Black" pitchFamily="34"/>
              </a:rPr>
              <a:t/>
            </a:r>
            <a:br>
              <a:rPr lang="ru-RU" sz="700" b="1" i="0" u="none">
                <a:latin typeface="Arial Black" pitchFamily="34"/>
              </a:rPr>
            </a:br>
            <a:r>
              <a:rPr lang="ru-RU" sz="500" b="1" i="0" u="none">
                <a:latin typeface="Arial Black" pitchFamily="34"/>
              </a:rPr>
              <a:t>Данный Порядок определяет требования к выписке и отпуску лекарственных препаратов, содержащих кодеин и его соли, за исключением препаратов, указанных в приложении № 1 к Инструкции о порядке выписывания лекарственных препаратов и оформления рецептов и требований-накладных, утвержденной приказом Министерства здравоохранения и социального развития Российской Федерации от 12 февраля 2007 г. № 110 «О порядке назначения и выписывания лекарственных препаратов, изделий медицинского назначения и специализированных продуктов лечебного питания».</a:t>
            </a:r>
            <a:br>
              <a:rPr lang="ru-RU" sz="500" b="1" i="0" u="none">
                <a:latin typeface="Arial Black" pitchFamily="34"/>
              </a:rPr>
            </a:br>
            <a:r>
              <a:rPr lang="ru-RU" sz="500" b="1" i="0" u="none">
                <a:latin typeface="Arial Black" pitchFamily="34"/>
              </a:rPr>
              <a:t/>
            </a:r>
            <a:br>
              <a:rPr lang="ru-RU" sz="500" b="1" i="0" u="none">
                <a:latin typeface="Arial Black" pitchFamily="34"/>
              </a:rPr>
            </a:br>
            <a:r>
              <a:rPr lang="ru-RU" sz="500" b="1" i="0" u="none">
                <a:latin typeface="Arial Black" pitchFamily="34"/>
              </a:rPr>
              <a:t>Лекарственные препараты, содержащие кодеин и его соли, должны выписываться на рецептурных бланках формы № 148-1/у-88, утвержденной приказом. </a:t>
            </a:r>
            <a:br>
              <a:rPr lang="ru-RU" sz="500" b="1" i="0" u="none">
                <a:latin typeface="Arial Black" pitchFamily="34"/>
              </a:rPr>
            </a:br>
            <a:r>
              <a:rPr lang="ru-RU" sz="500" b="1" i="0" u="none">
                <a:latin typeface="Arial Black" pitchFamily="34"/>
              </a:rPr>
              <a:t>На одном рецептурном бланке формы № 148-1/у-88 выписывается не более двух упаковок лекарственных препаратов, содержащих кодеин и его соли (пункт 3 Порядка). Отпуск лекарственных препаратов, содержащих кодеин и его соли, осуществляется имеющими лицензию на фармацевтическую деятельность аптечными организациями независимо от их организационно-правовой формы, формы собственности и ведомственной принадлежности (пункт 4 Порядка). </a:t>
            </a:r>
          </a:p>
        </p:txBody>
      </p:sp>
      <p:sp>
        <p:nvSpPr>
          <p:cNvPr id="87043" name="Rectangle 5"/>
          <p:cNvSpPr>
            <a:spLocks noGrp="1" noChangeShapeType="1"/>
          </p:cNvSpPr>
          <p:nvPr/>
        </p:nvSpPr>
        <p:spPr>
          <a:xfrm>
            <a:off x="1225550" y="2978150"/>
            <a:ext cx="4392612" cy="236537"/>
          </a:xfrm>
          <a:prstGeom prst="rect">
            <a:avLst/>
          </a:prstGeom>
          <a:noFill/>
        </p:spPr>
        <p:txBody>
          <a:bodyPr lIns="51792" tIns="25896" rIns="51792" bIns="25896" anchor="b">
            <a:spAutoFit/>
          </a:bodyPr>
          <a:lstStyle/>
          <a:p>
            <a:pPr lvl="0"/>
            <a:r>
              <a:rPr lang="ru-RU" sz="600" b="1" i="0" u="none">
                <a:solidFill>
                  <a:schemeClr val="dk2"/>
                </a:solidFill>
              </a:rPr>
              <a:t>[Апелляционное определение Судебной коллегии по административным делам </a:t>
            </a:r>
            <a:br>
              <a:rPr lang="ru-RU" sz="600" b="1" i="0" u="none">
                <a:solidFill>
                  <a:schemeClr val="dk2"/>
                </a:solidFill>
              </a:rPr>
            </a:br>
            <a:r>
              <a:rPr lang="ru-RU" sz="600" b="1" i="0" u="none">
                <a:solidFill>
                  <a:schemeClr val="dk2"/>
                </a:solidFill>
              </a:rPr>
              <a:t>Верховного Суда Российской Федерации</a:t>
            </a:r>
            <a:r>
              <a:rPr lang="ru-RU" sz="600"/>
              <a:t> </a:t>
            </a:r>
            <a:r>
              <a:rPr lang="en-US" sz="600" b="1" i="0" u="none">
                <a:solidFill>
                  <a:schemeClr val="dk2"/>
                </a:solidFill>
              </a:rPr>
              <a:t>от 6 июня 2012 г. № 1-АПГ12-7]</a:t>
            </a:r>
          </a:p>
        </p:txBody>
      </p:sp>
      <p:sp>
        <p:nvSpPr>
          <p:cNvPr id="87044" name="Прямоугольник 1"/>
          <p:cNvSpPr>
            <a:spLocks noGrp="1" noChangeShapeType="1"/>
          </p:cNvSpPr>
          <p:nvPr/>
        </p:nvSpPr>
        <p:spPr>
          <a:xfrm>
            <a:off x="144462" y="1187450"/>
            <a:ext cx="5732462" cy="708025"/>
          </a:xfrm>
          <a:prstGeom prst="rect">
            <a:avLst/>
          </a:prstGeom>
          <a:noFill/>
        </p:spPr>
        <p:txBody>
          <a:bodyPr lIns="91440" tIns="45720" rIns="91440" bIns="45720">
            <a:spAutoFit/>
          </a:bodyPr>
          <a:lstStyle/>
          <a:p>
            <a:pPr lvl="0"/>
            <a:r>
              <a:rPr lang="ru-RU" sz="800" b="1" i="0" u="none">
                <a:solidFill>
                  <a:schemeClr val="dk1"/>
                </a:solidFill>
                <a:latin typeface="Arial Black" pitchFamily="34"/>
              </a:rPr>
              <a:t>Удовлетворено заявление о признании недействующим пункта 1 постановления правительства Архангельской области от 29 ноября 2011 г. № 455-пп «Об утверждении порядка выписки и отпуска лекарственных препаратов, содержащих кодеин и его соли, в Архангельской области», которым утвержден Порядок выписки и отпуска лекарственных препаратов, содержащих кодеин и его соли, в Архангельской области. </a:t>
            </a:r>
          </a:p>
        </p:txBody>
      </p:sp>
      <p:sp>
        <p:nvSpPr>
          <p:cNvPr id="87045" name="Rectangle 7"/>
          <p:cNvSpPr>
            <a:spLocks noGrp="1" noChangeShapeType="1"/>
          </p:cNvSpPr>
          <p:nvPr/>
        </p:nvSpPr>
        <p:spPr>
          <a:xfrm>
            <a:off x="144462" y="866775"/>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87046" name="Прямоугольник 2"/>
          <p:cNvSpPr>
            <a:spLocks noGrp="1" noChangeShapeType="1"/>
          </p:cNvSpPr>
          <p:nvPr/>
        </p:nvSpPr>
        <p:spPr>
          <a:xfrm>
            <a:off x="431800" y="1397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87047" name="Rectangle 5"/>
          <p:cNvSpPr>
            <a:spLocks noGrp="1" noChangeShapeType="1"/>
          </p:cNvSpPr>
          <p:nvPr/>
        </p:nvSpPr>
        <p:spPr>
          <a:xfrm>
            <a:off x="865187" y="41275"/>
            <a:ext cx="4679950" cy="792162"/>
          </a:xfrm>
          <a:prstGeom prst="rect">
            <a:avLst/>
          </a:prstGeom>
          <a:noFill/>
        </p:spPr>
        <p:txBody>
          <a:bodyPr lIns="51792" tIns="25896" rIns="51792" bIns="25896" anchor="b">
            <a:spAutoFit/>
          </a:bodyPr>
          <a:lstStyle/>
          <a:p>
            <a:pPr lvl="0"/>
            <a:r>
              <a:rPr lang="ru-RU" sz="1600" b="1" i="0" u="none">
                <a:latin typeface="Arial Black" pitchFamily="34"/>
              </a:rPr>
              <a:t>Если противоречит, то </a:t>
            </a:r>
            <a:br>
              <a:rPr lang="ru-RU" sz="1600" b="1" i="0" u="none">
                <a:latin typeface="Arial Black" pitchFamily="34"/>
              </a:rPr>
            </a:br>
            <a:r>
              <a:rPr lang="ru-RU" sz="1600" b="1" i="0" u="none">
                <a:latin typeface="Arial Black" pitchFamily="34"/>
              </a:rPr>
              <a:t>окончательное решение – </a:t>
            </a:r>
            <a:br>
              <a:rPr lang="ru-RU" sz="1600" b="1" i="0" u="none">
                <a:latin typeface="Arial Black" pitchFamily="34"/>
              </a:rPr>
            </a:br>
            <a:r>
              <a:rPr lang="ru-RU" sz="1600" b="1" i="0" u="none">
                <a:latin typeface="Arial Black" pitchFamily="34"/>
              </a:rPr>
              <a:t>за правотворческим органом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89091"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89092" name="Rectangle 5"/>
          <p:cNvSpPr>
            <a:spLocks noGrp="1" noChangeShapeType="1"/>
          </p:cNvSpPr>
          <p:nvPr/>
        </p:nvSpPr>
        <p:spPr>
          <a:xfrm>
            <a:off x="863600" y="106362"/>
            <a:ext cx="4679950" cy="698500"/>
          </a:xfrm>
          <a:prstGeom prst="rect">
            <a:avLst/>
          </a:prstGeom>
          <a:noFill/>
        </p:spPr>
        <p:txBody>
          <a:bodyPr lIns="51792" tIns="25896" rIns="51792" bIns="25896" anchor="b">
            <a:spAutoFit/>
          </a:bodyPr>
          <a:lstStyle/>
          <a:p>
            <a:pPr lvl="0"/>
            <a:r>
              <a:rPr lang="ru-RU" b="1" i="0" u="none">
                <a:latin typeface="Arial Black" pitchFamily="34"/>
              </a:rPr>
              <a:t>Законотворчество – сложнейшая юридическая деятельность. И даже очевидное является не очевидным…</a:t>
            </a:r>
          </a:p>
        </p:txBody>
      </p:sp>
      <p:sp>
        <p:nvSpPr>
          <p:cNvPr id="89093" name="Rectangle 7"/>
          <p:cNvSpPr>
            <a:spLocks noGrp="1" noChangeShapeType="1"/>
          </p:cNvSpPr>
          <p:nvPr/>
        </p:nvSpPr>
        <p:spPr>
          <a:xfrm>
            <a:off x="355600" y="858837"/>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89094" name="Прямоугольник 1"/>
          <p:cNvSpPr>
            <a:spLocks noGrp="1" noChangeShapeType="1"/>
          </p:cNvSpPr>
          <p:nvPr/>
        </p:nvSpPr>
        <p:spPr>
          <a:xfrm>
            <a:off x="320675" y="1176337"/>
            <a:ext cx="2200275" cy="2032000"/>
          </a:xfrm>
          <a:prstGeom prst="rect">
            <a:avLst/>
          </a:prstGeom>
          <a:noFill/>
        </p:spPr>
        <p:txBody>
          <a:bodyPr lIns="91440" tIns="45720" rIns="91440" bIns="45720">
            <a:spAutoFit/>
          </a:bodyPr>
          <a:lstStyle/>
          <a:p>
            <a:pPr lvl="0"/>
            <a:r>
              <a:rPr lang="ru-RU" sz="600" b="1" i="0" u="none">
                <a:solidFill>
                  <a:schemeClr val="dk1"/>
                </a:solidFill>
                <a:latin typeface="Arial Black" pitchFamily="34"/>
              </a:rPr>
              <a:t>статья 14.1 Федеральный закон от 24 июля 1998 г. № 124-ФЗ «Об основных гарантиях прав ребенка в Российской Федерации»: меры по содействию физическому, интеллектуальному, психическому, духовному и нравственному развитию детей.</a:t>
            </a:r>
          </a:p>
          <a:p>
            <a:pPr lvl="0"/>
            <a:endParaRPr lang="en-US" sz="600"/>
          </a:p>
          <a:p>
            <a:pPr lvl="0"/>
            <a:r>
              <a:rPr lang="ru-RU" sz="600">
                <a:solidFill>
                  <a:schemeClr val="dk1"/>
                </a:solidFill>
                <a:latin typeface="Arial Black" pitchFamily="34"/>
              </a:rPr>
              <a:t>Законами субъектов Российской Федерации за несоблюдение установленных требований к обеспечению родителями (лицами, их заменяющими), лицами, осуществляющими мероприятия с участием детей, а также юридическими лицами или гражданами, осуществляющими предпринимательскую деятельность без образования юридического лица, мер по содействию физическому, интеллектуальному, психическому, духовному и нравственному развитию детей и предупреждению причинения им вреда может устанавливаться административная ответственность (часть 8)</a:t>
            </a:r>
          </a:p>
        </p:txBody>
      </p:sp>
      <p:sp>
        <p:nvSpPr>
          <p:cNvPr id="89095" name="Прямоугольник 2"/>
          <p:cNvSpPr>
            <a:spLocks noGrp="1" noChangeShapeType="1"/>
          </p:cNvSpPr>
          <p:nvPr/>
        </p:nvSpPr>
        <p:spPr>
          <a:xfrm>
            <a:off x="431800" y="163512"/>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89096" name="Rectangle 9"/>
          <p:cNvSpPr>
            <a:spLocks noGrp="1" noChangeShapeType="1"/>
          </p:cNvSpPr>
          <p:nvPr/>
        </p:nvSpPr>
        <p:spPr>
          <a:xfrm>
            <a:off x="2560637" y="1216025"/>
            <a:ext cx="2982912" cy="1898650"/>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рассматриваемое право субъекта Российской Федерации абсолютным не является, его осуществление обусловлено особенностями принципа разграничения нормотворческой компетенции Российской Федерации и ее субъектов в области законодательства об административных правонарушениях</a:t>
            </a:r>
          </a:p>
          <a:p>
            <a:pPr lvl="0"/>
            <a:r>
              <a:rPr lang="ru-RU" sz="600" b="1" i="0" u="none">
                <a:solidFill>
                  <a:schemeClr val="dk1"/>
                </a:solidFill>
                <a:latin typeface="Arial Black" pitchFamily="34"/>
              </a:rPr>
              <a:t>Судебные решения вынесены в отношении законов Республик Саха (Якутия), Коми, Бурятия, Краснодарского края, Архангельской, Калининградской, Кемеровской, Самарской и Сахалинской областей </a:t>
            </a:r>
          </a:p>
          <a:p>
            <a:pPr lvl="0"/>
            <a:endParaRPr lang="en-US" sz="600"/>
          </a:p>
          <a:p>
            <a:pPr lvl="0"/>
            <a:r>
              <a:rPr lang="ru-RU" sz="600" b="1" i="0" u="none">
                <a:solidFill>
                  <a:schemeClr val="dk1"/>
                </a:solidFill>
                <a:latin typeface="Arial Black" pitchFamily="34"/>
              </a:rPr>
              <a:t>(определения Верховного Суда Российской Федерации от 16 марта 2011 г. № 71-Г11-3, от 02 ноября 2011 г. № 1-Г11-26, от 13 марта 2013 г. № 64-АПГ13-1, от 20 февраля 2014 г. № 74-АПГ14-7, от 07 октября 2015 г. № 46-АПГ15-39, определение Второго апелляционного суда общей юрисдикции от 10 февраля 2021 г. № 66а-123/2021, определение Третьего апелляционного суда общей юрисдикции от 15 июля 2020 г. № 66а-582/2020, решение Кемеровского областного суда от 31 октября 2016 г. № 3а-706/2016, решение Верховного суда Республики Бурятия от 10 ноября 2016 г. № 3А-111/2016~М-105/2016)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ShapeType="1"/>
          </p:cNvSpPr>
          <p:nvPr>
            <p:ph type="ctrTitle"/>
          </p:nvPr>
        </p:nvSpPr>
        <p:spPr>
          <a:xfrm>
            <a:off x="288925" y="788987"/>
            <a:ext cx="5360987" cy="2090737"/>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a:spcBef>
                <a:spcPts val="0"/>
              </a:spcBef>
              <a:buNone/>
            </a:pPr>
            <a:r>
              <a:rPr lang="ru-RU" sz="900" b="1" i="0" u="none">
                <a:latin typeface="Arial Black" pitchFamily="34"/>
              </a:rPr>
              <a:t/>
            </a:r>
            <a:br>
              <a:rPr lang="ru-RU" sz="900" b="1" i="0" u="none">
                <a:latin typeface="Arial Black" pitchFamily="34"/>
              </a:rPr>
            </a:br>
            <a:r>
              <a:rPr lang="ru-RU" sz="700" b="1" i="0" u="none">
                <a:latin typeface="Arial Black" pitchFamily="34"/>
              </a:rPr>
              <a:t>Признано недействующим в части постановление Правительства Архангельской области от 17.03.2015 № 103-пп «Об утверждении Порядка и условий размещения объектов, виды которых установлены Правительством Российской Федерации, на землях или земельных участках, находящихся в государственной или муниципальной собственности, без предоставления земель или земельных участков и установления сервитута, публичного сервитута»</a:t>
            </a:r>
            <a:br>
              <a:rPr lang="ru-RU" sz="700" b="1" i="0" u="none">
                <a:latin typeface="Arial Black" pitchFamily="34"/>
              </a:rPr>
            </a:br>
            <a:r>
              <a:rPr lang="ru-RU" sz="700" b="1" i="0" u="none">
                <a:latin typeface="Arial Black" pitchFamily="34"/>
              </a:rPr>
              <a:t/>
            </a:r>
            <a:br>
              <a:rPr lang="ru-RU" sz="700" b="1" i="0" u="none">
                <a:latin typeface="Arial Black" pitchFamily="34"/>
              </a:rPr>
            </a:br>
            <a:r>
              <a:rPr lang="ru-RU" sz="700" b="1" i="0" u="none">
                <a:latin typeface="Arial Black" pitchFamily="34"/>
              </a:rPr>
              <a:t>Согласно продемонстрированному Обществом расчету размер платы за разрешение</a:t>
            </a:r>
            <a:br>
              <a:rPr lang="ru-RU" sz="700" b="1" i="0" u="none">
                <a:latin typeface="Arial Black" pitchFamily="34"/>
              </a:rPr>
            </a:br>
            <a:r>
              <a:rPr lang="ru-RU" sz="700" b="1" i="0" u="none">
                <a:latin typeface="Arial Black" pitchFamily="34"/>
              </a:rPr>
              <a:t>на размещение объектов без предоставления земельного участка, на основании оспариваемого Порядка составил 29 776 рублей 83 копейки, что более чем на 52% больше, чем, если бы расчет был бы в соответствии с размером арендной платы, установленной для аналогичных целей в отношении земельных участков, находящихся в федеральной собственности в той же территориальной зоне на основании приказа Минэкономразвития России № 9.  </a:t>
            </a:r>
            <a:br>
              <a:rPr lang="ru-RU" sz="700" b="1" i="0" u="none">
                <a:latin typeface="Arial Black" pitchFamily="34"/>
              </a:rPr>
            </a:br>
            <a:r>
              <a:rPr lang="ru-RU" sz="700" b="1" i="0" u="none">
                <a:latin typeface="Arial Black" pitchFamily="34"/>
              </a:rPr>
              <a:t/>
            </a:r>
            <a:br>
              <a:rPr lang="ru-RU" sz="700" b="1" i="0" u="none">
                <a:latin typeface="Arial Black" pitchFamily="34"/>
              </a:rPr>
            </a:br>
            <a:r>
              <a:rPr lang="ru-RU" sz="700" b="1" i="0" u="none">
                <a:latin typeface="Arial Black" pitchFamily="34"/>
              </a:rPr>
              <a:t>Причины, по которым размер платы за разрешение на размещение объектов без предоставления земельного участка, на основании Порядка в оспариваемой его части выше арендной платы, установленной для аналогичных целей в отношении земельных участков, находящихся в федеральной собственности в той же территориальной зоне, а также различия между указанными двумя разновидностями использования земли в аспекте применения принципа платности, Правительство региона суду не сообщило. </a:t>
            </a:r>
          </a:p>
        </p:txBody>
      </p:sp>
      <p:sp>
        <p:nvSpPr>
          <p:cNvPr id="91139" name="Rectangle 4"/>
          <p:cNvSpPr>
            <a:spLocks noGrp="1" noChangeShapeType="1"/>
          </p:cNvSpPr>
          <p:nvPr/>
        </p:nvSpPr>
        <p:spPr>
          <a:xfrm>
            <a:off x="1398587" y="2990850"/>
            <a:ext cx="4156075" cy="174625"/>
          </a:xfrm>
          <a:prstGeom prst="rect">
            <a:avLst/>
          </a:prstGeom>
          <a:noFill/>
        </p:spPr>
        <p:txBody>
          <a:bodyPr wrap="none" anchor="b">
            <a:spAutoFit/>
          </a:bodyPr>
          <a:lstStyle/>
          <a:p>
            <a:pPr lvl="0"/>
            <a:r>
              <a:rPr lang="ru-RU" sz="800" b="1" i="0" u="none">
                <a:solidFill>
                  <a:schemeClr val="dk1"/>
                </a:solidFill>
              </a:rPr>
              <a:t>[Решение Архангельского областного суда от 5 февраля 2021 г. № 3а-48/2021 ]</a:t>
            </a:r>
          </a:p>
        </p:txBody>
      </p:sp>
      <p:sp>
        <p:nvSpPr>
          <p:cNvPr id="91140" name="Прямоугольник 2"/>
          <p:cNvSpPr>
            <a:spLocks noGrp="1" noChangeShapeType="1"/>
          </p:cNvSpPr>
          <p:nvPr/>
        </p:nvSpPr>
        <p:spPr>
          <a:xfrm>
            <a:off x="431800" y="163512"/>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91141" name="Rectangle 5"/>
          <p:cNvSpPr>
            <a:spLocks noGrp="1" noChangeShapeType="1"/>
          </p:cNvSpPr>
          <p:nvPr/>
        </p:nvSpPr>
        <p:spPr>
          <a:xfrm>
            <a:off x="896937" y="214312"/>
            <a:ext cx="4679950" cy="482600"/>
          </a:xfrm>
          <a:prstGeom prst="rect">
            <a:avLst/>
          </a:prstGeom>
          <a:noFill/>
        </p:spPr>
        <p:txBody>
          <a:bodyPr lIns="51792" tIns="25896" rIns="51792" bIns="25896" anchor="b">
            <a:spAutoFit/>
          </a:bodyPr>
          <a:lstStyle/>
          <a:p>
            <a:pPr lvl="0"/>
            <a:r>
              <a:rPr lang="ru-RU" b="1" i="0" u="none">
                <a:latin typeface="Arial Black" pitchFamily="34"/>
              </a:rPr>
              <a:t>Ошибки нужно признавать и исправлять и до суда не доводить…</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93187"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93188" name="Rectangle 5"/>
          <p:cNvSpPr>
            <a:spLocks noGrp="1" noChangeShapeType="1"/>
          </p:cNvSpPr>
          <p:nvPr/>
        </p:nvSpPr>
        <p:spPr>
          <a:xfrm>
            <a:off x="844550" y="101600"/>
            <a:ext cx="4679950" cy="544512"/>
          </a:xfrm>
          <a:prstGeom prst="rect">
            <a:avLst/>
          </a:prstGeom>
          <a:noFill/>
        </p:spPr>
        <p:txBody>
          <a:bodyPr lIns="51792" tIns="25896" rIns="51792" bIns="25896" anchor="b">
            <a:spAutoFit/>
          </a:bodyPr>
          <a:lstStyle/>
          <a:p>
            <a:pPr lvl="0"/>
            <a:r>
              <a:rPr lang="ru-RU" sz="1600" b="1" i="0" u="none">
                <a:latin typeface="Arial Black" pitchFamily="34"/>
              </a:rPr>
              <a:t>Рабочие группы: коллективное  обсуждение законодательных идей </a:t>
            </a:r>
          </a:p>
        </p:txBody>
      </p:sp>
      <p:sp>
        <p:nvSpPr>
          <p:cNvPr id="93189" name="Rectangle 7"/>
          <p:cNvSpPr>
            <a:spLocks noGrp="1" noChangeShapeType="1"/>
          </p:cNvSpPr>
          <p:nvPr/>
        </p:nvSpPr>
        <p:spPr>
          <a:xfrm>
            <a:off x="355600" y="858837"/>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93190" name="Прямоугольник 1"/>
          <p:cNvSpPr>
            <a:spLocks noGrp="1" noChangeShapeType="1"/>
          </p:cNvSpPr>
          <p:nvPr/>
        </p:nvSpPr>
        <p:spPr>
          <a:xfrm>
            <a:off x="384175" y="1336675"/>
            <a:ext cx="2343150" cy="831850"/>
          </a:xfrm>
          <a:prstGeom prst="rect">
            <a:avLst/>
          </a:prstGeom>
          <a:noFill/>
        </p:spPr>
        <p:txBody>
          <a:bodyPr lIns="91440" tIns="45720" rIns="91440" bIns="45720">
            <a:spAutoFit/>
          </a:bodyPr>
          <a:lstStyle/>
          <a:p>
            <a:pPr lvl="0"/>
            <a:r>
              <a:rPr lang="ru-RU" sz="800" b="1" i="0" u="none">
                <a:solidFill>
                  <a:schemeClr val="dk1"/>
                </a:solidFill>
                <a:latin typeface="Arial Black" pitchFamily="34"/>
              </a:rPr>
              <a:t>областной закон от 4 июля 2023 г. № 741-45-ОЗ «О государственной поддержке научной, научно-технической и инновационной деятельности в Архангельской области» </a:t>
            </a:r>
          </a:p>
        </p:txBody>
      </p:sp>
      <p:sp>
        <p:nvSpPr>
          <p:cNvPr id="93191"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93192" name="Rectangle 10"/>
          <p:cNvSpPr>
            <a:spLocks noGrp="1" noChangeShapeType="1"/>
          </p:cNvSpPr>
          <p:nvPr/>
        </p:nvSpPr>
        <p:spPr>
          <a:xfrm>
            <a:off x="2767012" y="1336675"/>
            <a:ext cx="2265362" cy="668337"/>
          </a:xfrm>
          <a:prstGeom prst="rect">
            <a:avLst/>
          </a:prstGeom>
          <a:noFill/>
        </p:spPr>
        <p:txBody>
          <a:bodyPr lIns="51792" tIns="25896" rIns="51792" bIns="25896" anchor="ctr" anchorCtr="0">
            <a:spAutoFit/>
          </a:bodyPr>
          <a:lstStyle/>
          <a:p>
            <a:pPr lvl="0"/>
            <a:r>
              <a:rPr lang="ru-RU" sz="800" b="1" i="0" u="none">
                <a:solidFill>
                  <a:schemeClr val="dk1"/>
                </a:solidFill>
                <a:latin typeface="Arial Black" pitchFamily="34"/>
              </a:rPr>
              <a:t>областной закон от 18 марта 2013 г. </a:t>
            </a:r>
            <a:br>
              <a:rPr lang="ru-RU" sz="800" b="1" i="0" u="none">
                <a:solidFill>
                  <a:schemeClr val="dk1"/>
                </a:solidFill>
                <a:latin typeface="Arial Black" pitchFamily="34"/>
              </a:rPr>
            </a:br>
            <a:r>
              <a:rPr lang="ru-RU" sz="800" b="1" i="0" u="none">
                <a:solidFill>
                  <a:schemeClr val="dk1"/>
                </a:solidFill>
                <a:latin typeface="Arial Black" pitchFamily="34"/>
              </a:rPr>
              <a:t>№ 629-38-ОЗ «О реализации государственных полномочий Архангельской области в сфере охраны здоровья граждан»</a:t>
            </a:r>
          </a:p>
        </p:txBody>
      </p:sp>
      <p:sp>
        <p:nvSpPr>
          <p:cNvPr id="93193" name="Rectangle 11"/>
          <p:cNvSpPr>
            <a:spLocks noGrp="1" noChangeShapeType="1"/>
          </p:cNvSpPr>
          <p:nvPr/>
        </p:nvSpPr>
        <p:spPr>
          <a:xfrm>
            <a:off x="449262" y="2192337"/>
            <a:ext cx="2047875" cy="790575"/>
          </a:xfrm>
          <a:prstGeom prst="rect">
            <a:avLst/>
          </a:prstGeom>
          <a:noFill/>
        </p:spPr>
        <p:txBody>
          <a:bodyPr lIns="51792" tIns="25896" rIns="51792" bIns="25896" anchor="ctr" anchorCtr="0">
            <a:spAutoFit/>
          </a:bodyPr>
          <a:lstStyle/>
          <a:p>
            <a:pPr lvl="0"/>
            <a:r>
              <a:rPr lang="ru-RU" sz="800" b="1" i="0" u="none">
                <a:solidFill>
                  <a:schemeClr val="dk1"/>
                </a:solidFill>
                <a:latin typeface="Arial Black" pitchFamily="34"/>
              </a:rPr>
              <a:t>областной закон </a:t>
            </a:r>
            <a:r>
              <a:rPr lang="ru-RU" sz="800">
                <a:solidFill>
                  <a:schemeClr val="dk1"/>
                </a:solidFill>
                <a:latin typeface="Arial Black" pitchFamily="34"/>
              </a:rPr>
              <a:t>от 5 декабря 2016 г. № 496-30-ОЗ </a:t>
            </a:r>
            <a:br>
              <a:rPr lang="ru-RU" sz="800">
                <a:solidFill>
                  <a:schemeClr val="dk1"/>
                </a:solidFill>
                <a:latin typeface="Arial Black" pitchFamily="34"/>
              </a:rPr>
            </a:br>
            <a:r>
              <a:rPr lang="ru-RU" sz="800">
                <a:solidFill>
                  <a:schemeClr val="dk1"/>
                </a:solidFill>
                <a:latin typeface="Arial Black" pitchFamily="34"/>
              </a:rPr>
              <a:t>«О социальной поддержке семей, воспитывающих детей, </a:t>
            </a:r>
            <a:br>
              <a:rPr lang="ru-RU" sz="800">
                <a:solidFill>
                  <a:schemeClr val="dk1"/>
                </a:solidFill>
                <a:latin typeface="Arial Black" pitchFamily="34"/>
              </a:rPr>
            </a:br>
            <a:r>
              <a:rPr lang="ru-RU" sz="800">
                <a:solidFill>
                  <a:schemeClr val="dk1"/>
                </a:solidFill>
                <a:latin typeface="Arial Black" pitchFamily="34"/>
              </a:rPr>
              <a:t>в Архангельской области»</a:t>
            </a:r>
            <a:br>
              <a:rPr lang="ru-RU" sz="800">
                <a:solidFill>
                  <a:schemeClr val="dk1"/>
                </a:solidFill>
                <a:latin typeface="Arial Black" pitchFamily="34"/>
              </a:rPr>
            </a:br>
            <a:endParaRPr lang="en-US" sz="800"/>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95235" name="Rectangle 3"/>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95236" name="Rectangle 4"/>
          <p:cNvSpPr>
            <a:spLocks noGrp="1" noChangeShapeType="1"/>
          </p:cNvSpPr>
          <p:nvPr/>
        </p:nvSpPr>
        <p:spPr>
          <a:xfrm>
            <a:off x="461962" y="1119187"/>
            <a:ext cx="4679950" cy="360362"/>
          </a:xfrm>
          <a:prstGeom prst="rect">
            <a:avLst/>
          </a:prstGeom>
          <a:noFill/>
        </p:spPr>
        <p:txBody>
          <a:bodyPr lIns="51792" tIns="25896" rIns="51792" bIns="25896" anchor="b">
            <a:spAutoFit/>
          </a:bodyPr>
          <a:lstStyle/>
          <a:p>
            <a:pPr lvl="0"/>
            <a:r>
              <a:rPr lang="ru-RU" sz="1000">
                <a:solidFill>
                  <a:schemeClr val="dk1"/>
                </a:solidFill>
                <a:latin typeface="Arial Black" pitchFamily="34"/>
              </a:rPr>
              <a:t>областной закон от 3 июня 2019 г. № 97-8-ОЗ «О праздничных днях и памятных датах в Архангельской области» </a:t>
            </a:r>
          </a:p>
        </p:txBody>
      </p:sp>
      <p:sp>
        <p:nvSpPr>
          <p:cNvPr id="95237" name="Прямоугольник 1"/>
          <p:cNvSpPr>
            <a:spLocks noGrp="1" noChangeShapeType="1"/>
          </p:cNvSpPr>
          <p:nvPr/>
        </p:nvSpPr>
        <p:spPr>
          <a:xfrm>
            <a:off x="201612" y="1498600"/>
            <a:ext cx="1941512" cy="1814512"/>
          </a:xfrm>
          <a:prstGeom prst="rect">
            <a:avLst/>
          </a:prstGeom>
          <a:noFill/>
        </p:spPr>
        <p:txBody>
          <a:bodyPr lIns="91440" tIns="45720" rIns="91440" bIns="45720">
            <a:spAutoFit/>
          </a:bodyPr>
          <a:lstStyle/>
          <a:p>
            <a:pPr lvl="0"/>
            <a:r>
              <a:rPr lang="ru-RU" sz="700" b="1" i="0" u="none">
                <a:solidFill>
                  <a:schemeClr val="dk1"/>
                </a:solidFill>
                <a:latin typeface="Arial Black" pitchFamily="34"/>
              </a:rPr>
              <a:t>праздничные дни Архангельской области - установленные настоящим законом дни, посвященные важнейшим политическим, общественным и культурным событиям в Российской Федерации и (или) Архангельской области, личностям, внесшим существенный вклад в развитие Российской Федерации и Архангельской области, а также посвященные признанию заслуг работников различных сфер деятельности</a:t>
            </a:r>
            <a:br>
              <a:rPr lang="ru-RU" sz="700" b="1" i="0" u="none">
                <a:solidFill>
                  <a:schemeClr val="dk1"/>
                </a:solidFill>
                <a:latin typeface="Arial Black" pitchFamily="34"/>
              </a:rPr>
            </a:br>
            <a:endParaRPr lang="en-US" sz="700"/>
          </a:p>
        </p:txBody>
      </p:sp>
      <p:sp>
        <p:nvSpPr>
          <p:cNvPr id="95238" name="Прямоугольник 2"/>
          <p:cNvSpPr>
            <a:spLocks noGrp="1" noChangeShapeType="1"/>
          </p:cNvSpPr>
          <p:nvPr/>
        </p:nvSpPr>
        <p:spPr>
          <a:xfrm>
            <a:off x="2447925" y="1708150"/>
            <a:ext cx="3133725" cy="1476375"/>
          </a:xfrm>
          <a:prstGeom prst="rect">
            <a:avLst/>
          </a:prstGeom>
          <a:noFill/>
        </p:spPr>
        <p:txBody>
          <a:bodyPr lIns="91440" tIns="45720" rIns="91440" bIns="45720">
            <a:spAutoFit/>
          </a:bodyPr>
          <a:lstStyle/>
          <a:p>
            <a:pPr lvl="0"/>
            <a:r>
              <a:rPr lang="ru-RU" sz="600" b="1" i="0" u="none">
                <a:solidFill>
                  <a:schemeClr val="dk1"/>
                </a:solidFill>
                <a:latin typeface="Arial Black" pitchFamily="34"/>
              </a:rPr>
              <a:t>День Устава Архангельской области и символов Архангельской области (герба, флага и гимна) - 23 мая</a:t>
            </a:r>
          </a:p>
          <a:p>
            <a:pPr lvl="0"/>
            <a:endParaRPr lang="en-US" sz="200"/>
          </a:p>
          <a:p>
            <a:pPr lvl="0"/>
            <a:r>
              <a:rPr lang="ru-RU" sz="600" b="1" i="0" u="none">
                <a:solidFill>
                  <a:schemeClr val="dk1"/>
                </a:solidFill>
                <a:latin typeface="Arial Black" pitchFamily="34"/>
              </a:rPr>
              <a:t>День города Архангельска - последнее воскресенье июня </a:t>
            </a:r>
          </a:p>
          <a:p>
            <a:pPr lvl="0"/>
            <a:endParaRPr lang="en-US" sz="200"/>
          </a:p>
          <a:p>
            <a:pPr lvl="0"/>
            <a:r>
              <a:rPr lang="ru-RU" sz="600" b="1" i="0" u="none">
                <a:solidFill>
                  <a:schemeClr val="dk1"/>
                </a:solidFill>
                <a:latin typeface="Arial Black" pitchFamily="34"/>
              </a:rPr>
              <a:t>День арктических экспедиций - 10 июля </a:t>
            </a:r>
          </a:p>
          <a:p>
            <a:pPr lvl="0"/>
            <a:endParaRPr lang="en-US" sz="200"/>
          </a:p>
          <a:p>
            <a:pPr lvl="0"/>
            <a:r>
              <a:rPr lang="ru-RU" sz="600" b="1" i="0" u="none">
                <a:solidFill>
                  <a:schemeClr val="dk1"/>
                </a:solidFill>
                <a:latin typeface="Arial Black" pitchFamily="34"/>
              </a:rPr>
              <a:t>День северных конвоев - 31 августа</a:t>
            </a:r>
          </a:p>
          <a:p>
            <a:pPr lvl="0"/>
            <a:endParaRPr lang="en-US" sz="200"/>
          </a:p>
          <a:p>
            <a:pPr lvl="0"/>
            <a:r>
              <a:rPr lang="ru-RU" sz="600" b="1" i="0" u="none">
                <a:solidFill>
                  <a:schemeClr val="dk1"/>
                </a:solidFill>
                <a:latin typeface="Arial Black" pitchFamily="34"/>
              </a:rPr>
              <a:t>День государственного судостроения - 16 сентября</a:t>
            </a:r>
          </a:p>
          <a:p>
            <a:pPr lvl="0"/>
            <a:endParaRPr lang="en-US" sz="200"/>
          </a:p>
          <a:p>
            <a:pPr lvl="0"/>
            <a:r>
              <a:rPr lang="ru-RU" sz="600" b="1" i="0" u="none">
                <a:solidFill>
                  <a:schemeClr val="dk1"/>
                </a:solidFill>
                <a:latin typeface="Arial Black" pitchFamily="34"/>
              </a:rPr>
              <a:t>День образования Архангельской области - 23 сентября</a:t>
            </a:r>
          </a:p>
          <a:p>
            <a:pPr lvl="0"/>
            <a:endParaRPr lang="en-US" sz="200"/>
          </a:p>
          <a:p>
            <a:pPr lvl="0"/>
            <a:r>
              <a:rPr lang="ru-RU" sz="600" b="1" i="0" u="none">
                <a:solidFill>
                  <a:schemeClr val="dk1"/>
                </a:solidFill>
                <a:latin typeface="Arial Black" pitchFamily="34"/>
              </a:rPr>
              <a:t>Маргаритинская ярмарка - последняя декада сентября</a:t>
            </a:r>
          </a:p>
          <a:p>
            <a:pPr lvl="0"/>
            <a:endParaRPr lang="en-US" sz="200"/>
          </a:p>
          <a:p>
            <a:pPr lvl="0"/>
            <a:r>
              <a:rPr lang="ru-RU" sz="600" b="1" i="0" u="none">
                <a:solidFill>
                  <a:schemeClr val="dk1"/>
                </a:solidFill>
                <a:latin typeface="Arial Black" pitchFamily="34"/>
              </a:rPr>
              <a:t>День М.В. Ломоносова - 19 ноября</a:t>
            </a:r>
          </a:p>
          <a:p>
            <a:pPr lvl="0"/>
            <a:endParaRPr lang="en-US" sz="200"/>
          </a:p>
          <a:p>
            <a:pPr lvl="0"/>
            <a:r>
              <a:rPr lang="ru-RU" sz="600" b="1" i="0" u="none">
                <a:solidFill>
                  <a:schemeClr val="dk1"/>
                </a:solidFill>
                <a:latin typeface="Arial Black" pitchFamily="34"/>
              </a:rPr>
              <a:t>День присвоения городу Архангельску почетного звания </a:t>
            </a:r>
          </a:p>
          <a:p>
            <a:pPr lvl="0"/>
            <a:r>
              <a:rPr lang="ru-RU" sz="600" b="1" i="0" u="none">
                <a:solidFill>
                  <a:schemeClr val="dk1"/>
                </a:solidFill>
                <a:latin typeface="Arial Black" pitchFamily="34"/>
              </a:rPr>
              <a:t>Российской Федерации «Город воинской славы» - 5 декабря</a:t>
            </a:r>
          </a:p>
          <a:p>
            <a:pPr lvl="0"/>
            <a:endParaRPr lang="en-US" sz="200"/>
          </a:p>
          <a:p>
            <a:pPr lvl="0"/>
            <a:r>
              <a:rPr lang="ru-RU" sz="600" b="1" i="0" u="none">
                <a:solidFill>
                  <a:schemeClr val="dk1"/>
                </a:solidFill>
                <a:latin typeface="Arial Black" pitchFamily="34"/>
              </a:rPr>
              <a:t>День Архангелогородской губернии - 30 декабря</a:t>
            </a:r>
          </a:p>
        </p:txBody>
      </p:sp>
      <p:sp>
        <p:nvSpPr>
          <p:cNvPr id="95239" name="Rectangle 5"/>
          <p:cNvSpPr>
            <a:spLocks noGrp="1" noChangeShapeType="1"/>
          </p:cNvSpPr>
          <p:nvPr/>
        </p:nvSpPr>
        <p:spPr>
          <a:xfrm>
            <a:off x="792162" y="227012"/>
            <a:ext cx="4679950" cy="482600"/>
          </a:xfrm>
          <a:prstGeom prst="rect">
            <a:avLst/>
          </a:prstGeom>
          <a:noFill/>
        </p:spPr>
        <p:txBody>
          <a:bodyPr lIns="51792" tIns="25896" rIns="51792" bIns="25896" anchor="b">
            <a:spAutoFit/>
          </a:bodyPr>
          <a:lstStyle/>
          <a:p>
            <a:pPr lvl="0" algn="ctr"/>
            <a:r>
              <a:rPr lang="ru-RU" b="1" i="0" u="none">
                <a:latin typeface="Arial Black" pitchFamily="34"/>
              </a:rPr>
              <a:t>К разработке проектов областных </a:t>
            </a:r>
            <a:br>
              <a:rPr lang="ru-RU" b="1" i="0" u="none">
                <a:latin typeface="Arial Black" pitchFamily="34"/>
              </a:rPr>
            </a:br>
            <a:r>
              <a:rPr lang="ru-RU" b="1" i="0" u="none">
                <a:latin typeface="Arial Black" pitchFamily="34"/>
              </a:rPr>
              <a:t>законов нужно привлекать экспертов </a:t>
            </a:r>
          </a:p>
        </p:txBody>
      </p:sp>
      <p:sp>
        <p:nvSpPr>
          <p:cNvPr id="95240" name="Прямоугольник 2"/>
          <p:cNvSpPr>
            <a:spLocks noGrp="1" noChangeShapeType="1"/>
          </p:cNvSpPr>
          <p:nvPr/>
        </p:nvSpPr>
        <p:spPr>
          <a:xfrm>
            <a:off x="720725" y="176212"/>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95241" name="Rectangle 7"/>
          <p:cNvSpPr>
            <a:spLocks noGrp="1" noChangeShapeType="1"/>
          </p:cNvSpPr>
          <p:nvPr/>
        </p:nvSpPr>
        <p:spPr>
          <a:xfrm>
            <a:off x="461962" y="784225"/>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95242" name="Прямоугольник 1"/>
          <p:cNvSpPr>
            <a:spLocks noGrp="1" noChangeShapeType="1"/>
          </p:cNvSpPr>
          <p:nvPr/>
        </p:nvSpPr>
        <p:spPr>
          <a:xfrm>
            <a:off x="2170112" y="1492250"/>
            <a:ext cx="3109912" cy="215900"/>
          </a:xfrm>
          <a:prstGeom prst="rect">
            <a:avLst/>
          </a:prstGeom>
          <a:noFill/>
        </p:spPr>
        <p:txBody>
          <a:bodyPr lIns="91440" tIns="45720" rIns="91440" bIns="45720">
            <a:spAutoFit/>
          </a:bodyPr>
          <a:lstStyle/>
          <a:p>
            <a:pPr lvl="0"/>
            <a:r>
              <a:rPr lang="ru-RU" sz="800" b="1" i="0" u="none">
                <a:solidFill>
                  <a:schemeClr val="dk1"/>
                </a:solidFill>
                <a:latin typeface="Arial Black" pitchFamily="34"/>
              </a:rPr>
              <a:t>праздничные дни Архангельской области:</a:t>
            </a:r>
          </a:p>
        </p:txBody>
      </p:sp>
      <p:pic>
        <p:nvPicPr>
          <p:cNvPr id="95243" name="Рисунок 12"/>
          <p:cNvPicPr>
            <a:picLocks noGrp="1" noChangeAspect="1"/>
          </p:cNvPicPr>
          <p:nvPr/>
        </p:nvPicPr>
        <p:blipFill>
          <a:blip r:embed="rId3" cstate="print"/>
          <a:srcRect/>
          <a:stretch/>
        </p:blipFill>
        <p:spPr>
          <a:xfrm>
            <a:off x="2320925" y="1809750"/>
            <a:ext cx="127000" cy="95250"/>
          </a:xfrm>
          <a:prstGeom prst="rect">
            <a:avLst/>
          </a:prstGeom>
          <a:noFill/>
        </p:spPr>
      </p:pic>
      <p:pic>
        <p:nvPicPr>
          <p:cNvPr id="95244" name="Рисунок 12"/>
          <p:cNvPicPr>
            <a:picLocks noGrp="1" noChangeAspect="1"/>
          </p:cNvPicPr>
          <p:nvPr/>
        </p:nvPicPr>
        <p:blipFill>
          <a:blip r:embed="rId3" cstate="print"/>
          <a:srcRect/>
          <a:stretch/>
        </p:blipFill>
        <p:spPr>
          <a:xfrm>
            <a:off x="2320925" y="1962150"/>
            <a:ext cx="127000" cy="95250"/>
          </a:xfrm>
          <a:prstGeom prst="rect">
            <a:avLst/>
          </a:prstGeom>
          <a:noFill/>
        </p:spPr>
      </p:pic>
      <p:pic>
        <p:nvPicPr>
          <p:cNvPr id="95245" name="Рисунок 12"/>
          <p:cNvPicPr>
            <a:picLocks noGrp="1" noChangeAspect="1"/>
          </p:cNvPicPr>
          <p:nvPr/>
        </p:nvPicPr>
        <p:blipFill>
          <a:blip r:embed="rId3" cstate="print"/>
          <a:srcRect/>
          <a:stretch/>
        </p:blipFill>
        <p:spPr>
          <a:xfrm>
            <a:off x="2330450" y="2079625"/>
            <a:ext cx="127000" cy="95250"/>
          </a:xfrm>
          <a:prstGeom prst="rect">
            <a:avLst/>
          </a:prstGeom>
          <a:noFill/>
        </p:spPr>
      </p:pic>
      <p:pic>
        <p:nvPicPr>
          <p:cNvPr id="95246" name="Рисунок 12"/>
          <p:cNvPicPr>
            <a:picLocks noGrp="1" noChangeAspect="1"/>
          </p:cNvPicPr>
          <p:nvPr/>
        </p:nvPicPr>
        <p:blipFill>
          <a:blip r:embed="rId3" cstate="print"/>
          <a:srcRect/>
          <a:stretch/>
        </p:blipFill>
        <p:spPr>
          <a:xfrm>
            <a:off x="2330450" y="2214562"/>
            <a:ext cx="127000" cy="95250"/>
          </a:xfrm>
          <a:prstGeom prst="rect">
            <a:avLst/>
          </a:prstGeom>
          <a:noFill/>
        </p:spPr>
      </p:pic>
      <p:pic>
        <p:nvPicPr>
          <p:cNvPr id="95247" name="Рисунок 12"/>
          <p:cNvPicPr>
            <a:picLocks noGrp="1" noChangeAspect="1"/>
          </p:cNvPicPr>
          <p:nvPr/>
        </p:nvPicPr>
        <p:blipFill>
          <a:blip r:embed="rId3" cstate="print"/>
          <a:srcRect/>
          <a:stretch/>
        </p:blipFill>
        <p:spPr>
          <a:xfrm>
            <a:off x="2330450" y="2320925"/>
            <a:ext cx="127000" cy="95250"/>
          </a:xfrm>
          <a:prstGeom prst="rect">
            <a:avLst/>
          </a:prstGeom>
          <a:noFill/>
        </p:spPr>
      </p:pic>
      <p:pic>
        <p:nvPicPr>
          <p:cNvPr id="95248" name="Рисунок 12"/>
          <p:cNvPicPr>
            <a:picLocks noGrp="1" noChangeAspect="1"/>
          </p:cNvPicPr>
          <p:nvPr/>
        </p:nvPicPr>
        <p:blipFill>
          <a:blip r:embed="rId3" cstate="print"/>
          <a:srcRect/>
          <a:stretch/>
        </p:blipFill>
        <p:spPr>
          <a:xfrm>
            <a:off x="2330450" y="2438400"/>
            <a:ext cx="127000" cy="95250"/>
          </a:xfrm>
          <a:prstGeom prst="rect">
            <a:avLst/>
          </a:prstGeom>
          <a:noFill/>
        </p:spPr>
      </p:pic>
      <p:pic>
        <p:nvPicPr>
          <p:cNvPr id="95249" name="Рисунок 12"/>
          <p:cNvPicPr>
            <a:picLocks noGrp="1" noChangeAspect="1"/>
          </p:cNvPicPr>
          <p:nvPr/>
        </p:nvPicPr>
        <p:blipFill>
          <a:blip r:embed="rId3" cstate="print"/>
          <a:srcRect/>
          <a:stretch/>
        </p:blipFill>
        <p:spPr>
          <a:xfrm>
            <a:off x="2330450" y="2573337"/>
            <a:ext cx="127000" cy="95250"/>
          </a:xfrm>
          <a:prstGeom prst="rect">
            <a:avLst/>
          </a:prstGeom>
          <a:noFill/>
        </p:spPr>
      </p:pic>
      <p:pic>
        <p:nvPicPr>
          <p:cNvPr id="95250" name="Рисунок 12"/>
          <p:cNvPicPr>
            <a:picLocks noGrp="1" noChangeAspect="1"/>
          </p:cNvPicPr>
          <p:nvPr/>
        </p:nvPicPr>
        <p:blipFill>
          <a:blip r:embed="rId3" cstate="print"/>
          <a:srcRect/>
          <a:stretch/>
        </p:blipFill>
        <p:spPr>
          <a:xfrm>
            <a:off x="2339975" y="2682875"/>
            <a:ext cx="127000" cy="95250"/>
          </a:xfrm>
          <a:prstGeom prst="rect">
            <a:avLst/>
          </a:prstGeom>
          <a:noFill/>
        </p:spPr>
      </p:pic>
      <p:pic>
        <p:nvPicPr>
          <p:cNvPr id="95251" name="Рисунок 12"/>
          <p:cNvPicPr>
            <a:picLocks noGrp="1" noChangeAspect="1"/>
          </p:cNvPicPr>
          <p:nvPr/>
        </p:nvPicPr>
        <p:blipFill>
          <a:blip r:embed="rId3" cstate="print"/>
          <a:srcRect/>
          <a:stretch/>
        </p:blipFill>
        <p:spPr>
          <a:xfrm>
            <a:off x="2336800" y="2854325"/>
            <a:ext cx="127000" cy="95250"/>
          </a:xfrm>
          <a:prstGeom prst="rect">
            <a:avLst/>
          </a:prstGeom>
          <a:noFill/>
        </p:spPr>
      </p:pic>
      <p:pic>
        <p:nvPicPr>
          <p:cNvPr id="95252" name="Рисунок 12"/>
          <p:cNvPicPr>
            <a:picLocks noGrp="1" noChangeAspect="1"/>
          </p:cNvPicPr>
          <p:nvPr/>
        </p:nvPicPr>
        <p:blipFill>
          <a:blip r:embed="rId3" cstate="print"/>
          <a:srcRect/>
          <a:stretch/>
        </p:blipFill>
        <p:spPr>
          <a:xfrm>
            <a:off x="2359025" y="3019425"/>
            <a:ext cx="127000" cy="95250"/>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97283" name="Rectangle 3"/>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97284" name="Прямоугольник 1"/>
          <p:cNvSpPr>
            <a:spLocks noGrp="1" noChangeShapeType="1"/>
          </p:cNvSpPr>
          <p:nvPr/>
        </p:nvSpPr>
        <p:spPr>
          <a:xfrm>
            <a:off x="360362" y="684212"/>
            <a:ext cx="1881187" cy="2062162"/>
          </a:xfrm>
          <a:prstGeom prst="rect">
            <a:avLst/>
          </a:prstGeom>
          <a:noFill/>
        </p:spPr>
        <p:txBody>
          <a:bodyPr lIns="91440" tIns="45720" rIns="91440" bIns="45720">
            <a:spAutoFit/>
          </a:bodyPr>
          <a:lstStyle/>
          <a:p>
            <a:pPr lvl="0"/>
            <a:r>
              <a:rPr lang="ru-RU" sz="800" b="1" i="0" u="none">
                <a:solidFill>
                  <a:schemeClr val="dk1"/>
                </a:solidFill>
                <a:latin typeface="Arial Black" pitchFamily="34"/>
              </a:rPr>
              <a:t>памятные даты Архангельской области - установленные указом Губернатора Архангельской области дни, связанные с важнейшими историческими событиями, традициями на территории Архангельской области, а также посвященные героическим подвигам, личностям, внесшим вклад в развитие различных сфер в Российской Федерации и (или) Архангельской области</a:t>
            </a:r>
          </a:p>
        </p:txBody>
      </p:sp>
      <p:sp>
        <p:nvSpPr>
          <p:cNvPr id="97285" name="Прямоугольник 2"/>
          <p:cNvSpPr>
            <a:spLocks noGrp="1" noChangeShapeType="1"/>
          </p:cNvSpPr>
          <p:nvPr/>
        </p:nvSpPr>
        <p:spPr>
          <a:xfrm>
            <a:off x="2592387" y="684212"/>
            <a:ext cx="2879725" cy="2185987"/>
          </a:xfrm>
          <a:prstGeom prst="rect">
            <a:avLst/>
          </a:prstGeom>
          <a:noFill/>
        </p:spPr>
        <p:txBody>
          <a:bodyPr lIns="91440" tIns="45720" rIns="91440" bIns="45720">
            <a:spAutoFit/>
          </a:bodyPr>
          <a:lstStyle/>
          <a:p>
            <a:pPr lvl="0"/>
            <a:r>
              <a:rPr lang="ru-RU" sz="800" b="1" i="0" u="none">
                <a:solidFill>
                  <a:schemeClr val="dk1"/>
                </a:solidFill>
                <a:latin typeface="Arial Black" pitchFamily="34"/>
              </a:rPr>
              <a:t>20 февраля - День памяти павших в годы Гражданской войны и Интервенции в Архангельской губернии</a:t>
            </a:r>
            <a:br>
              <a:rPr lang="ru-RU" sz="800" b="1" i="0" u="none">
                <a:solidFill>
                  <a:schemeClr val="dk1"/>
                </a:solidFill>
                <a:latin typeface="Arial Black" pitchFamily="34"/>
              </a:rPr>
            </a:br>
            <a:endParaRPr lang="en-US" sz="300"/>
          </a:p>
          <a:p>
            <a:pPr lvl="0"/>
            <a:r>
              <a:rPr lang="ru-RU" sz="800" b="1" i="0" u="none">
                <a:solidFill>
                  <a:schemeClr val="dk1"/>
                </a:solidFill>
                <a:latin typeface="Arial Black" pitchFamily="34"/>
              </a:rPr>
              <a:t>25 мая - День памяти Северных юнг</a:t>
            </a:r>
          </a:p>
          <a:p>
            <a:pPr lvl="0"/>
            <a:endParaRPr lang="en-US" sz="300"/>
          </a:p>
          <a:p>
            <a:pPr lvl="0"/>
            <a:r>
              <a:rPr lang="ru-RU" sz="800" b="1" i="0" u="none">
                <a:solidFill>
                  <a:schemeClr val="dk1"/>
                </a:solidFill>
                <a:latin typeface="Arial Black" pitchFamily="34"/>
              </a:rPr>
              <a:t>1 июля  - День ветеранов боевых действий</a:t>
            </a:r>
          </a:p>
          <a:p>
            <a:pPr lvl="0"/>
            <a:endParaRPr lang="en-US" sz="300"/>
          </a:p>
          <a:p>
            <a:pPr lvl="0"/>
            <a:r>
              <a:rPr lang="ru-RU" sz="800" b="1" i="0" u="none">
                <a:solidFill>
                  <a:schemeClr val="dk1"/>
                </a:solidFill>
                <a:latin typeface="Arial Black" pitchFamily="34"/>
              </a:rPr>
              <a:t>6 июля - День Новодвинской баталии</a:t>
            </a:r>
          </a:p>
          <a:p>
            <a:pPr lvl="0"/>
            <a:endParaRPr lang="en-US" sz="300"/>
          </a:p>
          <a:p>
            <a:pPr lvl="0"/>
            <a:r>
              <a:rPr lang="ru-RU" sz="800" b="1" i="0" u="none">
                <a:solidFill>
                  <a:schemeClr val="dk1"/>
                </a:solidFill>
                <a:latin typeface="Arial Black" pitchFamily="34"/>
              </a:rPr>
              <a:t>19 июля - День памяти защитников Севера в годы Крымской войны</a:t>
            </a:r>
            <a:br>
              <a:rPr lang="ru-RU" sz="800" b="1" i="0" u="none">
                <a:solidFill>
                  <a:schemeClr val="dk1"/>
                </a:solidFill>
                <a:latin typeface="Arial Black" pitchFamily="34"/>
              </a:rPr>
            </a:br>
            <a:endParaRPr lang="en-US" sz="300"/>
          </a:p>
          <a:p>
            <a:pPr lvl="0"/>
            <a:r>
              <a:rPr lang="ru-RU" sz="800" b="1" i="0" u="none">
                <a:solidFill>
                  <a:schemeClr val="dk1"/>
                </a:solidFill>
                <a:latin typeface="Arial Black" pitchFamily="34"/>
              </a:rPr>
              <a:t>19 сентября - День краеведческих знаний</a:t>
            </a:r>
          </a:p>
          <a:p>
            <a:pPr lvl="0"/>
            <a:endParaRPr lang="en-US" sz="300"/>
          </a:p>
          <a:p>
            <a:pPr lvl="0"/>
            <a:r>
              <a:rPr lang="ru-RU" sz="800" b="1" i="0" u="none">
                <a:solidFill>
                  <a:schemeClr val="dk1"/>
                </a:solidFill>
                <a:latin typeface="Arial Black" pitchFamily="34"/>
              </a:rPr>
              <a:t>26 октября - День памяти северян, павших в годы Первой мировой войны</a:t>
            </a:r>
          </a:p>
          <a:p>
            <a:pPr lvl="0"/>
            <a:endParaRPr lang="en-US" sz="300"/>
          </a:p>
          <a:p>
            <a:pPr lvl="0"/>
            <a:r>
              <a:rPr lang="ru-RU" sz="800" b="1" i="0" u="none">
                <a:solidFill>
                  <a:schemeClr val="dk1"/>
                </a:solidFill>
                <a:latin typeface="Arial Black" pitchFamily="34"/>
              </a:rPr>
              <a:t>29 ноября - День открытия железной дороги Архангельск - Вологда - Ярославль - Москва</a:t>
            </a:r>
          </a:p>
          <a:p>
            <a:pPr lvl="0"/>
            <a:endParaRPr lang="en-US" sz="300"/>
          </a:p>
          <a:p>
            <a:pPr lvl="0"/>
            <a:r>
              <a:rPr lang="ru-RU" sz="800" b="1" i="0" u="none">
                <a:solidFill>
                  <a:schemeClr val="dk1"/>
                </a:solidFill>
                <a:latin typeface="Arial Black" pitchFamily="34"/>
              </a:rPr>
              <a:t>17 декабря - День Северного морского пути</a:t>
            </a:r>
          </a:p>
        </p:txBody>
      </p:sp>
      <p:sp>
        <p:nvSpPr>
          <p:cNvPr id="97286" name="Rectangle 4"/>
          <p:cNvSpPr>
            <a:spLocks noGrp="1" noChangeShapeType="1"/>
          </p:cNvSpPr>
          <p:nvPr/>
        </p:nvSpPr>
        <p:spPr>
          <a:xfrm>
            <a:off x="430212" y="234950"/>
            <a:ext cx="4679950" cy="358775"/>
          </a:xfrm>
          <a:prstGeom prst="rect">
            <a:avLst/>
          </a:prstGeom>
          <a:noFill/>
        </p:spPr>
        <p:txBody>
          <a:bodyPr lIns="51792" tIns="25896" rIns="51792" bIns="25896" anchor="b">
            <a:spAutoFit/>
          </a:bodyPr>
          <a:lstStyle/>
          <a:p>
            <a:pPr lvl="0"/>
            <a:r>
              <a:rPr lang="ru-RU" sz="1000">
                <a:solidFill>
                  <a:schemeClr val="dk1"/>
                </a:solidFill>
                <a:latin typeface="Arial Black" pitchFamily="34"/>
              </a:rPr>
              <a:t>областной закон от 3 июня 2019 г. № 97-8-ОЗ «О праздничных днях и памятных датах в Архангельской области» </a:t>
            </a:r>
          </a:p>
        </p:txBody>
      </p:sp>
      <p:pic>
        <p:nvPicPr>
          <p:cNvPr id="97287" name="Рисунок 12"/>
          <p:cNvPicPr>
            <a:picLocks noGrp="1" noChangeAspect="1"/>
          </p:cNvPicPr>
          <p:nvPr/>
        </p:nvPicPr>
        <p:blipFill>
          <a:blip r:embed="rId3" cstate="print"/>
          <a:srcRect/>
          <a:stretch/>
        </p:blipFill>
        <p:spPr>
          <a:xfrm>
            <a:off x="2465387" y="900112"/>
            <a:ext cx="127000" cy="95250"/>
          </a:xfrm>
          <a:prstGeom prst="rect">
            <a:avLst/>
          </a:prstGeom>
          <a:noFill/>
        </p:spPr>
      </p:pic>
      <p:pic>
        <p:nvPicPr>
          <p:cNvPr id="97288" name="Рисунок 12"/>
          <p:cNvPicPr>
            <a:picLocks noGrp="1" noChangeAspect="1"/>
          </p:cNvPicPr>
          <p:nvPr/>
        </p:nvPicPr>
        <p:blipFill>
          <a:blip r:embed="rId3" cstate="print"/>
          <a:srcRect/>
          <a:stretch/>
        </p:blipFill>
        <p:spPr>
          <a:xfrm>
            <a:off x="2465387" y="1149350"/>
            <a:ext cx="127000" cy="95250"/>
          </a:xfrm>
          <a:prstGeom prst="rect">
            <a:avLst/>
          </a:prstGeom>
          <a:noFill/>
        </p:spPr>
      </p:pic>
      <p:pic>
        <p:nvPicPr>
          <p:cNvPr id="97289" name="Рисунок 12"/>
          <p:cNvPicPr>
            <a:picLocks noGrp="1" noChangeAspect="1"/>
          </p:cNvPicPr>
          <p:nvPr/>
        </p:nvPicPr>
        <p:blipFill>
          <a:blip r:embed="rId3" cstate="print"/>
          <a:srcRect/>
          <a:stretch/>
        </p:blipFill>
        <p:spPr>
          <a:xfrm>
            <a:off x="2465387" y="1333500"/>
            <a:ext cx="127000" cy="95250"/>
          </a:xfrm>
          <a:prstGeom prst="rect">
            <a:avLst/>
          </a:prstGeom>
          <a:noFill/>
        </p:spPr>
      </p:pic>
      <p:pic>
        <p:nvPicPr>
          <p:cNvPr id="97290" name="Рисунок 12"/>
          <p:cNvPicPr>
            <a:picLocks noGrp="1" noChangeAspect="1"/>
          </p:cNvPicPr>
          <p:nvPr/>
        </p:nvPicPr>
        <p:blipFill>
          <a:blip r:embed="rId3" cstate="print"/>
          <a:srcRect/>
          <a:stretch/>
        </p:blipFill>
        <p:spPr>
          <a:xfrm>
            <a:off x="2465387" y="1487487"/>
            <a:ext cx="127000" cy="95250"/>
          </a:xfrm>
          <a:prstGeom prst="rect">
            <a:avLst/>
          </a:prstGeom>
          <a:noFill/>
        </p:spPr>
      </p:pic>
      <p:pic>
        <p:nvPicPr>
          <p:cNvPr id="97291" name="Рисунок 12"/>
          <p:cNvPicPr>
            <a:picLocks noGrp="1" noChangeAspect="1"/>
          </p:cNvPicPr>
          <p:nvPr/>
        </p:nvPicPr>
        <p:blipFill>
          <a:blip r:embed="rId3" cstate="print"/>
          <a:srcRect/>
          <a:stretch/>
        </p:blipFill>
        <p:spPr>
          <a:xfrm>
            <a:off x="2465387" y="1714500"/>
            <a:ext cx="127000" cy="95250"/>
          </a:xfrm>
          <a:prstGeom prst="rect">
            <a:avLst/>
          </a:prstGeom>
          <a:noFill/>
        </p:spPr>
      </p:pic>
      <p:pic>
        <p:nvPicPr>
          <p:cNvPr id="97292" name="Рисунок 12"/>
          <p:cNvPicPr>
            <a:picLocks noGrp="1" noChangeAspect="1"/>
          </p:cNvPicPr>
          <p:nvPr/>
        </p:nvPicPr>
        <p:blipFill>
          <a:blip r:embed="rId3" cstate="print"/>
          <a:srcRect/>
          <a:stretch/>
        </p:blipFill>
        <p:spPr>
          <a:xfrm>
            <a:off x="2470150" y="1944687"/>
            <a:ext cx="127000" cy="95250"/>
          </a:xfrm>
          <a:prstGeom prst="rect">
            <a:avLst/>
          </a:prstGeom>
          <a:noFill/>
        </p:spPr>
      </p:pic>
      <p:pic>
        <p:nvPicPr>
          <p:cNvPr id="97293" name="Рисунок 12"/>
          <p:cNvPicPr>
            <a:picLocks noGrp="1" noChangeAspect="1"/>
          </p:cNvPicPr>
          <p:nvPr/>
        </p:nvPicPr>
        <p:blipFill>
          <a:blip r:embed="rId3" cstate="print"/>
          <a:srcRect/>
          <a:stretch/>
        </p:blipFill>
        <p:spPr>
          <a:xfrm>
            <a:off x="2465387" y="1917700"/>
            <a:ext cx="127000" cy="95250"/>
          </a:xfrm>
          <a:prstGeom prst="rect">
            <a:avLst/>
          </a:prstGeom>
          <a:noFill/>
        </p:spPr>
      </p:pic>
      <p:pic>
        <p:nvPicPr>
          <p:cNvPr id="97294" name="Рисунок 12"/>
          <p:cNvPicPr>
            <a:picLocks noGrp="1" noChangeAspect="1"/>
          </p:cNvPicPr>
          <p:nvPr/>
        </p:nvPicPr>
        <p:blipFill>
          <a:blip r:embed="rId3" cstate="print"/>
          <a:srcRect/>
          <a:stretch/>
        </p:blipFill>
        <p:spPr>
          <a:xfrm>
            <a:off x="2473325" y="1936750"/>
            <a:ext cx="127000" cy="95250"/>
          </a:xfrm>
          <a:prstGeom prst="rect">
            <a:avLst/>
          </a:prstGeom>
          <a:noFill/>
        </p:spPr>
      </p:pic>
      <p:pic>
        <p:nvPicPr>
          <p:cNvPr id="97295" name="Рисунок 12"/>
          <p:cNvPicPr>
            <a:picLocks noGrp="1" noChangeAspect="1"/>
          </p:cNvPicPr>
          <p:nvPr/>
        </p:nvPicPr>
        <p:blipFill>
          <a:blip r:embed="rId3" cstate="print"/>
          <a:srcRect/>
          <a:stretch/>
        </p:blipFill>
        <p:spPr>
          <a:xfrm>
            <a:off x="2473325" y="1936750"/>
            <a:ext cx="127000" cy="95250"/>
          </a:xfrm>
          <a:prstGeom prst="rect">
            <a:avLst/>
          </a:prstGeom>
          <a:noFill/>
        </p:spPr>
      </p:pic>
      <p:pic>
        <p:nvPicPr>
          <p:cNvPr id="97296" name="Рисунок 12"/>
          <p:cNvPicPr>
            <a:picLocks noGrp="1" noChangeAspect="1"/>
          </p:cNvPicPr>
          <p:nvPr/>
        </p:nvPicPr>
        <p:blipFill>
          <a:blip r:embed="rId3" cstate="print"/>
          <a:srcRect/>
          <a:stretch/>
        </p:blipFill>
        <p:spPr>
          <a:xfrm>
            <a:off x="2471737" y="2154237"/>
            <a:ext cx="127000" cy="95250"/>
          </a:xfrm>
          <a:prstGeom prst="rect">
            <a:avLst/>
          </a:prstGeom>
          <a:noFill/>
        </p:spPr>
      </p:pic>
      <p:pic>
        <p:nvPicPr>
          <p:cNvPr id="97297" name="Рисунок 12"/>
          <p:cNvPicPr>
            <a:picLocks noGrp="1" noChangeAspect="1"/>
          </p:cNvPicPr>
          <p:nvPr/>
        </p:nvPicPr>
        <p:blipFill>
          <a:blip r:embed="rId3" cstate="print"/>
          <a:srcRect/>
          <a:stretch/>
        </p:blipFill>
        <p:spPr>
          <a:xfrm>
            <a:off x="2473325" y="2446337"/>
            <a:ext cx="127000" cy="95250"/>
          </a:xfrm>
          <a:prstGeom prst="rect">
            <a:avLst/>
          </a:prstGeom>
          <a:noFill/>
        </p:spPr>
      </p:pic>
      <p:pic>
        <p:nvPicPr>
          <p:cNvPr id="97298" name="Рисунок 12"/>
          <p:cNvPicPr>
            <a:picLocks noGrp="1" noChangeAspect="1"/>
          </p:cNvPicPr>
          <p:nvPr/>
        </p:nvPicPr>
        <p:blipFill>
          <a:blip r:embed="rId3" cstate="print"/>
          <a:srcRect/>
          <a:stretch/>
        </p:blipFill>
        <p:spPr>
          <a:xfrm>
            <a:off x="2473325" y="2698750"/>
            <a:ext cx="127000" cy="95250"/>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99331" name="Rectangle 3"/>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99332" name="Прямоугольник 2"/>
          <p:cNvSpPr>
            <a:spLocks noGrp="1" noChangeShapeType="1"/>
          </p:cNvSpPr>
          <p:nvPr/>
        </p:nvSpPr>
        <p:spPr>
          <a:xfrm>
            <a:off x="792162" y="1220787"/>
            <a:ext cx="4679950" cy="1908175"/>
          </a:xfrm>
          <a:prstGeom prst="rect">
            <a:avLst/>
          </a:prstGeom>
          <a:noFill/>
        </p:spPr>
        <p:txBody>
          <a:bodyPr lIns="91440" tIns="45720" rIns="91440" bIns="45720">
            <a:spAutoFit/>
          </a:bodyPr>
          <a:lstStyle/>
          <a:p>
            <a:pPr lvl="0"/>
            <a:r>
              <a:rPr sz="800" b="1" i="0" u="none">
                <a:solidFill>
                  <a:schemeClr val="dk1"/>
                </a:solidFill>
                <a:latin typeface="Arial Black" pitchFamily="34"/>
              </a:rPr>
              <a:t>Законодательством области установлены отдельные праздничные дни Архангельской области. В частности, областным законом от 20 декабря 2006 г. № 297-14-ОЗ «О пчеловодстве» установлен </a:t>
            </a:r>
            <a:r>
              <a:rPr sz="800" b="1" i="0" u="none">
                <a:latin typeface="Arial Black" pitchFamily="34"/>
              </a:rPr>
              <a:t>День пчеловода Архангельской области (14 августа)</a:t>
            </a:r>
            <a:r>
              <a:rPr sz="800" b="1" i="0" u="none">
                <a:solidFill>
                  <a:schemeClr val="dk1"/>
                </a:solidFill>
                <a:latin typeface="Arial Black" pitchFamily="34"/>
              </a:rPr>
              <a:t>, указом Губернатора Архангельской области от 25 июля 2011 г. № 109-у в Архангельской области установлен областной праздник – </a:t>
            </a:r>
            <a:r>
              <a:rPr sz="800" b="1" i="0" u="none">
                <a:latin typeface="Arial Black" pitchFamily="34"/>
              </a:rPr>
              <a:t>День животновода (последняя суббота июня)</a:t>
            </a:r>
            <a:r>
              <a:rPr sz="800" b="1" i="0" u="none">
                <a:solidFill>
                  <a:schemeClr val="dk1"/>
                </a:solidFill>
                <a:latin typeface="Arial Black" pitchFamily="34"/>
              </a:rPr>
              <a:t>, постановлением главы администрации Архангельской области от 3 февраля 2009 года № 23 установлен областной праздник – </a:t>
            </a:r>
            <a:r>
              <a:rPr sz="800" b="1" i="0" u="none">
                <a:latin typeface="Arial Black" pitchFamily="34"/>
              </a:rPr>
              <a:t>День отца (третье воскресенье ноября). </a:t>
            </a:r>
          </a:p>
          <a:p>
            <a:pPr lvl="0"/>
            <a:endParaRPr lang="en-US" sz="300"/>
          </a:p>
          <a:p>
            <a:pPr lvl="0"/>
            <a:r>
              <a:rPr sz="800" b="1" i="0" u="none">
                <a:solidFill>
                  <a:schemeClr val="dk1"/>
                </a:solidFill>
                <a:latin typeface="Arial Black" pitchFamily="34"/>
              </a:rPr>
              <a:t>Комплексной системной политики установления праздничных дней и памятных дат на областном уровне не проводится.</a:t>
            </a:r>
          </a:p>
          <a:p>
            <a:pPr lvl="0"/>
            <a:endParaRPr lang="en-US" sz="300"/>
          </a:p>
          <a:p>
            <a:pPr lvl="0"/>
            <a:r>
              <a:rPr sz="800" b="1" i="0" u="none">
                <a:solidFill>
                  <a:schemeClr val="dk1"/>
                </a:solidFill>
                <a:latin typeface="Arial Black" pitchFamily="34"/>
              </a:rPr>
              <a:t>От Архангельского подразделения Баренц-отделения Всемирного фонда природы поступило предложение об установлении областного праздничного дня, посвященного </a:t>
            </a:r>
            <a:r>
              <a:rPr sz="800" b="1" i="0" u="none">
                <a:latin typeface="Arial Black" pitchFamily="34"/>
              </a:rPr>
              <a:t>дикому северному оленю. </a:t>
            </a:r>
          </a:p>
        </p:txBody>
      </p:sp>
      <p:sp>
        <p:nvSpPr>
          <p:cNvPr id="99333" name="Rectangle 4"/>
          <p:cNvSpPr>
            <a:spLocks noGrp="1" noChangeShapeType="1"/>
          </p:cNvSpPr>
          <p:nvPr/>
        </p:nvSpPr>
        <p:spPr>
          <a:xfrm>
            <a:off x="431800" y="195262"/>
            <a:ext cx="4679950" cy="360362"/>
          </a:xfrm>
          <a:prstGeom prst="rect">
            <a:avLst/>
          </a:prstGeom>
          <a:noFill/>
        </p:spPr>
        <p:txBody>
          <a:bodyPr lIns="51792" tIns="25896" rIns="51792" bIns="25896" anchor="b">
            <a:spAutoFit/>
          </a:bodyPr>
          <a:lstStyle/>
          <a:p>
            <a:pPr lvl="0"/>
            <a:r>
              <a:rPr lang="ru-RU" sz="1000">
                <a:solidFill>
                  <a:schemeClr val="dk1"/>
                </a:solidFill>
                <a:latin typeface="Arial Black" pitchFamily="34"/>
              </a:rPr>
              <a:t>областной закон от 3 июня 2019 г. № 97-8-ОЗ «О праздничных днях и памятных датах в Архангельской области» </a:t>
            </a:r>
          </a:p>
        </p:txBody>
      </p:sp>
      <p:sp>
        <p:nvSpPr>
          <p:cNvPr id="99334" name="Прямоугольник 1"/>
          <p:cNvSpPr>
            <a:spLocks noGrp="1" noChangeShapeType="1"/>
          </p:cNvSpPr>
          <p:nvPr/>
        </p:nvSpPr>
        <p:spPr>
          <a:xfrm>
            <a:off x="401637" y="615950"/>
            <a:ext cx="4422775" cy="584200"/>
          </a:xfrm>
          <a:prstGeom prst="rect">
            <a:avLst/>
          </a:prstGeom>
          <a:noFill/>
        </p:spPr>
        <p:txBody>
          <a:bodyPr lIns="91440" tIns="45720" rIns="91440" bIns="45720">
            <a:spAutoFit/>
          </a:bodyPr>
          <a:lstStyle/>
          <a:p>
            <a:pPr lvl="0"/>
            <a:r>
              <a:rPr sz="800">
                <a:solidFill>
                  <a:schemeClr val="dk1"/>
                </a:solidFill>
                <a:latin typeface="Arial Black" pitchFamily="34"/>
              </a:rPr>
              <a:t>Цель такого закона – развитие традиций Архангельской области, утверждение духовно-нравственных ценностей, повышение уровня информированности населения об истории Архангельской области, формирования уважения к предыдущим поколениям</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01379" name="Rectangle 3"/>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01380" name="Прямоугольник 2"/>
          <p:cNvSpPr>
            <a:spLocks noGrp="1" noChangeShapeType="1"/>
          </p:cNvSpPr>
          <p:nvPr/>
        </p:nvSpPr>
        <p:spPr>
          <a:xfrm>
            <a:off x="936625" y="611187"/>
            <a:ext cx="4657725" cy="2524125"/>
          </a:xfrm>
          <a:prstGeom prst="rect">
            <a:avLst/>
          </a:prstGeom>
          <a:noFill/>
        </p:spPr>
        <p:txBody>
          <a:bodyPr lIns="91440" tIns="45720" rIns="91440" bIns="45720">
            <a:spAutoFit/>
          </a:bodyPr>
          <a:lstStyle/>
          <a:p>
            <a:pPr lvl="0"/>
            <a:r>
              <a:rPr sz="800" b="1" i="0" u="none">
                <a:solidFill>
                  <a:schemeClr val="dk1"/>
                </a:solidFill>
                <a:latin typeface="Arial Black" pitchFamily="34"/>
              </a:rPr>
              <a:t>проведено общественное обсуждение законопроекта путем размещения на сайте Правительства области и в социальных сетях</a:t>
            </a:r>
          </a:p>
          <a:p>
            <a:pPr lvl="0"/>
            <a:endParaRPr lang="en-US" sz="300"/>
          </a:p>
          <a:p>
            <a:pPr lvl="0"/>
            <a:r>
              <a:rPr sz="800" b="1" i="0" u="none">
                <a:solidFill>
                  <a:schemeClr val="dk1"/>
                </a:solidFill>
                <a:latin typeface="Arial Black" pitchFamily="34"/>
              </a:rPr>
              <a:t>законопроект обсужден в Общественной палате Архангельской области </a:t>
            </a:r>
          </a:p>
          <a:p>
            <a:pPr lvl="0"/>
            <a:endParaRPr lang="en-US" sz="300"/>
          </a:p>
          <a:p>
            <a:pPr lvl="0"/>
            <a:r>
              <a:rPr sz="800" b="1" i="0" u="none">
                <a:solidFill>
                  <a:schemeClr val="dk1"/>
                </a:solidFill>
                <a:latin typeface="Arial Black" pitchFamily="34"/>
              </a:rPr>
              <a:t>проведено два заседания «круглого стола» на базе Архангельского областного института открытого образования с участием представителей Общественной палаты Архангельской области, регионального отделения Российского исторического общества, регионального совета Российского военно-исторического общества, общества «Норд», Архангельского центра Российского географического общества, Архангельского регионального отделения общероссийской общественной организации ветеранов Вооруженных Сил Российской Федерации, регионального отделения Российского военно-исторического общества, Архангельского областного совета ветеранов, общественных организаций Архангельска, Северодвинска, Новодвинска, Вельского, Пинежского района и других районов</a:t>
            </a:r>
          </a:p>
          <a:p>
            <a:pPr lvl="0"/>
            <a:endParaRPr lang="en-US" sz="400"/>
          </a:p>
          <a:p>
            <a:pPr lvl="0"/>
            <a:r>
              <a:rPr sz="800" b="1" i="0" u="none">
                <a:solidFill>
                  <a:schemeClr val="dk1"/>
                </a:solidFill>
                <a:latin typeface="Arial Black" pitchFamily="34"/>
              </a:rPr>
              <a:t>проведено заседание «круглого стола» при комитете областного Собрания по культурной политике, образованию и науке </a:t>
            </a:r>
          </a:p>
          <a:p>
            <a:pPr lvl="0"/>
            <a:endParaRPr lang="en-US" sz="400"/>
          </a:p>
          <a:p>
            <a:pPr lvl="0"/>
            <a:r>
              <a:rPr sz="800" b="1" i="0" u="none">
                <a:solidFill>
                  <a:schemeClr val="dk1"/>
                </a:solidFill>
                <a:latin typeface="Arial Black" pitchFamily="34"/>
              </a:rPr>
              <a:t>в областном Собрании проведены депутатские слушания по законопроекту </a:t>
            </a:r>
          </a:p>
        </p:txBody>
      </p:sp>
      <p:sp>
        <p:nvSpPr>
          <p:cNvPr id="101381" name="Rectangle 4"/>
          <p:cNvSpPr>
            <a:spLocks noGrp="1" noChangeShapeType="1"/>
          </p:cNvSpPr>
          <p:nvPr/>
        </p:nvSpPr>
        <p:spPr>
          <a:xfrm>
            <a:off x="431800" y="179387"/>
            <a:ext cx="4679950" cy="360362"/>
          </a:xfrm>
          <a:prstGeom prst="rect">
            <a:avLst/>
          </a:prstGeom>
          <a:noFill/>
        </p:spPr>
        <p:txBody>
          <a:bodyPr lIns="51792" tIns="25896" rIns="51792" bIns="25896" anchor="b">
            <a:spAutoFit/>
          </a:bodyPr>
          <a:lstStyle/>
          <a:p>
            <a:pPr lvl="0"/>
            <a:r>
              <a:rPr lang="ru-RU" sz="1000">
                <a:solidFill>
                  <a:schemeClr val="dk1"/>
                </a:solidFill>
                <a:latin typeface="Arial Black" pitchFamily="34"/>
              </a:rPr>
              <a:t>областной закон от 3 июня 2019 г. № 97-8-ОЗ «О праздничных днях и памятных датах в Архангельской области» </a:t>
            </a:r>
          </a:p>
        </p:txBody>
      </p:sp>
      <p:pic>
        <p:nvPicPr>
          <p:cNvPr id="101382" name="Рисунок 7"/>
          <p:cNvPicPr>
            <a:picLocks noGrp="1" noChangeAspect="1"/>
          </p:cNvPicPr>
          <p:nvPr/>
        </p:nvPicPr>
        <p:blipFill>
          <a:blip r:embed="rId3" cstate="print"/>
          <a:srcRect/>
          <a:stretch/>
        </p:blipFill>
        <p:spPr>
          <a:xfrm>
            <a:off x="720725" y="755650"/>
            <a:ext cx="139700" cy="103187"/>
          </a:xfrm>
          <a:prstGeom prst="rect">
            <a:avLst/>
          </a:prstGeom>
          <a:noFill/>
        </p:spPr>
      </p:pic>
      <p:pic>
        <p:nvPicPr>
          <p:cNvPr id="101383" name="Рисунок 8"/>
          <p:cNvPicPr>
            <a:picLocks noGrp="1" noChangeAspect="1"/>
          </p:cNvPicPr>
          <p:nvPr/>
        </p:nvPicPr>
        <p:blipFill>
          <a:blip r:embed="rId3" cstate="print"/>
          <a:srcRect/>
          <a:stretch/>
        </p:blipFill>
        <p:spPr>
          <a:xfrm>
            <a:off x="720725" y="971550"/>
            <a:ext cx="139700" cy="103187"/>
          </a:xfrm>
          <a:prstGeom prst="rect">
            <a:avLst/>
          </a:prstGeom>
          <a:noFill/>
        </p:spPr>
      </p:pic>
      <p:pic>
        <p:nvPicPr>
          <p:cNvPr id="101384" name="Рисунок 9"/>
          <p:cNvPicPr>
            <a:picLocks noGrp="1" noChangeAspect="1"/>
          </p:cNvPicPr>
          <p:nvPr/>
        </p:nvPicPr>
        <p:blipFill>
          <a:blip r:embed="rId3" cstate="print"/>
          <a:srcRect/>
          <a:stretch/>
        </p:blipFill>
        <p:spPr>
          <a:xfrm>
            <a:off x="715962" y="1654175"/>
            <a:ext cx="139700" cy="103187"/>
          </a:xfrm>
          <a:prstGeom prst="rect">
            <a:avLst/>
          </a:prstGeom>
          <a:noFill/>
        </p:spPr>
      </p:pic>
      <p:pic>
        <p:nvPicPr>
          <p:cNvPr id="101385" name="Рисунок 10"/>
          <p:cNvPicPr>
            <a:picLocks noGrp="1" noChangeAspect="1"/>
          </p:cNvPicPr>
          <p:nvPr/>
        </p:nvPicPr>
        <p:blipFill>
          <a:blip r:embed="rId3" cstate="print"/>
          <a:srcRect/>
          <a:stretch/>
        </p:blipFill>
        <p:spPr>
          <a:xfrm>
            <a:off x="720725" y="2700337"/>
            <a:ext cx="139700" cy="103187"/>
          </a:xfrm>
          <a:prstGeom prst="rect">
            <a:avLst/>
          </a:prstGeom>
          <a:noFill/>
        </p:spPr>
      </p:pic>
      <p:pic>
        <p:nvPicPr>
          <p:cNvPr id="101386" name="Рисунок 11"/>
          <p:cNvPicPr>
            <a:picLocks noGrp="1" noChangeAspect="1"/>
          </p:cNvPicPr>
          <p:nvPr/>
        </p:nvPicPr>
        <p:blipFill>
          <a:blip r:embed="rId3" cstate="print"/>
          <a:srcRect/>
          <a:stretch/>
        </p:blipFill>
        <p:spPr>
          <a:xfrm>
            <a:off x="715962" y="2967037"/>
            <a:ext cx="139700" cy="103187"/>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ShapeType="1"/>
          </p:cNvSpPr>
          <p:nvPr>
            <p:ph type="ctrTitle"/>
          </p:nvPr>
        </p:nvSpPr>
        <p:spPr>
          <a:xfrm>
            <a:off x="215900" y="798512"/>
            <a:ext cx="1728787" cy="1393825"/>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hangingPunct="1">
              <a:spcBef>
                <a:spcPts val="0"/>
              </a:spcBef>
              <a:buNone/>
            </a:pPr>
            <a:r>
              <a:rPr lang="ru-RU" sz="1000" b="1" i="0" u="none">
                <a:solidFill>
                  <a:schemeClr val="dk1"/>
                </a:solidFill>
                <a:latin typeface="Arial Black" pitchFamily="34"/>
              </a:rPr>
              <a:t>правовой департамент администрации Губернатора </a:t>
            </a:r>
            <a:br>
              <a:rPr lang="ru-RU" sz="1000" b="1" i="0" u="none">
                <a:solidFill>
                  <a:schemeClr val="dk1"/>
                </a:solidFill>
                <a:latin typeface="Arial Black" pitchFamily="34"/>
              </a:rPr>
            </a:br>
            <a:r>
              <a:rPr lang="ru-RU" sz="1000" b="1" i="0" u="none">
                <a:solidFill>
                  <a:schemeClr val="dk1"/>
                </a:solidFill>
                <a:latin typeface="Arial Black" pitchFamily="34"/>
              </a:rPr>
              <a:t>Архангельской области и Правительства Архангельской области</a:t>
            </a:r>
          </a:p>
        </p:txBody>
      </p:sp>
      <p:sp>
        <p:nvSpPr>
          <p:cNvPr id="11267" name="Прямоугольник 7"/>
          <p:cNvSpPr>
            <a:spLocks noGrp="1" noChangeShapeType="1"/>
          </p:cNvSpPr>
          <p:nvPr/>
        </p:nvSpPr>
        <p:spPr>
          <a:xfrm>
            <a:off x="-14287" y="2979737"/>
            <a:ext cx="3167062" cy="307975"/>
          </a:xfrm>
          <a:prstGeom prst="rect">
            <a:avLst/>
          </a:prstGeom>
          <a:noFill/>
        </p:spPr>
        <p:txBody>
          <a:bodyPr wrap="none">
            <a:spAutoFit/>
          </a:bodyPr>
          <a:lstStyle/>
          <a:p>
            <a:pPr lvl="0"/>
            <a:r>
              <a:rPr b="1" i="0" u="none">
                <a:solidFill>
                  <a:schemeClr val="dk1"/>
                </a:solidFill>
              </a:rPr>
              <a:t>https://vk.com/pravdeparhregion29</a:t>
            </a:r>
          </a:p>
        </p:txBody>
      </p:sp>
      <p:pic>
        <p:nvPicPr>
          <p:cNvPr id="11268" name="Рисунок 8"/>
          <p:cNvPicPr>
            <a:picLocks noGrp="1" noChangeAspect="1"/>
          </p:cNvPicPr>
          <p:nvPr/>
        </p:nvPicPr>
        <p:blipFill>
          <a:blip r:embed="rId3" cstate="print"/>
          <a:srcRect/>
          <a:stretch/>
        </p:blipFill>
        <p:spPr>
          <a:xfrm>
            <a:off x="2089150" y="36512"/>
            <a:ext cx="3527425" cy="2917825"/>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03427"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03428" name="Rectangle 5"/>
          <p:cNvSpPr>
            <a:spLocks noGrp="1" noChangeShapeType="1"/>
          </p:cNvSpPr>
          <p:nvPr/>
        </p:nvSpPr>
        <p:spPr>
          <a:xfrm>
            <a:off x="863600" y="179387"/>
            <a:ext cx="4679950" cy="415925"/>
          </a:xfrm>
          <a:prstGeom prst="rect">
            <a:avLst/>
          </a:prstGeom>
          <a:noFill/>
        </p:spPr>
        <p:txBody>
          <a:bodyPr lIns="51792" tIns="25896" rIns="51792" bIns="25896" anchor="b">
            <a:spAutoFit/>
          </a:bodyPr>
          <a:lstStyle/>
          <a:p>
            <a:pPr lvl="0"/>
            <a:r>
              <a:rPr lang="ru-RU" sz="1200" b="1" i="0" u="none">
                <a:latin typeface="Arial Black" pitchFamily="34"/>
              </a:rPr>
              <a:t>Когда кажется все учел, а проект областного закона даже прошел первое чтение</a:t>
            </a:r>
          </a:p>
        </p:txBody>
      </p:sp>
      <p:sp>
        <p:nvSpPr>
          <p:cNvPr id="103429" name="Rectangle 7"/>
          <p:cNvSpPr>
            <a:spLocks noGrp="1" noChangeShapeType="1"/>
          </p:cNvSpPr>
          <p:nvPr/>
        </p:nvSpPr>
        <p:spPr>
          <a:xfrm>
            <a:off x="360362" y="690562"/>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103430" name="Прямоугольник 1"/>
          <p:cNvSpPr>
            <a:spLocks noGrp="1" noChangeShapeType="1"/>
          </p:cNvSpPr>
          <p:nvPr/>
        </p:nvSpPr>
        <p:spPr>
          <a:xfrm>
            <a:off x="115887" y="1011237"/>
            <a:ext cx="2066925" cy="2032000"/>
          </a:xfrm>
          <a:prstGeom prst="rect">
            <a:avLst/>
          </a:prstGeom>
          <a:noFill/>
        </p:spPr>
        <p:txBody>
          <a:bodyPr lIns="91440" tIns="45720" rIns="91440" bIns="45720">
            <a:spAutoFit/>
          </a:bodyPr>
          <a:lstStyle/>
          <a:p>
            <a:pPr lvl="0"/>
            <a:r>
              <a:rPr lang="ru-RU" sz="700" b="1" i="0" u="none">
                <a:solidFill>
                  <a:schemeClr val="dk1"/>
                </a:solidFill>
                <a:latin typeface="Arial Black" pitchFamily="34"/>
              </a:rPr>
              <a:t>статья 13 Семейного кодекса Российской Федерации: </a:t>
            </a:r>
          </a:p>
          <a:p>
            <a:pPr lvl="0"/>
            <a:r>
              <a:rPr lang="ru-RU" sz="700" b="1" i="0" u="none">
                <a:solidFill>
                  <a:schemeClr val="dk1"/>
                </a:solidFill>
                <a:latin typeface="Arial Black" pitchFamily="34"/>
              </a:rPr>
              <a:t>брачный возраст устанавливается в восемнадцать лет (часть 1); </a:t>
            </a:r>
          </a:p>
          <a:p>
            <a:pPr lvl="0"/>
            <a:r>
              <a:rPr lang="ru-RU" sz="700" b="1" i="0" u="none">
                <a:solidFill>
                  <a:schemeClr val="dk1"/>
                </a:solidFill>
                <a:latin typeface="Arial Black" pitchFamily="34"/>
              </a:rPr>
              <a:t>при наличии уважительных причин органы местного самоуправления по месту жительства лиц, желающих вступить в брак, вправе по просьбе данных лиц разрешить вступить в брак лицам, достигшим возраста шестнадцати лет; порядок и условия, при наличии которых вступление в брак в виде исключения с учетом особых обстоятельств может быть разрешено до достижения возраста шестнадцати лет, могут быть установлены законами субъектов Российской Федерации (часть 2)</a:t>
            </a:r>
          </a:p>
        </p:txBody>
      </p:sp>
      <p:sp>
        <p:nvSpPr>
          <p:cNvPr id="103431" name="Прямоугольник 8"/>
          <p:cNvSpPr>
            <a:spLocks noGrp="1" noChangeShapeType="1"/>
          </p:cNvSpPr>
          <p:nvPr/>
        </p:nvSpPr>
        <p:spPr>
          <a:xfrm>
            <a:off x="2270125" y="612775"/>
            <a:ext cx="3336925" cy="708025"/>
          </a:xfrm>
          <a:prstGeom prst="rect">
            <a:avLst/>
          </a:prstGeom>
          <a:noFill/>
        </p:spPr>
        <p:txBody>
          <a:bodyPr lIns="91440" tIns="45720" rIns="91440" bIns="45720">
            <a:spAutoFit/>
          </a:bodyPr>
          <a:lstStyle/>
          <a:p>
            <a:pPr lvl="0"/>
            <a:r>
              <a:rPr lang="ru-RU" sz="800" b="1" i="0" u="none">
                <a:solidFill>
                  <a:schemeClr val="dk1"/>
                </a:solidFill>
                <a:latin typeface="Arial Black" pitchFamily="34"/>
              </a:rPr>
              <a:t>проект областного закона «О порядке и условиях, при наличии которых вступление в брак в виде исключения с учетом особых обстоятельств может быть разрешено до достижения возраста шестнадцати лет» </a:t>
            </a:r>
          </a:p>
        </p:txBody>
      </p:sp>
      <p:sp>
        <p:nvSpPr>
          <p:cNvPr id="103432" name="Прямоугольник 2"/>
          <p:cNvSpPr>
            <a:spLocks noGrp="1" noChangeShapeType="1"/>
          </p:cNvSpPr>
          <p:nvPr/>
        </p:nvSpPr>
        <p:spPr>
          <a:xfrm>
            <a:off x="504825" y="114300"/>
            <a:ext cx="3206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103433" name="Rectangle 13"/>
          <p:cNvSpPr>
            <a:spLocks noGrp="1" noChangeShapeType="1"/>
          </p:cNvSpPr>
          <p:nvPr/>
        </p:nvSpPr>
        <p:spPr>
          <a:xfrm>
            <a:off x="2574925" y="1338262"/>
            <a:ext cx="3024187" cy="1898650"/>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особое обстоятельство для снижения брачного возраста: наличие беременности у лица, не достигшего возраста 16 лет, или рождение у такого лица ребенка</a:t>
            </a:r>
          </a:p>
          <a:p>
            <a:pPr lvl="0"/>
            <a:endParaRPr lang="en-US" sz="300"/>
          </a:p>
          <a:p>
            <a:pPr lvl="0"/>
            <a:r>
              <a:rPr lang="ru-RU" sz="600" b="1" i="0" u="none">
                <a:solidFill>
                  <a:schemeClr val="dk1"/>
                </a:solidFill>
                <a:latin typeface="Arial Black" pitchFamily="34"/>
              </a:rPr>
              <a:t>условия, при наличии которых возможно снижение брачного возраста: взаимное согласие на заключение брака лица, не достигшего возраста 16 лет, и лица, с которым такое лицо, изъявило желание вступить в брак, а также согласие родителей или иных законных представителей на вступление в брак лица, не достигшего возраста 16 лет</a:t>
            </a:r>
          </a:p>
          <a:p>
            <a:pPr lvl="0"/>
            <a:endParaRPr lang="en-US" sz="300"/>
          </a:p>
          <a:p>
            <a:pPr lvl="0"/>
            <a:r>
              <a:rPr lang="ru-RU" sz="600" b="1" i="0" u="none">
                <a:solidFill>
                  <a:schemeClr val="dk1"/>
                </a:solidFill>
                <a:latin typeface="Arial Black" pitchFamily="34"/>
              </a:rPr>
              <a:t>разрешение на вступление в брак лиц, не достигших возраста 16 лет, будет выдаваться исполнительным органом, уполномоченным Правительством области</a:t>
            </a:r>
          </a:p>
          <a:p>
            <a:pPr lvl="0"/>
            <a:endParaRPr lang="en-US" sz="600"/>
          </a:p>
          <a:p>
            <a:pPr lvl="0"/>
            <a:r>
              <a:rPr lang="ru-RU" sz="600" b="1" i="0" u="none">
                <a:solidFill>
                  <a:schemeClr val="dk1"/>
                </a:solidFill>
                <a:latin typeface="Arial Black" pitchFamily="34"/>
              </a:rPr>
              <a:t>предусмотрен порядок выдачи разрешения на вступления в брак лица, не достигшего возраста 16 лет, в том числе перечень документов, необходимых для получения такого разрешения, основания для отказа в приеме таких документов, основания для отказа в выдаче разрешения на вступление в брак лица, не достигшего возраста 16 лет</a:t>
            </a:r>
          </a:p>
        </p:txBody>
      </p:sp>
      <p:pic>
        <p:nvPicPr>
          <p:cNvPr id="103434" name="Рисунок 9"/>
          <p:cNvPicPr>
            <a:picLocks noGrp="1" noChangeAspect="1"/>
          </p:cNvPicPr>
          <p:nvPr/>
        </p:nvPicPr>
        <p:blipFill>
          <a:blip r:embed="rId3" cstate="print"/>
          <a:srcRect/>
          <a:stretch/>
        </p:blipFill>
        <p:spPr>
          <a:xfrm>
            <a:off x="2376487" y="1443037"/>
            <a:ext cx="139700" cy="103187"/>
          </a:xfrm>
          <a:prstGeom prst="rect">
            <a:avLst/>
          </a:prstGeom>
          <a:noFill/>
        </p:spPr>
      </p:pic>
      <p:pic>
        <p:nvPicPr>
          <p:cNvPr id="103435" name="Рисунок 10"/>
          <p:cNvPicPr>
            <a:picLocks noGrp="1" noChangeAspect="1"/>
          </p:cNvPicPr>
          <p:nvPr/>
        </p:nvPicPr>
        <p:blipFill>
          <a:blip r:embed="rId3" cstate="print"/>
          <a:srcRect/>
          <a:stretch/>
        </p:blipFill>
        <p:spPr>
          <a:xfrm>
            <a:off x="2376487" y="1930400"/>
            <a:ext cx="139700" cy="103187"/>
          </a:xfrm>
          <a:prstGeom prst="rect">
            <a:avLst/>
          </a:prstGeom>
          <a:noFill/>
        </p:spPr>
      </p:pic>
      <p:pic>
        <p:nvPicPr>
          <p:cNvPr id="103436" name="Рисунок 11"/>
          <p:cNvPicPr>
            <a:picLocks noGrp="1" noChangeAspect="1"/>
          </p:cNvPicPr>
          <p:nvPr/>
        </p:nvPicPr>
        <p:blipFill>
          <a:blip r:embed="rId3" cstate="print"/>
          <a:srcRect/>
          <a:stretch/>
        </p:blipFill>
        <p:spPr>
          <a:xfrm>
            <a:off x="2376487" y="2379662"/>
            <a:ext cx="139700" cy="103187"/>
          </a:xfrm>
          <a:prstGeom prst="rect">
            <a:avLst/>
          </a:prstGeom>
          <a:noFill/>
        </p:spPr>
      </p:pic>
      <p:pic>
        <p:nvPicPr>
          <p:cNvPr id="103437" name="Рисунок 12"/>
          <p:cNvPicPr>
            <a:picLocks noGrp="1" noChangeAspect="1"/>
          </p:cNvPicPr>
          <p:nvPr/>
        </p:nvPicPr>
        <p:blipFill>
          <a:blip r:embed="rId3" cstate="print"/>
          <a:srcRect/>
          <a:stretch/>
        </p:blipFill>
        <p:spPr>
          <a:xfrm>
            <a:off x="2376487" y="2844800"/>
            <a:ext cx="139700" cy="103187"/>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05475"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05476" name="Rectangle 7"/>
          <p:cNvSpPr>
            <a:spLocks noGrp="1" noChangeShapeType="1"/>
          </p:cNvSpPr>
          <p:nvPr/>
        </p:nvSpPr>
        <p:spPr>
          <a:xfrm>
            <a:off x="360362" y="323850"/>
            <a:ext cx="1733550"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105477" name="Прямоугольник 8"/>
          <p:cNvSpPr>
            <a:spLocks noGrp="1" noChangeShapeType="1"/>
          </p:cNvSpPr>
          <p:nvPr/>
        </p:nvSpPr>
        <p:spPr>
          <a:xfrm>
            <a:off x="2127250" y="266700"/>
            <a:ext cx="3336925" cy="708025"/>
          </a:xfrm>
          <a:prstGeom prst="rect">
            <a:avLst/>
          </a:prstGeom>
          <a:noFill/>
        </p:spPr>
        <p:txBody>
          <a:bodyPr lIns="91440" tIns="45720" rIns="91440" bIns="45720">
            <a:spAutoFit/>
          </a:bodyPr>
          <a:lstStyle/>
          <a:p>
            <a:pPr lvl="0"/>
            <a:r>
              <a:rPr lang="ru-RU" sz="800" b="1" i="0" u="none">
                <a:solidFill>
                  <a:schemeClr val="dk1"/>
                </a:solidFill>
                <a:latin typeface="Arial Black" pitchFamily="34"/>
              </a:rPr>
              <a:t>проект областного закона «О порядке и условиях, при наличии которых вступление в брак в виде исключения с учетом особых обстоятельств может быть разрешено до достижения возраста шестнадцати лет» </a:t>
            </a:r>
          </a:p>
        </p:txBody>
      </p:sp>
      <p:sp>
        <p:nvSpPr>
          <p:cNvPr id="105478" name="Rectangle 9"/>
          <p:cNvSpPr>
            <a:spLocks noGrp="1" noChangeShapeType="1"/>
          </p:cNvSpPr>
          <p:nvPr/>
        </p:nvSpPr>
        <p:spPr>
          <a:xfrm>
            <a:off x="360362" y="1547812"/>
            <a:ext cx="4968875" cy="1622425"/>
          </a:xfrm>
          <a:prstGeom prst="rect">
            <a:avLst/>
          </a:prstGeom>
          <a:noFill/>
        </p:spPr>
        <p:txBody>
          <a:bodyPr lIns="51792" tIns="25896" rIns="51792" bIns="25896" anchor="ctr" anchorCtr="0">
            <a:spAutoFit/>
          </a:bodyPr>
          <a:lstStyle/>
          <a:p>
            <a:pPr lvl="0"/>
            <a:r>
              <a:rPr lang="ru-RU" sz="600" b="1" i="0" u="none">
                <a:solidFill>
                  <a:schemeClr val="dk1"/>
                </a:solidFill>
                <a:latin typeface="Arial Black" pitchFamily="34"/>
              </a:rPr>
              <a:t>Количество записей актов о рождении детей, родившихся у матерей моложе 18 лет, за 2012 – 2014 годы составило 497 или 0,96 процентов от общего количества зарегистрированных рождений:</a:t>
            </a:r>
          </a:p>
          <a:p>
            <a:pPr lvl="0"/>
            <a:r>
              <a:rPr lang="ru-RU" sz="600" b="1" i="0" u="none">
                <a:solidFill>
                  <a:schemeClr val="dk1"/>
                </a:solidFill>
                <a:latin typeface="Arial Black" pitchFamily="34"/>
              </a:rPr>
              <a:t>в двух случаях дети родились у девушек в возрасте 13 лет;</a:t>
            </a:r>
          </a:p>
          <a:p>
            <a:pPr lvl="0"/>
            <a:r>
              <a:rPr lang="ru-RU" sz="600" b="1" i="0" u="none">
                <a:solidFill>
                  <a:schemeClr val="dk1"/>
                </a:solidFill>
                <a:latin typeface="Arial Black" pitchFamily="34"/>
              </a:rPr>
              <a:t>в восьми случаях дети родились у девушек в возрасте 14 лет;</a:t>
            </a:r>
          </a:p>
          <a:p>
            <a:pPr lvl="0"/>
            <a:r>
              <a:rPr lang="ru-RU" sz="600" b="1" i="0" u="none">
                <a:solidFill>
                  <a:schemeClr val="dk1"/>
                </a:solidFill>
                <a:latin typeface="Arial Black" pitchFamily="34"/>
              </a:rPr>
              <a:t>в 39 случаях дети родились у девушек в возрасте 15 лет;</a:t>
            </a:r>
          </a:p>
          <a:p>
            <a:pPr lvl="0"/>
            <a:r>
              <a:rPr lang="ru-RU" sz="600" b="1" i="0" u="none">
                <a:solidFill>
                  <a:schemeClr val="dk1"/>
                </a:solidFill>
                <a:latin typeface="Arial Black" pitchFamily="34"/>
              </a:rPr>
              <a:t>в 125 случаях дети родились у девушек в возрасте 16 лет;</a:t>
            </a:r>
          </a:p>
          <a:p>
            <a:pPr lvl="0"/>
            <a:r>
              <a:rPr lang="ru-RU" sz="600" b="1" i="0" u="none">
                <a:solidFill>
                  <a:schemeClr val="dk1"/>
                </a:solidFill>
                <a:latin typeface="Arial Black" pitchFamily="34"/>
              </a:rPr>
              <a:t>в 323 случаях дети родились у девушек в возрасте 17 лет. </a:t>
            </a:r>
          </a:p>
          <a:p>
            <a:pPr lvl="0"/>
            <a:r>
              <a:rPr lang="ru-RU" sz="600" b="1" i="0" u="none">
                <a:solidFill>
                  <a:schemeClr val="dk1"/>
                </a:solidFill>
                <a:latin typeface="Arial Black" pitchFamily="34"/>
              </a:rPr>
              <a:t>142 ребенка родилось у несовершеннолетних родителей, состоящих в зарегистрированном браке, в отношении 147 детей установлено отцовство, 208 детей рождено у матерей в возрасте от тринадцати до семнадцати лет.</a:t>
            </a:r>
          </a:p>
          <a:p>
            <a:pPr lvl="0"/>
            <a:r>
              <a:rPr lang="ru-RU" sz="600" b="1" i="0" u="none">
                <a:solidFill>
                  <a:schemeClr val="dk1"/>
                </a:solidFill>
                <a:latin typeface="Arial Black" pitchFamily="34"/>
              </a:rPr>
              <a:t>За период 2012 – 2014 годов органами записи актов гражданского состояния Архангельской области зарегистрировано 217 записей актов о заключении брака с участием несовершеннолетних в возрасте от 16 до 18 лет, что составило 0,76 процентов от общего количества зарегистрированных браков. </a:t>
            </a:r>
            <a:br>
              <a:rPr lang="ru-RU" sz="600" b="1" i="0" u="none">
                <a:solidFill>
                  <a:schemeClr val="dk1"/>
                </a:solidFill>
                <a:latin typeface="Arial Black" pitchFamily="34"/>
              </a:rPr>
            </a:br>
            <a:r>
              <a:rPr lang="ru-RU" sz="600" b="1" i="0" u="none">
                <a:solidFill>
                  <a:schemeClr val="dk1"/>
                </a:solidFill>
                <a:latin typeface="Arial Black" pitchFamily="34"/>
              </a:rPr>
              <a:t>В шести случаях оба лица, вступающие в брак, являлись несовершеннолетними.</a:t>
            </a:r>
          </a:p>
          <a:p>
            <a:pPr lvl="0"/>
            <a:r>
              <a:rPr lang="ru-RU" sz="600" b="1" i="0" u="none">
                <a:solidFill>
                  <a:schemeClr val="dk1"/>
                </a:solidFill>
                <a:latin typeface="Arial Black" pitchFamily="34"/>
              </a:rPr>
              <a:t>Наибольшее количество браков с участием несовершеннолетних зарегистрировано в муниципальных образованиях «Город Архангельск» (48 браков), «Северодвинск» (25 браков), а также в Плесецком и Устьянском муниципальных районах Архангельской области (15 браков).</a:t>
            </a:r>
          </a:p>
        </p:txBody>
      </p:sp>
      <p:sp>
        <p:nvSpPr>
          <p:cNvPr id="105479" name="Rectangle 10"/>
          <p:cNvSpPr>
            <a:spLocks noGrp="1" noChangeShapeType="1"/>
          </p:cNvSpPr>
          <p:nvPr/>
        </p:nvSpPr>
        <p:spPr>
          <a:xfrm>
            <a:off x="365125" y="1050925"/>
            <a:ext cx="5106987" cy="420687"/>
          </a:xfrm>
          <a:prstGeom prst="rect">
            <a:avLst/>
          </a:prstGeom>
          <a:noFill/>
        </p:spPr>
        <p:txBody>
          <a:bodyPr lIns="51792" tIns="25896" rIns="51792" bIns="25896" anchor="b">
            <a:spAutoFit/>
          </a:bodyPr>
          <a:lstStyle/>
          <a:p>
            <a:pPr lvl="0"/>
            <a:r>
              <a:rPr lang="ru-RU" sz="800" b="1" i="0" u="none">
                <a:solidFill>
                  <a:schemeClr val="dk1"/>
                </a:solidFill>
                <a:latin typeface="Arial Black" pitchFamily="34"/>
              </a:rPr>
              <a:t>В Архангельской области количество случаев рождения детей у девушек в возрасте от 14 до 16 лет оставалось неизменным, что подтверждалось данными органов записи актов гражданского состояния и медицинских организаций.</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07523"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07524" name="Rectangle 5"/>
          <p:cNvSpPr>
            <a:spLocks noGrp="1" noChangeShapeType="1"/>
          </p:cNvSpPr>
          <p:nvPr/>
        </p:nvSpPr>
        <p:spPr>
          <a:xfrm>
            <a:off x="673100" y="161925"/>
            <a:ext cx="3816350" cy="482600"/>
          </a:xfrm>
          <a:prstGeom prst="rect">
            <a:avLst/>
          </a:prstGeom>
          <a:noFill/>
        </p:spPr>
        <p:txBody>
          <a:bodyPr lIns="51792" tIns="25896" rIns="51792" bIns="25896" anchor="b">
            <a:spAutoFit/>
          </a:bodyPr>
          <a:lstStyle/>
          <a:p>
            <a:pPr lvl="0"/>
            <a:r>
              <a:rPr lang="ru-RU" b="1" i="0" u="none">
                <a:latin typeface="Arial Black" pitchFamily="34"/>
              </a:rPr>
              <a:t>Опросы в социальных </a:t>
            </a:r>
          </a:p>
          <a:p>
            <a:pPr lvl="0"/>
            <a:r>
              <a:rPr lang="ru-RU" b="1" i="0" u="none">
                <a:latin typeface="Arial Black" pitchFamily="34"/>
              </a:rPr>
              <a:t>сетях</a:t>
            </a:r>
          </a:p>
        </p:txBody>
      </p:sp>
      <p:sp>
        <p:nvSpPr>
          <p:cNvPr id="107525" name="Rectangle 7"/>
          <p:cNvSpPr>
            <a:spLocks noGrp="1" noChangeShapeType="1"/>
          </p:cNvSpPr>
          <p:nvPr/>
        </p:nvSpPr>
        <p:spPr>
          <a:xfrm>
            <a:off x="282575" y="674687"/>
            <a:ext cx="1733550"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107526" name="Прямоугольник 8"/>
          <p:cNvSpPr>
            <a:spLocks noGrp="1" noChangeShapeType="1"/>
          </p:cNvSpPr>
          <p:nvPr/>
        </p:nvSpPr>
        <p:spPr>
          <a:xfrm>
            <a:off x="147637" y="962025"/>
            <a:ext cx="2952750" cy="584200"/>
          </a:xfrm>
          <a:prstGeom prst="rect">
            <a:avLst/>
          </a:prstGeom>
          <a:noFill/>
        </p:spPr>
        <p:txBody>
          <a:bodyPr lIns="91440" tIns="45720" rIns="91440" bIns="45720">
            <a:spAutoFit/>
          </a:bodyPr>
          <a:lstStyle/>
          <a:p>
            <a:pPr lvl="0"/>
            <a:r>
              <a:rPr lang="ru-RU" sz="800" b="1" i="0" u="none">
                <a:solidFill>
                  <a:schemeClr val="dk1"/>
                </a:solidFill>
                <a:latin typeface="Arial Black" pitchFamily="34"/>
              </a:rPr>
              <a:t>при обсуждении проекта областного закона «Об обеспечении покоя граждан и тишины </a:t>
            </a:r>
            <a:br>
              <a:rPr lang="ru-RU" sz="800" b="1" i="0" u="none">
                <a:solidFill>
                  <a:schemeClr val="dk1"/>
                </a:solidFill>
                <a:latin typeface="Arial Black" pitchFamily="34"/>
              </a:rPr>
            </a:br>
            <a:r>
              <a:rPr lang="ru-RU" sz="800" b="1" i="0" u="none">
                <a:solidFill>
                  <a:schemeClr val="dk1"/>
                </a:solidFill>
                <a:latin typeface="Arial Black" pitchFamily="34"/>
              </a:rPr>
              <a:t>на территории Архангельской области» </a:t>
            </a:r>
            <a:br>
              <a:rPr lang="ru-RU" sz="800" b="1" i="0" u="none">
                <a:solidFill>
                  <a:schemeClr val="dk1"/>
                </a:solidFill>
                <a:latin typeface="Arial Black" pitchFamily="34"/>
              </a:rPr>
            </a:br>
            <a:r>
              <a:rPr lang="ru-RU" sz="800" b="1" i="0" u="none">
                <a:solidFill>
                  <a:schemeClr val="dk1"/>
                </a:solidFill>
                <a:latin typeface="Arial Black" pitchFamily="34"/>
              </a:rPr>
              <a:t>(от 2 апреля 2024 г. № 69-6-ОЗ)</a:t>
            </a:r>
          </a:p>
        </p:txBody>
      </p:sp>
      <p:sp>
        <p:nvSpPr>
          <p:cNvPr id="107527" name="Прямоугольник 2"/>
          <p:cNvSpPr>
            <a:spLocks noGrp="1" noChangeShapeType="1"/>
          </p:cNvSpPr>
          <p:nvPr/>
        </p:nvSpPr>
        <p:spPr>
          <a:xfrm>
            <a:off x="288925" y="107950"/>
            <a:ext cx="319087" cy="579437"/>
          </a:xfrm>
          <a:prstGeom prst="rect">
            <a:avLst/>
          </a:prstGeom>
          <a:noFill/>
        </p:spPr>
        <p:txBody>
          <a:bodyPr wrap="none">
            <a:spAutoFit/>
          </a:bodyPr>
          <a:lstStyle/>
          <a:p>
            <a:pPr lvl="0"/>
            <a:r>
              <a:rPr lang="ru-RU" sz="3200" b="1" i="0" u="none">
                <a:solidFill>
                  <a:srgbClr val="C00000"/>
                </a:solidFill>
                <a:latin typeface="Arial Black" pitchFamily="34"/>
              </a:rPr>
              <a:t>!</a:t>
            </a:r>
          </a:p>
        </p:txBody>
      </p:sp>
      <p:pic>
        <p:nvPicPr>
          <p:cNvPr id="107528" name="Picture 10"/>
          <p:cNvPicPr>
            <a:picLocks noGrp="1" noChangeAspect="1"/>
          </p:cNvPicPr>
          <p:nvPr/>
        </p:nvPicPr>
        <p:blipFill>
          <a:blip r:embed="rId3" cstate="print"/>
          <a:srcRect/>
          <a:stretch/>
        </p:blipFill>
        <p:spPr>
          <a:xfrm>
            <a:off x="3097212" y="395287"/>
            <a:ext cx="2619375" cy="2844800"/>
          </a:xfrm>
          <a:prstGeom prst="rect">
            <a:avLst/>
          </a:prstGeom>
          <a:noFill/>
        </p:spPr>
      </p:pic>
      <p:sp>
        <p:nvSpPr>
          <p:cNvPr id="107529" name="Rectangle 11"/>
          <p:cNvSpPr>
            <a:spLocks noGrp="1" noChangeShapeType="1"/>
          </p:cNvSpPr>
          <p:nvPr/>
        </p:nvSpPr>
        <p:spPr>
          <a:xfrm>
            <a:off x="201612" y="2462212"/>
            <a:ext cx="2879725" cy="206375"/>
          </a:xfrm>
          <a:prstGeom prst="rect">
            <a:avLst/>
          </a:prstGeom>
          <a:noFill/>
        </p:spPr>
        <p:txBody>
          <a:bodyPr lIns="51792" tIns="25896" rIns="51792" bIns="25896" anchor="b">
            <a:spAutoFit/>
          </a:bodyPr>
          <a:lstStyle/>
          <a:p>
            <a:pPr lvl="0"/>
            <a:r>
              <a:rPr lang="ru-RU" sz="700" b="1" i="0" u="none">
                <a:solidFill>
                  <a:schemeClr val="dk1"/>
                </a:solidFill>
                <a:latin typeface="Arial Black" pitchFamily="34"/>
              </a:rPr>
              <a:t>принят: </a:t>
            </a:r>
          </a:p>
        </p:txBody>
      </p:sp>
      <p:sp>
        <p:nvSpPr>
          <p:cNvPr id="107530" name="Прямоугольник 1"/>
          <p:cNvSpPr>
            <a:spLocks noGrp="1" noChangeShapeType="1"/>
          </p:cNvSpPr>
          <p:nvPr/>
        </p:nvSpPr>
        <p:spPr>
          <a:xfrm>
            <a:off x="163512" y="1528762"/>
            <a:ext cx="2917825" cy="446087"/>
          </a:xfrm>
          <a:prstGeom prst="rect">
            <a:avLst/>
          </a:prstGeom>
          <a:noFill/>
        </p:spPr>
        <p:txBody>
          <a:bodyPr lIns="91440" tIns="45720" rIns="91440" bIns="45720">
            <a:spAutoFit/>
          </a:bodyPr>
          <a:lstStyle/>
          <a:p>
            <a:pPr lvl="0"/>
            <a:r>
              <a:rPr sz="700">
                <a:solidFill>
                  <a:schemeClr val="dk1"/>
                </a:solidFill>
                <a:latin typeface="Arial Black" pitchFamily="34"/>
              </a:rPr>
              <a:t>было (пункт 1 статьи 2.4 областного закона </a:t>
            </a:r>
            <a:br>
              <a:rPr sz="700">
                <a:solidFill>
                  <a:schemeClr val="dk1"/>
                </a:solidFill>
                <a:latin typeface="Arial Black" pitchFamily="34"/>
              </a:rPr>
            </a:br>
            <a:r>
              <a:rPr sz="700">
                <a:solidFill>
                  <a:schemeClr val="dk1"/>
                </a:solidFill>
                <a:latin typeface="Arial Black" pitchFamily="34"/>
              </a:rPr>
              <a:t>от 3 июня 2003 г. № 172-22-ОЗ </a:t>
            </a:r>
            <a:br>
              <a:rPr sz="700">
                <a:solidFill>
                  <a:schemeClr val="dk1"/>
                </a:solidFill>
                <a:latin typeface="Arial Black" pitchFamily="34"/>
              </a:rPr>
            </a:br>
            <a:r>
              <a:rPr sz="700">
                <a:solidFill>
                  <a:schemeClr val="dk1"/>
                </a:solidFill>
                <a:latin typeface="Arial Black" pitchFamily="34"/>
              </a:rPr>
              <a:t>«Об административных правонарушениях»): </a:t>
            </a:r>
          </a:p>
        </p:txBody>
      </p:sp>
      <p:sp>
        <p:nvSpPr>
          <p:cNvPr id="107531" name="Прямоугольник 2"/>
          <p:cNvSpPr>
            <a:spLocks noGrp="1" noChangeShapeType="1"/>
          </p:cNvSpPr>
          <p:nvPr/>
        </p:nvSpPr>
        <p:spPr>
          <a:xfrm>
            <a:off x="379412" y="1922462"/>
            <a:ext cx="2879725" cy="554037"/>
          </a:xfrm>
          <a:prstGeom prst="rect">
            <a:avLst/>
          </a:prstGeom>
          <a:noFill/>
        </p:spPr>
        <p:txBody>
          <a:bodyPr lIns="91440" tIns="45720" rIns="91440" bIns="45720">
            <a:spAutoFit/>
          </a:bodyPr>
          <a:lstStyle/>
          <a:p>
            <a:pPr lvl="0"/>
            <a:r>
              <a:rPr sz="700">
                <a:solidFill>
                  <a:schemeClr val="dk1"/>
                </a:solidFill>
                <a:latin typeface="Arial Black" pitchFamily="34"/>
              </a:rPr>
              <a:t>будние дни - с 22 часов 00 минут </a:t>
            </a:r>
            <a:br>
              <a:rPr sz="700">
                <a:solidFill>
                  <a:schemeClr val="dk1"/>
                </a:solidFill>
                <a:latin typeface="Arial Black" pitchFamily="34"/>
              </a:rPr>
            </a:br>
            <a:r>
              <a:rPr sz="700">
                <a:solidFill>
                  <a:schemeClr val="dk1"/>
                </a:solidFill>
                <a:latin typeface="Arial Black" pitchFamily="34"/>
              </a:rPr>
              <a:t>до </a:t>
            </a:r>
            <a:r>
              <a:rPr sz="700">
                <a:latin typeface="Arial Black" pitchFamily="34"/>
              </a:rPr>
              <a:t>7 часов 00 минут</a:t>
            </a:r>
          </a:p>
          <a:p>
            <a:pPr lvl="0"/>
            <a:endParaRPr lang="en-US" sz="200"/>
          </a:p>
          <a:p>
            <a:pPr lvl="0"/>
            <a:r>
              <a:rPr sz="700">
                <a:solidFill>
                  <a:schemeClr val="dk1"/>
                </a:solidFill>
                <a:latin typeface="Arial Black" pitchFamily="34"/>
              </a:rPr>
              <a:t>выходные дни - с 22 часов 00 минут </a:t>
            </a:r>
            <a:br>
              <a:rPr sz="700">
                <a:solidFill>
                  <a:schemeClr val="dk1"/>
                </a:solidFill>
                <a:latin typeface="Arial Black" pitchFamily="34"/>
              </a:rPr>
            </a:br>
            <a:r>
              <a:rPr sz="700">
                <a:solidFill>
                  <a:schemeClr val="dk1"/>
                </a:solidFill>
                <a:latin typeface="Arial Black" pitchFamily="34"/>
              </a:rPr>
              <a:t>до 10 часов 00 минут</a:t>
            </a:r>
          </a:p>
        </p:txBody>
      </p:sp>
      <p:sp>
        <p:nvSpPr>
          <p:cNvPr id="107532" name="Прямоугольник 3"/>
          <p:cNvSpPr>
            <a:spLocks noGrp="1" noChangeShapeType="1"/>
          </p:cNvSpPr>
          <p:nvPr/>
        </p:nvSpPr>
        <p:spPr>
          <a:xfrm>
            <a:off x="379412" y="2625725"/>
            <a:ext cx="2879725" cy="569912"/>
          </a:xfrm>
          <a:prstGeom prst="rect">
            <a:avLst/>
          </a:prstGeom>
          <a:noFill/>
        </p:spPr>
        <p:txBody>
          <a:bodyPr lIns="91440" tIns="45720" rIns="91440" bIns="45720">
            <a:spAutoFit/>
          </a:bodyPr>
          <a:lstStyle/>
          <a:p>
            <a:pPr lvl="0"/>
            <a:r>
              <a:rPr lang="ru-RU" sz="700" b="1" i="0" u="none">
                <a:solidFill>
                  <a:schemeClr val="dk1"/>
                </a:solidFill>
                <a:latin typeface="Arial Black" pitchFamily="34"/>
              </a:rPr>
              <a:t>рабочие дни - период с 22 часов 00 минут </a:t>
            </a:r>
            <a:br>
              <a:rPr lang="ru-RU" sz="700" b="1" i="0" u="none">
                <a:solidFill>
                  <a:schemeClr val="dk1"/>
                </a:solidFill>
                <a:latin typeface="Arial Black" pitchFamily="34"/>
              </a:rPr>
            </a:br>
            <a:r>
              <a:rPr lang="ru-RU" sz="700" b="1" i="0" u="none">
                <a:solidFill>
                  <a:schemeClr val="dk1"/>
                </a:solidFill>
                <a:latin typeface="Arial Black" pitchFamily="34"/>
              </a:rPr>
              <a:t>до 8 часов 00 минут </a:t>
            </a:r>
          </a:p>
          <a:p>
            <a:pPr lvl="0"/>
            <a:r>
              <a:rPr lang="ru-RU" sz="300" b="1" i="0" u="none">
                <a:solidFill>
                  <a:schemeClr val="dk1"/>
                </a:solidFill>
                <a:latin typeface="Arial Black" pitchFamily="34"/>
              </a:rPr>
              <a:t/>
            </a:r>
            <a:br>
              <a:rPr lang="ru-RU" sz="300" b="1" i="0" u="none">
                <a:solidFill>
                  <a:schemeClr val="dk1"/>
                </a:solidFill>
                <a:latin typeface="Arial Black" pitchFamily="34"/>
              </a:rPr>
            </a:br>
            <a:r>
              <a:rPr lang="ru-RU" sz="700" b="1" i="0" u="none">
                <a:solidFill>
                  <a:schemeClr val="dk1"/>
                </a:solidFill>
                <a:latin typeface="Arial Black" pitchFamily="34"/>
              </a:rPr>
              <a:t>выходные и нерабочие праздничные дни - </a:t>
            </a:r>
          </a:p>
          <a:p>
            <a:pPr lvl="0"/>
            <a:r>
              <a:rPr lang="ru-RU" sz="700" b="1" i="0" u="none">
                <a:solidFill>
                  <a:schemeClr val="dk1"/>
                </a:solidFill>
                <a:latin typeface="Arial Black" pitchFamily="34"/>
              </a:rPr>
              <a:t>период с 22 часов 00 минут до 10 часов 00 минут</a:t>
            </a:r>
          </a:p>
        </p:txBody>
      </p:sp>
      <p:pic>
        <p:nvPicPr>
          <p:cNvPr id="107533" name="Рисунок 12"/>
          <p:cNvPicPr>
            <a:picLocks noGrp="1" noChangeAspect="1"/>
          </p:cNvPicPr>
          <p:nvPr/>
        </p:nvPicPr>
        <p:blipFill>
          <a:blip r:embed="rId4" cstate="print"/>
          <a:srcRect/>
          <a:stretch/>
        </p:blipFill>
        <p:spPr>
          <a:xfrm>
            <a:off x="258762" y="2027237"/>
            <a:ext cx="139700" cy="103187"/>
          </a:xfrm>
          <a:prstGeom prst="rect">
            <a:avLst/>
          </a:prstGeom>
          <a:noFill/>
        </p:spPr>
      </p:pic>
      <p:pic>
        <p:nvPicPr>
          <p:cNvPr id="107534" name="Рисунок 13"/>
          <p:cNvPicPr>
            <a:picLocks noGrp="1" noChangeAspect="1"/>
          </p:cNvPicPr>
          <p:nvPr/>
        </p:nvPicPr>
        <p:blipFill>
          <a:blip r:embed="rId4" cstate="print"/>
          <a:srcRect/>
          <a:stretch/>
        </p:blipFill>
        <p:spPr>
          <a:xfrm>
            <a:off x="257175" y="2260600"/>
            <a:ext cx="139700" cy="103187"/>
          </a:xfrm>
          <a:prstGeom prst="rect">
            <a:avLst/>
          </a:prstGeom>
          <a:noFill/>
        </p:spPr>
      </p:pic>
      <p:pic>
        <p:nvPicPr>
          <p:cNvPr id="107535" name="Рисунок 14"/>
          <p:cNvPicPr>
            <a:picLocks noGrp="1" noChangeAspect="1"/>
          </p:cNvPicPr>
          <p:nvPr/>
        </p:nvPicPr>
        <p:blipFill>
          <a:blip r:embed="rId4" cstate="print"/>
          <a:srcRect/>
          <a:stretch/>
        </p:blipFill>
        <p:spPr>
          <a:xfrm>
            <a:off x="250825" y="2714625"/>
            <a:ext cx="139700" cy="103187"/>
          </a:xfrm>
          <a:prstGeom prst="rect">
            <a:avLst/>
          </a:prstGeom>
          <a:noFill/>
        </p:spPr>
      </p:pic>
      <p:pic>
        <p:nvPicPr>
          <p:cNvPr id="107536" name="Рисунок 15"/>
          <p:cNvPicPr>
            <a:picLocks noGrp="1" noChangeAspect="1"/>
          </p:cNvPicPr>
          <p:nvPr/>
        </p:nvPicPr>
        <p:blipFill>
          <a:blip r:embed="rId4" cstate="print"/>
          <a:srcRect/>
          <a:stretch/>
        </p:blipFill>
        <p:spPr>
          <a:xfrm>
            <a:off x="255587" y="2970212"/>
            <a:ext cx="139700" cy="103187"/>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09571"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09572" name="Rectangle 5"/>
          <p:cNvSpPr>
            <a:spLocks noGrp="1" noChangeShapeType="1"/>
          </p:cNvSpPr>
          <p:nvPr/>
        </p:nvSpPr>
        <p:spPr>
          <a:xfrm>
            <a:off x="863600" y="141287"/>
            <a:ext cx="4679950" cy="415925"/>
          </a:xfrm>
          <a:prstGeom prst="rect">
            <a:avLst/>
          </a:prstGeom>
          <a:noFill/>
        </p:spPr>
        <p:txBody>
          <a:bodyPr lIns="51792" tIns="25896" rIns="51792" bIns="25896" anchor="b">
            <a:spAutoFit/>
          </a:bodyPr>
          <a:lstStyle/>
          <a:p>
            <a:pPr lvl="0"/>
            <a:r>
              <a:rPr lang="ru-RU" sz="1200" b="1" i="0" u="none">
                <a:latin typeface="Arial Black" pitchFamily="34"/>
              </a:rPr>
              <a:t>Опросы в социальных сетях: не только выразить мнение, но и вовлечь  </a:t>
            </a:r>
          </a:p>
        </p:txBody>
      </p:sp>
      <p:sp>
        <p:nvSpPr>
          <p:cNvPr id="109573" name="Rectangle 7"/>
          <p:cNvSpPr>
            <a:spLocks noGrp="1" noChangeShapeType="1"/>
          </p:cNvSpPr>
          <p:nvPr/>
        </p:nvSpPr>
        <p:spPr>
          <a:xfrm>
            <a:off x="112712" y="636587"/>
            <a:ext cx="1733550"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109574" name="Прямоугольник 8"/>
          <p:cNvSpPr>
            <a:spLocks noGrp="1" noChangeShapeType="1"/>
          </p:cNvSpPr>
          <p:nvPr/>
        </p:nvSpPr>
        <p:spPr>
          <a:xfrm>
            <a:off x="90487" y="931862"/>
            <a:ext cx="2546350" cy="954087"/>
          </a:xfrm>
          <a:prstGeom prst="rect">
            <a:avLst/>
          </a:prstGeom>
          <a:noFill/>
        </p:spPr>
        <p:txBody>
          <a:bodyPr lIns="91440" tIns="45720" rIns="91440" bIns="45720">
            <a:spAutoFit/>
          </a:bodyPr>
          <a:lstStyle/>
          <a:p>
            <a:pPr lvl="0"/>
            <a:r>
              <a:rPr lang="ru-RU" sz="700" b="1" i="0" u="none">
                <a:solidFill>
                  <a:schemeClr val="dk1"/>
                </a:solidFill>
              </a:rPr>
              <a:t>областным законом </a:t>
            </a:r>
            <a:r>
              <a:rPr lang="ru-RU" sz="700" b="1" i="0" u="none"/>
              <a:t>от 31 мая 2024 г. </a:t>
            </a:r>
            <a:r>
              <a:rPr lang="en-US" sz="700" b="1" i="0" u="none">
                <a:solidFill>
                  <a:schemeClr val="dk1"/>
                </a:solidFill>
              </a:rPr>
              <a:t>№ 100-8-ОЗ внесены изменения в областной закон от 28 июня 2010 г. № 182-14-ОЗ «О реализации государственных полномочий Архангельской области в сфере производства и оборота этилового спирта, алкогольной и спиртосодержащей продукции и об ограничении потребления (распития) алкогольной продукции»</a:t>
            </a:r>
          </a:p>
        </p:txBody>
      </p:sp>
      <p:sp>
        <p:nvSpPr>
          <p:cNvPr id="109575" name="Прямоугольник 9"/>
          <p:cNvSpPr>
            <a:spLocks noGrp="1" noChangeShapeType="1"/>
          </p:cNvSpPr>
          <p:nvPr/>
        </p:nvSpPr>
        <p:spPr>
          <a:xfrm>
            <a:off x="344487" y="1839912"/>
            <a:ext cx="2387600" cy="846137"/>
          </a:xfrm>
          <a:prstGeom prst="rect">
            <a:avLst/>
          </a:prstGeom>
          <a:noFill/>
        </p:spPr>
        <p:txBody>
          <a:bodyPr lIns="91440" tIns="45720" rIns="91440" bIns="45720">
            <a:spAutoFit/>
          </a:bodyPr>
          <a:lstStyle/>
          <a:p>
            <a:pPr lvl="0"/>
            <a:r>
              <a:rPr lang="ru-RU" sz="700" b="1" i="0" u="none">
                <a:solidFill>
                  <a:schemeClr val="dk1"/>
                </a:solidFill>
              </a:rPr>
              <a:t>не допускается розничная продажа алкогольной продукции при оказании услуг общественного питания в объектах общественного питания (за исключением ресторанов), расположенных в многоквартирных домах и (или) на прилегающих к ним территориях, на территории Архангельской области </a:t>
            </a:r>
            <a:r>
              <a:rPr lang="ru-RU" sz="700" b="1" i="0" u="none"/>
              <a:t>с 23 часов до 9 часов</a:t>
            </a:r>
          </a:p>
        </p:txBody>
      </p:sp>
      <p:sp>
        <p:nvSpPr>
          <p:cNvPr id="109576" name="Прямоугольник 2"/>
          <p:cNvSpPr>
            <a:spLocks noGrp="1" noChangeShapeType="1"/>
          </p:cNvSpPr>
          <p:nvPr/>
        </p:nvSpPr>
        <p:spPr>
          <a:xfrm>
            <a:off x="400050" y="33337"/>
            <a:ext cx="319087" cy="579437"/>
          </a:xfrm>
          <a:prstGeom prst="rect">
            <a:avLst/>
          </a:prstGeom>
          <a:noFill/>
        </p:spPr>
        <p:txBody>
          <a:bodyPr wrap="none">
            <a:spAutoFit/>
          </a:bodyPr>
          <a:lstStyle/>
          <a:p>
            <a:pPr lvl="0"/>
            <a:r>
              <a:rPr lang="ru-RU" sz="3200" b="1" i="0" u="none">
                <a:solidFill>
                  <a:srgbClr val="C00000"/>
                </a:solidFill>
                <a:latin typeface="Arial Black" pitchFamily="34"/>
              </a:rPr>
              <a:t>!</a:t>
            </a:r>
          </a:p>
        </p:txBody>
      </p:sp>
      <p:pic>
        <p:nvPicPr>
          <p:cNvPr id="109577" name="Picture 13" descr="DE592D8B-BECF-4D4D-A901-47DA4A4A3214"/>
          <p:cNvPicPr>
            <a:picLocks noGrp="1" noChangeAspect="1"/>
          </p:cNvPicPr>
          <p:nvPr/>
        </p:nvPicPr>
        <p:blipFill>
          <a:blip r:embed="rId3" cstate="print"/>
          <a:srcRect/>
          <a:stretch/>
        </p:blipFill>
        <p:spPr>
          <a:xfrm>
            <a:off x="2808287" y="539750"/>
            <a:ext cx="2711450" cy="2536825"/>
          </a:xfrm>
          <a:prstGeom prst="rect">
            <a:avLst/>
          </a:prstGeom>
          <a:noFill/>
        </p:spPr>
      </p:pic>
      <p:sp>
        <p:nvSpPr>
          <p:cNvPr id="109578" name="Прямоугольник 2"/>
          <p:cNvSpPr>
            <a:spLocks noGrp="1" noChangeShapeType="1"/>
          </p:cNvSpPr>
          <p:nvPr/>
        </p:nvSpPr>
        <p:spPr>
          <a:xfrm>
            <a:off x="88900" y="2660650"/>
            <a:ext cx="434975" cy="584200"/>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109579" name="Rectangle 5"/>
          <p:cNvSpPr>
            <a:spLocks noGrp="1" noChangeShapeType="1"/>
          </p:cNvSpPr>
          <p:nvPr/>
        </p:nvSpPr>
        <p:spPr>
          <a:xfrm>
            <a:off x="503237" y="2732087"/>
            <a:ext cx="2219325" cy="422275"/>
          </a:xfrm>
          <a:prstGeom prst="rect">
            <a:avLst/>
          </a:prstGeom>
          <a:noFill/>
        </p:spPr>
        <p:txBody>
          <a:bodyPr lIns="51792" tIns="25896" rIns="51792" bIns="25896" anchor="b">
            <a:spAutoFit/>
          </a:bodyPr>
          <a:lstStyle/>
          <a:p>
            <a:pPr lvl="0"/>
            <a:r>
              <a:rPr lang="ru-RU" sz="1200" b="1" i="0" u="none">
                <a:latin typeface="Arial Black" pitchFamily="34"/>
              </a:rPr>
              <a:t>Как использовать такой результат опроса?</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2"/>
          <p:cNvSpPr>
            <a:spLocks noGrp="1" noChangeShapeType="1"/>
          </p:cNvSpPr>
          <p:nvPr/>
        </p:nvSpPr>
        <p:spPr>
          <a:xfrm>
            <a:off x="1512887" y="1654175"/>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11619" name="Rectangle 3"/>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11620" name="Rectangle 4"/>
          <p:cNvSpPr>
            <a:spLocks noGrp="1" noChangeShapeType="1"/>
          </p:cNvSpPr>
          <p:nvPr/>
        </p:nvSpPr>
        <p:spPr>
          <a:xfrm>
            <a:off x="1081087" y="2192337"/>
            <a:ext cx="3965575" cy="976312"/>
          </a:xfrm>
          <a:prstGeom prst="rect">
            <a:avLst/>
          </a:prstGeom>
          <a:noFill/>
        </p:spPr>
        <p:txBody>
          <a:bodyPr lIns="51792" tIns="25896" rIns="51792" bIns="25896" anchor="b">
            <a:spAutoFit/>
          </a:bodyPr>
          <a:lstStyle/>
          <a:p>
            <a:pPr lvl="0"/>
            <a:r>
              <a:rPr lang="ru-RU" sz="1000" b="1" i="0" u="none">
                <a:solidFill>
                  <a:schemeClr val="dk1"/>
                </a:solidFill>
                <a:latin typeface="Arial Black" pitchFamily="34"/>
              </a:rPr>
              <a:t>Безнадежной к взысканию признается задолженность в части сумм транспортного налога в случае наличия у налогоплательщиков - физических лиц задолженности по данному налогу в сумме, не превышающей 100 рублей, со дня образования которой прошло более трех лет</a:t>
            </a:r>
          </a:p>
        </p:txBody>
      </p:sp>
      <p:sp>
        <p:nvSpPr>
          <p:cNvPr id="111621" name="Rectangle 4"/>
          <p:cNvSpPr>
            <a:spLocks noGrp="1" noChangeShapeType="1"/>
          </p:cNvSpPr>
          <p:nvPr/>
        </p:nvSpPr>
        <p:spPr>
          <a:xfrm>
            <a:off x="792162" y="211137"/>
            <a:ext cx="4679950" cy="268287"/>
          </a:xfrm>
          <a:prstGeom prst="rect">
            <a:avLst/>
          </a:prstGeom>
          <a:noFill/>
        </p:spPr>
        <p:txBody>
          <a:bodyPr lIns="51792" tIns="25896" rIns="51792" bIns="25896" anchor="b">
            <a:spAutoFit/>
          </a:bodyPr>
          <a:lstStyle/>
          <a:p>
            <a:pPr lvl="0"/>
            <a:r>
              <a:rPr lang="ru-RU" b="1" i="0" u="none">
                <a:latin typeface="Arial Black" pitchFamily="34"/>
              </a:rPr>
              <a:t>ФАКТИЧЕСКАЯ ОБОСНОВАННОСТЬ</a:t>
            </a:r>
          </a:p>
        </p:txBody>
      </p:sp>
      <p:sp>
        <p:nvSpPr>
          <p:cNvPr id="111622" name="Прямоугольник 2"/>
          <p:cNvSpPr>
            <a:spLocks noGrp="1" noChangeShapeType="1"/>
          </p:cNvSpPr>
          <p:nvPr/>
        </p:nvSpPr>
        <p:spPr>
          <a:xfrm>
            <a:off x="400050" y="33337"/>
            <a:ext cx="319087" cy="579437"/>
          </a:xfrm>
          <a:prstGeom prst="rect">
            <a:avLst/>
          </a:prstGeom>
          <a:noFill/>
        </p:spPr>
        <p:txBody>
          <a:bodyPr wrap="none">
            <a:spAutoFit/>
          </a:bodyPr>
          <a:lstStyle/>
          <a:p>
            <a:pPr lvl="0"/>
            <a:r>
              <a:rPr lang="ru-RU" sz="3200" b="1" i="0" u="none">
                <a:solidFill>
                  <a:srgbClr val="C00000"/>
                </a:solidFill>
                <a:latin typeface="Arial Black" pitchFamily="34"/>
              </a:rPr>
              <a:t>!</a:t>
            </a:r>
          </a:p>
        </p:txBody>
      </p:sp>
      <p:sp>
        <p:nvSpPr>
          <p:cNvPr id="111623" name="Rectangle 7"/>
          <p:cNvSpPr>
            <a:spLocks noGrp="1" noChangeShapeType="1"/>
          </p:cNvSpPr>
          <p:nvPr/>
        </p:nvSpPr>
        <p:spPr>
          <a:xfrm>
            <a:off x="400050" y="606425"/>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111624" name="Прямоугольник 1"/>
          <p:cNvSpPr>
            <a:spLocks noGrp="1" noChangeShapeType="1"/>
          </p:cNvSpPr>
          <p:nvPr/>
        </p:nvSpPr>
        <p:spPr>
          <a:xfrm>
            <a:off x="658812" y="952500"/>
            <a:ext cx="4679950" cy="1216025"/>
          </a:xfrm>
          <a:prstGeom prst="rect">
            <a:avLst/>
          </a:prstGeom>
          <a:noFill/>
        </p:spPr>
        <p:txBody>
          <a:bodyPr lIns="91440" tIns="45720" rIns="91440" bIns="45720">
            <a:spAutoFit/>
          </a:bodyPr>
          <a:lstStyle/>
          <a:p>
            <a:pPr lvl="0"/>
            <a:r>
              <a:rPr lang="ru-RU" sz="1000" b="1" i="0" u="none">
                <a:solidFill>
                  <a:schemeClr val="dk1"/>
                </a:solidFill>
                <a:latin typeface="Arial Black" pitchFamily="34"/>
              </a:rPr>
              <a:t>областной закон от 7 ноября 2017 г. № 558-38-ОЗ «Об установлении на территории Архангельской области дополнительных оснований признания безнадежной к взысканию задолженности в части сумм региональных налогов» </a:t>
            </a:r>
          </a:p>
          <a:p>
            <a:pPr lvl="0"/>
            <a:endParaRPr lang="en-US" sz="300"/>
          </a:p>
          <a:p>
            <a:pPr lvl="0"/>
            <a:r>
              <a:rPr lang="en-US" sz="1000">
                <a:solidFill>
                  <a:schemeClr val="dk1"/>
                </a:solidFill>
                <a:latin typeface="Arial Black" pitchFamily="34"/>
              </a:rPr>
              <a:t>изменения внесены областным законом от 27 апреля 2024 г. № 84-7-ОЗ</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2"/>
          <p:cNvSpPr>
            <a:spLocks noGrp="1" noChangeShapeType="1"/>
          </p:cNvSpPr>
          <p:nvPr/>
        </p:nvSpPr>
        <p:spPr>
          <a:xfrm>
            <a:off x="1512887" y="1620837"/>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13667"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13668" name="Rectangle 7"/>
          <p:cNvSpPr>
            <a:spLocks noGrp="1" noChangeShapeType="1"/>
          </p:cNvSpPr>
          <p:nvPr/>
        </p:nvSpPr>
        <p:spPr>
          <a:xfrm>
            <a:off x="320675" y="187325"/>
            <a:ext cx="1733550" cy="298450"/>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113669" name="Прямоугольник 1"/>
          <p:cNvSpPr>
            <a:spLocks noGrp="1" noChangeShapeType="1"/>
          </p:cNvSpPr>
          <p:nvPr/>
        </p:nvSpPr>
        <p:spPr>
          <a:xfrm>
            <a:off x="215900" y="552450"/>
            <a:ext cx="2232025" cy="2768600"/>
          </a:xfrm>
          <a:prstGeom prst="rect">
            <a:avLst/>
          </a:prstGeom>
          <a:noFill/>
        </p:spPr>
        <p:txBody>
          <a:bodyPr lIns="91440" tIns="45720" rIns="91440" bIns="45720">
            <a:spAutoFit/>
          </a:bodyPr>
          <a:lstStyle/>
          <a:p>
            <a:pPr lvl="0"/>
            <a:r>
              <a:rPr lang="ru-RU" sz="600" b="1" i="0" u="none">
                <a:solidFill>
                  <a:schemeClr val="dk1"/>
                </a:solidFill>
                <a:latin typeface="Arial Black" pitchFamily="34"/>
              </a:rPr>
              <a:t>Взыскание задолженности в сумме менее 100 руб. влечет издержки как для федерального, так и регионального бюджетов, включая расходы на печать, рассылку почтовой корреспонденции, трудозатраты и расходы на оплату труда сотрудников налоговых органов, судебных органов, службы судебных приставов</a:t>
            </a:r>
          </a:p>
          <a:p>
            <a:pPr lvl="0"/>
            <a:endParaRPr lang="en-US" sz="600"/>
          </a:p>
          <a:p>
            <a:pPr lvl="0"/>
            <a:r>
              <a:rPr lang="ru-RU" sz="600" b="1" i="0" u="none">
                <a:solidFill>
                  <a:schemeClr val="dk1"/>
                </a:solidFill>
                <a:latin typeface="Arial Black" pitchFamily="34"/>
              </a:rPr>
              <a:t>Требования об уплате задолженности направляются всем налогоплательщикам: </a:t>
            </a:r>
          </a:p>
          <a:p>
            <a:pPr lvl="0"/>
            <a:r>
              <a:rPr lang="ru-RU" sz="600" b="1" i="0" u="none">
                <a:solidFill>
                  <a:schemeClr val="dk1"/>
                </a:solidFill>
                <a:latin typeface="Arial Black" pitchFamily="34"/>
              </a:rPr>
              <a:t>пользователями личного кабинета – в электронном виде;</a:t>
            </a:r>
          </a:p>
          <a:p>
            <a:pPr lvl="0"/>
            <a:r>
              <a:rPr lang="ru-RU" sz="600" b="1" i="0" u="none">
                <a:solidFill>
                  <a:schemeClr val="dk1"/>
                </a:solidFill>
                <a:latin typeface="Arial Black" pitchFamily="34"/>
              </a:rPr>
              <a:t>в случае отсутствия личного кабинета – посредством почтовой связи.</a:t>
            </a:r>
          </a:p>
          <a:p>
            <a:pPr lvl="0"/>
            <a:endParaRPr lang="en-US" sz="600"/>
          </a:p>
          <a:p>
            <a:pPr lvl="0"/>
            <a:r>
              <a:rPr lang="ru-RU" sz="600" b="1" i="0" u="none">
                <a:solidFill>
                  <a:schemeClr val="dk1"/>
                </a:solidFill>
                <a:latin typeface="Arial Black" pitchFamily="34"/>
              </a:rPr>
              <a:t>Стоимость материальных затрат и отправки почтовой корреспонденции при взыскании налоговым органом с одного физического лица составляет 292,20 рубля.</a:t>
            </a:r>
          </a:p>
          <a:p>
            <a:pPr lvl="0"/>
            <a:r>
              <a:rPr lang="ru-RU" sz="600" b="1" i="0" u="none">
                <a:solidFill>
                  <a:schemeClr val="dk1"/>
                </a:solidFill>
                <a:latin typeface="Arial Black" pitchFamily="34"/>
              </a:rPr>
              <a:t>Средняя служебная нагрузка на одного мирового судью в 2023 году - 474 дела в месяц.</a:t>
            </a:r>
          </a:p>
          <a:p>
            <a:pPr lvl="0"/>
            <a:r>
              <a:rPr lang="ru-RU" sz="600" b="1" i="0" u="none">
                <a:solidFill>
                  <a:schemeClr val="dk1"/>
                </a:solidFill>
                <a:latin typeface="Arial Black" pitchFamily="34"/>
              </a:rPr>
              <a:t>Взыскание незначительной суммы долга накладывает  дополнительную финансовую нагрузку на физических лиц в виде 200 руб. государственной пошлины и 1000 руб. исполнительского сбора судебных приставов.</a:t>
            </a:r>
          </a:p>
        </p:txBody>
      </p:sp>
      <p:sp>
        <p:nvSpPr>
          <p:cNvPr id="113670" name="Rectangle 8"/>
          <p:cNvSpPr>
            <a:spLocks noGrp="1" noChangeShapeType="1"/>
          </p:cNvSpPr>
          <p:nvPr/>
        </p:nvSpPr>
        <p:spPr>
          <a:xfrm>
            <a:off x="2644775" y="485775"/>
            <a:ext cx="2951162" cy="2606675"/>
          </a:xfrm>
          <a:prstGeom prst="rect">
            <a:avLst/>
          </a:prstGeom>
          <a:noFill/>
        </p:spPr>
        <p:txBody>
          <a:bodyPr lIns="51792" tIns="25896" rIns="51792" bIns="25896" anchor="ctr" anchorCtr="0">
            <a:spAutoFit/>
          </a:bodyPr>
          <a:lstStyle/>
          <a:p>
            <a:pPr lvl="0"/>
            <a:r>
              <a:rPr lang="ru-RU" sz="700" b="1" i="0" u="none">
                <a:solidFill>
                  <a:schemeClr val="dk1"/>
                </a:solidFill>
                <a:latin typeface="Arial Black" pitchFamily="34"/>
              </a:rPr>
              <a:t>МЕРОПРИЯТИЯ, направленные на урегулирование задолженности физических лиц:</a:t>
            </a:r>
          </a:p>
          <a:p>
            <a:pPr lvl="0"/>
            <a:endParaRPr lang="en-US" sz="300"/>
          </a:p>
          <a:p>
            <a:pPr lvl="0"/>
            <a:r>
              <a:rPr lang="ru-RU" sz="700" b="1" i="0" u="none">
                <a:solidFill>
                  <a:schemeClr val="dk1"/>
                </a:solidFill>
                <a:latin typeface="Arial Black" pitchFamily="34"/>
              </a:rPr>
              <a:t>- направление в адрес работодателей физических лиц информационных писем с приложением списка сотрудников, имеющих неисполненную обязанность по уплате налогов</a:t>
            </a:r>
          </a:p>
          <a:p>
            <a:pPr lvl="0"/>
            <a:endParaRPr lang="en-US" sz="300"/>
          </a:p>
          <a:p>
            <a:pPr lvl="0"/>
            <a:r>
              <a:rPr lang="ru-RU" sz="700" b="1" i="0" u="none">
                <a:solidFill>
                  <a:schemeClr val="dk1"/>
                </a:solidFill>
                <a:latin typeface="Arial Black" pitchFamily="34"/>
              </a:rPr>
              <a:t>- направление информации в адрес администраций муниципальных округов и городов Архангельской области об организациях, сотрудники которых имеют неисполненную обязанность по уплате налогов</a:t>
            </a:r>
          </a:p>
          <a:p>
            <a:pPr lvl="0"/>
            <a:endParaRPr lang="en-US" sz="300"/>
          </a:p>
          <a:p>
            <a:pPr lvl="0"/>
            <a:r>
              <a:rPr lang="ru-RU" sz="700" b="1" i="0" u="none">
                <a:solidFill>
                  <a:schemeClr val="dk1"/>
                </a:solidFill>
                <a:latin typeface="Arial Black" pitchFamily="34"/>
              </a:rPr>
              <a:t>- информирование граждан (в случае их согласия) о наличии задолженности по налогам и выдача квитанций на уплату при обращении в операционные залы Управления и в многофункциональные центры</a:t>
            </a:r>
          </a:p>
          <a:p>
            <a:pPr lvl="0"/>
            <a:endParaRPr lang="en-US" sz="300"/>
          </a:p>
          <a:p>
            <a:pPr lvl="0"/>
            <a:r>
              <a:rPr lang="ru-RU" sz="700" b="1" i="0" u="none">
                <a:solidFill>
                  <a:schemeClr val="dk1"/>
                </a:solidFill>
                <a:latin typeface="Arial Black" pitchFamily="34"/>
              </a:rPr>
              <a:t>- доведение до налогоплательщиков информации о возможности получать СМС - информирование о наличии задолженности</a:t>
            </a:r>
          </a:p>
          <a:p>
            <a:pPr lvl="0"/>
            <a:endParaRPr lang="en-US" sz="300"/>
          </a:p>
          <a:p>
            <a:pPr lvl="0"/>
            <a:r>
              <a:rPr lang="ru-RU" sz="700" b="1" i="0" u="none">
                <a:solidFill>
                  <a:schemeClr val="dk1"/>
                </a:solidFill>
                <a:latin typeface="Arial Black" pitchFamily="34"/>
              </a:rPr>
              <a:t>- размещение информации об актуальном сальдо единого налогового счета в личном кабинете физического лица, а также на справочно-информационном интернет-портале «Госуслуги»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15715"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15716" name="Rectangle 5"/>
          <p:cNvSpPr>
            <a:spLocks noGrp="1" noChangeShapeType="1"/>
          </p:cNvSpPr>
          <p:nvPr/>
        </p:nvSpPr>
        <p:spPr>
          <a:xfrm>
            <a:off x="576262" y="179387"/>
            <a:ext cx="1439862" cy="781050"/>
          </a:xfrm>
          <a:prstGeom prst="rect">
            <a:avLst/>
          </a:prstGeom>
          <a:noFill/>
        </p:spPr>
        <p:txBody>
          <a:bodyPr lIns="51792" tIns="25896" rIns="51792" bIns="25896" anchor="b">
            <a:spAutoFit/>
          </a:bodyPr>
          <a:lstStyle/>
          <a:p>
            <a:pPr lvl="0"/>
            <a:r>
              <a:rPr lang="ru-RU" sz="1200" b="1" i="0" u="none">
                <a:latin typeface="Arial Black" pitchFamily="34"/>
              </a:rPr>
              <a:t>Когда юристы могут найти юридическую формулу </a:t>
            </a:r>
          </a:p>
        </p:txBody>
      </p:sp>
      <p:sp>
        <p:nvSpPr>
          <p:cNvPr id="115717" name="Rectangle 7"/>
          <p:cNvSpPr>
            <a:spLocks noGrp="1" noChangeShapeType="1"/>
          </p:cNvSpPr>
          <p:nvPr/>
        </p:nvSpPr>
        <p:spPr>
          <a:xfrm>
            <a:off x="287337" y="1130300"/>
            <a:ext cx="1439862"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115718" name="Прямоугольник 2"/>
          <p:cNvSpPr>
            <a:spLocks noGrp="1" noChangeShapeType="1"/>
          </p:cNvSpPr>
          <p:nvPr/>
        </p:nvSpPr>
        <p:spPr>
          <a:xfrm>
            <a:off x="215900" y="107950"/>
            <a:ext cx="319087" cy="579437"/>
          </a:xfrm>
          <a:prstGeom prst="rect">
            <a:avLst/>
          </a:prstGeom>
          <a:noFill/>
        </p:spPr>
        <p:txBody>
          <a:bodyPr wrap="none">
            <a:spAutoFit/>
          </a:bodyPr>
          <a:lstStyle/>
          <a:p>
            <a:pPr lvl="0"/>
            <a:r>
              <a:rPr lang="ru-RU" sz="3200" b="1" i="0" u="none">
                <a:solidFill>
                  <a:srgbClr val="C00000"/>
                </a:solidFill>
                <a:latin typeface="Arial Black" pitchFamily="34"/>
              </a:rPr>
              <a:t>!</a:t>
            </a:r>
          </a:p>
        </p:txBody>
      </p:sp>
      <p:pic>
        <p:nvPicPr>
          <p:cNvPr id="115719" name="Picture 8"/>
          <p:cNvPicPr>
            <a:picLocks noGrp="1" noChangeAspect="1"/>
          </p:cNvPicPr>
          <p:nvPr/>
        </p:nvPicPr>
        <p:blipFill>
          <a:blip r:embed="rId3" cstate="print"/>
          <a:srcRect/>
          <a:stretch/>
        </p:blipFill>
        <p:spPr>
          <a:xfrm>
            <a:off x="1871662" y="334962"/>
            <a:ext cx="3889375" cy="2905125"/>
          </a:xfrm>
          <a:prstGeom prst="rect">
            <a:avLst/>
          </a:prstGeom>
          <a:noFill/>
        </p:spPr>
      </p:pic>
      <p:sp>
        <p:nvSpPr>
          <p:cNvPr id="115720" name="Rectangle 9"/>
          <p:cNvSpPr>
            <a:spLocks noGrp="1" noChangeShapeType="1"/>
          </p:cNvSpPr>
          <p:nvPr/>
        </p:nvSpPr>
        <p:spPr>
          <a:xfrm>
            <a:off x="287337" y="1547812"/>
            <a:ext cx="1584325" cy="790575"/>
          </a:xfrm>
          <a:prstGeom prst="rect">
            <a:avLst/>
          </a:prstGeom>
          <a:noFill/>
        </p:spPr>
        <p:txBody>
          <a:bodyPr lIns="51792" tIns="25896" rIns="51792" bIns="25896" anchor="ctr" anchorCtr="0">
            <a:spAutoFit/>
          </a:bodyPr>
          <a:lstStyle/>
          <a:p>
            <a:pPr lvl="0"/>
            <a:r>
              <a:rPr lang="ru-RU" sz="800" b="1" i="0" u="none">
                <a:solidFill>
                  <a:schemeClr val="dk1"/>
                </a:solidFill>
                <a:latin typeface="Arial Black" pitchFamily="34"/>
              </a:rPr>
              <a:t>областной закон </a:t>
            </a:r>
            <a:br>
              <a:rPr lang="ru-RU" sz="800" b="1" i="0" u="none">
                <a:solidFill>
                  <a:schemeClr val="dk1"/>
                </a:solidFill>
                <a:latin typeface="Arial Black" pitchFamily="34"/>
              </a:rPr>
            </a:br>
            <a:r>
              <a:rPr lang="ru-RU" sz="800" b="1" i="0" u="none">
                <a:solidFill>
                  <a:schemeClr val="dk1"/>
                </a:solidFill>
                <a:latin typeface="Arial Black" pitchFamily="34"/>
              </a:rPr>
              <a:t>от 17 февраля 2023 г. </a:t>
            </a:r>
            <a:br>
              <a:rPr lang="ru-RU" sz="800" b="1" i="0" u="none">
                <a:solidFill>
                  <a:schemeClr val="dk1"/>
                </a:solidFill>
                <a:latin typeface="Arial Black" pitchFamily="34"/>
              </a:rPr>
            </a:br>
            <a:r>
              <a:rPr lang="ru-RU" sz="800" b="1" i="0" u="none">
                <a:solidFill>
                  <a:schemeClr val="dk1"/>
                </a:solidFill>
                <a:latin typeface="Arial Black" pitchFamily="34"/>
              </a:rPr>
              <a:t>№ 671-41-ОЗ «О детях войны, проживающих на территории Архангельской области»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2"/>
          <p:cNvSpPr>
            <a:spLocks noGrp="1" noChangeShapeType="1"/>
          </p:cNvSpPr>
          <p:nvPr/>
        </p:nvSpPr>
        <p:spPr>
          <a:xfrm>
            <a:off x="-287337" y="-107950"/>
            <a:ext cx="3816350" cy="812800"/>
          </a:xfrm>
          <a:prstGeom prst="rect">
            <a:avLst/>
          </a:prstGeom>
          <a:noFill/>
        </p:spPr>
        <p:txBody>
          <a:bodyPr lIns="51792" tIns="25896" rIns="51792" bIns="25896" anchor="b">
            <a:spAutoFit/>
          </a:bodyPr>
          <a:lstStyle/>
          <a:p>
            <a:pPr lvl="0"/>
            <a:endParaRPr lang="en-US" sz="1000"/>
          </a:p>
          <a:p>
            <a:pPr lvl="0"/>
            <a:endParaRPr lang="en-US" sz="1000"/>
          </a:p>
          <a:p>
            <a:pPr lvl="0"/>
            <a:endParaRPr lang="en-US" sz="1000"/>
          </a:p>
          <a:p>
            <a:pPr lvl="0"/>
            <a:endParaRPr/>
          </a:p>
        </p:txBody>
      </p:sp>
      <p:sp>
        <p:nvSpPr>
          <p:cNvPr id="117763" name="Rectangle 4"/>
          <p:cNvSpPr>
            <a:spLocks noGrp="1" noChangeShapeType="1"/>
          </p:cNvSpPr>
          <p:nvPr/>
        </p:nvSpPr>
        <p:spPr>
          <a:xfrm>
            <a:off x="1368425" y="2192337"/>
            <a:ext cx="104775" cy="476250"/>
          </a:xfrm>
          <a:prstGeom prst="rect">
            <a:avLst/>
          </a:prstGeom>
        </p:spPr>
        <p:txBody>
          <a:bodyPr wrap="none" anchor="ctr" anchorCtr="0">
            <a:spAutoFit/>
          </a:bodyPr>
          <a:lstStyle/>
          <a:p>
            <a:pPr lvl="0"/>
            <a:r>
              <a:rPr lang="ru-RU" b="1" i="0" u="none">
                <a:solidFill>
                  <a:schemeClr val="dk1"/>
                </a:solidFill>
              </a:rPr>
              <a:t/>
            </a:r>
            <a:br>
              <a:rPr lang="ru-RU" b="1" i="0" u="none">
                <a:solidFill>
                  <a:schemeClr val="dk1"/>
                </a:solidFill>
              </a:rPr>
            </a:br>
            <a:endParaRPr lang="en-US"/>
          </a:p>
        </p:txBody>
      </p:sp>
      <p:sp>
        <p:nvSpPr>
          <p:cNvPr id="117764" name="Rectangle 5"/>
          <p:cNvSpPr>
            <a:spLocks noGrp="1" noChangeShapeType="1"/>
          </p:cNvSpPr>
          <p:nvPr/>
        </p:nvSpPr>
        <p:spPr>
          <a:xfrm>
            <a:off x="576262" y="179387"/>
            <a:ext cx="1439862" cy="781050"/>
          </a:xfrm>
          <a:prstGeom prst="rect">
            <a:avLst/>
          </a:prstGeom>
          <a:noFill/>
        </p:spPr>
        <p:txBody>
          <a:bodyPr lIns="51792" tIns="25896" rIns="51792" bIns="25896" anchor="b">
            <a:spAutoFit/>
          </a:bodyPr>
          <a:lstStyle/>
          <a:p>
            <a:pPr lvl="0"/>
            <a:r>
              <a:rPr lang="ru-RU" sz="1200" b="1" i="0" u="none">
                <a:latin typeface="Arial Black" pitchFamily="34"/>
              </a:rPr>
              <a:t>Когда юристы могут найти юридическую формулу </a:t>
            </a:r>
          </a:p>
        </p:txBody>
      </p:sp>
      <p:sp>
        <p:nvSpPr>
          <p:cNvPr id="117765" name="Rectangle 7"/>
          <p:cNvSpPr>
            <a:spLocks noGrp="1" noChangeShapeType="1"/>
          </p:cNvSpPr>
          <p:nvPr/>
        </p:nvSpPr>
        <p:spPr>
          <a:xfrm>
            <a:off x="431800" y="1187450"/>
            <a:ext cx="1439862" cy="295275"/>
          </a:xfrm>
          <a:prstGeom prst="rect">
            <a:avLst/>
          </a:prstGeom>
          <a:noFill/>
        </p:spPr>
        <p:txBody>
          <a:bodyPr lIns="51792" tIns="25896" rIns="51792" bIns="25896" anchor="b">
            <a:spAutoFit/>
          </a:bodyPr>
          <a:lstStyle/>
          <a:p>
            <a:pPr lvl="0"/>
            <a:r>
              <a:rPr lang="ru-RU" sz="1600" b="1" i="0" u="none">
                <a:solidFill>
                  <a:schemeClr val="dk1"/>
                </a:solidFill>
                <a:latin typeface="Arial Black" pitchFamily="34"/>
              </a:rPr>
              <a:t>П Р И М Е Р </a:t>
            </a:r>
          </a:p>
        </p:txBody>
      </p:sp>
      <p:sp>
        <p:nvSpPr>
          <p:cNvPr id="117766" name="Прямоугольник 2"/>
          <p:cNvSpPr>
            <a:spLocks noGrp="1" noChangeShapeType="1"/>
          </p:cNvSpPr>
          <p:nvPr/>
        </p:nvSpPr>
        <p:spPr>
          <a:xfrm>
            <a:off x="215900" y="107950"/>
            <a:ext cx="319087" cy="579437"/>
          </a:xfrm>
          <a:prstGeom prst="rect">
            <a:avLst/>
          </a:prstGeom>
          <a:noFill/>
        </p:spPr>
        <p:txBody>
          <a:bodyPr wrap="none">
            <a:spAutoFit/>
          </a:bodyPr>
          <a:lstStyle/>
          <a:p>
            <a:pPr lvl="0"/>
            <a:r>
              <a:rPr lang="ru-RU" sz="3200" b="1" i="0" u="none">
                <a:solidFill>
                  <a:srgbClr val="C00000"/>
                </a:solidFill>
                <a:latin typeface="Arial Black" pitchFamily="34"/>
              </a:rPr>
              <a:t>!</a:t>
            </a:r>
          </a:p>
        </p:txBody>
      </p:sp>
      <p:pic>
        <p:nvPicPr>
          <p:cNvPr id="117767" name="Picture 8"/>
          <p:cNvPicPr>
            <a:picLocks noGrp="1" noChangeAspect="1"/>
          </p:cNvPicPr>
          <p:nvPr/>
        </p:nvPicPr>
        <p:blipFill>
          <a:blip r:embed="rId3" cstate="print"/>
          <a:srcRect/>
          <a:stretch/>
        </p:blipFill>
        <p:spPr>
          <a:xfrm>
            <a:off x="1944687" y="107950"/>
            <a:ext cx="3663950" cy="3049587"/>
          </a:xfrm>
          <a:prstGeom prst="rect">
            <a:avLst/>
          </a:prstGeom>
          <a:noFill/>
        </p:spPr>
      </p:pic>
      <p:sp>
        <p:nvSpPr>
          <p:cNvPr id="117768" name="Rectangle 9"/>
          <p:cNvSpPr>
            <a:spLocks noGrp="1" noChangeShapeType="1"/>
          </p:cNvSpPr>
          <p:nvPr/>
        </p:nvSpPr>
        <p:spPr>
          <a:xfrm>
            <a:off x="144462" y="1620837"/>
            <a:ext cx="1871662" cy="661987"/>
          </a:xfrm>
          <a:prstGeom prst="rect">
            <a:avLst/>
          </a:prstGeom>
          <a:noFill/>
        </p:spPr>
        <p:txBody>
          <a:bodyPr lIns="51792" tIns="25896" rIns="51792" bIns="25896" anchor="ctr" anchorCtr="0">
            <a:spAutoFit/>
          </a:bodyPr>
          <a:lstStyle/>
          <a:p>
            <a:pPr lvl="0"/>
            <a:r>
              <a:rPr lang="ru-RU" sz="800" b="1" i="0" u="none">
                <a:solidFill>
                  <a:schemeClr val="dk1"/>
                </a:solidFill>
              </a:rPr>
              <a:t>Областной закон </a:t>
            </a:r>
            <a:br>
              <a:rPr lang="ru-RU" sz="800" b="1" i="0" u="none">
                <a:solidFill>
                  <a:schemeClr val="dk1"/>
                </a:solidFill>
              </a:rPr>
            </a:br>
            <a:r>
              <a:rPr lang="ru-RU" sz="800" b="1" i="0" u="none">
                <a:solidFill>
                  <a:schemeClr val="dk1"/>
                </a:solidFill>
              </a:rPr>
              <a:t>от 17 февраля 2023 г. </a:t>
            </a:r>
            <a:br>
              <a:rPr lang="ru-RU" sz="800" b="1" i="0" u="none">
                <a:solidFill>
                  <a:schemeClr val="dk1"/>
                </a:solidFill>
              </a:rPr>
            </a:br>
            <a:r>
              <a:rPr lang="ru-RU" sz="800" b="1" i="0" u="none">
                <a:solidFill>
                  <a:schemeClr val="dk1"/>
                </a:solidFill>
              </a:rPr>
              <a:t>№ 671-41-ОЗ «О детях войны, проживающих на территории Архангельской области»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ShapeType="1"/>
          </p:cNvSpPr>
          <p:nvPr/>
        </p:nvSpPr>
        <p:spPr>
          <a:xfrm>
            <a:off x="936625" y="536575"/>
            <a:ext cx="4032250" cy="1282700"/>
          </a:xfrm>
          <a:prstGeom prst="rect">
            <a:avLst/>
          </a:prstGeom>
          <a:noFill/>
        </p:spPr>
        <p:txBody>
          <a:bodyPr lIns="51792" tIns="25896" rIns="51792" bIns="25896" anchor="ctr" anchorCtr="0">
            <a:spAutoFit/>
          </a:bodyPr>
          <a:lstStyle/>
          <a:p>
            <a:pPr lvl="0" algn="ctr"/>
            <a:r>
              <a:rPr lang="ru-RU" sz="2000" b="1" i="0" u="none"/>
              <a:t>Ответственность органов публичной власти за качественное законодательство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6"/>
          <p:cNvSpPr>
            <a:spLocks noGrp="1" noChangeShapeType="1"/>
          </p:cNvSpPr>
          <p:nvPr>
            <p:ph type="ctrTitle"/>
          </p:nvPr>
        </p:nvSpPr>
        <p:spPr>
          <a:xfrm>
            <a:off x="576262" y="828675"/>
            <a:ext cx="5057775" cy="865187"/>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a:spcBef>
                <a:spcPts val="0"/>
              </a:spcBef>
              <a:buNone/>
            </a:pPr>
            <a:r>
              <a:rPr lang="ru-RU" sz="1000" b="1" i="0" u="none"/>
              <a:t>Правовая определенность как конституционно значимое свойство нормативных правовых актов обеспечивает устойчивость регулируемых на их основе правоотношений, позволяя тем </a:t>
            </a:r>
            <a:r>
              <a:rPr lang="ru-RU" sz="1000" b="1" i="0" u="none">
                <a:solidFill>
                  <a:srgbClr val="FF0000"/>
                </a:solidFill>
              </a:rPr>
              <a:t>самым предвидеть действия публичной власти, оценивать их законность, знать способы защиты при нарушении основных прав и свобод.</a:t>
            </a:r>
          </a:p>
        </p:txBody>
      </p:sp>
      <p:sp>
        <p:nvSpPr>
          <p:cNvPr id="121859" name="Rectangle 5"/>
          <p:cNvSpPr>
            <a:spLocks noGrp="1" noChangeShapeType="1"/>
          </p:cNvSpPr>
          <p:nvPr/>
        </p:nvSpPr>
        <p:spPr>
          <a:xfrm>
            <a:off x="144462" y="107950"/>
            <a:ext cx="5327650" cy="688975"/>
          </a:xfrm>
          <a:prstGeom prst="rect">
            <a:avLst/>
          </a:prstGeom>
          <a:noFill/>
        </p:spPr>
        <p:txBody>
          <a:bodyPr lIns="51792" tIns="25896" rIns="51792" bIns="25896" anchor="ctr" anchorCtr="0">
            <a:spAutoFit/>
          </a:bodyPr>
          <a:lstStyle/>
          <a:p>
            <a:pPr lvl="0"/>
            <a:r>
              <a:rPr lang="ru-RU" b="1" i="0" u="none"/>
              <a:t>Конституционный принцип правовой определенности:</a:t>
            </a:r>
          </a:p>
          <a:p>
            <a:pPr lvl="0"/>
            <a:r>
              <a:rPr lang="ru-RU" b="1" i="0" u="none"/>
              <a:t>поддержание доверия граждан к закону и действиям публичной власти</a:t>
            </a:r>
            <a:r>
              <a:rPr lang="ru-RU"/>
              <a:t> </a:t>
            </a:r>
            <a:r>
              <a:rPr lang="ru-RU" b="1" i="0" u="none"/>
              <a:t> </a:t>
            </a:r>
          </a:p>
        </p:txBody>
      </p:sp>
      <p:sp>
        <p:nvSpPr>
          <p:cNvPr id="121860" name="Rectangle 6"/>
          <p:cNvSpPr>
            <a:spLocks noGrp="1" noChangeShapeType="1"/>
          </p:cNvSpPr>
          <p:nvPr/>
        </p:nvSpPr>
        <p:spPr>
          <a:xfrm>
            <a:off x="576262" y="1763712"/>
            <a:ext cx="4895850" cy="660400"/>
          </a:xfrm>
          <a:prstGeom prst="rect">
            <a:avLst/>
          </a:prstGeom>
          <a:noFill/>
        </p:spPr>
        <p:txBody>
          <a:bodyPr lIns="51792" tIns="25896" rIns="51792" bIns="25896" anchor="b">
            <a:spAutoFit/>
          </a:bodyPr>
          <a:lstStyle/>
          <a:p>
            <a:pPr lvl="0"/>
            <a:r>
              <a:rPr lang="ru-RU" sz="1000" b="1" i="0" u="none">
                <a:solidFill>
                  <a:schemeClr val="dk2"/>
                </a:solidFill>
              </a:rPr>
              <a:t>Не получив прямого конституционного закрепления, категория правовой определенности и ее значимость были обоснованы конституционно-судебной практикой, трактующей правовую определенность и как </a:t>
            </a:r>
            <a:r>
              <a:rPr lang="ru-RU" sz="1000" b="1" i="0" u="none"/>
              <a:t>общеправовое требование</a:t>
            </a:r>
            <a:r>
              <a:rPr lang="ru-RU" sz="1000" b="1" i="0" u="none">
                <a:solidFill>
                  <a:schemeClr val="dk2"/>
                </a:solidFill>
              </a:rPr>
              <a:t>, и как </a:t>
            </a:r>
            <a:r>
              <a:rPr lang="ru-RU" sz="1000" b="1" i="0" u="none"/>
              <a:t>конституционный принцип</a:t>
            </a:r>
            <a:r>
              <a:rPr lang="ru-RU" sz="1000" b="1" i="0" u="none">
                <a:solidFill>
                  <a:schemeClr val="dk2"/>
                </a:solidFill>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ShapeType="1"/>
          </p:cNvSpPr>
          <p:nvPr>
            <p:ph type="ctrTitle"/>
          </p:nvPr>
        </p:nvSpPr>
        <p:spPr>
          <a:xfrm>
            <a:off x="477837" y="196850"/>
            <a:ext cx="2232025" cy="2089150"/>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algn="l" hangingPunct="1">
              <a:spcBef>
                <a:spcPts val="0"/>
              </a:spcBef>
              <a:buNone/>
            </a:pPr>
            <a:r>
              <a:rPr lang="ru-RU" sz="1000" b="1" i="0" u="none">
                <a:solidFill>
                  <a:schemeClr val="dk1"/>
                </a:solidFill>
                <a:latin typeface="Arial Black" pitchFamily="34"/>
              </a:rPr>
              <a:t>как развивать региональное законодательство</a:t>
            </a:r>
            <a:br>
              <a:rPr lang="ru-RU" sz="1000" b="1" i="0" u="none">
                <a:solidFill>
                  <a:schemeClr val="dk1"/>
                </a:solidFill>
                <a:latin typeface="Arial Black" pitchFamily="34"/>
              </a:rPr>
            </a:br>
            <a:r>
              <a:rPr lang="ru-RU" sz="500" b="1" i="0" u="none">
                <a:solidFill>
                  <a:schemeClr val="dk1"/>
                </a:solidFill>
                <a:latin typeface="Arial Black" pitchFamily="34"/>
              </a:rPr>
              <a:t/>
            </a:r>
            <a:br>
              <a:rPr lang="ru-RU" sz="500" b="1" i="0" u="none">
                <a:solidFill>
                  <a:schemeClr val="dk1"/>
                </a:solidFill>
                <a:latin typeface="Arial Black" pitchFamily="34"/>
              </a:rPr>
            </a:br>
            <a:r>
              <a:rPr lang="ru-RU" sz="1000" b="1" i="0" u="none">
                <a:solidFill>
                  <a:schemeClr val="dk1"/>
                </a:solidFill>
                <a:latin typeface="Arial Black" pitchFamily="34"/>
              </a:rPr>
              <a:t>как развивается региональное законодательство</a:t>
            </a:r>
            <a:br>
              <a:rPr lang="ru-RU" sz="1000" b="1" i="0" u="none">
                <a:solidFill>
                  <a:schemeClr val="dk1"/>
                </a:solidFill>
                <a:latin typeface="Arial Black" pitchFamily="34"/>
              </a:rPr>
            </a:br>
            <a:r>
              <a:rPr lang="ru-RU" sz="500" b="1" i="0" u="none">
                <a:solidFill>
                  <a:schemeClr val="dk1"/>
                </a:solidFill>
                <a:latin typeface="Arial Black" pitchFamily="34"/>
              </a:rPr>
              <a:t/>
            </a:r>
            <a:br>
              <a:rPr lang="ru-RU" sz="500" b="1" i="0" u="none">
                <a:solidFill>
                  <a:schemeClr val="dk1"/>
                </a:solidFill>
                <a:latin typeface="Arial Black" pitchFamily="34"/>
              </a:rPr>
            </a:br>
            <a:r>
              <a:rPr lang="ru-RU" sz="1000" b="1" i="0" u="none">
                <a:solidFill>
                  <a:schemeClr val="dk1"/>
                </a:solidFill>
                <a:latin typeface="Arial Black" pitchFamily="34"/>
              </a:rPr>
              <a:t>каким обстоятельствам подчинено развитие регионального законодательства </a:t>
            </a:r>
            <a:br>
              <a:rPr lang="ru-RU" sz="1000" b="1" i="0" u="none">
                <a:solidFill>
                  <a:schemeClr val="dk1"/>
                </a:solidFill>
                <a:latin typeface="Arial Black" pitchFamily="34"/>
              </a:rPr>
            </a:br>
            <a:r>
              <a:rPr lang="ru-RU" sz="500" b="1" i="0" u="none">
                <a:solidFill>
                  <a:schemeClr val="dk1"/>
                </a:solidFill>
                <a:latin typeface="Arial Black" pitchFamily="34"/>
              </a:rPr>
              <a:t/>
            </a:r>
            <a:br>
              <a:rPr lang="ru-RU" sz="500" b="1" i="0" u="none">
                <a:solidFill>
                  <a:schemeClr val="dk1"/>
                </a:solidFill>
                <a:latin typeface="Arial Black" pitchFamily="34"/>
              </a:rPr>
            </a:br>
            <a:r>
              <a:rPr lang="ru-RU" sz="1000" b="1" i="0" u="none">
                <a:solidFill>
                  <a:schemeClr val="dk1"/>
                </a:solidFill>
                <a:latin typeface="Arial Black" pitchFamily="34"/>
              </a:rPr>
              <a:t>как и зачем транслировать федеральные новации</a:t>
            </a:r>
            <a:br>
              <a:rPr lang="ru-RU" sz="1000" b="1" i="0" u="none">
                <a:solidFill>
                  <a:schemeClr val="dk1"/>
                </a:solidFill>
                <a:latin typeface="Arial Black" pitchFamily="34"/>
              </a:rPr>
            </a:br>
            <a:r>
              <a:rPr lang="ru-RU" sz="1000" b="1" i="0" u="none">
                <a:solidFill>
                  <a:schemeClr val="dk1"/>
                </a:solidFill>
                <a:latin typeface="Arial Black" pitchFamily="34"/>
              </a:rPr>
              <a:t> </a:t>
            </a:r>
          </a:p>
        </p:txBody>
      </p:sp>
      <p:sp>
        <p:nvSpPr>
          <p:cNvPr id="13315" name="Rectangle 6"/>
          <p:cNvSpPr txBox="1">
            <a:spLocks noGrp="1" noChangeShapeType="1"/>
          </p:cNvSpPr>
          <p:nvPr/>
        </p:nvSpPr>
        <p:spPr>
          <a:xfrm>
            <a:off x="3313112" y="196850"/>
            <a:ext cx="2232025" cy="2089150"/>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latin typeface="Arial Black" pitchFamily="34"/>
              </a:rPr>
              <a:t>как рождаются законотворческие идеи </a:t>
            </a:r>
          </a:p>
          <a:p>
            <a:pPr marL="0" lvl="0" indent="0" hangingPunct="1">
              <a:spcBef>
                <a:spcPts val="0"/>
              </a:spcBef>
              <a:buNone/>
            </a:pPr>
            <a:endParaRPr lang="en-US" sz="500"/>
          </a:p>
          <a:p>
            <a:pPr marL="0" lvl="0" indent="0" hangingPunct="1">
              <a:spcBef>
                <a:spcPts val="0"/>
              </a:spcBef>
              <a:buNone/>
            </a:pPr>
            <a:r>
              <a:rPr lang="ru-RU" sz="1000" b="1" i="0" u="none">
                <a:latin typeface="Arial Black" pitchFamily="34"/>
              </a:rPr>
              <a:t>что можно использовать в поиске идей и проработке нормативного материала </a:t>
            </a:r>
          </a:p>
          <a:p>
            <a:pPr marL="0" lvl="0" indent="0" hangingPunct="1">
              <a:spcBef>
                <a:spcPts val="0"/>
              </a:spcBef>
              <a:buNone/>
            </a:pPr>
            <a:r>
              <a:rPr lang="ru-RU" sz="500" b="1" i="0" u="none">
                <a:latin typeface="Arial Black" pitchFamily="34"/>
              </a:rPr>
              <a:t> </a:t>
            </a:r>
          </a:p>
          <a:p>
            <a:pPr marL="0" lvl="0" indent="0" hangingPunct="1">
              <a:spcBef>
                <a:spcPts val="0"/>
              </a:spcBef>
              <a:buNone/>
            </a:pPr>
            <a:r>
              <a:rPr lang="ru-RU" sz="1000" b="1" i="0" u="none">
                <a:latin typeface="Arial Black" pitchFamily="34"/>
              </a:rPr>
              <a:t>что не забыть учесть в моделировании законодательных конструкций </a:t>
            </a:r>
          </a:p>
          <a:p>
            <a:pPr marL="0" lvl="0" indent="0" hangingPunct="1">
              <a:spcBef>
                <a:spcPts val="0"/>
              </a:spcBef>
              <a:buNone/>
            </a:pPr>
            <a:endParaRPr lang="en-US" sz="500"/>
          </a:p>
          <a:p>
            <a:pPr marL="0" lvl="0" indent="0" hangingPunct="1">
              <a:spcBef>
                <a:spcPts val="0"/>
              </a:spcBef>
              <a:buNone/>
            </a:pPr>
            <a:r>
              <a:rPr lang="ru-RU" sz="1000" b="1" i="0" u="none">
                <a:latin typeface="Arial Black" pitchFamily="34"/>
              </a:rPr>
              <a:t>как обосновывать законотворческие идеи (законопроекты)</a:t>
            </a:r>
          </a:p>
        </p:txBody>
      </p:sp>
      <p:pic>
        <p:nvPicPr>
          <p:cNvPr id="13316" name="Рисунок 4"/>
          <p:cNvPicPr>
            <a:picLocks noGrp="1" noChangeAspect="1"/>
          </p:cNvPicPr>
          <p:nvPr/>
        </p:nvPicPr>
        <p:blipFill>
          <a:blip r:embed="rId3" cstate="print"/>
          <a:srcRect/>
          <a:stretch/>
        </p:blipFill>
        <p:spPr>
          <a:xfrm>
            <a:off x="287337" y="323850"/>
            <a:ext cx="138112" cy="103187"/>
          </a:xfrm>
          <a:prstGeom prst="rect">
            <a:avLst/>
          </a:prstGeom>
          <a:noFill/>
        </p:spPr>
      </p:pic>
      <p:pic>
        <p:nvPicPr>
          <p:cNvPr id="13317" name="Рисунок 5"/>
          <p:cNvPicPr>
            <a:picLocks noGrp="1" noChangeAspect="1"/>
          </p:cNvPicPr>
          <p:nvPr/>
        </p:nvPicPr>
        <p:blipFill>
          <a:blip r:embed="rId3" cstate="print"/>
          <a:srcRect/>
          <a:stretch/>
        </p:blipFill>
        <p:spPr>
          <a:xfrm>
            <a:off x="284162" y="755650"/>
            <a:ext cx="138112" cy="103187"/>
          </a:xfrm>
          <a:prstGeom prst="rect">
            <a:avLst/>
          </a:prstGeom>
          <a:noFill/>
        </p:spPr>
      </p:pic>
      <p:pic>
        <p:nvPicPr>
          <p:cNvPr id="13318" name="Рисунок 6"/>
          <p:cNvPicPr>
            <a:picLocks noGrp="1" noChangeAspect="1"/>
          </p:cNvPicPr>
          <p:nvPr/>
        </p:nvPicPr>
        <p:blipFill>
          <a:blip r:embed="rId3" cstate="print"/>
          <a:srcRect/>
          <a:stretch/>
        </p:blipFill>
        <p:spPr>
          <a:xfrm>
            <a:off x="290512" y="1331912"/>
            <a:ext cx="138112" cy="103187"/>
          </a:xfrm>
          <a:prstGeom prst="rect">
            <a:avLst/>
          </a:prstGeom>
          <a:noFill/>
        </p:spPr>
      </p:pic>
      <p:pic>
        <p:nvPicPr>
          <p:cNvPr id="13319" name="Рисунок 7"/>
          <p:cNvPicPr>
            <a:picLocks noGrp="1" noChangeAspect="1"/>
          </p:cNvPicPr>
          <p:nvPr/>
        </p:nvPicPr>
        <p:blipFill>
          <a:blip r:embed="rId3" cstate="print"/>
          <a:srcRect/>
          <a:stretch/>
        </p:blipFill>
        <p:spPr>
          <a:xfrm>
            <a:off x="284162" y="1919287"/>
            <a:ext cx="138112" cy="103187"/>
          </a:xfrm>
          <a:prstGeom prst="rect">
            <a:avLst/>
          </a:prstGeom>
          <a:noFill/>
        </p:spPr>
      </p:pic>
      <p:pic>
        <p:nvPicPr>
          <p:cNvPr id="13320" name="Рисунок 8"/>
          <p:cNvPicPr>
            <a:picLocks noGrp="1" noChangeAspect="1"/>
          </p:cNvPicPr>
          <p:nvPr/>
        </p:nvPicPr>
        <p:blipFill>
          <a:blip r:embed="rId3" cstate="print"/>
          <a:srcRect/>
          <a:stretch/>
        </p:blipFill>
        <p:spPr>
          <a:xfrm>
            <a:off x="3025775" y="323850"/>
            <a:ext cx="138112" cy="103187"/>
          </a:xfrm>
          <a:prstGeom prst="rect">
            <a:avLst/>
          </a:prstGeom>
          <a:noFill/>
        </p:spPr>
      </p:pic>
      <p:pic>
        <p:nvPicPr>
          <p:cNvPr id="13321" name="Рисунок 9"/>
          <p:cNvPicPr>
            <a:picLocks noGrp="1" noChangeAspect="1"/>
          </p:cNvPicPr>
          <p:nvPr/>
        </p:nvPicPr>
        <p:blipFill>
          <a:blip r:embed="rId3" cstate="print"/>
          <a:srcRect/>
          <a:stretch/>
        </p:blipFill>
        <p:spPr>
          <a:xfrm>
            <a:off x="3025775" y="752475"/>
            <a:ext cx="138112" cy="103187"/>
          </a:xfrm>
          <a:prstGeom prst="rect">
            <a:avLst/>
          </a:prstGeom>
          <a:noFill/>
        </p:spPr>
      </p:pic>
      <p:pic>
        <p:nvPicPr>
          <p:cNvPr id="13322" name="Рисунок 10"/>
          <p:cNvPicPr>
            <a:picLocks noGrp="1" noChangeAspect="1"/>
          </p:cNvPicPr>
          <p:nvPr/>
        </p:nvPicPr>
        <p:blipFill>
          <a:blip r:embed="rId3" cstate="print"/>
          <a:srcRect/>
          <a:stretch/>
        </p:blipFill>
        <p:spPr>
          <a:xfrm>
            <a:off x="3025775" y="1331912"/>
            <a:ext cx="138112" cy="103187"/>
          </a:xfrm>
          <a:prstGeom prst="rect">
            <a:avLst/>
          </a:prstGeom>
          <a:noFill/>
        </p:spPr>
      </p:pic>
      <p:pic>
        <p:nvPicPr>
          <p:cNvPr id="13323" name="Рисунок 11"/>
          <p:cNvPicPr>
            <a:picLocks noGrp="1" noChangeAspect="1"/>
          </p:cNvPicPr>
          <p:nvPr/>
        </p:nvPicPr>
        <p:blipFill>
          <a:blip r:embed="rId3" cstate="print"/>
          <a:srcRect/>
          <a:stretch/>
        </p:blipFill>
        <p:spPr>
          <a:xfrm>
            <a:off x="3024187" y="1928812"/>
            <a:ext cx="138112" cy="103187"/>
          </a:xfrm>
          <a:prstGeom prst="rect">
            <a:avLst/>
          </a:prstGeom>
          <a:noFill/>
        </p:spPr>
      </p:pic>
      <p:sp>
        <p:nvSpPr>
          <p:cNvPr id="13324" name="Прямоугольник 12"/>
          <p:cNvSpPr>
            <a:spLocks noGrp="1" noChangeShapeType="1"/>
          </p:cNvSpPr>
          <p:nvPr/>
        </p:nvSpPr>
        <p:spPr>
          <a:xfrm>
            <a:off x="354012" y="2611437"/>
            <a:ext cx="5049837" cy="522287"/>
          </a:xfrm>
          <a:prstGeom prst="rect">
            <a:avLst/>
          </a:prstGeom>
          <a:noFill/>
        </p:spPr>
        <p:txBody>
          <a:bodyPr lIns="91440" tIns="45720" rIns="91440" bIns="45720">
            <a:spAutoFit/>
          </a:bodyPr>
          <a:lstStyle/>
          <a:p>
            <a:pPr lvl="0" algn="ctr"/>
            <a:r>
              <a:rPr>
                <a:latin typeface="Arial Black" pitchFamily="34"/>
              </a:rPr>
              <a:t>Публичная лекция: введение в «</a:t>
            </a:r>
            <a:r>
              <a:rPr b="1" i="0" u="none">
                <a:latin typeface="Arial Black" pitchFamily="34"/>
              </a:rPr>
              <a:t>Школу</a:t>
            </a:r>
            <a:r>
              <a:rPr>
                <a:latin typeface="Arial Black" pitchFamily="34"/>
              </a:rPr>
              <a:t> </a:t>
            </a:r>
            <a:r>
              <a:rPr b="1" i="0" u="none">
                <a:latin typeface="Arial Black" pitchFamily="34"/>
              </a:rPr>
              <a:t>молодого</a:t>
            </a:r>
            <a:r>
              <a:rPr>
                <a:latin typeface="Arial Black" pitchFamily="34"/>
              </a:rPr>
              <a:t> </a:t>
            </a:r>
            <a:r>
              <a:rPr b="1" i="0" u="none">
                <a:latin typeface="Arial Black" pitchFamily="34"/>
              </a:rPr>
              <a:t>законотворца</a:t>
            </a:r>
            <a:r>
              <a:rPr>
                <a:latin typeface="Arial Black" pitchFamily="34"/>
              </a:rPr>
              <a:t>»</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6"/>
          <p:cNvSpPr>
            <a:spLocks noGrp="1" noChangeShapeType="1"/>
          </p:cNvSpPr>
          <p:nvPr>
            <p:ph type="ctrTitle"/>
          </p:nvPr>
        </p:nvSpPr>
        <p:spPr>
          <a:xfrm>
            <a:off x="431800" y="539750"/>
            <a:ext cx="5057775" cy="2232025"/>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a:spcBef>
                <a:spcPts val="0"/>
              </a:spcBef>
              <a:buNone/>
            </a:pPr>
            <a:r>
              <a:rPr lang="ru-RU" sz="800" b="1" i="0" u="none"/>
              <a:t>Общеправовой </a:t>
            </a:r>
            <a:r>
              <a:rPr lang="ru-RU" sz="800" b="1" i="0" u="none">
                <a:solidFill>
                  <a:srgbClr val="FF0000"/>
                </a:solidFill>
              </a:rPr>
              <a:t>критерий ОПРЕДЕЛЕННОСТИ, ЯСНОСТИ, НЕДВУСМЫСЛЕННОСТИ правовой нормы</a:t>
            </a:r>
            <a:r>
              <a:rPr lang="ru-RU" sz="800" b="1" i="0" u="none"/>
              <a:t> вытекает из КОНСТИТУЦИОННОГО ПРИНЦИПА РАВЕНСТВА ВСЕХ ПЕРЕД ЗАКОНОМ И СУДОМ (часть 1 статья 19 Конституции Российской Федерации), поскольку такое равенство может быть обеспечено лишь при условии </a:t>
            </a:r>
            <a:r>
              <a:rPr lang="ru-RU" sz="800" b="1" i="0" u="none">
                <a:solidFill>
                  <a:srgbClr val="FF0000"/>
                </a:solidFill>
              </a:rPr>
              <a:t>ЕДИНООБРАЗНОГО ПОНИМАНИЯ И ТОЛКОВАНИЯ НОРМЫ ВСЕМИ ПРАВОПРИМЕНИТЕЛЯМИ</a:t>
            </a:r>
            <a:r>
              <a:rPr lang="ru-RU" sz="800" b="1" i="0" u="none"/>
              <a:t>. </a:t>
            </a:r>
            <a:br>
              <a:rPr lang="ru-RU" sz="800" b="1" i="0" u="none"/>
            </a:br>
            <a:r>
              <a:rPr lang="ru-RU" sz="800" b="1" i="0" u="none"/>
              <a:t/>
            </a:r>
            <a:br>
              <a:rPr lang="ru-RU" sz="800" b="1" i="0" u="none"/>
            </a:br>
            <a:r>
              <a:rPr lang="ru-RU" sz="600" b="1" i="0" u="none"/>
              <a:t>«возможность произвольного понимания и применения норм закона является нарушением конституционно признанного равенства всех перед законом и судом»</a:t>
            </a:r>
            <a:br>
              <a:rPr lang="ru-RU" sz="600" b="1" i="0" u="none"/>
            </a:br>
            <a:r>
              <a:rPr lang="ru-RU" sz="800" b="1" i="0" u="none"/>
              <a:t/>
            </a:r>
            <a:br>
              <a:rPr lang="ru-RU" sz="800" b="1" i="0" u="none"/>
            </a:br>
            <a:r>
              <a:rPr lang="ru-RU" sz="800" b="1" i="0" u="none"/>
              <a:t>Реализация нормотворческих полномочий предполагает соблюдение требований, предъявляемых федеральным законодателем к ФОРМЕ И СОДЕРЖАНИЮ ПРАВОВОЙ НОРМЫ, имея в виду требования </a:t>
            </a:r>
            <a:r>
              <a:rPr lang="ru-RU" sz="800" b="1" i="0" u="none">
                <a:solidFill>
                  <a:srgbClr val="FF0000"/>
                </a:solidFill>
              </a:rPr>
              <a:t>определенности, ясности, недвусмысленности правовой нормы и ее согласованности с системой действующего правового регулирования</a:t>
            </a:r>
            <a:r>
              <a:rPr lang="ru-RU" sz="800" b="1" i="0" u="none"/>
              <a:t>. </a:t>
            </a:r>
            <a:br>
              <a:rPr lang="ru-RU" sz="800" b="1" i="0" u="none"/>
            </a:br>
            <a:r>
              <a:rPr lang="ru-RU" sz="800" b="1" i="0" u="none"/>
              <a:t/>
            </a:r>
            <a:br>
              <a:rPr lang="ru-RU" sz="800" b="1" i="0" u="none"/>
            </a:br>
            <a:r>
              <a:rPr lang="ru-RU" sz="800" b="1" i="0" u="none"/>
              <a:t>Конституционный Суд Российской Федерации в своих решениях неоднократно указывал, что неопределенность содержания правовой нормы не может обеспечить ее единообразное понимание, создает возможность злоупотреблений правоприменителями и правоисполнителями своими полномочиями</a:t>
            </a:r>
          </a:p>
        </p:txBody>
      </p:sp>
      <p:sp>
        <p:nvSpPr>
          <p:cNvPr id="123907" name="Rectangle 5"/>
          <p:cNvSpPr>
            <a:spLocks noGrp="1" noChangeShapeType="1"/>
          </p:cNvSpPr>
          <p:nvPr/>
        </p:nvSpPr>
        <p:spPr>
          <a:xfrm>
            <a:off x="144462" y="179387"/>
            <a:ext cx="5184775" cy="263525"/>
          </a:xfrm>
          <a:prstGeom prst="rect">
            <a:avLst/>
          </a:prstGeom>
          <a:noFill/>
        </p:spPr>
        <p:txBody>
          <a:bodyPr lIns="51792" tIns="25896" rIns="51792" bIns="25896" anchor="ctr" anchorCtr="0">
            <a:spAutoFit/>
          </a:bodyPr>
          <a:lstStyle/>
          <a:p>
            <a:pPr lvl="0" algn="ctr"/>
            <a:r>
              <a:rPr lang="ru-RU" b="1" i="0" u="none"/>
              <a:t>Конституционный принцип правовой определенности</a:t>
            </a:r>
          </a:p>
        </p:txBody>
      </p:sp>
      <p:sp>
        <p:nvSpPr>
          <p:cNvPr id="123908" name="Rectangle 6"/>
          <p:cNvSpPr>
            <a:spLocks noGrp="1" noChangeShapeType="1"/>
          </p:cNvSpPr>
          <p:nvPr/>
        </p:nvSpPr>
        <p:spPr>
          <a:xfrm>
            <a:off x="431800" y="2822575"/>
            <a:ext cx="5040312" cy="417512"/>
          </a:xfrm>
          <a:prstGeom prst="rect">
            <a:avLst/>
          </a:prstGeom>
          <a:noFill/>
        </p:spPr>
        <p:txBody>
          <a:bodyPr lIns="51792" tIns="25896" rIns="51792" bIns="25896" anchor="b">
            <a:spAutoFit/>
          </a:bodyPr>
          <a:lstStyle/>
          <a:p>
            <a:pPr lvl="0"/>
            <a:r>
              <a:rPr lang="ru-RU" sz="800" b="1" i="0" u="none">
                <a:solidFill>
                  <a:schemeClr val="dk1"/>
                </a:solidFill>
              </a:rPr>
              <a:t>(например, постановления Конституционного Суда Российской Федерации от 25 апреля 1995 г. № 3-П, от 15 июля 1999 г. № 11-П, от 15 июля 1999 г. № 11-П, от 11 ноября 2003 г. № 16-П, от 17 июня 2004 г. № 12-П, от 29 июня 2004 г. № 13-П и от 21 января 2010 г. № 1-П)</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6"/>
          <p:cNvSpPr>
            <a:spLocks noGrp="1" noChangeShapeType="1"/>
          </p:cNvSpPr>
          <p:nvPr>
            <p:ph type="ctrTitle"/>
          </p:nvPr>
        </p:nvSpPr>
        <p:spPr>
          <a:xfrm>
            <a:off x="576262" y="539750"/>
            <a:ext cx="5057775" cy="2700337"/>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a:spcBef>
                <a:spcPts val="0"/>
              </a:spcBef>
              <a:buNone/>
            </a:pPr>
            <a:r>
              <a:rPr lang="ru-RU" sz="1000" b="1" i="0" u="none"/>
              <a:t>Общеправовой критерий формальной определенности, ясности, недвусмысленности правовой нормы (формальной определенности закона), обусловленный природой нормативного регулирования в правовых системах, основанных на </a:t>
            </a:r>
            <a:r>
              <a:rPr lang="ru-RU" sz="1000" b="1" i="0" u="none">
                <a:solidFill>
                  <a:srgbClr val="FF0000"/>
                </a:solidFill>
              </a:rPr>
              <a:t>ВЕРХОВЕНСТВЕ ПРАВА</a:t>
            </a:r>
            <a:r>
              <a:rPr lang="ru-RU" sz="1000" b="1" i="0" u="none"/>
              <a:t>, непосредственно вытекает из конституционно закрепленных принципа юридического равенства, </a:t>
            </a:r>
            <a:r>
              <a:rPr lang="ru-RU" sz="1000" b="1" i="0" u="none">
                <a:solidFill>
                  <a:srgbClr val="FF0000"/>
                </a:solidFill>
              </a:rPr>
              <a:t>ПРИНЦИПА ВЕРХОВЕНСТВА КОНСТИТУЦИИ И ОСНОВАННЫХ НА НЕЙ ФЕДЕРАЛЬНЫХ ЗАКОНОВ.</a:t>
            </a:r>
            <a:br>
              <a:rPr lang="ru-RU" sz="1000" b="1" i="0" u="none">
                <a:solidFill>
                  <a:srgbClr val="FF0000"/>
                </a:solidFill>
              </a:rPr>
            </a:br>
            <a:r>
              <a:rPr lang="ru-RU" sz="1000" b="1" i="0" u="none"/>
              <a:t/>
            </a:r>
            <a:br>
              <a:rPr lang="ru-RU" sz="1000" b="1" i="0" u="none"/>
            </a:br>
            <a:r>
              <a:rPr lang="ru-RU" sz="1000" b="1" i="0" u="none"/>
              <a:t>Определенность требует согласованного правового регулирования общественных отношений: противоречащие друг другу правовые нормы порождают и противоречивую правоприменительную практику, возможность произвольного их применения ослабляет гарантии государственной защиты конституционных прав и свобод (Постановление от 29 июня 2004 г. № 13-П). </a:t>
            </a:r>
            <a:br>
              <a:rPr lang="ru-RU" sz="1000" b="1" i="0" u="none"/>
            </a:br>
            <a:r>
              <a:rPr lang="ru-RU" sz="1000" b="1" i="0" u="none"/>
              <a:t/>
            </a:r>
            <a:br>
              <a:rPr lang="ru-RU" sz="1000" b="1" i="0" u="none"/>
            </a:br>
            <a:r>
              <a:rPr lang="ru-RU" sz="1000" b="1" i="0" u="none"/>
              <a:t>Отступление от принципа правовой определенности может быть оправдано только обстоятельствами существенного и непреодолимого характера (Постановление от 21 января 2010 года N 1-П).</a:t>
            </a:r>
          </a:p>
        </p:txBody>
      </p:sp>
      <p:sp>
        <p:nvSpPr>
          <p:cNvPr id="125955" name="Rectangle 5"/>
          <p:cNvSpPr>
            <a:spLocks noGrp="1" noChangeShapeType="1"/>
          </p:cNvSpPr>
          <p:nvPr/>
        </p:nvSpPr>
        <p:spPr>
          <a:xfrm>
            <a:off x="144462" y="179387"/>
            <a:ext cx="4994275" cy="263525"/>
          </a:xfrm>
          <a:prstGeom prst="rect">
            <a:avLst/>
          </a:prstGeom>
          <a:noFill/>
        </p:spPr>
        <p:txBody>
          <a:bodyPr wrap="none" anchor="ctr" anchorCtr="0">
            <a:spAutoFit/>
          </a:bodyPr>
          <a:lstStyle/>
          <a:p>
            <a:pPr lvl="0" algn="ctr"/>
            <a:r>
              <a:rPr lang="ru-RU" b="1" i="0" u="none"/>
              <a:t>Конституционный принцип правовой определенности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ShapeType="1"/>
          </p:cNvSpPr>
          <p:nvPr>
            <p:ph type="ctrTitle"/>
          </p:nvPr>
        </p:nvSpPr>
        <p:spPr>
          <a:xfrm>
            <a:off x="576262" y="539750"/>
            <a:ext cx="5057775" cy="2628900"/>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a:spcBef>
                <a:spcPts val="0"/>
              </a:spcBef>
              <a:buNone/>
            </a:pPr>
            <a:r>
              <a:rPr lang="ru-RU" sz="1000" b="1" i="0" u="none"/>
              <a:t>Содержание принципа правовой определенности раскрывается Конституционным Судом в следующих, предъявляемых к нормотворческой и правоприменительной деятельности, требованиях: </a:t>
            </a:r>
            <a:br>
              <a:rPr lang="ru-RU" sz="1000" b="1" i="0" u="none"/>
            </a:br>
            <a:r>
              <a:rPr lang="ru-RU" sz="1000" b="1" i="0" u="none"/>
              <a:t>- стабильность правового регулирования; </a:t>
            </a:r>
            <a:br>
              <a:rPr lang="ru-RU" sz="1000" b="1" i="0" u="none"/>
            </a:br>
            <a:r>
              <a:rPr lang="ru-RU" sz="1000" b="1" i="0" u="none"/>
              <a:t>- ясность, недвусмысленность и согласованность правовых норм, правоприменительных решений; </a:t>
            </a:r>
            <a:br>
              <a:rPr lang="ru-RU" sz="1000" b="1" i="0" u="none"/>
            </a:br>
            <a:r>
              <a:rPr lang="ru-RU" sz="1000" b="1" i="0" u="none"/>
              <a:t>- единообразное применение закона, включая единство судебной практики;</a:t>
            </a:r>
            <a:br>
              <a:rPr lang="ru-RU" sz="1000" b="1" i="0" u="none"/>
            </a:br>
            <a:r>
              <a:rPr lang="ru-RU" sz="1000" b="1" i="0" u="none"/>
              <a:t>- устойчивость правоприменительной практики.</a:t>
            </a:r>
            <a:br>
              <a:rPr lang="ru-RU" sz="1000" b="1" i="0" u="none"/>
            </a:br>
            <a:r>
              <a:rPr lang="ru-RU" sz="1000" b="1" i="0" u="none"/>
              <a:t/>
            </a:r>
            <a:br>
              <a:rPr lang="ru-RU" sz="1000" b="1" i="0" u="none"/>
            </a:br>
            <a:r>
              <a:rPr lang="ru-RU" sz="1000" b="1" i="0" u="none"/>
              <a:t>Принцип правовой определенности обеспечивает соблюдение конституционно значимых требований, предполагаемых </a:t>
            </a:r>
            <a:r>
              <a:rPr lang="ru-RU" sz="1000" b="1" i="0" u="none">
                <a:solidFill>
                  <a:srgbClr val="FF0000"/>
                </a:solidFill>
              </a:rPr>
              <a:t>ПРИНЦИПОМ СОРАЗМЕРНОСТИ.</a:t>
            </a:r>
            <a:r>
              <a:rPr lang="ru-RU" sz="1000" b="1" i="0" u="none"/>
              <a:t> Для того, чтобы исключить возможность несоразмерного ограничения основных прав и свобод в конкретной правоприменительной ситуации, норма должна быть формально определенной, точной, четкой и ясной, не допускающей расширительного толкования установленных ограничений и, следовательно, произвольного их применения (Постановление от 30 октября 2003 г. № 15-П).</a:t>
            </a:r>
          </a:p>
        </p:txBody>
      </p:sp>
      <p:sp>
        <p:nvSpPr>
          <p:cNvPr id="128003" name="Rectangle 4"/>
          <p:cNvSpPr>
            <a:spLocks noGrp="1" noChangeShapeType="1"/>
          </p:cNvSpPr>
          <p:nvPr/>
        </p:nvSpPr>
        <p:spPr>
          <a:xfrm>
            <a:off x="144462" y="179387"/>
            <a:ext cx="4994275" cy="263525"/>
          </a:xfrm>
          <a:prstGeom prst="rect">
            <a:avLst/>
          </a:prstGeom>
          <a:noFill/>
        </p:spPr>
        <p:txBody>
          <a:bodyPr wrap="none" anchor="ctr" anchorCtr="0">
            <a:spAutoFit/>
          </a:bodyPr>
          <a:lstStyle/>
          <a:p>
            <a:pPr lvl="0" algn="ctr"/>
            <a:r>
              <a:rPr lang="ru-RU" b="1" i="0" u="none"/>
              <a:t>Конституционный принцип правовой определенности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ShapeType="1"/>
          </p:cNvSpPr>
          <p:nvPr>
            <p:ph type="ctrTitle"/>
          </p:nvPr>
        </p:nvSpPr>
        <p:spPr>
          <a:xfrm>
            <a:off x="576262" y="539750"/>
            <a:ext cx="5057775" cy="2232025"/>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a:spcBef>
                <a:spcPts val="0"/>
              </a:spcBef>
              <a:buNone/>
            </a:pPr>
            <a:r>
              <a:rPr lang="ru-RU" sz="1000" b="1" i="0" u="none"/>
              <a:t>реализация принципа поддержания доверия граждан к закону и действиям государства подразумевает </a:t>
            </a:r>
            <a:r>
              <a:rPr lang="ru-RU" sz="1000" b="1" i="0" u="none">
                <a:solidFill>
                  <a:srgbClr val="FF0000"/>
                </a:solidFill>
              </a:rPr>
              <a:t>ОТВЕТСТВЕННОСТЬ ЗАКОНОДАТЕЛЯ ЗА КАЧЕСТВО ПРИНИМАЕМЫХ РЕШЕНИЙ, ОБЕСПЕЧЕНИЕ ПРИСУЩЕЙ ПРИРОДЕ ЗАКОНОДАТЕЛЬНЫХ АКТОВ СТАБИЛЬНОСТИ ПРАВОВОГО РЕГУЛИРОВАНИЯ</a:t>
            </a:r>
            <a:r>
              <a:rPr lang="ru-RU" sz="1000" b="1" i="0" u="none"/>
              <a:t>, недопустимость внесения произвольных изменений в действующую систему правовых норм, надлежащее гарантирование прав и законных интересов субъектов длящихся правоотношений в случае внесения изменений в условия их реализации, предоставление гражданам и их объединениям адекватных временных и иных возможностей для адаптации к изменившимся нормативным условиям приобретения и реализации соответствующих прав и свобод </a:t>
            </a:r>
            <a:br>
              <a:rPr lang="ru-RU" sz="1000" b="1" i="0" u="none"/>
            </a:br>
            <a:r>
              <a:rPr lang="ru-RU" sz="1000" b="1" i="0" u="none"/>
              <a:t/>
            </a:r>
            <a:br>
              <a:rPr lang="ru-RU" sz="1000" b="1" i="0" u="none"/>
            </a:br>
            <a:r>
              <a:rPr lang="ru-RU" sz="1000" b="1" i="0" u="none"/>
              <a:t>(постановления от 24 мая 2001 г. № 8-П, от 29 января 2004 г. № 2-П, от 20 апреля 2010 г. № 9-П, от 27 марта 2012 г. № 8-П, от 1 июля 2015 г. № 18-П).</a:t>
            </a:r>
          </a:p>
        </p:txBody>
      </p:sp>
      <p:sp>
        <p:nvSpPr>
          <p:cNvPr id="130051" name="Rectangle 4"/>
          <p:cNvSpPr>
            <a:spLocks noGrp="1" noChangeShapeType="1"/>
          </p:cNvSpPr>
          <p:nvPr/>
        </p:nvSpPr>
        <p:spPr>
          <a:xfrm>
            <a:off x="144462" y="179387"/>
            <a:ext cx="4994275" cy="263525"/>
          </a:xfrm>
          <a:prstGeom prst="rect">
            <a:avLst/>
          </a:prstGeom>
          <a:noFill/>
        </p:spPr>
        <p:txBody>
          <a:bodyPr wrap="none" anchor="ctr" anchorCtr="0">
            <a:spAutoFit/>
          </a:bodyPr>
          <a:lstStyle/>
          <a:p>
            <a:pPr lvl="0" algn="ctr"/>
            <a:r>
              <a:rPr lang="ru-RU" b="1" i="0" u="none"/>
              <a:t>Конституционный принцип правовой определенности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6"/>
          <p:cNvSpPr>
            <a:spLocks noGrp="1" noChangeShapeType="1"/>
          </p:cNvSpPr>
          <p:nvPr>
            <p:ph type="ctrTitle"/>
          </p:nvPr>
        </p:nvSpPr>
        <p:spPr>
          <a:xfrm>
            <a:off x="1081087" y="1547812"/>
            <a:ext cx="4537075" cy="288925"/>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hangingPunct="1">
              <a:spcBef>
                <a:spcPts val="0"/>
              </a:spcBef>
              <a:buNone/>
            </a:pPr>
            <a:r>
              <a:rPr lang="ru-RU" sz="600" b="1" i="0" u="none">
                <a:solidFill>
                  <a:schemeClr val="dk1"/>
                </a:solidFill>
              </a:rPr>
              <a:t>Постановление Пленума Верховного Суда Российской Федерации</a:t>
            </a:r>
            <a:r>
              <a:rPr lang="ru-RU" sz="600">
                <a:solidFill>
                  <a:schemeClr val="dk1"/>
                </a:solidFill>
              </a:rPr>
              <a:t> </a:t>
            </a:r>
            <a:r>
              <a:rPr lang="ru-RU" sz="600" b="1" i="0" u="none">
                <a:solidFill>
                  <a:schemeClr val="dk1"/>
                </a:solidFill>
              </a:rPr>
              <a:t>от 25 декабря 2018 г. № 50 «О практике рассмотрения судами дел об оспаривании нормативных правовых актов и актов, </a:t>
            </a:r>
            <a:br>
              <a:rPr lang="ru-RU" sz="600" b="1" i="0" u="none">
                <a:solidFill>
                  <a:schemeClr val="dk1"/>
                </a:solidFill>
              </a:rPr>
            </a:br>
            <a:r>
              <a:rPr lang="ru-RU" sz="600" b="1" i="0" u="none">
                <a:solidFill>
                  <a:schemeClr val="dk1"/>
                </a:solidFill>
              </a:rPr>
              <a:t>содержащих разъяснения законодательства и обладающих нормативными свойствами»</a:t>
            </a:r>
          </a:p>
        </p:txBody>
      </p:sp>
      <p:sp>
        <p:nvSpPr>
          <p:cNvPr id="132099" name="Rectangle 4"/>
          <p:cNvSpPr>
            <a:spLocks noGrp="1" noChangeShapeType="1"/>
          </p:cNvSpPr>
          <p:nvPr/>
        </p:nvSpPr>
        <p:spPr>
          <a:xfrm>
            <a:off x="144462" y="539750"/>
            <a:ext cx="5400675" cy="901700"/>
          </a:xfrm>
          <a:prstGeom prst="rect">
            <a:avLst/>
          </a:prstGeom>
          <a:noFill/>
        </p:spPr>
        <p:txBody>
          <a:bodyPr lIns="51792" tIns="25896" rIns="51792" bIns="25896" anchor="b">
            <a:spAutoFit/>
          </a:bodyPr>
          <a:lstStyle/>
          <a:p>
            <a:pPr lvl="0"/>
            <a:r>
              <a:rPr lang="ru-RU" sz="700" b="1" i="0" u="none">
                <a:solidFill>
                  <a:schemeClr val="dk1"/>
                </a:solidFill>
              </a:rPr>
              <a:t>Пункт 35. </a:t>
            </a:r>
          </a:p>
          <a:p>
            <a:pPr lvl="0"/>
            <a:r>
              <a:rPr lang="ru-RU" sz="700" b="1" i="0" u="none">
                <a:solidFill>
                  <a:schemeClr val="dk1"/>
                </a:solidFill>
              </a:rPr>
              <a:t>Проверяя содержание оспариваемого акта или его части, необходимо также выяснять, является ли оно определенным. Если оспариваемый акт или его часть вызывают неоднозначное толкование, оспариваемый акт в такой редакции признается не действующим полностью или в части с указанием мотивов принятого решения. </a:t>
            </a:r>
          </a:p>
          <a:p>
            <a:pPr lvl="0"/>
            <a:r>
              <a:rPr lang="ru-RU" sz="700" b="1" i="0" u="none">
                <a:solidFill>
                  <a:schemeClr val="dk1"/>
                </a:solidFill>
              </a:rPr>
              <a:t>Вместе с тем нормативный правовой акт не может быть признан недействующим, если суд придет к выводу, что по своему содержанию оспариваемый акт или его часть не допускают придаваемое им при правоприменении толкование. Этот вывод должен быть обоснован в решении суда. При этом в решении суда указывается на надлежащее толкование</a:t>
            </a:r>
          </a:p>
        </p:txBody>
      </p:sp>
      <p:sp>
        <p:nvSpPr>
          <p:cNvPr id="132100" name="Rectangle 7"/>
          <p:cNvSpPr>
            <a:spLocks noGrp="1" noChangeShapeType="1"/>
          </p:cNvSpPr>
          <p:nvPr/>
        </p:nvSpPr>
        <p:spPr>
          <a:xfrm>
            <a:off x="144462" y="1763712"/>
            <a:ext cx="5400675" cy="1114425"/>
          </a:xfrm>
          <a:prstGeom prst="rect">
            <a:avLst/>
          </a:prstGeom>
          <a:noFill/>
        </p:spPr>
        <p:txBody>
          <a:bodyPr lIns="51792" tIns="25896" rIns="51792" bIns="25896" anchor="b">
            <a:spAutoFit/>
          </a:bodyPr>
          <a:lstStyle/>
          <a:p>
            <a:pPr lvl="0"/>
            <a:r>
              <a:rPr lang="ru-RU" sz="700" b="1" i="0" u="none">
                <a:solidFill>
                  <a:schemeClr val="dk1"/>
                </a:solidFill>
              </a:rPr>
              <a:t>Пункт 25. </a:t>
            </a:r>
          </a:p>
          <a:p>
            <a:pPr lvl="0"/>
            <a:r>
              <a:rPr lang="ru-RU" sz="700" b="1" i="0" u="none">
                <a:solidFill>
                  <a:schemeClr val="dk1"/>
                </a:solidFill>
              </a:rPr>
              <a:t>Проверяя содержание оспариваемого акта или его части, необходимо также выяснять, является ли оно определенным. Если оспариваемый акт или его часть вызывает неоднозначное толкование</a:t>
            </a:r>
            <a:r>
              <a:rPr lang="ru-RU" sz="700" b="1" i="0" u="none"/>
              <a:t>, СУД НЕ ВПРАВЕ УСТРАНЯТЬ ЭТУ НЕОПРЕДЕЛЕННОСТЬ путем обязания в решении органа или должностного лица внести в акт изменения или дополнения, поскольку такие действия суда будут являться нарушением компетенции органа или должностного лица, принявших данный нормативный правовой акт.</a:t>
            </a:r>
            <a:r>
              <a:rPr lang="ru-RU" sz="700" b="1" i="0" u="none">
                <a:solidFill>
                  <a:schemeClr val="dk1"/>
                </a:solidFill>
              </a:rPr>
              <a:t> В этом случае оспариваемый акт в такой редакции признается недействующим полностью или в части с указанием мотивов принятого решения. </a:t>
            </a:r>
          </a:p>
          <a:p>
            <a:pPr lvl="0"/>
            <a:r>
              <a:rPr lang="ru-RU" sz="700" b="1" i="0" u="none">
                <a:solidFill>
                  <a:schemeClr val="dk1"/>
                </a:solidFill>
              </a:rPr>
              <a:t>Вместе с тем нормативный правовой акт не может быть признан недействующим, если суд придет к выводу, что по своему содержанию оспариваемый акт или его часть не допускает придаваемое им при правоприменении толкование. Этот вывод должен быть обоснован в решении суда.</a:t>
            </a:r>
          </a:p>
        </p:txBody>
      </p:sp>
      <p:sp>
        <p:nvSpPr>
          <p:cNvPr id="132101" name="Rectangle 6"/>
          <p:cNvSpPr>
            <a:spLocks noGrp="1" noChangeShapeType="1"/>
          </p:cNvSpPr>
          <p:nvPr/>
        </p:nvSpPr>
        <p:spPr>
          <a:xfrm>
            <a:off x="1081087" y="2916237"/>
            <a:ext cx="4535487" cy="215900"/>
          </a:xfrm>
          <a:prstGeom prst="rect">
            <a:avLst/>
          </a:prstGeom>
          <a:noFill/>
        </p:spPr>
        <p:txBody>
          <a:bodyPr lIns="43205" tIns="21603" rIns="43205" bIns="21603"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600" b="1" i="0" u="none"/>
              <a:t>Постановление Пленума Верховного Суда Российской Федерации</a:t>
            </a:r>
            <a:r>
              <a:rPr lang="ru-RU" sz="600"/>
              <a:t> </a:t>
            </a:r>
            <a:r>
              <a:rPr lang="ru-RU" sz="600" b="1" i="0" u="none"/>
              <a:t>от 29 ноября 2007 г. № 48 «О практике рассмотрения судами дел об оспаривании нормативных правовых актов полностью или в части» </a:t>
            </a:r>
          </a:p>
        </p:txBody>
      </p:sp>
      <p:sp>
        <p:nvSpPr>
          <p:cNvPr id="132102" name="Rectangle 9"/>
          <p:cNvSpPr>
            <a:spLocks noGrp="1" noChangeShapeType="1"/>
          </p:cNvSpPr>
          <p:nvPr/>
        </p:nvSpPr>
        <p:spPr>
          <a:xfrm>
            <a:off x="144462" y="107950"/>
            <a:ext cx="5327650" cy="415925"/>
          </a:xfrm>
          <a:prstGeom prst="rect">
            <a:avLst/>
          </a:prstGeom>
          <a:noFill/>
        </p:spPr>
        <p:txBody>
          <a:bodyPr lIns="51792" tIns="25896" rIns="51792" bIns="25896" anchor="ctr" anchorCtr="0">
            <a:spAutoFit/>
          </a:bodyPr>
          <a:lstStyle/>
          <a:p>
            <a:pPr lvl="0"/>
            <a:r>
              <a:rPr lang="ru-RU" sz="1200" b="1" i="0" u="none"/>
              <a:t>Трансформация конституционного принципа правовой определенности в судебном нормоконтроле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ShapeType="1"/>
          </p:cNvSpPr>
          <p:nvPr>
            <p:ph type="ctrTitle"/>
          </p:nvPr>
        </p:nvSpPr>
        <p:spPr>
          <a:xfrm>
            <a:off x="720725" y="539750"/>
            <a:ext cx="4567237" cy="2233612"/>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hangingPunct="1">
              <a:spcBef>
                <a:spcPts val="0"/>
              </a:spcBef>
              <a:buNone/>
            </a:pPr>
            <a:r>
              <a:rPr lang="ru-RU" sz="2400" b="1" i="0" u="none">
                <a:solidFill>
                  <a:schemeClr val="dk1"/>
                </a:solidFill>
                <a:latin typeface="Arial Black" pitchFamily="34"/>
              </a:rPr>
              <a:t>Какие нормотворческие компетенции (знания, умения и навыки) необходимы в нормотворческой деятельности?</a:t>
            </a:r>
            <a:r>
              <a:rPr lang="ru-RU" sz="2600" b="1" i="0" u="none">
                <a:solidFill>
                  <a:schemeClr val="dk1"/>
                </a:solidFill>
                <a:latin typeface="Arial Black" pitchFamily="34"/>
              </a:rPr>
              <a:t> </a:t>
            </a:r>
          </a:p>
        </p:txBody>
      </p:sp>
      <p:pic>
        <p:nvPicPr>
          <p:cNvPr id="134147" name="Picture 4" descr="i?id=d73ba7a1089ade59fbe223f537478f5eb93e6880-8175999-images-thumbs&amp;n=13"/>
          <p:cNvPicPr>
            <a:picLocks noGrp="1" noChangeAspect="1"/>
          </p:cNvPicPr>
          <p:nvPr/>
        </p:nvPicPr>
        <p:blipFill>
          <a:blip r:embed="rId3" cstate="print"/>
          <a:srcRect/>
          <a:stretch/>
        </p:blipFill>
        <p:spPr>
          <a:xfrm>
            <a:off x="71437" y="1260475"/>
            <a:ext cx="785812" cy="628650"/>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6"/>
          <p:cNvSpPr>
            <a:spLocks noGrp="1" noChangeShapeType="1"/>
          </p:cNvSpPr>
          <p:nvPr>
            <p:ph type="ctrTitle"/>
          </p:nvPr>
        </p:nvSpPr>
        <p:spPr>
          <a:xfrm>
            <a:off x="3024187" y="468312"/>
            <a:ext cx="2592387" cy="2447925"/>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hangingPunct="1">
              <a:spcBef>
                <a:spcPts val="0"/>
              </a:spcBef>
              <a:buChar char="-"/>
            </a:pPr>
            <a:r>
              <a:rPr lang="ru-RU" sz="800" b="1" i="0" u="none"/>
              <a:t> правильно выбирать форму проекта нормативного правового акта и, опираясь на знания нормотворческой юридической техники, правильно его построить;</a:t>
            </a:r>
            <a:br>
              <a:rPr lang="ru-RU" sz="800" b="1" i="0" u="none"/>
            </a:br>
            <a:r>
              <a:rPr lang="ru-RU" sz="200" b="1" i="0" u="none"/>
              <a:t/>
            </a:r>
            <a:br>
              <a:rPr lang="ru-RU" sz="200" b="1" i="0" u="none"/>
            </a:br>
            <a:r>
              <a:rPr lang="ru-RU" sz="200" b="1" i="0" u="none"/>
              <a:t> </a:t>
            </a:r>
            <a:r>
              <a:rPr lang="ru-RU" sz="700" b="1" i="0" u="none"/>
              <a:t>- </a:t>
            </a:r>
            <a:r>
              <a:rPr lang="ru-RU" sz="800" b="1" i="0" u="none"/>
              <a:t>выбирать из инструментария нормотворческой юридической техники необходимые средства;</a:t>
            </a:r>
            <a:br>
              <a:rPr lang="ru-RU" sz="800" b="1" i="0" u="none"/>
            </a:br>
            <a:r>
              <a:rPr lang="ru-RU" sz="200" b="1" i="0" u="none"/>
              <a:t/>
            </a:r>
            <a:br>
              <a:rPr lang="ru-RU" sz="200" b="1" i="0" u="none"/>
            </a:br>
            <a:r>
              <a:rPr lang="ru-RU" sz="200" b="1" i="0" u="none"/>
              <a:t> </a:t>
            </a:r>
            <a:r>
              <a:rPr lang="ru-RU" sz="700" b="1" i="0" u="none"/>
              <a:t>- </a:t>
            </a:r>
            <a:r>
              <a:rPr lang="ru-RU" sz="800" b="1" i="0" u="none"/>
              <a:t>применять на практике основные средства и приемы нормотворческой техники;</a:t>
            </a:r>
            <a:br>
              <a:rPr lang="ru-RU" sz="800" b="1" i="0" u="none"/>
            </a:br>
            <a:r>
              <a:rPr lang="ru-RU" sz="200" b="1" i="0" u="none"/>
              <a:t/>
            </a:r>
            <a:br>
              <a:rPr lang="ru-RU" sz="200" b="1" i="0" u="none"/>
            </a:br>
            <a:r>
              <a:rPr lang="ru-RU" sz="200" b="1" i="0" u="none"/>
              <a:t> </a:t>
            </a:r>
            <a:r>
              <a:rPr lang="ru-RU" sz="700" b="1" i="0" u="none"/>
              <a:t>- </a:t>
            </a:r>
            <a:r>
              <a:rPr lang="ru-RU" sz="800" b="1" i="0" u="none"/>
              <a:t>осуществлять правовой мониторинг;</a:t>
            </a:r>
            <a:br>
              <a:rPr lang="ru-RU" sz="800" b="1" i="0" u="none"/>
            </a:br>
            <a:r>
              <a:rPr lang="ru-RU" sz="200" b="1" i="0" u="none"/>
              <a:t/>
            </a:r>
            <a:br>
              <a:rPr lang="ru-RU" sz="200" b="1" i="0" u="none"/>
            </a:br>
            <a:r>
              <a:rPr lang="ru-RU" sz="200" b="1" i="0" u="none"/>
              <a:t> </a:t>
            </a:r>
            <a:r>
              <a:rPr lang="ru-RU" sz="700" b="1" i="0" u="none"/>
              <a:t>- </a:t>
            </a:r>
            <a:r>
              <a:rPr lang="ru-RU" sz="800" b="1" i="0" u="none"/>
              <a:t>составлять планы нормотворческой деятельности;</a:t>
            </a:r>
            <a:br>
              <a:rPr lang="ru-RU" sz="800" b="1" i="0" u="none"/>
            </a:br>
            <a:r>
              <a:rPr lang="ru-RU" sz="200" b="1" i="0" u="none"/>
              <a:t/>
            </a:r>
            <a:br>
              <a:rPr lang="ru-RU" sz="200" b="1" i="0" u="none"/>
            </a:br>
            <a:r>
              <a:rPr lang="ru-RU" sz="800" b="1" i="0" u="none"/>
              <a:t>- организовать работу по подготовке проекта, подготовить текст концепции проекта;</a:t>
            </a:r>
            <a:br>
              <a:rPr lang="ru-RU" sz="800" b="1" i="0" u="none"/>
            </a:br>
            <a:r>
              <a:rPr lang="ru-RU" sz="200" b="1" i="0" u="none"/>
              <a:t/>
            </a:r>
            <a:br>
              <a:rPr lang="ru-RU" sz="200" b="1" i="0" u="none"/>
            </a:br>
            <a:r>
              <a:rPr lang="ru-RU" sz="800" b="1" i="0" u="none"/>
              <a:t>-</a:t>
            </a:r>
            <a:r>
              <a:rPr lang="ru-RU" sz="700" b="1" i="0" u="none"/>
              <a:t> </a:t>
            </a:r>
            <a:r>
              <a:rPr lang="ru-RU" sz="800" b="1" i="0" u="none"/>
              <a:t>составлять необходимые сопроводительные документы к проектам нормативным правовых актов;</a:t>
            </a:r>
            <a:br>
              <a:rPr lang="ru-RU" sz="800" b="1" i="0" u="none"/>
            </a:br>
            <a:r>
              <a:rPr lang="ru-RU" sz="200" b="1" i="0" u="none"/>
              <a:t/>
            </a:r>
            <a:br>
              <a:rPr lang="ru-RU" sz="200" b="1" i="0" u="none"/>
            </a:br>
            <a:r>
              <a:rPr lang="ru-RU" sz="200" b="1" i="0" u="none"/>
              <a:t> </a:t>
            </a:r>
            <a:r>
              <a:rPr lang="ru-RU" sz="800" b="1" i="0" u="none"/>
              <a:t>-</a:t>
            </a:r>
            <a:r>
              <a:rPr lang="ru-RU" sz="700" b="1" i="0" u="none"/>
              <a:t> </a:t>
            </a:r>
            <a:r>
              <a:rPr lang="ru-RU" sz="800" b="1" i="0" u="none"/>
              <a:t>анализировать тексты нормативных правовых актов и их проектов </a:t>
            </a:r>
          </a:p>
        </p:txBody>
      </p:sp>
      <p:sp>
        <p:nvSpPr>
          <p:cNvPr id="136195" name="Rectangle 6"/>
          <p:cNvSpPr>
            <a:spLocks noGrp="1" noChangeShapeType="1"/>
          </p:cNvSpPr>
          <p:nvPr/>
        </p:nvSpPr>
        <p:spPr>
          <a:xfrm>
            <a:off x="144462" y="468312"/>
            <a:ext cx="2808287" cy="2663825"/>
          </a:xfrm>
          <a:prstGeom prst="rect">
            <a:avLst/>
          </a:prstGeom>
          <a:noFill/>
        </p:spPr>
        <p:txBody>
          <a:bodyPr lIns="43205" tIns="21603" rIns="43205" bIns="21603"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Char char="-"/>
            </a:pPr>
            <a:r>
              <a:rPr lang="ru-RU" sz="800" b="1" i="0" u="none">
                <a:solidFill>
                  <a:schemeClr val="dk2"/>
                </a:solidFill>
              </a:rPr>
              <a:t> теорию нормотворчества, его способы, функции, принципы, уметь применять их на практике;</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различные виды нормативных правовых актов, формы, содержание и структуру нормативных правовых актов;</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особенности подготовки законов и различных видов подзаконных нормативных правовых актов, включая нормативно усыновленные требования к их подготовке;</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200" b="1" i="0" u="none">
                <a:solidFill>
                  <a:schemeClr val="dk2"/>
                </a:solidFill>
              </a:rPr>
              <a:t> </a:t>
            </a:r>
            <a:r>
              <a:rPr lang="ru-RU" sz="800" b="1" i="0" u="none">
                <a:solidFill>
                  <a:schemeClr val="dk2"/>
                </a:solidFill>
              </a:rPr>
              <a:t>- </a:t>
            </a:r>
            <a:r>
              <a:rPr lang="ru-RU" sz="200" b="1" i="0" u="none">
                <a:solidFill>
                  <a:schemeClr val="dk2"/>
                </a:solidFill>
              </a:rPr>
              <a:t>-</a:t>
            </a:r>
            <a:r>
              <a:rPr lang="ru-RU" sz="800" b="1" i="0" u="none">
                <a:solidFill>
                  <a:schemeClr val="dk2"/>
                </a:solidFill>
              </a:rPr>
              <a:t>требования, предъявляемые к различным видам нормотворческого процесса, включая особенности процедуры согласования проектов актов;</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правовую природу и содержание средств нормотворческой юридической техники, особенности подготовки концепций проектов актов, способы изложения нормативных правовых актов;</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понятие, виды и способы систематизации нормативных правовых актов;</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теорию и методологию проведения мониторинга нормативных правовых актов</a:t>
            </a:r>
          </a:p>
        </p:txBody>
      </p:sp>
      <p:sp>
        <p:nvSpPr>
          <p:cNvPr id="136196" name="Rectangle 5"/>
          <p:cNvSpPr>
            <a:spLocks noGrp="1" noChangeShapeType="1"/>
          </p:cNvSpPr>
          <p:nvPr/>
        </p:nvSpPr>
        <p:spPr>
          <a:xfrm>
            <a:off x="150812" y="117475"/>
            <a:ext cx="1081087" cy="268287"/>
          </a:xfrm>
          <a:prstGeom prst="rect">
            <a:avLst/>
          </a:prstGeom>
          <a:noFill/>
        </p:spPr>
        <p:txBody>
          <a:bodyPr lIns="51792" tIns="25896" rIns="51792" bIns="25896" anchor="b">
            <a:spAutoFit/>
          </a:bodyPr>
          <a:lstStyle/>
          <a:p>
            <a:pPr lvl="0"/>
            <a:r>
              <a:rPr lang="ru-RU" b="1" i="0" u="none">
                <a:latin typeface="Arial Black" pitchFamily="34"/>
              </a:rPr>
              <a:t>знать:</a:t>
            </a:r>
          </a:p>
        </p:txBody>
      </p:sp>
      <p:sp>
        <p:nvSpPr>
          <p:cNvPr id="136197" name="Rectangle 6"/>
          <p:cNvSpPr>
            <a:spLocks noGrp="1" noChangeShapeType="1"/>
          </p:cNvSpPr>
          <p:nvPr/>
        </p:nvSpPr>
        <p:spPr>
          <a:xfrm>
            <a:off x="3168650" y="120650"/>
            <a:ext cx="863600" cy="266700"/>
          </a:xfrm>
          <a:prstGeom prst="rect">
            <a:avLst/>
          </a:prstGeom>
          <a:noFill/>
        </p:spPr>
        <p:txBody>
          <a:bodyPr lIns="51792" tIns="25896" rIns="51792" bIns="25896" anchor="b">
            <a:spAutoFit/>
          </a:bodyPr>
          <a:lstStyle/>
          <a:p>
            <a:pPr lvl="0"/>
            <a:r>
              <a:rPr lang="ru-RU" b="1" i="0" u="none">
                <a:latin typeface="Arial Black" pitchFamily="34"/>
              </a:rPr>
              <a:t>уметь:</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6"/>
          <p:cNvSpPr>
            <a:spLocks noGrp="1" noChangeShapeType="1"/>
          </p:cNvSpPr>
          <p:nvPr/>
        </p:nvSpPr>
        <p:spPr>
          <a:xfrm>
            <a:off x="144462" y="468312"/>
            <a:ext cx="4679950" cy="1871662"/>
          </a:xfrm>
          <a:prstGeom prst="rect">
            <a:avLst/>
          </a:prstGeom>
          <a:noFill/>
        </p:spPr>
        <p:txBody>
          <a:bodyPr lIns="43205" tIns="21603" rIns="43205" bIns="21603"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Char char="-"/>
            </a:pPr>
            <a:r>
              <a:rPr lang="ru-RU" sz="800" b="1" i="0" u="none">
                <a:solidFill>
                  <a:schemeClr val="dk2"/>
                </a:solidFill>
              </a:rPr>
              <a:t> технологиями подготовки законов и различных видов подзаконных нормативных правовых актов;</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навыками подготовки планов нормотворческой деятельности;</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навыками создания различных видов норм права;</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методиками проведения мониторинга нормативных правовых актов;</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200" b="1" i="0" u="none">
                <a:solidFill>
                  <a:schemeClr val="dk2"/>
                </a:solidFill>
              </a:rPr>
              <a:t> </a:t>
            </a:r>
            <a:r>
              <a:rPr lang="ru-RU" sz="800" b="1" i="0" u="none">
                <a:solidFill>
                  <a:schemeClr val="dk2"/>
                </a:solidFill>
              </a:rPr>
              <a:t>- </a:t>
            </a:r>
            <a:r>
              <a:rPr lang="ru-RU" sz="200" b="1" i="0" u="none">
                <a:solidFill>
                  <a:schemeClr val="dk2"/>
                </a:solidFill>
              </a:rPr>
              <a:t>- </a:t>
            </a:r>
            <a:r>
              <a:rPr lang="ru-RU" sz="800" b="1" i="0" u="none">
                <a:solidFill>
                  <a:schemeClr val="dk2"/>
                </a:solidFill>
              </a:rPr>
              <a:t>методиками проведения правовой, лингвистической и антикоррупционной экспертизы проектов нормативных правовых актов, оценки регулирующего воздействия проектов нормативных правовых актов, экспертизы и оценки фактического воздействия нормативных правовых актов;</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навыками правильного выбора средств нормотворческой юридической техники;</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навыками правовой обоснованности проектов нормативных правовых актов; </a:t>
            </a:r>
            <a:br>
              <a:rPr lang="ru-RU" sz="800" b="1" i="0" u="none">
                <a:solidFill>
                  <a:schemeClr val="dk2"/>
                </a:solidFill>
              </a:rPr>
            </a:br>
            <a:r>
              <a:rPr lang="ru-RU" sz="200" b="1" i="0" u="none">
                <a:solidFill>
                  <a:schemeClr val="dk2"/>
                </a:solidFill>
              </a:rPr>
              <a:t/>
            </a:r>
            <a:br>
              <a:rPr lang="ru-RU" sz="200" b="1" i="0" u="none">
                <a:solidFill>
                  <a:schemeClr val="dk2"/>
                </a:solidFill>
              </a:rPr>
            </a:br>
            <a:r>
              <a:rPr lang="ru-RU" sz="800" b="1" i="0" u="none">
                <a:solidFill>
                  <a:schemeClr val="dk2"/>
                </a:solidFill>
              </a:rPr>
              <a:t>- техниками внесения изменений, дополнений и отмены нормативных правовых актов</a:t>
            </a:r>
          </a:p>
        </p:txBody>
      </p:sp>
      <p:sp>
        <p:nvSpPr>
          <p:cNvPr id="138243" name="Rectangle 5"/>
          <p:cNvSpPr>
            <a:spLocks noGrp="1" noChangeShapeType="1"/>
          </p:cNvSpPr>
          <p:nvPr/>
        </p:nvSpPr>
        <p:spPr>
          <a:xfrm>
            <a:off x="215900" y="200025"/>
            <a:ext cx="1152525" cy="268287"/>
          </a:xfrm>
          <a:prstGeom prst="rect">
            <a:avLst/>
          </a:prstGeom>
          <a:noFill/>
        </p:spPr>
        <p:txBody>
          <a:bodyPr lIns="51792" tIns="25896" rIns="51792" bIns="25896" anchor="b">
            <a:spAutoFit/>
          </a:bodyPr>
          <a:lstStyle/>
          <a:p>
            <a:pPr lvl="0"/>
            <a:r>
              <a:rPr lang="ru-RU" b="1" i="0" u="none">
                <a:latin typeface="Arial Black" pitchFamily="34"/>
              </a:rPr>
              <a:t>владеть:</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ShapeType="1"/>
          </p:cNvSpPr>
          <p:nvPr>
            <p:ph type="ctrTitle"/>
          </p:nvPr>
        </p:nvSpPr>
        <p:spPr>
          <a:xfrm>
            <a:off x="144462" y="427037"/>
            <a:ext cx="2663825" cy="2633662"/>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algn="l" hangingPunct="1">
              <a:spcBef>
                <a:spcPts val="0"/>
              </a:spcBef>
              <a:buNone/>
            </a:pPr>
            <a:r>
              <a:rPr lang="ru-RU" sz="1100" b="1" i="0" u="none"/>
              <a:t>Бакалавр по направлению подготовки «Юриспруденция» готовится к следующим видам профессиональной деятельности: </a:t>
            </a:r>
            <a:br>
              <a:rPr lang="ru-RU" sz="1100" b="1" i="0" u="none"/>
            </a:br>
            <a:r>
              <a:rPr lang="ru-RU" sz="1100" b="1" i="0" u="none"/>
              <a:t>1) </a:t>
            </a:r>
            <a:r>
              <a:rPr lang="ru-RU" sz="1100" b="1" i="0" u="none">
                <a:solidFill>
                  <a:srgbClr val="FF0000"/>
                </a:solidFill>
              </a:rPr>
              <a:t>нормотворческая</a:t>
            </a:r>
            <a:r>
              <a:rPr lang="ru-RU" sz="1100" b="1" i="0" u="none"/>
              <a:t>; </a:t>
            </a:r>
            <a:br>
              <a:rPr lang="ru-RU" sz="1100" b="1" i="0" u="none"/>
            </a:br>
            <a:r>
              <a:rPr lang="ru-RU" sz="1100" b="1" i="0" u="none"/>
              <a:t>2) правоприменительная; </a:t>
            </a:r>
            <a:br>
              <a:rPr lang="ru-RU" sz="1100" b="1" i="0" u="none"/>
            </a:br>
            <a:r>
              <a:rPr lang="ru-RU" sz="1100" b="1" i="0" u="none"/>
              <a:t>3) правоохранительная; </a:t>
            </a:r>
            <a:br>
              <a:rPr lang="ru-RU" sz="1100" b="1" i="0" u="none"/>
            </a:br>
            <a:r>
              <a:rPr lang="ru-RU" sz="1100" b="1" i="0" u="none"/>
              <a:t>4) экспертно-консультационная; </a:t>
            </a:r>
            <a:br>
              <a:rPr lang="ru-RU" sz="1100" b="1" i="0" u="none"/>
            </a:br>
            <a:r>
              <a:rPr lang="ru-RU" sz="1100" b="1" i="0" u="none"/>
              <a:t>5) педагогическая (преподавание правовых дисциплин в образовательных учреждениях кроме высших учебных заведений) </a:t>
            </a:r>
            <a:br>
              <a:rPr lang="ru-RU" sz="1100" b="1" i="0" u="none"/>
            </a:br>
            <a:r>
              <a:rPr lang="ru-RU" sz="900" b="1" i="0" u="none"/>
              <a:t/>
            </a:r>
            <a:br>
              <a:rPr lang="ru-RU" sz="900" b="1" i="0" u="none"/>
            </a:br>
            <a:r>
              <a:rPr lang="ru-RU" sz="600" b="1" i="0" u="none"/>
              <a:t>Приказ Минобрнауки России от 13 августа 2020 г. № 1011 «Об утверждении федерального государственного образовательного стандарта высшего образования - бакалавриат по направлению подготовки 40.03.01 Юриспруденция»</a:t>
            </a:r>
          </a:p>
        </p:txBody>
      </p:sp>
      <p:sp>
        <p:nvSpPr>
          <p:cNvPr id="140291" name="Rectangle 4"/>
          <p:cNvSpPr>
            <a:spLocks noGrp="1" noChangeShapeType="1"/>
          </p:cNvSpPr>
          <p:nvPr/>
        </p:nvSpPr>
        <p:spPr>
          <a:xfrm>
            <a:off x="2808287" y="495300"/>
            <a:ext cx="2736850" cy="2574925"/>
          </a:xfrm>
          <a:prstGeom prst="rect">
            <a:avLst/>
          </a:prstGeom>
          <a:noFill/>
        </p:spPr>
        <p:txBody>
          <a:bodyPr lIns="51792" tIns="25896" rIns="51792" bIns="25896" anchor="b">
            <a:spAutoFit/>
          </a:bodyPr>
          <a:lstStyle/>
          <a:p>
            <a:pPr lvl="0"/>
            <a:r>
              <a:rPr lang="ru-RU" sz="1100" b="1" i="0" u="none">
                <a:solidFill>
                  <a:schemeClr val="dk1"/>
                </a:solidFill>
              </a:rPr>
              <a:t>В рамках освоения программы магистратуры выпускники могут готовиться к решению задач профессиональной деятельности следующих типов: </a:t>
            </a:r>
          </a:p>
          <a:p>
            <a:pPr lvl="0"/>
            <a:r>
              <a:rPr lang="ru-RU" sz="1100" b="1" i="0" u="none"/>
              <a:t>нормотворческий</a:t>
            </a:r>
            <a:r>
              <a:rPr lang="ru-RU" sz="1100" b="1" i="0" u="none">
                <a:solidFill>
                  <a:schemeClr val="dk1"/>
                </a:solidFill>
              </a:rPr>
              <a:t>; </a:t>
            </a:r>
          </a:p>
          <a:p>
            <a:pPr lvl="0"/>
            <a:r>
              <a:rPr lang="ru-RU" sz="1100" b="1" i="0" u="none">
                <a:solidFill>
                  <a:schemeClr val="dk1"/>
                </a:solidFill>
              </a:rPr>
              <a:t>правоприменительный; </a:t>
            </a:r>
          </a:p>
          <a:p>
            <a:pPr lvl="0"/>
            <a:r>
              <a:rPr lang="ru-RU" sz="1100" b="1" i="0" u="none">
                <a:solidFill>
                  <a:schemeClr val="dk1"/>
                </a:solidFill>
              </a:rPr>
              <a:t>экспертно-аналитический; </a:t>
            </a:r>
          </a:p>
          <a:p>
            <a:pPr lvl="0"/>
            <a:r>
              <a:rPr lang="ru-RU" sz="1100" b="1" i="0" u="none">
                <a:solidFill>
                  <a:schemeClr val="dk1"/>
                </a:solidFill>
              </a:rPr>
              <a:t>консультационный; </a:t>
            </a:r>
          </a:p>
          <a:p>
            <a:pPr lvl="0"/>
            <a:r>
              <a:rPr lang="ru-RU" sz="1100" b="1" i="0" u="none">
                <a:solidFill>
                  <a:schemeClr val="dk1"/>
                </a:solidFill>
              </a:rPr>
              <a:t>организационно-управленческий; </a:t>
            </a:r>
          </a:p>
          <a:p>
            <a:pPr lvl="0"/>
            <a:r>
              <a:rPr lang="ru-RU" sz="1100" b="1" i="0" u="none">
                <a:solidFill>
                  <a:schemeClr val="dk1"/>
                </a:solidFill>
              </a:rPr>
              <a:t>педагогический; </a:t>
            </a:r>
          </a:p>
          <a:p>
            <a:pPr lvl="0"/>
            <a:r>
              <a:rPr lang="ru-RU" sz="1100" b="1" i="0" u="none">
                <a:solidFill>
                  <a:schemeClr val="dk1"/>
                </a:solidFill>
              </a:rPr>
              <a:t>научно-исследовательский.</a:t>
            </a:r>
            <a:r>
              <a:rPr lang="ru-RU" sz="900" b="1" i="0" u="none">
                <a:solidFill>
                  <a:schemeClr val="dk1"/>
                </a:solidFill>
              </a:rPr>
              <a:t> </a:t>
            </a:r>
          </a:p>
          <a:p>
            <a:pPr lvl="0"/>
            <a:endParaRPr lang="en-US" sz="900"/>
          </a:p>
          <a:p>
            <a:pPr lvl="0"/>
            <a:r>
              <a:rPr lang="ru-RU" sz="600" b="1" i="0" u="none">
                <a:solidFill>
                  <a:schemeClr val="dk1"/>
                </a:solidFill>
              </a:rPr>
              <a:t>Приказ Минобрнауки России от 25 ноября 2020 г. № 1451 «Об утверждении федерального государственного образовательного стандарта высшего образования - магистратура по направлению подготовки 40.04.01 Юриспруденция»</a:t>
            </a:r>
          </a:p>
        </p:txBody>
      </p:sp>
      <p:sp>
        <p:nvSpPr>
          <p:cNvPr id="140292" name="Rectangle 5"/>
          <p:cNvSpPr>
            <a:spLocks noGrp="1" noChangeShapeType="1"/>
          </p:cNvSpPr>
          <p:nvPr/>
        </p:nvSpPr>
        <p:spPr>
          <a:xfrm>
            <a:off x="122237" y="125412"/>
            <a:ext cx="3416300" cy="268287"/>
          </a:xfrm>
          <a:prstGeom prst="rect">
            <a:avLst/>
          </a:prstGeom>
          <a:noFill/>
        </p:spPr>
        <p:txBody>
          <a:bodyPr wrap="none" anchor="ctr" anchorCtr="0">
            <a:spAutoFit/>
          </a:bodyPr>
          <a:lstStyle/>
          <a:p>
            <a:pPr lvl="0" algn="ctr"/>
            <a:r>
              <a:rPr lang="ru-RU" b="1" i="0" u="none">
                <a:latin typeface="Arial Black" pitchFamily="34"/>
              </a:rPr>
              <a:t>вид юридической деятельности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ChangeShapeType="1"/>
          </p:cNvSpPr>
          <p:nvPr>
            <p:ph type="ctrTitle"/>
          </p:nvPr>
        </p:nvSpPr>
        <p:spPr>
          <a:xfrm>
            <a:off x="647700" y="755650"/>
            <a:ext cx="4568825" cy="1873250"/>
          </a:xfrm>
          <a:prstGeom prst="rect">
            <a:avLst/>
          </a:prstGeom>
        </p:spPr>
        <p:txBody>
          <a:bodyPr lIns="43205" tIns="21603" rIns="43205" bIns="21603" anchor="b"/>
          <a:lstStyle>
            <a:lvl1pPr>
              <a:defRPr/>
            </a:lvl1pPr>
            <a:lvl2pPr>
              <a:defRPr/>
            </a:lvl2pPr>
            <a:lvl3pPr>
              <a:defRPr/>
            </a:lvl3pPr>
            <a:lvl4pPr>
              <a:defRPr/>
            </a:lvl4pPr>
            <a:lvl5pPr>
              <a:defRPr/>
            </a:lvl5pPr>
          </a:lstStyle>
          <a:p>
            <a:pPr marL="0" lvl="0" indent="0" hangingPunct="1">
              <a:spcBef>
                <a:spcPts val="0"/>
              </a:spcBef>
              <a:buNone/>
            </a:pPr>
            <a:r>
              <a:rPr lang="ru-RU" sz="2400" b="1" i="0" u="none">
                <a:solidFill>
                  <a:schemeClr val="dk1"/>
                </a:solidFill>
                <a:latin typeface="Arial Black" pitchFamily="34"/>
              </a:rPr>
              <a:t>А кто из членов молодежного парламента имеет юридическое образование?</a:t>
            </a:r>
            <a:r>
              <a:rPr lang="ru-RU" sz="2600" b="1" i="0" u="none">
                <a:solidFill>
                  <a:schemeClr val="dk1"/>
                </a:solidFill>
                <a:latin typeface="Arial Black" pitchFamily="34"/>
              </a:rPr>
              <a:t> </a:t>
            </a:r>
          </a:p>
        </p:txBody>
      </p:sp>
      <p:pic>
        <p:nvPicPr>
          <p:cNvPr id="142339" name="Picture 4" descr="i?id=d73ba7a1089ade59fbe223f537478f5eb93e6880-8175999-images-thumbs&amp;n=13"/>
          <p:cNvPicPr>
            <a:picLocks noGrp="1" noChangeAspect="1"/>
          </p:cNvPicPr>
          <p:nvPr/>
        </p:nvPicPr>
        <p:blipFill>
          <a:blip r:embed="rId3" cstate="print"/>
          <a:srcRect/>
          <a:stretch/>
        </p:blipFill>
        <p:spPr>
          <a:xfrm>
            <a:off x="71437" y="1260475"/>
            <a:ext cx="785812" cy="628650"/>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ShapeType="1"/>
          </p:cNvSpPr>
          <p:nvPr>
            <p:ph type="ctrTitle"/>
          </p:nvPr>
        </p:nvSpPr>
        <p:spPr>
          <a:xfrm>
            <a:off x="792162" y="828675"/>
            <a:ext cx="4392612" cy="1727200"/>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hangingPunct="1">
              <a:spcBef>
                <a:spcPts val="0"/>
              </a:spcBef>
              <a:buNone/>
            </a:pPr>
            <a:r>
              <a:rPr lang="ru-RU" sz="2200" b="1" i="0" u="none">
                <a:solidFill>
                  <a:schemeClr val="dk1"/>
                </a:solidFill>
                <a:latin typeface="Arial Black" pitchFamily="34"/>
              </a:rPr>
              <a:t>Какие задачи стоят </a:t>
            </a:r>
            <a:br>
              <a:rPr lang="ru-RU" sz="2200" b="1" i="0" u="none">
                <a:solidFill>
                  <a:schemeClr val="dk1"/>
                </a:solidFill>
                <a:latin typeface="Arial Black" pitchFamily="34"/>
              </a:rPr>
            </a:br>
            <a:r>
              <a:rPr lang="ru-RU" sz="2200" b="1" i="0" u="none">
                <a:solidFill>
                  <a:schemeClr val="dk1"/>
                </a:solidFill>
                <a:latin typeface="Arial Black" pitchFamily="34"/>
              </a:rPr>
              <a:t>перед региональными органами власти </a:t>
            </a:r>
            <a:br>
              <a:rPr lang="ru-RU" sz="2200" b="1" i="0" u="none">
                <a:solidFill>
                  <a:schemeClr val="dk1"/>
                </a:solidFill>
                <a:latin typeface="Arial Black" pitchFamily="34"/>
              </a:rPr>
            </a:br>
            <a:r>
              <a:rPr lang="ru-RU" sz="2200" b="1" i="0" u="none">
                <a:solidFill>
                  <a:schemeClr val="dk1"/>
                </a:solidFill>
                <a:latin typeface="Arial Black" pitchFamily="34"/>
              </a:rPr>
              <a:t>в сфере правотворческой деятельности?</a:t>
            </a:r>
          </a:p>
        </p:txBody>
      </p:sp>
      <p:pic>
        <p:nvPicPr>
          <p:cNvPr id="15363" name="Picture 4" descr="i?id=d73ba7a1089ade59fbe223f537478f5eb93e6880-8175999-images-thumbs&amp;n=13"/>
          <p:cNvPicPr>
            <a:picLocks noGrp="1" noChangeAspect="1"/>
          </p:cNvPicPr>
          <p:nvPr/>
        </p:nvPicPr>
        <p:blipFill>
          <a:blip r:embed="rId3" cstate="print"/>
          <a:srcRect/>
          <a:stretch/>
        </p:blipFill>
        <p:spPr>
          <a:xfrm>
            <a:off x="77787" y="1187450"/>
            <a:ext cx="785812" cy="628650"/>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6"/>
          <p:cNvSpPr>
            <a:spLocks noGrp="1" noChangeShapeType="1"/>
          </p:cNvSpPr>
          <p:nvPr>
            <p:ph type="ctrTitle"/>
          </p:nvPr>
        </p:nvSpPr>
        <p:spPr>
          <a:xfrm>
            <a:off x="296862" y="323850"/>
            <a:ext cx="2439987" cy="1152525"/>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algn="l" hangingPunct="1">
              <a:spcBef>
                <a:spcPts val="0"/>
              </a:spcBef>
              <a:buNone/>
            </a:pPr>
            <a:r>
              <a:rPr lang="ru-RU" sz="1200" b="1" i="0" u="none">
                <a:solidFill>
                  <a:schemeClr val="dk1"/>
                </a:solidFill>
                <a:latin typeface="Arial Black" pitchFamily="34"/>
              </a:rPr>
              <a:t>Н</a:t>
            </a:r>
            <a:r>
              <a:rPr lang="ru-RU" sz="1200" b="1" i="0" u="none">
                <a:latin typeface="Arial Black" pitchFamily="34"/>
              </a:rPr>
              <a:t>ормотворчество органов публичной власти и его правовое регулирование. Общая характеристика нормативных правовых актов</a:t>
            </a:r>
          </a:p>
        </p:txBody>
      </p:sp>
      <p:sp>
        <p:nvSpPr>
          <p:cNvPr id="144387" name="Rectangle 6"/>
          <p:cNvSpPr txBox="1">
            <a:spLocks noGrp="1" noChangeShapeType="1"/>
          </p:cNvSpPr>
          <p:nvPr/>
        </p:nvSpPr>
        <p:spPr>
          <a:xfrm>
            <a:off x="2952750" y="323850"/>
            <a:ext cx="2554287" cy="1368425"/>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200" b="1" i="0" u="none">
                <a:solidFill>
                  <a:schemeClr val="dk2"/>
                </a:solidFill>
                <a:latin typeface="Arial Black" pitchFamily="34"/>
              </a:rPr>
              <a:t>Система нормативных правовых актов Архангельской области. Нормотворческая компетенция органов публичной власти Архангельской области</a:t>
            </a:r>
          </a:p>
        </p:txBody>
      </p:sp>
      <p:sp>
        <p:nvSpPr>
          <p:cNvPr id="144388" name="Rectangle 6"/>
          <p:cNvSpPr txBox="1">
            <a:spLocks noGrp="1" noChangeShapeType="1"/>
          </p:cNvSpPr>
          <p:nvPr/>
        </p:nvSpPr>
        <p:spPr>
          <a:xfrm>
            <a:off x="296862" y="1692275"/>
            <a:ext cx="2554287" cy="1439862"/>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200" b="1" i="0" u="none">
                <a:solidFill>
                  <a:schemeClr val="dk2"/>
                </a:solidFill>
                <a:latin typeface="Arial Black" pitchFamily="34"/>
              </a:rPr>
              <a:t>Требования законности, предъявляемые к нормативным правовым актам, и оценка нормативных правовых актов при осуществлении судебного нормоконтроля</a:t>
            </a:r>
          </a:p>
        </p:txBody>
      </p:sp>
      <p:sp>
        <p:nvSpPr>
          <p:cNvPr id="144389" name="Rectangle 6"/>
          <p:cNvSpPr txBox="1">
            <a:spLocks noGrp="1" noChangeShapeType="1"/>
          </p:cNvSpPr>
          <p:nvPr/>
        </p:nvSpPr>
        <p:spPr>
          <a:xfrm>
            <a:off x="2952750" y="1844675"/>
            <a:ext cx="2366962" cy="1133475"/>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200" b="1" i="0" u="none">
                <a:solidFill>
                  <a:schemeClr val="dk2"/>
                </a:solidFill>
                <a:latin typeface="Arial Black" pitchFamily="34"/>
              </a:rPr>
              <a:t>Качество нормативного правового акта. Понятие и виды нормотворческих ошибок, пробелы в нормативных правовых актах</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txBox="1">
            <a:spLocks noGrp="1" noChangeShapeType="1"/>
          </p:cNvSpPr>
          <p:nvPr/>
        </p:nvSpPr>
        <p:spPr>
          <a:xfrm>
            <a:off x="296862" y="107950"/>
            <a:ext cx="2295525" cy="1098550"/>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Проектирование нормативного правового акта: концепция проекта нормативного правового акта, использование прототипов, подготовка опроводительных документов</a:t>
            </a:r>
          </a:p>
        </p:txBody>
      </p:sp>
      <p:sp>
        <p:nvSpPr>
          <p:cNvPr id="146435" name="Rectangle 6"/>
          <p:cNvSpPr txBox="1">
            <a:spLocks noGrp="1" noChangeShapeType="1"/>
          </p:cNvSpPr>
          <p:nvPr/>
        </p:nvSpPr>
        <p:spPr>
          <a:xfrm>
            <a:off x="296862" y="1206500"/>
            <a:ext cx="2224087" cy="1630362"/>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Изложение нормативного материала: основные (юридические конструкции, нормативное построение, отраслевая типизация, юридическая терминология, юридические дефиниции) и специальные средства нормотворческой юридической техники</a:t>
            </a:r>
          </a:p>
        </p:txBody>
      </p:sp>
      <p:sp>
        <p:nvSpPr>
          <p:cNvPr id="146436" name="Rectangle 6"/>
          <p:cNvSpPr txBox="1">
            <a:spLocks noGrp="1" noChangeShapeType="1"/>
          </p:cNvSpPr>
          <p:nvPr/>
        </p:nvSpPr>
        <p:spPr>
          <a:xfrm>
            <a:off x="2592387" y="1227137"/>
            <a:ext cx="3081337" cy="1912937"/>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Техника внешнего оформления проекта нормативного правового акта (приемы нормотворческой юридической техники): формальные (реквизитные) правила, требования к содержанию и логике нормативных правовых актов, способы и приемы формирования содержания нормативных правовых актов, внутренняя форма (структура) нормативного акта, правила оформления ссылок в нормативных правовых актах</a:t>
            </a:r>
          </a:p>
        </p:txBody>
      </p:sp>
      <p:sp>
        <p:nvSpPr>
          <p:cNvPr id="146437" name="Rectangle 6"/>
          <p:cNvSpPr txBox="1">
            <a:spLocks noGrp="1" noChangeShapeType="1"/>
          </p:cNvSpPr>
          <p:nvPr/>
        </p:nvSpPr>
        <p:spPr>
          <a:xfrm>
            <a:off x="2592387" y="36512"/>
            <a:ext cx="2944812" cy="1008062"/>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Нормотворческая юридическая техника (нормография) и ее значение для правотворчества. Правовое регулирование требований нормотворческой юридической техники</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6"/>
          <p:cNvSpPr>
            <a:spLocks noGrp="1" noChangeShapeType="1"/>
          </p:cNvSpPr>
          <p:nvPr>
            <p:ph type="ctrTitle"/>
          </p:nvPr>
        </p:nvSpPr>
        <p:spPr>
          <a:xfrm>
            <a:off x="277812" y="107950"/>
            <a:ext cx="2727325" cy="503237"/>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algn="l" hangingPunct="1">
              <a:spcBef>
                <a:spcPts val="0"/>
              </a:spcBef>
              <a:buNone/>
            </a:pPr>
            <a:r>
              <a:rPr lang="ru-RU" sz="1000" b="1" i="0" u="none">
                <a:latin typeface="Arial Black" pitchFamily="34"/>
              </a:rPr>
              <a:t>Языковые правила подготовки проектов нормативных правовых актов</a:t>
            </a:r>
          </a:p>
        </p:txBody>
      </p:sp>
      <p:sp>
        <p:nvSpPr>
          <p:cNvPr id="148483" name="Rectangle 6"/>
          <p:cNvSpPr txBox="1">
            <a:spLocks noGrp="1" noChangeShapeType="1"/>
          </p:cNvSpPr>
          <p:nvPr/>
        </p:nvSpPr>
        <p:spPr>
          <a:xfrm>
            <a:off x="3078162" y="107950"/>
            <a:ext cx="2590800" cy="503237"/>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Антикоррупционная экспертиза нормативных правовых актов и их проектов</a:t>
            </a:r>
          </a:p>
        </p:txBody>
      </p:sp>
      <p:sp>
        <p:nvSpPr>
          <p:cNvPr id="148484" name="Rectangle 6"/>
          <p:cNvSpPr txBox="1">
            <a:spLocks noGrp="1" noChangeShapeType="1"/>
          </p:cNvSpPr>
          <p:nvPr/>
        </p:nvSpPr>
        <p:spPr>
          <a:xfrm>
            <a:off x="277812" y="828675"/>
            <a:ext cx="2439987" cy="503237"/>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Оценка регулирующего воздействия проектов нормативных правовых актов</a:t>
            </a:r>
          </a:p>
        </p:txBody>
      </p:sp>
      <p:sp>
        <p:nvSpPr>
          <p:cNvPr id="148485" name="Rectangle 6"/>
          <p:cNvSpPr txBox="1">
            <a:spLocks noGrp="1" noChangeShapeType="1"/>
          </p:cNvSpPr>
          <p:nvPr/>
        </p:nvSpPr>
        <p:spPr>
          <a:xfrm>
            <a:off x="3078162" y="828675"/>
            <a:ext cx="2552700" cy="1008062"/>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Применение современных юридических технологий в правотворчестве: правовой мониторинг правотворческой деятельности, применение информационных технологий</a:t>
            </a:r>
          </a:p>
        </p:txBody>
      </p:sp>
      <p:sp>
        <p:nvSpPr>
          <p:cNvPr id="148486" name="Rectangle 6"/>
          <p:cNvSpPr txBox="1">
            <a:spLocks noGrp="1" noChangeShapeType="1"/>
          </p:cNvSpPr>
          <p:nvPr/>
        </p:nvSpPr>
        <p:spPr>
          <a:xfrm>
            <a:off x="277812" y="2052637"/>
            <a:ext cx="2474912" cy="360362"/>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Техника внесения изменений в нормативные правовые акты</a:t>
            </a:r>
          </a:p>
        </p:txBody>
      </p:sp>
      <p:sp>
        <p:nvSpPr>
          <p:cNvPr id="148487" name="Rectangle 6"/>
          <p:cNvSpPr txBox="1">
            <a:spLocks noGrp="1" noChangeShapeType="1"/>
          </p:cNvSpPr>
          <p:nvPr/>
        </p:nvSpPr>
        <p:spPr>
          <a:xfrm>
            <a:off x="3059112" y="2052637"/>
            <a:ext cx="2590800" cy="863600"/>
          </a:xfrm>
          <a:prstGeom prst="rect">
            <a:avLst/>
          </a:prstGeom>
          <a:noFill/>
        </p:spPr>
        <p:txBody>
          <a:bodyPr lIns="51784" tIns="25892" rIns="51784" bIns="25892" anchor="b"/>
          <a:lstStyle>
            <a:lvl1pPr marL="193675" indent="0" algn="l" defTabSz="514350" rtl="0" fontAlgn="base">
              <a:lnSpc>
                <a:spcPct val="100000"/>
              </a:lnSpc>
              <a:spcBef>
                <a:spcPct val="20000"/>
              </a:spcBef>
              <a:spcAft>
                <a:spcPts val="0"/>
              </a:spcAft>
              <a:buChar char="•"/>
              <a:defRPr sz="1800" b="0" i="0">
                <a:solidFill>
                  <a:schemeClr val="dk1"/>
                </a:solidFill>
                <a:latin typeface="Arial"/>
                <a:ea typeface="Arial"/>
              </a:defRPr>
            </a:lvl1pPr>
            <a:lvl2pPr marL="417512" indent="257175" algn="l" defTabSz="514350" rtl="0" fontAlgn="base">
              <a:lnSpc>
                <a:spcPct val="100000"/>
              </a:lnSpc>
              <a:spcBef>
                <a:spcPct val="20000"/>
              </a:spcBef>
              <a:spcAft>
                <a:spcPts val="0"/>
              </a:spcAft>
              <a:buChar char="–"/>
              <a:defRPr sz="1600" b="0" i="0">
                <a:solidFill>
                  <a:schemeClr val="dk1"/>
                </a:solidFill>
                <a:latin typeface="Arial"/>
                <a:ea typeface="Arial"/>
              </a:defRPr>
            </a:lvl2pPr>
            <a:lvl3pPr marL="642937" indent="514350" algn="l" defTabSz="514350" rtl="0" fontAlgn="base">
              <a:lnSpc>
                <a:spcPct val="100000"/>
              </a:lnSpc>
              <a:spcBef>
                <a:spcPct val="20000"/>
              </a:spcBef>
              <a:spcAft>
                <a:spcPts val="0"/>
              </a:spcAft>
              <a:buChar char="•"/>
              <a:defRPr sz="1400" b="0" i="0">
                <a:solidFill>
                  <a:schemeClr val="dk1"/>
                </a:solidFill>
                <a:latin typeface="Arial"/>
                <a:ea typeface="Arial"/>
              </a:defRPr>
            </a:lvl3pPr>
            <a:lvl4pPr marL="900112" indent="771525" algn="l" defTabSz="514350" rtl="0" fontAlgn="base">
              <a:lnSpc>
                <a:spcPct val="100000"/>
              </a:lnSpc>
              <a:spcBef>
                <a:spcPct val="20000"/>
              </a:spcBef>
              <a:spcAft>
                <a:spcPts val="0"/>
              </a:spcAft>
              <a:buChar char="–"/>
              <a:defRPr sz="1100" b="0" i="0">
                <a:solidFill>
                  <a:schemeClr val="dk1"/>
                </a:solidFill>
                <a:latin typeface="Arial"/>
                <a:ea typeface="Arial"/>
              </a:defRPr>
            </a:lvl4pPr>
            <a:lvl5pPr marL="1157287" indent="1028700" algn="l" defTabSz="514350" rtl="0" fontAlgn="base">
              <a:lnSpc>
                <a:spcPct val="100000"/>
              </a:lnSpc>
              <a:spcBef>
                <a:spcPct val="20000"/>
              </a:spcBef>
              <a:spcAft>
                <a:spcPts val="0"/>
              </a:spcAft>
              <a:buChar char="»"/>
              <a:defRPr sz="1100" b="0" i="0">
                <a:solidFill>
                  <a:schemeClr val="dk1"/>
                </a:solidFill>
                <a:latin typeface="Arial"/>
                <a:ea typeface="Arial"/>
              </a:defRPr>
            </a:lvl5pPr>
          </a:lstStyle>
          <a:p>
            <a:pPr marL="0" lvl="0" indent="0" hangingPunct="1">
              <a:spcBef>
                <a:spcPts val="0"/>
              </a:spcBef>
              <a:buNone/>
            </a:pPr>
            <a:r>
              <a:rPr lang="ru-RU" sz="1000" b="1" i="0" u="none">
                <a:solidFill>
                  <a:schemeClr val="dk2"/>
                </a:solidFill>
                <a:latin typeface="Arial Black" pitchFamily="34"/>
              </a:rPr>
              <a:t>Вступление в силу нормативного правового акта. Действие нормативного правового акта в пространстве, во времени и по кругу лиц</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6"/>
          <p:cNvSpPr>
            <a:spLocks noGrp="1" noChangeShapeType="1"/>
          </p:cNvSpPr>
          <p:nvPr>
            <p:ph type="ctrTitle"/>
          </p:nvPr>
        </p:nvSpPr>
        <p:spPr>
          <a:xfrm>
            <a:off x="576262" y="323850"/>
            <a:ext cx="4824412" cy="504825"/>
          </a:xfrm>
          <a:prstGeom prst="rect">
            <a:avLst/>
          </a:prstGeom>
        </p:spPr>
        <p:txBody>
          <a:bodyPr lIns="51784" tIns="25892" rIns="51784" bIns="25892" anchor="b"/>
          <a:lstStyle>
            <a:lvl1pPr>
              <a:defRPr/>
            </a:lvl1pPr>
            <a:lvl2pPr>
              <a:defRPr/>
            </a:lvl2pPr>
            <a:lvl3pPr>
              <a:defRPr/>
            </a:lvl3pPr>
            <a:lvl4pPr>
              <a:defRPr/>
            </a:lvl4pPr>
            <a:lvl5pPr>
              <a:defRPr/>
            </a:lvl5pPr>
          </a:lstStyle>
          <a:p>
            <a:pPr marL="0" lvl="0" indent="0" hangingPunct="1">
              <a:spcBef>
                <a:spcPts val="0"/>
              </a:spcBef>
              <a:buNone/>
            </a:pPr>
            <a:r>
              <a:rPr lang="ru-RU" sz="2800" b="1" i="0" u="none">
                <a:solidFill>
                  <a:schemeClr val="dk1"/>
                </a:solidFill>
              </a:rPr>
              <a:t>Благодарю за внимание!</a:t>
            </a:r>
            <a:r>
              <a:rPr lang="ru-RU" sz="2800">
                <a:solidFill>
                  <a:schemeClr val="dk1"/>
                </a:solidFill>
              </a:rPr>
              <a:t> </a:t>
            </a:r>
          </a:p>
        </p:txBody>
      </p:sp>
      <p:sp>
        <p:nvSpPr>
          <p:cNvPr id="150531" name="Rectangle 3"/>
          <p:cNvSpPr>
            <a:spLocks noGrp="1" noChangeShapeType="1"/>
          </p:cNvSpPr>
          <p:nvPr/>
        </p:nvSpPr>
        <p:spPr>
          <a:xfrm>
            <a:off x="215900" y="1020762"/>
            <a:ext cx="3673475" cy="1252537"/>
          </a:xfrm>
          <a:prstGeom prst="rect">
            <a:avLst/>
          </a:prstGeom>
          <a:noFill/>
        </p:spPr>
        <p:txBody>
          <a:bodyPr lIns="51792" tIns="25896" rIns="51792" bIns="25896" anchor="b">
            <a:spAutoFit/>
          </a:bodyPr>
          <a:lstStyle/>
          <a:p>
            <a:pPr lvl="0" algn="ctr"/>
            <a:r>
              <a:rPr lang="ru-RU" sz="1200" b="1" i="0" u="none">
                <a:solidFill>
                  <a:schemeClr val="dk1"/>
                </a:solidFill>
                <a:latin typeface="Arial Black" pitchFamily="34"/>
              </a:rPr>
              <a:t>заместитель руководителя </a:t>
            </a:r>
            <a:br>
              <a:rPr lang="ru-RU" sz="1200" b="1" i="0" u="none">
                <a:solidFill>
                  <a:schemeClr val="dk1"/>
                </a:solidFill>
                <a:latin typeface="Arial Black" pitchFamily="34"/>
              </a:rPr>
            </a:br>
            <a:r>
              <a:rPr lang="ru-RU" sz="1200" b="1" i="0" u="none">
                <a:solidFill>
                  <a:schemeClr val="dk1"/>
                </a:solidFill>
                <a:latin typeface="Arial Black" pitchFamily="34"/>
              </a:rPr>
              <a:t>администрации – директор правового департамента администрации Губернатора Архангельской области и Правительства Архангельской области </a:t>
            </a:r>
          </a:p>
          <a:p>
            <a:pPr lvl="0" algn="ctr"/>
            <a:endParaRPr lang="en-US" sz="600"/>
          </a:p>
          <a:p>
            <a:pPr lvl="0" algn="ctr"/>
            <a:r>
              <a:rPr lang="ru-RU" sz="1200" b="1" i="0" u="none">
                <a:solidFill>
                  <a:schemeClr val="dk1"/>
                </a:solidFill>
                <a:latin typeface="Arial Black" pitchFamily="34"/>
              </a:rPr>
              <a:t>ИГОРЬ СЕРГЕЕВИЧ АНДРЕЕЧЕВ </a:t>
            </a:r>
          </a:p>
        </p:txBody>
      </p:sp>
      <p:sp>
        <p:nvSpPr>
          <p:cNvPr id="150532" name="Rectangle 5"/>
          <p:cNvSpPr>
            <a:spLocks noGrp="1" noChangeShapeType="1"/>
          </p:cNvSpPr>
          <p:nvPr/>
        </p:nvSpPr>
        <p:spPr>
          <a:xfrm>
            <a:off x="2808287" y="2465387"/>
            <a:ext cx="2792412" cy="268287"/>
          </a:xfrm>
          <a:prstGeom prst="rect">
            <a:avLst/>
          </a:prstGeom>
          <a:noFill/>
        </p:spPr>
        <p:txBody>
          <a:bodyPr wrap="none" anchor="b">
            <a:spAutoFit/>
          </a:bodyPr>
          <a:lstStyle/>
          <a:p>
            <a:pPr lvl="0"/>
            <a:r>
              <a:rPr lang="ru-RU" b="1" i="0" u="none">
                <a:solidFill>
                  <a:schemeClr val="dk1"/>
                </a:solidFill>
                <a:latin typeface="Arial Black" pitchFamily="34"/>
              </a:rPr>
              <a:t>https://vk.com/id166741435</a:t>
            </a:r>
          </a:p>
        </p:txBody>
      </p:sp>
      <p:sp>
        <p:nvSpPr>
          <p:cNvPr id="150533" name="Rectangle 6"/>
          <p:cNvSpPr>
            <a:spLocks noGrp="1" noChangeShapeType="1"/>
          </p:cNvSpPr>
          <p:nvPr/>
        </p:nvSpPr>
        <p:spPr>
          <a:xfrm>
            <a:off x="504825" y="2479675"/>
            <a:ext cx="1566862" cy="268287"/>
          </a:xfrm>
          <a:prstGeom prst="rect">
            <a:avLst/>
          </a:prstGeom>
          <a:noFill/>
        </p:spPr>
        <p:txBody>
          <a:bodyPr wrap="none" anchor="b">
            <a:spAutoFit/>
          </a:bodyPr>
          <a:lstStyle/>
          <a:p>
            <a:pPr lvl="0"/>
            <a:r>
              <a:rPr lang="ru-RU" b="1" i="0" u="none">
                <a:solidFill>
                  <a:schemeClr val="dk1"/>
                </a:solidFill>
                <a:latin typeface="Arial Black" pitchFamily="34"/>
              </a:rPr>
              <a:t>(8182) 288-118</a:t>
            </a:r>
          </a:p>
        </p:txBody>
      </p:sp>
      <p:sp>
        <p:nvSpPr>
          <p:cNvPr id="150534" name="Rectangle 7"/>
          <p:cNvSpPr>
            <a:spLocks noGrp="1" noChangeShapeType="1"/>
          </p:cNvSpPr>
          <p:nvPr/>
        </p:nvSpPr>
        <p:spPr>
          <a:xfrm>
            <a:off x="215900" y="2843212"/>
            <a:ext cx="2657475" cy="266700"/>
          </a:xfrm>
          <a:prstGeom prst="rect">
            <a:avLst/>
          </a:prstGeom>
          <a:noFill/>
        </p:spPr>
        <p:txBody>
          <a:bodyPr wrap="none" anchor="ctr" anchorCtr="0">
            <a:spAutoFit/>
          </a:bodyPr>
          <a:lstStyle/>
          <a:p>
            <a:pPr lvl="0"/>
            <a:r>
              <a:rPr lang="ru-RU" b="1" i="0" u="none">
                <a:solidFill>
                  <a:schemeClr val="dk1"/>
                </a:solidFill>
                <a:latin typeface="Arial Black" pitchFamily="34"/>
              </a:rPr>
              <a:t>andreechev@dvinaland.ru </a:t>
            </a: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ShapeType="1"/>
          </p:cNvSpPr>
          <p:nvPr/>
        </p:nvSpPr>
        <p:spPr>
          <a:xfrm>
            <a:off x="620712" y="136525"/>
            <a:ext cx="4752975" cy="422275"/>
          </a:xfrm>
          <a:prstGeom prst="rect">
            <a:avLst/>
          </a:prstGeom>
          <a:noFill/>
        </p:spPr>
        <p:txBody>
          <a:bodyPr lIns="51792" tIns="25896" rIns="51792" bIns="25896" anchor="b">
            <a:spAutoFit/>
          </a:bodyPr>
          <a:lstStyle/>
          <a:p>
            <a:pPr lvl="0"/>
            <a:r>
              <a:rPr lang="ru-RU" sz="1200" b="1" i="0" u="none">
                <a:latin typeface="Arial Black" pitchFamily="34"/>
              </a:rPr>
              <a:t>ФОРМИРОВАНИЕ КАЧЕСТВЕННОЙ </a:t>
            </a:r>
            <a:br>
              <a:rPr lang="ru-RU" sz="1200" b="1" i="0" u="none">
                <a:latin typeface="Arial Black" pitchFamily="34"/>
              </a:rPr>
            </a:br>
            <a:r>
              <a:rPr lang="ru-RU" sz="1200" b="1" i="0" u="none">
                <a:latin typeface="Arial Black" pitchFamily="34"/>
              </a:rPr>
              <a:t>СИСТЕМЫ РЕГИОНАЛЬНОГО ЗАКОНОДАТЕЛЬСТВА</a:t>
            </a:r>
            <a:r>
              <a:rPr lang="ru-RU" sz="1200">
                <a:latin typeface="Arial Black" pitchFamily="34"/>
              </a:rPr>
              <a:t> </a:t>
            </a:r>
          </a:p>
        </p:txBody>
      </p:sp>
      <p:sp>
        <p:nvSpPr>
          <p:cNvPr id="17411" name="Rectangle 12"/>
          <p:cNvSpPr>
            <a:spLocks noGrp="1" noChangeShapeType="1"/>
          </p:cNvSpPr>
          <p:nvPr/>
        </p:nvSpPr>
        <p:spPr>
          <a:xfrm>
            <a:off x="1073150" y="555625"/>
            <a:ext cx="4479925" cy="606425"/>
          </a:xfrm>
          <a:prstGeom prst="rect">
            <a:avLst/>
          </a:prstGeom>
          <a:noFill/>
        </p:spPr>
        <p:txBody>
          <a:bodyPr lIns="51792" tIns="25896" rIns="51792" bIns="25896" anchor="b">
            <a:spAutoFit/>
          </a:bodyPr>
          <a:lstStyle/>
          <a:p>
            <a:pPr lvl="0"/>
            <a:r>
              <a:rPr lang="ru-RU" sz="900" b="1" i="0" u="none">
                <a:solidFill>
                  <a:schemeClr val="dk1"/>
                </a:solidFill>
                <a:latin typeface="Arial Black" pitchFamily="34"/>
              </a:rPr>
              <a:t>синхронизация системы областного законодательства </a:t>
            </a:r>
            <a:br>
              <a:rPr lang="ru-RU" sz="900" b="1" i="0" u="none">
                <a:solidFill>
                  <a:schemeClr val="dk1"/>
                </a:solidFill>
                <a:latin typeface="Arial Black" pitchFamily="34"/>
              </a:rPr>
            </a:br>
            <a:r>
              <a:rPr lang="ru-RU" sz="900" b="1" i="0" u="none">
                <a:solidFill>
                  <a:schemeClr val="dk1"/>
                </a:solidFill>
                <a:latin typeface="Arial Black" pitchFamily="34"/>
              </a:rPr>
              <a:t>с федеральным законодательством в условиях унификации </a:t>
            </a:r>
            <a:br>
              <a:rPr lang="ru-RU" sz="900" b="1" i="0" u="none">
                <a:solidFill>
                  <a:schemeClr val="dk1"/>
                </a:solidFill>
                <a:latin typeface="Arial Black" pitchFamily="34"/>
              </a:rPr>
            </a:br>
            <a:r>
              <a:rPr lang="ru-RU" sz="900" b="1" i="0" u="none">
                <a:solidFill>
                  <a:schemeClr val="dk1"/>
                </a:solidFill>
                <a:latin typeface="Arial Black" pitchFamily="34"/>
              </a:rPr>
              <a:t>и централизации нормативного правового регулирования на федеральном уровне</a:t>
            </a:r>
          </a:p>
        </p:txBody>
      </p:sp>
      <p:pic>
        <p:nvPicPr>
          <p:cNvPr id="17412" name="Рисунок 6"/>
          <p:cNvPicPr>
            <a:picLocks noGrp="1" noChangeAspect="1"/>
          </p:cNvPicPr>
          <p:nvPr/>
        </p:nvPicPr>
        <p:blipFill>
          <a:blip r:embed="rId3" cstate="print"/>
          <a:srcRect/>
          <a:stretch/>
        </p:blipFill>
        <p:spPr>
          <a:xfrm>
            <a:off x="-176212" y="201612"/>
            <a:ext cx="1084262" cy="1047750"/>
          </a:xfrm>
          <a:prstGeom prst="rect">
            <a:avLst/>
          </a:prstGeom>
          <a:noFill/>
        </p:spPr>
      </p:pic>
      <p:pic>
        <p:nvPicPr>
          <p:cNvPr id="17413" name="Рисунок 8"/>
          <p:cNvPicPr>
            <a:picLocks noGrp="1" noChangeAspect="1"/>
          </p:cNvPicPr>
          <p:nvPr/>
        </p:nvPicPr>
        <p:blipFill>
          <a:blip r:embed="rId4" cstate="print"/>
          <a:srcRect/>
          <a:stretch/>
        </p:blipFill>
        <p:spPr>
          <a:xfrm>
            <a:off x="720725" y="757237"/>
            <a:ext cx="249237" cy="187325"/>
          </a:xfrm>
          <a:prstGeom prst="rect">
            <a:avLst/>
          </a:prstGeom>
          <a:noFill/>
        </p:spPr>
      </p:pic>
      <p:sp>
        <p:nvSpPr>
          <p:cNvPr id="17414" name="Прямоугольник 1"/>
          <p:cNvSpPr>
            <a:spLocks noGrp="1" noChangeShapeType="1"/>
          </p:cNvSpPr>
          <p:nvPr/>
        </p:nvSpPr>
        <p:spPr>
          <a:xfrm>
            <a:off x="1073150" y="1909762"/>
            <a:ext cx="4535487" cy="1277937"/>
          </a:xfrm>
          <a:prstGeom prst="rect">
            <a:avLst/>
          </a:prstGeom>
          <a:noFill/>
        </p:spPr>
        <p:txBody>
          <a:bodyPr lIns="91440" tIns="45720" rIns="91440" bIns="45720">
            <a:spAutoFit/>
          </a:bodyPr>
          <a:lstStyle/>
          <a:p>
            <a:pPr lvl="0"/>
            <a:r>
              <a:rPr lang="ru-RU" sz="900" b="1" i="0" u="none">
                <a:solidFill>
                  <a:schemeClr val="dk1"/>
                </a:solidFill>
                <a:latin typeface="Arial Black" pitchFamily="34"/>
              </a:rPr>
              <a:t>реализация региональных нормотворческих </a:t>
            </a:r>
            <a:br>
              <a:rPr lang="ru-RU" sz="900" b="1" i="0" u="none">
                <a:solidFill>
                  <a:schemeClr val="dk1"/>
                </a:solidFill>
                <a:latin typeface="Arial Black" pitchFamily="34"/>
              </a:rPr>
            </a:br>
            <a:r>
              <a:rPr lang="ru-RU" sz="900" b="1" i="0" u="none">
                <a:solidFill>
                  <a:schemeClr val="dk1"/>
                </a:solidFill>
                <a:latin typeface="Arial Black" pitchFamily="34"/>
              </a:rPr>
              <a:t>полномочий по собственному правовому регулированию общественных отношений, использование права (законодательства) в целях обеспечения социально-экономической политики </a:t>
            </a:r>
            <a:r>
              <a:rPr lang="ru-RU" sz="900">
                <a:solidFill>
                  <a:schemeClr val="dk1"/>
                </a:solidFill>
                <a:latin typeface="Arial Black" pitchFamily="34"/>
              </a:rPr>
              <a:t>на региональном уровне </a:t>
            </a:r>
          </a:p>
          <a:p>
            <a:pPr lvl="0"/>
            <a:endParaRPr lang="en-US" sz="400"/>
          </a:p>
          <a:p>
            <a:pPr lvl="0"/>
            <a:r>
              <a:rPr lang="ru-RU" sz="900" b="1" i="0" u="none">
                <a:solidFill>
                  <a:schemeClr val="dk1"/>
                </a:solidFill>
                <a:latin typeface="Arial Black" pitchFamily="34"/>
              </a:rPr>
              <a:t>разумное использование региональным законодателем права опережающего правового регулирования общественных отношений</a:t>
            </a:r>
          </a:p>
        </p:txBody>
      </p:sp>
      <p:sp>
        <p:nvSpPr>
          <p:cNvPr id="17415" name="Прямоугольник 2"/>
          <p:cNvSpPr>
            <a:spLocks noGrp="1" noChangeShapeType="1"/>
          </p:cNvSpPr>
          <p:nvPr/>
        </p:nvSpPr>
        <p:spPr>
          <a:xfrm>
            <a:off x="1439862" y="1182687"/>
            <a:ext cx="4010025" cy="708025"/>
          </a:xfrm>
          <a:prstGeom prst="rect">
            <a:avLst/>
          </a:prstGeom>
          <a:noFill/>
        </p:spPr>
        <p:txBody>
          <a:bodyPr lIns="91440" tIns="45720" rIns="91440" bIns="45720">
            <a:spAutoFit/>
          </a:bodyPr>
          <a:lstStyle/>
          <a:p>
            <a:pPr lvl="0"/>
            <a:r>
              <a:rPr lang="ru-RU" sz="900" b="1" i="0" u="none">
                <a:solidFill>
                  <a:schemeClr val="dk1"/>
                </a:solidFill>
                <a:latin typeface="Arial Black" pitchFamily="34"/>
              </a:rPr>
              <a:t>системная трансляция федеральных новаций </a:t>
            </a:r>
            <a:br>
              <a:rPr lang="ru-RU" sz="900" b="1" i="0" u="none">
                <a:solidFill>
                  <a:schemeClr val="dk1"/>
                </a:solidFill>
                <a:latin typeface="Arial Black" pitchFamily="34"/>
              </a:rPr>
            </a:br>
            <a:r>
              <a:rPr lang="ru-RU" sz="900" b="1" i="0" u="none">
                <a:solidFill>
                  <a:schemeClr val="dk1"/>
                </a:solidFill>
                <a:latin typeface="Arial Black" pitchFamily="34"/>
              </a:rPr>
              <a:t>в областном законодательстве</a:t>
            </a:r>
          </a:p>
          <a:p>
            <a:pPr lvl="0"/>
            <a:endParaRPr lang="en-US" sz="400"/>
          </a:p>
          <a:p>
            <a:pPr lvl="0"/>
            <a:r>
              <a:rPr lang="ru-RU" sz="900" b="1" i="0" u="none">
                <a:solidFill>
                  <a:schemeClr val="dk1"/>
                </a:solidFill>
                <a:latin typeface="Arial Black" pitchFamily="34"/>
              </a:rPr>
              <a:t>своевременное приведение областного законодательства в соответствие с федеральным законодательством </a:t>
            </a:r>
          </a:p>
        </p:txBody>
      </p:sp>
      <p:pic>
        <p:nvPicPr>
          <p:cNvPr id="17416" name="Рисунок 11"/>
          <p:cNvPicPr>
            <a:picLocks noGrp="1" noChangeAspect="1"/>
          </p:cNvPicPr>
          <p:nvPr/>
        </p:nvPicPr>
        <p:blipFill>
          <a:blip r:embed="rId4" cstate="print"/>
          <a:srcRect/>
          <a:stretch/>
        </p:blipFill>
        <p:spPr>
          <a:xfrm>
            <a:off x="720725" y="2124075"/>
            <a:ext cx="249237" cy="187325"/>
          </a:xfrm>
          <a:prstGeom prst="rect">
            <a:avLst/>
          </a:prstGeom>
          <a:noFill/>
        </p:spPr>
      </p:pic>
      <p:pic>
        <p:nvPicPr>
          <p:cNvPr id="17417" name="Рисунок 12"/>
          <p:cNvPicPr>
            <a:picLocks noGrp="1" noChangeAspect="1"/>
          </p:cNvPicPr>
          <p:nvPr/>
        </p:nvPicPr>
        <p:blipFill>
          <a:blip r:embed="rId4" cstate="print"/>
          <a:srcRect/>
          <a:stretch/>
        </p:blipFill>
        <p:spPr>
          <a:xfrm>
            <a:off x="703262" y="2844800"/>
            <a:ext cx="249237" cy="187325"/>
          </a:xfrm>
          <a:prstGeom prst="rect">
            <a:avLst/>
          </a:prstGeom>
          <a:noFill/>
        </p:spPr>
      </p:pic>
      <p:pic>
        <p:nvPicPr>
          <p:cNvPr id="17418" name="Рисунок 13"/>
          <p:cNvPicPr>
            <a:picLocks noGrp="1" noChangeAspect="1"/>
          </p:cNvPicPr>
          <p:nvPr/>
        </p:nvPicPr>
        <p:blipFill>
          <a:blip r:embed="rId5" cstate="print"/>
          <a:srcRect/>
          <a:stretch/>
        </p:blipFill>
        <p:spPr>
          <a:xfrm>
            <a:off x="1223962" y="1325562"/>
            <a:ext cx="139700" cy="103187"/>
          </a:xfrm>
          <a:prstGeom prst="rect">
            <a:avLst/>
          </a:prstGeom>
          <a:noFill/>
        </p:spPr>
      </p:pic>
      <p:pic>
        <p:nvPicPr>
          <p:cNvPr id="17419" name="Рисунок 14"/>
          <p:cNvPicPr>
            <a:picLocks noGrp="1" noChangeAspect="1"/>
          </p:cNvPicPr>
          <p:nvPr/>
        </p:nvPicPr>
        <p:blipFill>
          <a:blip r:embed="rId5" cstate="print"/>
          <a:srcRect/>
          <a:stretch/>
        </p:blipFill>
        <p:spPr>
          <a:xfrm>
            <a:off x="1223962" y="1666875"/>
            <a:ext cx="139700" cy="104775"/>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ShapeType="1"/>
          </p:cNvSpPr>
          <p:nvPr/>
        </p:nvSpPr>
        <p:spPr>
          <a:xfrm>
            <a:off x="647700" y="179387"/>
            <a:ext cx="4752975" cy="792162"/>
          </a:xfrm>
          <a:prstGeom prst="rect">
            <a:avLst/>
          </a:prstGeom>
          <a:noFill/>
        </p:spPr>
        <p:txBody>
          <a:bodyPr lIns="51792" tIns="25896" rIns="51792" bIns="25896" anchor="b">
            <a:spAutoFit/>
          </a:bodyPr>
          <a:lstStyle/>
          <a:p>
            <a:pPr lvl="0"/>
            <a:r>
              <a:rPr lang="ru-RU" sz="1200" b="1" i="0" u="none">
                <a:latin typeface="Arial Black" pitchFamily="34"/>
              </a:rPr>
              <a:t>УЧАСТИЕ В ФЕДЕРАЛЬНОМ ЗАКОНОДАЕЛЬНОМ ПРОЦЕССЕ, ФОРМИРОВАНИЕ И ПРОДВИЖЕНИЕ ЗАКОНОДАТЕЛЬНЫХ ИДЕЙ, ПРЕДЛОЖЕНИЙ И ПРОЕКТОВ НА ФЕДЕРАЛЬНОМ УРОВНЕ </a:t>
            </a:r>
          </a:p>
        </p:txBody>
      </p:sp>
      <p:pic>
        <p:nvPicPr>
          <p:cNvPr id="19459" name="Рисунок 6"/>
          <p:cNvPicPr>
            <a:picLocks noGrp="1" noChangeAspect="1"/>
          </p:cNvPicPr>
          <p:nvPr/>
        </p:nvPicPr>
        <p:blipFill>
          <a:blip r:embed="rId3" cstate="print"/>
          <a:srcRect/>
          <a:stretch/>
        </p:blipFill>
        <p:spPr>
          <a:xfrm>
            <a:off x="-176212" y="414337"/>
            <a:ext cx="1084262" cy="1049337"/>
          </a:xfrm>
          <a:prstGeom prst="rect">
            <a:avLst/>
          </a:prstGeom>
          <a:noFill/>
        </p:spPr>
      </p:pic>
      <p:pic>
        <p:nvPicPr>
          <p:cNvPr id="19460" name="Рисунок 12"/>
          <p:cNvPicPr>
            <a:picLocks noGrp="1" noChangeAspect="1"/>
          </p:cNvPicPr>
          <p:nvPr/>
        </p:nvPicPr>
        <p:blipFill>
          <a:blip r:embed="rId4" cstate="print"/>
          <a:srcRect/>
          <a:stretch/>
        </p:blipFill>
        <p:spPr>
          <a:xfrm>
            <a:off x="928687" y="1423987"/>
            <a:ext cx="249237" cy="187325"/>
          </a:xfrm>
          <a:prstGeom prst="rect">
            <a:avLst/>
          </a:prstGeom>
          <a:noFill/>
        </p:spPr>
      </p:pic>
      <p:sp>
        <p:nvSpPr>
          <p:cNvPr id="19461" name="Прямоугольник 1"/>
          <p:cNvSpPr>
            <a:spLocks noGrp="1" noChangeShapeType="1"/>
          </p:cNvSpPr>
          <p:nvPr/>
        </p:nvSpPr>
        <p:spPr>
          <a:xfrm>
            <a:off x="1223962" y="1050925"/>
            <a:ext cx="4176712" cy="1800225"/>
          </a:xfrm>
          <a:prstGeom prst="rect">
            <a:avLst/>
          </a:prstGeom>
          <a:noFill/>
        </p:spPr>
        <p:txBody>
          <a:bodyPr lIns="91440" tIns="45720" rIns="91440" bIns="45720">
            <a:spAutoFit/>
          </a:bodyPr>
          <a:lstStyle/>
          <a:p>
            <a:pPr lvl="0"/>
            <a:r>
              <a:rPr sz="900" b="1" i="0" u="none">
                <a:solidFill>
                  <a:schemeClr val="dk1"/>
                </a:solidFill>
                <a:latin typeface="Arial Black" pitchFamily="34"/>
              </a:rPr>
              <a:t>подготовка заключений на проекты федеральных законов по предметам совместного ведения Российской Федерации и субъектов Российской Федерации, внесенные в Государственную Думу Федерального Собрания Российской Федерации, а также на иные проекты федеральных законов, направленные для подготовки заключений</a:t>
            </a:r>
          </a:p>
          <a:p>
            <a:pPr lvl="0"/>
            <a:endParaRPr lang="en-US" sz="400"/>
          </a:p>
          <a:p>
            <a:pPr lvl="0"/>
            <a:r>
              <a:rPr sz="900" b="1" i="0" u="none">
                <a:solidFill>
                  <a:schemeClr val="dk1"/>
                </a:solidFill>
                <a:latin typeface="Arial Black" pitchFamily="34"/>
              </a:rPr>
              <a:t>подготовка поправок к проектам федеральных законов </a:t>
            </a:r>
          </a:p>
          <a:p>
            <a:pPr lvl="0"/>
            <a:endParaRPr lang="en-US" sz="400"/>
          </a:p>
          <a:p>
            <a:pPr lvl="0"/>
            <a:r>
              <a:rPr sz="900" b="1" i="0" u="none">
                <a:solidFill>
                  <a:schemeClr val="dk1"/>
                </a:solidFill>
                <a:latin typeface="Arial Black" pitchFamily="34"/>
              </a:rPr>
              <a:t>подготовка запросов и обращений по вопросам нормотворческой деятельности в федеральные органы государственной власти </a:t>
            </a:r>
            <a:br>
              <a:rPr sz="900" b="1" i="0" u="none">
                <a:solidFill>
                  <a:schemeClr val="dk1"/>
                </a:solidFill>
                <a:latin typeface="Arial Black" pitchFamily="34"/>
              </a:rPr>
            </a:br>
            <a:endParaRPr lang="en-US" sz="400"/>
          </a:p>
          <a:p>
            <a:pPr lvl="0"/>
            <a:r>
              <a:rPr sz="900" b="1" i="0" u="none">
                <a:solidFill>
                  <a:schemeClr val="dk1"/>
                </a:solidFill>
                <a:latin typeface="Arial Black" pitchFamily="34"/>
              </a:rPr>
              <a:t>подготовка проектов федеральных законов</a:t>
            </a:r>
          </a:p>
        </p:txBody>
      </p:sp>
      <p:pic>
        <p:nvPicPr>
          <p:cNvPr id="19462" name="Рисунок 12"/>
          <p:cNvPicPr>
            <a:picLocks noGrp="1" noChangeAspect="1"/>
          </p:cNvPicPr>
          <p:nvPr/>
        </p:nvPicPr>
        <p:blipFill>
          <a:blip r:embed="rId4" cstate="print"/>
          <a:srcRect/>
          <a:stretch/>
        </p:blipFill>
        <p:spPr>
          <a:xfrm>
            <a:off x="927100" y="1927225"/>
            <a:ext cx="249237" cy="187325"/>
          </a:xfrm>
          <a:prstGeom prst="rect">
            <a:avLst/>
          </a:prstGeom>
          <a:noFill/>
        </p:spPr>
      </p:pic>
      <p:pic>
        <p:nvPicPr>
          <p:cNvPr id="19463" name="Рисунок 12"/>
          <p:cNvPicPr>
            <a:picLocks noGrp="1" noChangeAspect="1"/>
          </p:cNvPicPr>
          <p:nvPr/>
        </p:nvPicPr>
        <p:blipFill>
          <a:blip r:embed="rId4" cstate="print"/>
          <a:srcRect/>
          <a:stretch/>
        </p:blipFill>
        <p:spPr>
          <a:xfrm>
            <a:off x="927100" y="2260600"/>
            <a:ext cx="249237" cy="187325"/>
          </a:xfrm>
          <a:prstGeom prst="rect">
            <a:avLst/>
          </a:prstGeom>
          <a:noFill/>
        </p:spPr>
      </p:pic>
      <p:pic>
        <p:nvPicPr>
          <p:cNvPr id="19464" name="Рисунок 16"/>
          <p:cNvPicPr>
            <a:picLocks noGrp="1" noChangeAspect="1"/>
          </p:cNvPicPr>
          <p:nvPr/>
        </p:nvPicPr>
        <p:blipFill>
          <a:blip r:embed="rId4" cstate="print"/>
          <a:srcRect/>
          <a:stretch/>
        </p:blipFill>
        <p:spPr>
          <a:xfrm>
            <a:off x="927100" y="2603500"/>
            <a:ext cx="249237" cy="187325"/>
          </a:xfrm>
          <a:prstGeom prst="rect">
            <a:avLst/>
          </a:prstGeom>
          <a:noFill/>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spd="fast" advClick="1"/>
    </mc:Choice>
    <mc:Fallback>
      <p:transition/>
    </mc:Fallback>
  </mc:AlternateContent>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Arial"/>
        <a:cs typeface="Arial"/>
      </a:majorFont>
      <a:minorFont>
        <a:latin typeface="Arial"/>
        <a:ea typeface="Arial"/>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spPr>
      <a:bodyPr vert="horz" wrap="square" lIns="51792" tIns="25896" rIns="51792" bIns="25896" numCol="1" anchor="b" anchorCtr="0" compatLnSpc="1">
        <a:prstTxWarp prst="textNoShape">
          <a:avLst/>
        </a:prstTxWarp>
      </a:bodyPr>
      <a:lstStyle>
        <a:defPPr marL="0" marR="0" indent="0" algn="ctr" defTabSz="514350" rtl="0" eaLnBrk="1" fontAlgn="base" latinLnBrk="0" hangingPunct="1">
          <a:lnSpc>
            <a:spcPct val="100000"/>
          </a:lnSpc>
          <a:spcBef>
            <a:spcPct val="0"/>
          </a:spcBef>
          <a:spcAft>
            <a:spcPct val="0"/>
          </a:spcAft>
          <a:buClrTx/>
          <a:buSzTx/>
          <a:buFontTx/>
          <a:buNone/>
          <a:defRPr kumimoji="0" lang="ru-RU" altLang="ru-RU" sz="1400" b="0" i="0" u="none" strike="noStrike" cap="none" normalizeH="0" baseline="0" smtClean="0">
            <a:ln>
              <a:noFill/>
            </a:ln>
            <a:solidFill>
              <a:srgbClr val="FF0000"/>
            </a:solidFill>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51792" tIns="25896" rIns="51792" bIns="25896" numCol="1" anchor="b" anchorCtr="0" compatLnSpc="1">
        <a:prstTxWarp prst="textNoShape">
          <a:avLst/>
        </a:prstTxWarp>
      </a:bodyPr>
      <a:lstStyle>
        <a:defPPr marL="0" marR="0" indent="0" algn="ctr" defTabSz="514350" rtl="0" eaLnBrk="1" fontAlgn="base" latinLnBrk="0" hangingPunct="1">
          <a:lnSpc>
            <a:spcPct val="100000"/>
          </a:lnSpc>
          <a:spcBef>
            <a:spcPct val="0"/>
          </a:spcBef>
          <a:spcAft>
            <a:spcPct val="0"/>
          </a:spcAft>
          <a:buClrTx/>
          <a:buSzTx/>
          <a:buFontTx/>
          <a:buNone/>
          <a:defRPr kumimoji="0" lang="ru-RU" altLang="ru-RU" sz="1400" b="0" i="0" u="none" strike="noStrike" cap="none" normalizeH="0" baseline="0" smtClean="0">
            <a:ln>
              <a:noFill/>
            </a:ln>
            <a:solidFill>
              <a:srgbClr val="FF0000"/>
            </a:solidFill>
            <a:latin typeface="Arial" panose="020B0604020202020204" pitchFamily="34" charset="0"/>
            <a:cs typeface="Arial" panose="020B0604020202020204"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0</Pages>
  <Words>7955</Words>
  <Characters>0</Characters>
  <Application>Microsoft Office PowerPoint</Application>
  <DocSecurity>0</DocSecurity>
  <PresentationFormat>Произвольный</PresentationFormat>
  <Lines>0</Lines>
  <Paragraphs>934</Paragraphs>
  <Slides>73</Slides>
  <Notes>73</Notes>
  <HiddenSlides>0</HiddenSlides>
  <MMClips>0</MMClips>
  <ScaleCrop>false</ScaleCrop>
  <HeadingPairs>
    <vt:vector size="4" baseType="variant">
      <vt:variant>
        <vt:lpstr>Тема</vt:lpstr>
      </vt:variant>
      <vt:variant>
        <vt:i4>1</vt:i4>
      </vt:variant>
      <vt:variant>
        <vt:lpstr>Заголовки слайдов</vt:lpstr>
      </vt:variant>
      <vt:variant>
        <vt:i4>73</vt:i4>
      </vt:variant>
    </vt:vector>
  </HeadingPairs>
  <TitlesOfParts>
    <vt:vector size="74" baseType="lpstr">
      <vt:lpstr>Оформление по умолчанию</vt:lpstr>
      <vt:lpstr>Региональное правотворчество:  от идеи до воплощения </vt:lpstr>
      <vt:lpstr>ПРЕДЛАГАЮ ПОЗНАКОМИТЬСЯ </vt:lpstr>
      <vt:lpstr>ИГОРЬ СЕРГЕЕВИЧ АНДРЕЕЧЕВ </vt:lpstr>
      <vt:lpstr>правовой департамент администрации Губернатора  Архангельской области и Правительства Архангельской области</vt:lpstr>
      <vt:lpstr>правовой департамент администрации Губернатора  Архангельской области и Правительства Архангельской области</vt:lpstr>
      <vt:lpstr>как развивать региональное законодательство  как развивается региональное законодательство  каким обстоятельствам подчинено развитие регионального законодательства   как и зачем транслировать федеральные новации  </vt:lpstr>
      <vt:lpstr>Какие задачи стоят  перед региональными органами власти  в сфере правотворческой деятельности?</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нарушены ли права, свободы и законные интересы административного истца или лиц, в интересах которых подано административное исковое заявление  соблюдены ли требования нормативных правовых актов, устанавливающих: а) полномочия органа, организации, должностного лица на принятие нормативных правовых актов; б) форму и вид, в которых орган, организация, должностное лицо вправе принимать нормативные правовые акты; в) процедуру принятия оспариваемого нормативного правового акта; г) правила введения нормативных правовых актов в действие, в том числе  порядок опубликования, государственной регистрации (если государственная регистрация данных нормативных правовых актов предусмотрена законодательством Российской Федерации) и вступления их в силу;  соответствие оспариваемого нормативного правового акта или его части нормативным правовым актам, имеющим большую юридическую силу</vt:lpstr>
      <vt:lpstr>Истец считает, что его права нарушены условиями Положения о порядке предоставления субсидий на возмещение части затрат, связанных с оказанием скорой медицинской помощи вне медицинской организации юридическими лицами (за исключением государственных учреждений) и ИП, участвующими в реализации территориальной программы государственных гарантий бесплатного оказания медицинской помощи, поскольку Положением предусмотрено, что основанием для отказа в предоставлении субсидии являются случаи оказания помощи не в рамках единого номера вызова скорой медицинской помощи. Одним из оснований для отказа в предоставлении субсидии являются случаи оказания скорой медицинской помощи не в рамках единого номера вызова скорой медицинской помощи.</vt:lpstr>
      <vt:lpstr>Лицам, заключившим трудовые договоры для выполнения работы в государственных учреждениях Архангельской области, органах государственной власти Архангельской области и иных государственных органах Архангельской области, расположенных в районах Крайнего Севера и приравненных к ним местностях, и прибывшим в соответствии с этими договорами из других регионов Российской Федерации, за счет средств работодателя предоставляются следующие гарантии и компенсации:  единовременное пособие в размере двух окладов (должностных окладов), ставок заработной платы и единовременное пособие на каждого прибывающего с ним члена его семьи в размере половины оклада (должностного оклада), ставки заработной платы работника;  оплата стоимости проезда работника и членов его семьи в пределах территории Российской Федерации по фактическим расходам, а также стоимости провоза багажа не более пяти тонн на семью по фактическим расходам, но не свыше тарифов, предусмотренных для перевозки железнодорожным транспортом;  оплачиваемый отпуск продолжительностью семь календарных дней для обустройства на новом месте.  Гарантии и компенсации предоставляются работнику, если соответствующие условия включены в трудовой договор, заключенный с ним работодателем.  Требование о предоставлении гарантий и компенсаций в связи с осуществлением гражданином трудовой деятельности в особых климатических условиях является для работодателя обязательным и не отнесено законодателем к свободе усмотрения работодателя при заключении трудового договора.</vt:lpstr>
      <vt:lpstr>   Данный Порядок определяет требования к выписке и отпуску лекарственных препаратов, содержащих кодеин и его соли, за исключением препаратов, указанных в приложении № 1 к Инструкции о порядке выписывания лекарственных препаратов и оформления рецептов и требований-накладных, утвержденной приказом Министерства здравоохранения и социального развития Российской Федерации от 12 февраля 2007 г. № 110 «О порядке назначения и выписывания лекарственных препаратов, изделий медицинского назначения и специализированных продуктов лечебного питания».  Лекарственные препараты, содержащие кодеин и его соли, должны выписываться на рецептурных бланках формы № 148-1/у-88, утвержденной приказом.  На одном рецептурном бланке формы № 148-1/у-88 выписывается не более двух упаковок лекарственных препаратов, содержащих кодеин и его соли (пункт 3 Порядка). Отпуск лекарственных препаратов, содержащих кодеин и его соли, осуществляется имеющими лицензию на фармацевтическую деятельность аптечными организациями независимо от их организационно-правовой формы, формы собственности и ведомственной принадлежности (пункт 4 Порядка). </vt:lpstr>
      <vt:lpstr>Слайд 43</vt:lpstr>
      <vt:lpstr> Признано недействующим в части постановление Правительства Архангельской области от 17.03.2015 № 103-пп «Об утверждении Порядка и условий размещения объектов, виды которых установлены Правительством Российской Федерации, на землях или земельных участках, находящихся в государственной или муниципальной собственности, без предоставления земель или земельных участков и установления сервитута, публичного сервитута»  Согласно продемонстрированному Обществом расчету размер платы за разрешение на размещение объектов без предоставления земельного участка, на основании оспариваемого Порядка составил 29 776 рублей 83 копейки, что более чем на 52% больше, чем, если бы расчет был бы в соответствии с размером арендной платы, установленной для аналогичных целей в отношении земельных участков, находящихся в федеральной собственности в той же территориальной зоне на основании приказа Минэкономразвития России № 9.    Причины, по которым размер платы за разрешение на размещение объектов без предоставления земельного участка, на основании Порядка в оспариваемой его части выше арендной платы, установленной для аналогичных целей в отношении земельных участков, находящихся в федеральной собственности в той же территориальной зоне, а также различия между указанными двумя разновидностями использования земли в аспекте применения принципа платности, Правительство региона суду не сообщило. </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Правовая определенность как конституционно значимое свойство нормативных правовых актов обеспечивает устойчивость регулируемых на их основе правоотношений, позволяя тем самым предвидеть действия публичной власти, оценивать их законность, знать способы защиты при нарушении основных прав и свобод.</vt:lpstr>
      <vt:lpstr>Общеправовой критерий ОПРЕДЕЛЕННОСТИ, ЯСНОСТИ, НЕДВУСМЫСЛЕННОСТИ правовой нормы вытекает из КОНСТИТУЦИОННОГО ПРИНЦИПА РАВЕНСТВА ВСЕХ ПЕРЕД ЗАКОНОМ И СУДОМ (часть 1 статья 19 Конституции Российской Федерации), поскольку такое равенство может быть обеспечено лишь при условии ЕДИНООБРАЗНОГО ПОНИМАНИЯ И ТОЛКОВАНИЯ НОРМЫ ВСЕМИ ПРАВОПРИМЕНИТЕЛЯМИ.   «возможность произвольного понимания и применения норм закона является нарушением конституционно признанного равенства всех перед законом и судом»  Реализация нормотворческих полномочий предполагает соблюдение требований, предъявляемых федеральным законодателем к ФОРМЕ И СОДЕРЖАНИЮ ПРАВОВОЙ НОРМЫ, имея в виду требования определенности, ясности, недвусмысленности правовой нормы и ее согласованности с системой действующего правового регулирования.   Конституционный Суд Российской Федерации в своих решениях неоднократно указывал, что неопределенность содержания правовой нормы не может обеспечить ее единообразное понимание, создает возможность злоупотреблений правоприменителями и правоисполнителями своими полномочиями</vt:lpstr>
      <vt:lpstr>Общеправовой критерий формальной определенности, ясности, недвусмысленности правовой нормы (формальной определенности закона), обусловленный природой нормативного регулирования в правовых системах, основанных на ВЕРХОВЕНСТВЕ ПРАВА, непосредственно вытекает из конституционно закрепленных принципа юридического равенства, ПРИНЦИПА ВЕРХОВЕНСТВА КОНСТИТУЦИИ И ОСНОВАННЫХ НА НЕЙ ФЕДЕРАЛЬНЫХ ЗАКОНОВ.  Определенность требует согласованного правового регулирования общественных отношений: противоречащие друг другу правовые нормы порождают и противоречивую правоприменительную практику, возможность произвольного их применения ослабляет гарантии государственной защиты конституционных прав и свобод (Постановление от 29 июня 2004 г. № 13-П).   Отступление от принципа правовой определенности может быть оправдано только обстоятельствами существенного и непреодолимого характера (Постановление от 21 января 2010 года N 1-П).</vt:lpstr>
      <vt:lpstr>Содержание принципа правовой определенности раскрывается Конституционным Судом в следующих, предъявляемых к нормотворческой и правоприменительной деятельности, требованиях:  - стабильность правового регулирования;  - ясность, недвусмысленность и согласованность правовых норм, правоприменительных решений;  - единообразное применение закона, включая единство судебной практики; - устойчивость правоприменительной практики.  Принцип правовой определенности обеспечивает соблюдение конституционно значимых требований, предполагаемых ПРИНЦИПОМ СОРАЗМЕРНОСТИ. Для того, чтобы исключить возможность несоразмерного ограничения основных прав и свобод в конкретной правоприменительной ситуации, норма должна быть формально определенной, точной, четкой и ясной, не допускающей расширительного толкования установленных ограничений и, следовательно, произвольного их применения (Постановление от 30 октября 2003 г. № 15-П).</vt:lpstr>
      <vt:lpstr>реализация принципа поддержания доверия граждан к закону и действиям государства подразумевает ОТВЕТСТВЕННОСТЬ ЗАКОНОДАТЕЛЯ ЗА КАЧЕСТВО ПРИНИМАЕМЫХ РЕШЕНИЙ, ОБЕСПЕЧЕНИЕ ПРИСУЩЕЙ ПРИРОДЕ ЗАКОНОДАТЕЛЬНЫХ АКТОВ СТАБИЛЬНОСТИ ПРАВОВОГО РЕГУЛИРОВАНИЯ, недопустимость внесения произвольных изменений в действующую систему правовых норм, надлежащее гарантирование прав и законных интересов субъектов длящихся правоотношений в случае внесения изменений в условия их реализации, предоставление гражданам и их объединениям адекватных временных и иных возможностей для адаптации к изменившимся нормативным условиям приобретения и реализации соответствующих прав и свобод   (постановления от 24 мая 2001 г. № 8-П, от 29 января 2004 г. № 2-П, от 20 апреля 2010 г. № 9-П, от 27 марта 2012 г. № 8-П, от 1 июля 2015 г. № 18-П).</vt:lpstr>
      <vt:lpstr>Постановление Пленума Верховного Суда Российской Федерации от 25 декабря 2018 г. № 50 «О практике рассмотрения судами дел об оспаривании нормативных правовых актов и актов,  содержащих разъяснения законодательства и обладающих нормативными свойствами»</vt:lpstr>
      <vt:lpstr>Какие нормотворческие компетенции (знания, умения и навыки) необходимы в нормотворческой деятельности? </vt:lpstr>
      <vt:lpstr> правильно выбирать форму проекта нормативного правового акта и, опираясь на знания нормотворческой юридической техники, правильно его построить;   - выбирать из инструментария нормотворческой юридической техники необходимые средства;   - применять на практике основные средства и приемы нормотворческой техники;   - осуществлять правовой мониторинг;   - составлять планы нормотворческой деятельности;  - организовать работу по подготовке проекта, подготовить текст концепции проекта;  - составлять необходимые сопроводительные документы к проектам нормативным правовых актов;   - анализировать тексты нормативных правовых актов и их проектов </vt:lpstr>
      <vt:lpstr>Слайд 67</vt:lpstr>
      <vt:lpstr>Бакалавр по направлению подготовки «Юриспруденция» готовится к следующим видам профессиональной деятельности:  1) нормотворческая;  2) правоприменительная;  3) правоохранительная;  4) экспертно-консультационная;  5) педагогическая (преподавание правовых дисциплин в образовательных учреждениях кроме высших учебных заведений)   Приказ Минобрнауки России от 13 августа 2020 г. № 1011 «Об утверждении федерального государственного образовательного стандарта высшего образования - бакалавриат по направлению подготовки 40.03.01 Юриспруденция»</vt:lpstr>
      <vt:lpstr>А кто из членов молодежного парламента имеет юридическое образование? </vt:lpstr>
      <vt:lpstr>Нормотворчество органов публичной власти и его правовое регулирование. Общая характеристика нормативных правовых актов</vt:lpstr>
      <vt:lpstr>Слайд 71</vt:lpstr>
      <vt:lpstr>Языковые правила подготовки проектов нормативных правовых актов</vt:lpstr>
      <vt:lpstr>Благодарю за внимание! </vt:lpstr>
    </vt:vector>
  </TitlesOfParts>
  <LinksUpToDate>false</LinksUpToDate>
  <CharactersWithSpaces>0</CharactersWithSpaces>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Региональное правотворчество:  от идеи до воплощения </dc:title>
  <dc:creator>andreecheva</dc:creator>
  <cp:lastModifiedBy>fokina</cp:lastModifiedBy>
  <cp:revision>618</cp:revision>
  <dcterms:created xsi:type="dcterms:W3CDTF">2019-03-31T10:01:00Z</dcterms:created>
  <dcterms:modified xsi:type="dcterms:W3CDTF">2024-06-24T06:16:16Z</dcterms:modified>
  <dc:identifier/>
  <dc:language/>
  <cp:version/>
</cp:coreProperties>
</file>