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2" r:id="rId3"/>
    <p:sldId id="284" r:id="rId4"/>
    <p:sldId id="275" r:id="rId5"/>
    <p:sldId id="263" r:id="rId6"/>
    <p:sldId id="264" r:id="rId7"/>
    <p:sldId id="270" r:id="rId8"/>
    <p:sldId id="271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42C7C62C-6075-426B-B9CE-B65FA7FF71B9}">
          <p14:sldIdLst>
            <p14:sldId id="256"/>
            <p14:sldId id="272"/>
            <p14:sldId id="284"/>
            <p14:sldId id="275"/>
            <p14:sldId id="263"/>
            <p14:sldId id="264"/>
            <p14:sldId id="270"/>
            <p14:sldId id="271"/>
            <p14:sldId id="26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3F0ED"/>
    <a:srgbClr val="E1DAD2"/>
    <a:srgbClr val="FEFEFE"/>
    <a:srgbClr val="C1C9CD"/>
    <a:srgbClr val="7C96A3"/>
    <a:srgbClr val="FFFFFF"/>
    <a:srgbClr val="003374"/>
    <a:srgbClr val="3A5896"/>
    <a:srgbClr val="385592"/>
    <a:srgbClr val="173A8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837" autoAdjust="0"/>
  </p:normalViewPr>
  <p:slideViewPr>
    <p:cSldViewPr snapToGrid="0">
      <p:cViewPr varScale="1">
        <p:scale>
          <a:sx n="97" d="100"/>
          <a:sy n="97" d="100"/>
        </p:scale>
        <p:origin x="-20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39807-C6BF-46A6-A9CB-A284D617EDEA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3ECC1-07F5-437E-9565-97DF9A0D60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3383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1988 году в Москве (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Братеево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появился первый ТОС.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Первым законодательным актом, который закрепил и вывел местное самоуправление на новый уровень, стал закон СССР от 9 апреля 1990 г. № 1417-1 «Об общих началах местного самоуправления и местного хозяйства в СССР». Данный акт ввел в систему государственной власти местное самоуправление, определив его как самоорганизацию граждан для решения непосредственно или через выбираемые представительные органы вопросов местного значения, возникающих в соответствующем населенном пункте. Этим законом органы ТОС наделялись властными полномочиями путём их передачи от местных Советов на постоянной основе.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3ECC1-07F5-437E-9565-97DF9A0D603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0190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59" y="163208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feed?section=search&amp;q=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487799" y="4772912"/>
            <a:ext cx="458403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 smtClean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  <a:p>
            <a:endParaRPr lang="ru-RU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  <a:p>
            <a:endParaRPr lang="en-US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4" name="Рисунок 3" descr="imgonline-com-ua-Transparent-backgr-SoMnCpLKxL1Fb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776" y="64980"/>
            <a:ext cx="3884406" cy="220114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75252" y="2596608"/>
            <a:ext cx="7841973" cy="5847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Проект «Молодежный голос ТОС»</a:t>
            </a:r>
            <a:r>
              <a:rPr lang="ru-RU" sz="3200" b="1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 </a:t>
            </a:r>
            <a:endParaRPr lang="ru-RU" sz="3200" b="1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98782" y="4439684"/>
            <a:ext cx="63097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/>
            <a:r>
              <a:rPr lang="ru-RU" b="1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21 </a:t>
            </a:r>
            <a:r>
              <a:rPr lang="ru-RU" b="1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июня 2024 </a:t>
            </a:r>
            <a:r>
              <a:rPr lang="ru-RU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г. </a:t>
            </a:r>
            <a:endParaRPr lang="ru-RU" b="1" i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685800"/>
            <a:r>
              <a:rPr lang="ru-RU" i="1" dirty="0">
                <a:solidFill>
                  <a:prstClr val="black"/>
                </a:solidFill>
                <a:latin typeface="Century Gothic" panose="020B0502020202020204" pitchFamily="34" charset="0"/>
              </a:rPr>
              <a:t>Чесноков Игорь Александрович, председатель Правления </a:t>
            </a:r>
            <a:r>
              <a:rPr lang="ru-RU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Ассоциации «АРАТОС»</a:t>
            </a:r>
            <a:endParaRPr lang="ru-RU" i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7452" y="105023"/>
            <a:ext cx="1962035" cy="1882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1439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669944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ЧТО ТАКОЕ ТОС?</a:t>
            </a:r>
            <a:endParaRPr lang="ru-RU" sz="3600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6649" y="1170039"/>
            <a:ext cx="6541082" cy="341632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66994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+mj-cs"/>
              </a:rPr>
              <a:t>Территориальное общественное самоуправление (ТОС) </a:t>
            </a:r>
            <a:r>
              <a:rPr lang="ru-RU" dirty="0">
                <a:solidFill>
                  <a:srgbClr val="212529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— это форма самоорганизации граждан по месту их жительства на части территории муниципального </a:t>
            </a:r>
            <a:r>
              <a:rPr lang="ru-RU" dirty="0" smtClean="0">
                <a:solidFill>
                  <a:srgbClr val="212529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образования </a:t>
            </a:r>
            <a:r>
              <a:rPr lang="ru-RU" b="1" dirty="0">
                <a:solidFill>
                  <a:srgbClr val="212529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для самостоятельного и под свою ответственность осуществления собственных инициатив по вопросам местного значения</a:t>
            </a:r>
            <a:r>
              <a:rPr lang="ru-RU" dirty="0" smtClean="0">
                <a:solidFill>
                  <a:srgbClr val="212529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. </a:t>
            </a:r>
          </a:p>
          <a:p>
            <a:r>
              <a:rPr lang="ru-RU" dirty="0" smtClean="0">
                <a:solidFill>
                  <a:srgbClr val="212529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К </a:t>
            </a:r>
            <a:r>
              <a:rPr lang="ru-RU" dirty="0">
                <a:solidFill>
                  <a:srgbClr val="212529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таким территориям относятся: </a:t>
            </a:r>
            <a:r>
              <a:rPr lang="ru-RU" b="1" dirty="0">
                <a:solidFill>
                  <a:srgbClr val="212529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микрорайон, квартал, улица, двор, дом, подъезд</a:t>
            </a:r>
            <a:r>
              <a:rPr lang="ru-RU" b="1" dirty="0" smtClean="0">
                <a:solidFill>
                  <a:srgbClr val="212529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.</a:t>
            </a:r>
          </a:p>
          <a:p>
            <a:endParaRPr lang="ru-RU" b="1" dirty="0" smtClean="0">
              <a:solidFill>
                <a:srgbClr val="212529"/>
              </a:solidFill>
              <a:latin typeface="Century Gothic" panose="020B0502020202020204" pitchFamily="34" charset="0"/>
            </a:endParaRPr>
          </a:p>
          <a:p>
            <a:r>
              <a:rPr lang="ru-RU" b="1" dirty="0" smtClean="0">
                <a:solidFill>
                  <a:srgbClr val="212529"/>
                </a:solidFill>
                <a:latin typeface="Century Gothic" panose="020B0502020202020204" pitchFamily="34" charset="0"/>
              </a:rPr>
              <a:t>В Архангельской области на 1 января 2024 года зарегистрировано 1255 ТОС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11086"/>
            <a:ext cx="2314060" cy="231406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54416" y="987980"/>
            <a:ext cx="13496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12529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ст. 27 Закона 131-ФЗ </a:t>
            </a:r>
            <a:r>
              <a:rPr lang="ru-RU" sz="1600" b="1" dirty="0" smtClean="0">
                <a:solidFill>
                  <a:srgbClr val="212529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       «</a:t>
            </a:r>
            <a:r>
              <a:rPr lang="ru-RU" sz="1600" b="1" dirty="0">
                <a:solidFill>
                  <a:srgbClr val="212529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Об общих принципах </a:t>
            </a:r>
            <a:r>
              <a:rPr lang="ru-RU" sz="1600" b="1" dirty="0" smtClean="0">
                <a:solidFill>
                  <a:srgbClr val="212529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развития МСУ»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42841" y="4970699"/>
            <a:ext cx="567669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Могут создаваться в форме юридического лица или без образования юридического лица 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20" name="Рисунок 19" descr="imgonline-com-ua-Transparent-backgr-SoMnCpLKxL1Fb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269"/>
            <a:ext cx="1157030" cy="65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7654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1160" y="695393"/>
            <a:ext cx="6352839" cy="185754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212529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ТОС </a:t>
            </a:r>
            <a:r>
              <a:rPr lang="ru-RU" sz="1600" b="1" dirty="0">
                <a:solidFill>
                  <a:srgbClr val="212529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является эффективной формой реализации собственных инициатив, направленных на улучшение качества жизни людей на своей территории.</a:t>
            </a:r>
            <a:br>
              <a:rPr lang="ru-RU" sz="1600" b="1" dirty="0">
                <a:solidFill>
                  <a:srgbClr val="212529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ru-RU" sz="1600" b="1" dirty="0" smtClean="0">
                <a:solidFill>
                  <a:srgbClr val="212529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Внесение </a:t>
            </a:r>
            <a:r>
              <a:rPr lang="ru-RU" sz="1600" b="1" dirty="0">
                <a:solidFill>
                  <a:srgbClr val="212529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предложений по развитию своей территории в органы местного самоуправления</a:t>
            </a:r>
            <a:r>
              <a:rPr lang="ru-RU" sz="1600" dirty="0">
                <a:solidFill>
                  <a:srgbClr val="212529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, </a:t>
            </a:r>
            <a:r>
              <a:rPr lang="ru-RU" sz="1600" b="1" dirty="0" smtClean="0">
                <a:solidFill>
                  <a:srgbClr val="212529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участие в работе общественных советов, разработка проектов </a:t>
            </a:r>
            <a:r>
              <a:rPr lang="ru-RU" sz="1600" b="1" dirty="0">
                <a:solidFill>
                  <a:srgbClr val="212529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развития </a:t>
            </a:r>
            <a:r>
              <a:rPr lang="ru-RU" sz="1600" b="1" dirty="0" smtClean="0">
                <a:solidFill>
                  <a:srgbClr val="212529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территории.</a:t>
            </a:r>
            <a:endParaRPr lang="ru-RU" sz="1600" b="1" dirty="0">
              <a:solidFill>
                <a:srgbClr val="212529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Рисунок 3" descr="https://sun9-4.userapi.com/impg/SOGDYVMwa6aR3HWzE-RUJoZODmvdYx7pPkCw7g/N2Go8j2v0s4.jpg?size=2560x1153&amp;quality=95&amp;sign=ddb6cc6c25ba8738ac8896d46e4877d2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9532" y="2451973"/>
            <a:ext cx="3175461" cy="182810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5" name="Рисунок 4" descr="https://sun9-3.userapi.com/impg/hGCbmotIKc32O3QQcbGv1qpBxnF-T9INzBAXDg/RJZZL9s3AtA.jpg?size=1280x960&amp;quality=95&amp;sign=01768c9d785ded46f1520b5e26d47bc2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5311" y="2451973"/>
            <a:ext cx="2599799" cy="17859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09176" y="4567537"/>
            <a:ext cx="3096172" cy="173305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8" name="Рисунок 7" descr="https://sun9-15.userapi.com/impg/MSMk00rDHH757sKTSLN2RmxNXfMGoO9QDBu7oQ/2zamfkcTwZY.jpg?size=2560x1707&amp;quality=95&amp;sign=ac2eb7d25a8455241572e0586a66f3be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3706" y="4618690"/>
            <a:ext cx="2664663" cy="16818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9" name="Рисунок 8" descr="https://sun9-71.userapi.com/impg/R6ZtnFpxcgSv62WhUU_LcZpXNJKkrXCsWF1HNA/8PC0HE-nQjU.jpg?size=1215x2160&amp;quality=95&amp;sign=fdf6f1c0ce9fb2abfd271e9788b168cb&amp;type=album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06" y="1107458"/>
            <a:ext cx="1925955" cy="309562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-1" y="5620"/>
            <a:ext cx="9144000" cy="651439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endParaRPr lang="ru-RU" sz="3600" b="1" dirty="0" smtClean="0">
              <a:solidFill>
                <a:srgbClr val="669944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algn="ctr"/>
            <a:endParaRPr lang="ru-RU" sz="14400" b="1" dirty="0" smtClean="0">
              <a:solidFill>
                <a:srgbClr val="669944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ru-RU" sz="14400" b="1" dirty="0" smtClean="0">
                <a:solidFill>
                  <a:srgbClr val="669944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ЗАЧЕМ </a:t>
            </a:r>
            <a:r>
              <a:rPr lang="ru-RU" sz="14400" b="1" dirty="0">
                <a:solidFill>
                  <a:srgbClr val="669944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НУЖЕН ТОС?</a:t>
            </a:r>
            <a:br>
              <a:rPr lang="ru-RU" sz="14400" b="1" dirty="0">
                <a:solidFill>
                  <a:srgbClr val="669944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</a:br>
            <a:endParaRPr lang="ru-RU" sz="14400" dirty="0">
              <a:latin typeface="Century Gothic" panose="020B0502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61621" y="695393"/>
            <a:ext cx="498163" cy="4924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1686" y="1508485"/>
            <a:ext cx="509474" cy="487080"/>
          </a:xfrm>
          <a:prstGeom prst="rect">
            <a:avLst/>
          </a:prstGeom>
        </p:spPr>
      </p:pic>
      <p:pic>
        <p:nvPicPr>
          <p:cNvPr id="14" name="Рисунок 13" descr="imgonline-com-ua-Transparent-backgr-SoMnCpLKxL1FbP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13269"/>
            <a:ext cx="1157030" cy="6556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1139" y="4231731"/>
            <a:ext cx="23023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12529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ТОС "Дети - будущее"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98611" y="6300589"/>
            <a:ext cx="1428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212529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ТОС " Чайка "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94193" y="4237901"/>
            <a:ext cx="1342034" cy="3044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212529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ТОС "Твердь"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24740" y="6282009"/>
            <a:ext cx="2727029" cy="3044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212529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ТОС "Любимая деревенька"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398415" y="4203083"/>
            <a:ext cx="1632178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212529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ТОС "</a:t>
            </a:r>
            <a:r>
              <a:rPr lang="ru-RU" sz="1400" b="1" dirty="0" err="1">
                <a:solidFill>
                  <a:srgbClr val="212529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Чадрома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0758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487799" y="4772912"/>
            <a:ext cx="458403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 smtClean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  <a:p>
            <a:endParaRPr lang="ru-RU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  <a:p>
            <a:endParaRPr lang="en-US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4" name="Рисунок 3" descr="imgonline-com-ua-Transparent-backgr-SoMnCpLKxL1Fb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775" y="64980"/>
            <a:ext cx="2716574" cy="153937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37607" y="207204"/>
            <a:ext cx="64589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МОЛОДЕЖНЫЙ ГОЛОС ТОС </a:t>
            </a:r>
            <a:endParaRPr lang="ru-RU" sz="3200" b="1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390" y="1604358"/>
            <a:ext cx="1203399" cy="1654190"/>
          </a:xfrm>
          <a:prstGeom prst="rect">
            <a:avLst/>
          </a:prstGeom>
        </p:spPr>
      </p:pic>
      <p:pic>
        <p:nvPicPr>
          <p:cNvPr id="8" name="Рисунок 7" descr="supported_by_gtsao_centered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96596" y="86449"/>
            <a:ext cx="822296" cy="826283"/>
          </a:xfrm>
          <a:prstGeom prst="rect">
            <a:avLst/>
          </a:prstGeom>
        </p:spPr>
      </p:pic>
      <p:pic>
        <p:nvPicPr>
          <p:cNvPr id="1026" name="Picture 2" descr="https://narfu.ru/upload/iblock/90b/new_photo_9124_h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5904" y="1054956"/>
            <a:ext cx="6455472" cy="4296924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361" y="3258548"/>
            <a:ext cx="1180408" cy="11804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24844" y="5684605"/>
            <a:ext cx="58272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Общероссийская </a:t>
            </a:r>
            <a:r>
              <a:rPr lang="ru-RU" sz="1400" b="1" dirty="0" smtClean="0">
                <a:latin typeface="Century Gothic" panose="020B0502020202020204" pitchFamily="34" charset="0"/>
              </a:rPr>
              <a:t>ассамблея развития </a:t>
            </a:r>
            <a:r>
              <a:rPr lang="ru-RU" sz="1400" b="1" dirty="0">
                <a:latin typeface="Century Gothic" panose="020B0502020202020204" pitchFamily="34" charset="0"/>
              </a:rPr>
              <a:t>территорий и общественного самоуправления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4844" y="6130028"/>
            <a:ext cx="53194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Архангельское </a:t>
            </a:r>
            <a:r>
              <a:rPr lang="ru-RU" sz="1400" b="1" dirty="0" smtClean="0">
                <a:latin typeface="Century Gothic" panose="020B0502020202020204" pitchFamily="34" charset="0"/>
              </a:rPr>
              <a:t>областное Собрание </a:t>
            </a:r>
            <a:r>
              <a:rPr lang="ru-RU" sz="1400" b="1" dirty="0">
                <a:latin typeface="Century Gothic" panose="020B0502020202020204" pitchFamily="34" charset="0"/>
              </a:rPr>
              <a:t>депутатов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91099" y="5341696"/>
            <a:ext cx="51532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Партнеры проекта 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328" y="4703638"/>
            <a:ext cx="1411217" cy="92687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424844" y="6331186"/>
            <a:ext cx="53194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entury Gothic" panose="020B0502020202020204" pitchFamily="34" charset="0"/>
              </a:rPr>
              <a:t>Регион 29 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05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0" y="986444"/>
            <a:ext cx="8736708" cy="1222376"/>
            <a:chOff x="404" y="1104"/>
            <a:chExt cx="5617" cy="77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 flipV="1">
              <a:off x="404" y="1860"/>
              <a:ext cx="5481" cy="1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871" y="1236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342" y="1104"/>
              <a:ext cx="467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endParaRPr lang="ru-RU" dirty="0">
                <a:ea typeface="+mj-ea"/>
                <a:cs typeface="+mj-cs"/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317" y="2352502"/>
            <a:ext cx="4192084" cy="286523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5652" y="2352502"/>
            <a:ext cx="4449177" cy="286523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12277" y="1231189"/>
            <a:ext cx="706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12277" y="880737"/>
            <a:ext cx="706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62794" y="864808"/>
            <a:ext cx="7215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28282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rgbClr val="28282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овысить </a:t>
            </a:r>
            <a:r>
              <a:rPr lang="ru-RU" b="1" dirty="0">
                <a:solidFill>
                  <a:srgbClr val="28282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осведомленность о возможностях участия в территориальном общественном самоуправлении </a:t>
            </a:r>
            <a:r>
              <a:rPr lang="ru-RU" dirty="0">
                <a:solidFill>
                  <a:srgbClr val="28282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b="1" u="sng" dirty="0">
                <a:solidFill>
                  <a:srgbClr val="28282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вовлечь молодежь </a:t>
            </a:r>
            <a:r>
              <a:rPr lang="ru-RU" b="1" dirty="0">
                <a:solidFill>
                  <a:srgbClr val="28282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развитие ТОС </a:t>
            </a:r>
            <a:r>
              <a:rPr lang="ru-RU" dirty="0">
                <a:solidFill>
                  <a:srgbClr val="28282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территории Архангельской области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15" name="Рисунок 14" descr="imgonline-com-ua-Transparent-backgr-SoMnCpLKxL1Fb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5" y="169181"/>
            <a:ext cx="1465686" cy="83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2410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1917" y="280539"/>
            <a:ext cx="6046286" cy="99874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Ключевые </a:t>
            </a:r>
            <a:r>
              <a:rPr lang="ru-RU" b="1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направления </a:t>
            </a:r>
            <a:endParaRPr lang="en-US" b="1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gray">
          <a:xfrm rot="3419336">
            <a:off x="347257" y="2380024"/>
            <a:ext cx="479425" cy="5207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7C80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6409" y="5092764"/>
            <a:ext cx="2353649" cy="1765236"/>
          </a:xfrm>
          <a:prstGeom prst="rect">
            <a:avLst/>
          </a:prstGeom>
        </p:spPr>
      </p:pic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329068" y="1209064"/>
            <a:ext cx="8639991" cy="644526"/>
            <a:chOff x="1061" y="2731"/>
            <a:chExt cx="5779" cy="406"/>
          </a:xfrm>
        </p:grpSpPr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074" y="2822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747" y="2731"/>
              <a:ext cx="509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ru-RU" dirty="0"/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376" y="2841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354684" y="1302142"/>
            <a:ext cx="7138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28282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</a:t>
            </a:r>
            <a:r>
              <a:rPr lang="ru-RU" b="1" dirty="0" smtClean="0">
                <a:solidFill>
                  <a:srgbClr val="28282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знаний молодежи о роли</a:t>
            </a:r>
            <a:r>
              <a:rPr lang="ru-RU" b="1" dirty="0">
                <a:solidFill>
                  <a:srgbClr val="28282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функциях и важности ТОС </a:t>
            </a:r>
            <a:r>
              <a:rPr lang="ru-RU" dirty="0">
                <a:solidFill>
                  <a:srgbClr val="28282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территориях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gray">
          <a:xfrm rot="3419336">
            <a:off x="384813" y="3517599"/>
            <a:ext cx="479425" cy="520700"/>
          </a:xfrm>
          <a:prstGeom prst="rect">
            <a:avLst/>
          </a:prstGeom>
          <a:solidFill>
            <a:srgbClr val="00B050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7C80"/>
            </a:extrusionClr>
          </a:sp3d>
          <a:extLst/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13410" y="2084893"/>
            <a:ext cx="7179498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28282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молодежи практического инструментария </a:t>
            </a:r>
            <a:r>
              <a:rPr lang="ru-RU" dirty="0">
                <a:solidFill>
                  <a:srgbClr val="28282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возможностям прямого включения в работу по вопросам ТОС </a:t>
            </a:r>
            <a:r>
              <a:rPr lang="ru-RU" dirty="0" smtClean="0">
                <a:solidFill>
                  <a:srgbClr val="28282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«на местах» </a:t>
            </a:r>
            <a:r>
              <a:rPr lang="ru-RU" dirty="0">
                <a:solidFill>
                  <a:srgbClr val="28282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участию в инициативных проектах.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13410" y="3377908"/>
            <a:ext cx="7179498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28282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Оказание поддержки ТОС «на местах» </a:t>
            </a:r>
            <a:r>
              <a:rPr lang="ru-RU" dirty="0">
                <a:solidFill>
                  <a:srgbClr val="28282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информационное продвижение результатов их проектов командами молодых активистов.</a:t>
            </a:r>
          </a:p>
        </p:txBody>
      </p:sp>
      <p:pic>
        <p:nvPicPr>
          <p:cNvPr id="20" name="Рисунок 19" descr="imgonline-com-ua-Transparent-backgr-SoMnCpLKxL1Fb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71" y="48707"/>
            <a:ext cx="1465686" cy="83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6568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1917" y="280539"/>
            <a:ext cx="6046286" cy="998742"/>
          </a:xfrm>
        </p:spPr>
        <p:txBody>
          <a:bodyPr>
            <a:normAutofit/>
          </a:bodyPr>
          <a:lstStyle/>
          <a:p>
            <a:r>
              <a:rPr lang="ru-RU" b="1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Мероприятия </a:t>
            </a:r>
            <a:endParaRPr lang="en-US" b="1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gray">
          <a:xfrm rot="3419336">
            <a:off x="365966" y="2254430"/>
            <a:ext cx="479425" cy="5207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7C80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4820" y="4989197"/>
            <a:ext cx="2491739" cy="1868803"/>
          </a:xfrm>
          <a:prstGeom prst="rect">
            <a:avLst/>
          </a:prstGeom>
        </p:spPr>
      </p:pic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329068" y="1209064"/>
            <a:ext cx="8639991" cy="644526"/>
            <a:chOff x="1061" y="2731"/>
            <a:chExt cx="5779" cy="406"/>
          </a:xfrm>
        </p:grpSpPr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074" y="2822"/>
              <a:ext cx="302" cy="328"/>
            </a:xfrm>
            <a:prstGeom prst="rect">
              <a:avLst/>
            </a:prstGeom>
            <a:gradFill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747" y="2731"/>
              <a:ext cx="509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ru-RU" dirty="0"/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376" y="2841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/>
            </a:p>
          </p:txBody>
        </p:sp>
      </p:grpSp>
      <p:sp>
        <p:nvSpPr>
          <p:cNvPr id="13" name="Rectangle 4"/>
          <p:cNvSpPr>
            <a:spLocks noChangeArrowheads="1"/>
          </p:cNvSpPr>
          <p:nvPr/>
        </p:nvSpPr>
        <p:spPr bwMode="gray">
          <a:xfrm rot="3419336">
            <a:off x="384814" y="3198093"/>
            <a:ext cx="479425" cy="520700"/>
          </a:xfrm>
          <a:prstGeom prst="rect">
            <a:avLst/>
          </a:prstGeom>
          <a:solidFill>
            <a:srgbClr val="00B050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7C80"/>
            </a:extrusionClr>
          </a:sp3d>
          <a:extLst/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23242" y="1928020"/>
            <a:ext cx="7304810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Century Gothic" panose="020B0502020202020204" pitchFamily="34" charset="0"/>
              </a:rPr>
              <a:t>Проведение 3 выездных «кустовых» </a:t>
            </a:r>
            <a:r>
              <a:rPr lang="ru-RU" sz="1600" b="1" dirty="0" smtClean="0">
                <a:latin typeface="Century Gothic" panose="020B0502020202020204" pitchFamily="34" charset="0"/>
              </a:rPr>
              <a:t>семинаров </a:t>
            </a:r>
            <a:r>
              <a:rPr lang="ru-RU" sz="1600" dirty="0" smtClean="0">
                <a:latin typeface="Century Gothic" panose="020B0502020202020204" pitchFamily="34" charset="0"/>
              </a:rPr>
              <a:t> Котлас/</a:t>
            </a:r>
            <a:r>
              <a:rPr lang="ru-RU" sz="1600" dirty="0" err="1" smtClean="0">
                <a:latin typeface="Century Gothic" panose="020B0502020202020204" pitchFamily="34" charset="0"/>
              </a:rPr>
              <a:t>Верхнетоемский,Вилегодский,Красноборский,Котласский</a:t>
            </a:r>
            <a:r>
              <a:rPr lang="ru-RU" sz="1600" dirty="0" smtClean="0">
                <a:latin typeface="Century Gothic" panose="020B0502020202020204" pitchFamily="34" charset="0"/>
              </a:rPr>
              <a:t>, </a:t>
            </a:r>
            <a:r>
              <a:rPr lang="ru-RU" sz="1600" dirty="0" err="1" smtClean="0">
                <a:latin typeface="Century Gothic" panose="020B0502020202020204" pitchFamily="34" charset="0"/>
              </a:rPr>
              <a:t>Ленский,Коряжма</a:t>
            </a:r>
            <a:r>
              <a:rPr lang="ru-RU" sz="1600" dirty="0" smtClean="0">
                <a:latin typeface="Century Gothic" panose="020B0502020202020204" pitchFamily="34" charset="0"/>
              </a:rPr>
              <a:t>; </a:t>
            </a:r>
            <a:r>
              <a:rPr lang="ru-RU" sz="1600" dirty="0" err="1" smtClean="0">
                <a:latin typeface="Century Gothic" panose="020B0502020202020204" pitchFamily="34" charset="0"/>
              </a:rPr>
              <a:t>Пинежский</a:t>
            </a:r>
            <a:r>
              <a:rPr lang="ru-RU" sz="1600" dirty="0" smtClean="0">
                <a:latin typeface="Century Gothic" panose="020B0502020202020204" pitchFamily="34" charset="0"/>
              </a:rPr>
              <a:t>/</a:t>
            </a:r>
            <a:r>
              <a:rPr lang="ru-RU" sz="1600" dirty="0" err="1" smtClean="0">
                <a:latin typeface="Century Gothic" panose="020B0502020202020204" pitchFamily="34" charset="0"/>
              </a:rPr>
              <a:t>Лешуконский,Мезенский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  <a:r>
              <a:rPr lang="ru-RU" sz="1600" dirty="0">
                <a:latin typeface="Century Gothic" panose="020B0502020202020204" pitchFamily="34" charset="0"/>
              </a:rPr>
              <a:t>и Вельский/ </a:t>
            </a:r>
            <a:r>
              <a:rPr lang="ru-RU" sz="1600" dirty="0" err="1" smtClean="0">
                <a:latin typeface="Century Gothic" panose="020B0502020202020204" pitchFamily="34" charset="0"/>
              </a:rPr>
              <a:t>Устьянский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latin typeface="Century Gothic" panose="020B0502020202020204" pitchFamily="34" charset="0"/>
              </a:rPr>
              <a:t>. А</a:t>
            </a:r>
            <a:r>
              <a:rPr lang="ru-RU" sz="1600" dirty="0" smtClean="0">
                <a:latin typeface="Century Gothic" panose="020B0502020202020204" pitchFamily="34" charset="0"/>
              </a:rPr>
              <a:t>вгуст </a:t>
            </a:r>
            <a:r>
              <a:rPr lang="ru-RU" sz="1600" dirty="0" smtClean="0">
                <a:latin typeface="Century Gothic" panose="020B0502020202020204" pitchFamily="34" charset="0"/>
              </a:rPr>
              <a:t>2024 – март </a:t>
            </a:r>
            <a:r>
              <a:rPr lang="ru-RU" sz="1600" dirty="0" smtClean="0">
                <a:latin typeface="Century Gothic" panose="020B0502020202020204" pitchFamily="34" charset="0"/>
              </a:rPr>
              <a:t>2025</a:t>
            </a:r>
            <a:endParaRPr lang="ru-RU" sz="16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10846" y="2978268"/>
            <a:ext cx="73073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Century Gothic" panose="020B0502020202020204" pitchFamily="34" charset="0"/>
              </a:rPr>
              <a:t>Подготовка и размещение информационных материалов </a:t>
            </a:r>
            <a:r>
              <a:rPr lang="ru-RU" sz="1600" dirty="0">
                <a:latin typeface="Century Gothic" panose="020B0502020202020204" pitchFamily="34" charset="0"/>
              </a:rPr>
              <a:t>(</a:t>
            </a:r>
            <a:r>
              <a:rPr lang="ru-RU" sz="1600" dirty="0" smtClean="0">
                <a:latin typeface="Century Gothic" panose="020B0502020202020204" pitchFamily="34" charset="0"/>
              </a:rPr>
              <a:t>видеороликов / посты</a:t>
            </a:r>
            <a:r>
              <a:rPr lang="ru-RU" sz="1600" dirty="0">
                <a:latin typeface="Century Gothic" panose="020B0502020202020204" pitchFamily="34" charset="0"/>
              </a:rPr>
              <a:t>), медиа-наставничество со стороны Ассоциации, совместное участие в подготовке проектных заявок ТОС на </a:t>
            </a:r>
            <a:r>
              <a:rPr lang="ru-RU" sz="1600" dirty="0" smtClean="0">
                <a:latin typeface="Century Gothic" panose="020B0502020202020204" pitchFamily="34" charset="0"/>
              </a:rPr>
              <a:t>территориях и юридическая </a:t>
            </a:r>
            <a:r>
              <a:rPr lang="ru-RU" sz="1600" dirty="0" smtClean="0">
                <a:latin typeface="Century Gothic" panose="020B0502020202020204" pitchFamily="34" charset="0"/>
              </a:rPr>
              <a:t>поддержка. </a:t>
            </a:r>
            <a:r>
              <a:rPr lang="ru-RU" sz="1600" dirty="0" smtClean="0">
                <a:latin typeface="Century Gothic" panose="020B0502020202020204" pitchFamily="34" charset="0"/>
              </a:rPr>
              <a:t>А</a:t>
            </a:r>
            <a:r>
              <a:rPr lang="ru-RU" sz="1600" dirty="0" smtClean="0">
                <a:latin typeface="Century Gothic" panose="020B0502020202020204" pitchFamily="34" charset="0"/>
              </a:rPr>
              <a:t>вгуст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  <a:r>
              <a:rPr lang="ru-RU" sz="1600" dirty="0">
                <a:latin typeface="Century Gothic" panose="020B0502020202020204" pitchFamily="34" charset="0"/>
              </a:rPr>
              <a:t>2024 </a:t>
            </a:r>
            <a:r>
              <a:rPr lang="ru-RU" sz="1600" dirty="0" smtClean="0">
                <a:latin typeface="Century Gothic" panose="020B0502020202020204" pitchFamily="34" charset="0"/>
              </a:rPr>
              <a:t>– июль </a:t>
            </a:r>
            <a:r>
              <a:rPr lang="ru-RU" sz="1600" dirty="0" smtClean="0">
                <a:latin typeface="Century Gothic" panose="020B0502020202020204" pitchFamily="34" charset="0"/>
              </a:rPr>
              <a:t>2025 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0014" y="1325253"/>
            <a:ext cx="7548289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kern="100" dirty="0">
                <a:solidFill>
                  <a:srgbClr val="28282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площадки «Молодежный голос ТОС» </a:t>
            </a:r>
            <a:r>
              <a:rPr lang="ru-RU" sz="1600" kern="100" dirty="0">
                <a:solidFill>
                  <a:srgbClr val="28282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</a:t>
            </a:r>
            <a:r>
              <a:rPr lang="ru-RU" sz="1600" kern="100" dirty="0" smtClean="0">
                <a:solidFill>
                  <a:srgbClr val="28282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мероприятий</a:t>
            </a:r>
            <a:r>
              <a:rPr lang="ru-RU" sz="1600" kern="100" dirty="0" smtClean="0">
                <a:solidFill>
                  <a:srgbClr val="28282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Молодежного парламента (старт </a:t>
            </a:r>
            <a:r>
              <a:rPr lang="ru-RU" sz="1600" kern="100" dirty="0">
                <a:solidFill>
                  <a:srgbClr val="28282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</a:t>
            </a:r>
            <a:r>
              <a:rPr lang="ru-RU" sz="1600" kern="100" dirty="0" smtClean="0">
                <a:solidFill>
                  <a:srgbClr val="28282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6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gray">
          <a:xfrm rot="3419336">
            <a:off x="452301" y="4260802"/>
            <a:ext cx="479425" cy="520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7C80"/>
            </a:extrusionClr>
          </a:sp3d>
          <a:extLst/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20678" y="4237292"/>
            <a:ext cx="70374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kern="100" dirty="0">
                <a:solidFill>
                  <a:srgbClr val="282828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Подведение итогов проекта на сессии Молодежного </a:t>
            </a:r>
            <a:r>
              <a:rPr lang="ru-RU" sz="1600" b="1" kern="100" dirty="0" smtClean="0">
                <a:solidFill>
                  <a:srgbClr val="282828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парламента. </a:t>
            </a:r>
            <a:r>
              <a:rPr lang="ru-RU" sz="1600" kern="100" dirty="0" smtClean="0">
                <a:solidFill>
                  <a:srgbClr val="282828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Май-июль 2025 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pic>
        <p:nvPicPr>
          <p:cNvPr id="16" name="Рисунок 15" descr="imgonline-com-ua-Transparent-backgr-SoMnCpLKxL1Fb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71" y="108217"/>
            <a:ext cx="1465686" cy="83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1922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1916" y="280539"/>
            <a:ext cx="7093689" cy="99874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Качественные результаты</a:t>
            </a:r>
            <a:endParaRPr lang="en-US" sz="3600" b="1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1519" y="1279281"/>
            <a:ext cx="77640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Century Gothic" panose="020B0502020202020204" pitchFamily="34" charset="0"/>
              </a:rPr>
              <a:t>1. Повышены знания о функциях и важности ТОС </a:t>
            </a:r>
            <a:r>
              <a:rPr lang="ru-RU" dirty="0">
                <a:latin typeface="Century Gothic" panose="020B0502020202020204" pitchFamily="34" charset="0"/>
              </a:rPr>
              <a:t>(организация </a:t>
            </a:r>
            <a:r>
              <a:rPr lang="ru-RU" b="1" dirty="0">
                <a:latin typeface="Century Gothic" panose="020B0502020202020204" pitchFamily="34" charset="0"/>
              </a:rPr>
              <a:t>образовательной площадки </a:t>
            </a:r>
            <a:r>
              <a:rPr lang="ru-RU" b="1" dirty="0" smtClean="0">
                <a:latin typeface="Century Gothic" panose="020B0502020202020204" pitchFamily="34" charset="0"/>
              </a:rPr>
              <a:t>«Молодежный </a:t>
            </a:r>
            <a:r>
              <a:rPr lang="ru-RU" b="1" dirty="0">
                <a:latin typeface="Century Gothic" panose="020B0502020202020204" pitchFamily="34" charset="0"/>
              </a:rPr>
              <a:t>голос </a:t>
            </a:r>
            <a:r>
              <a:rPr lang="ru-RU" b="1" dirty="0" smtClean="0">
                <a:latin typeface="Century Gothic" panose="020B0502020202020204" pitchFamily="34" charset="0"/>
              </a:rPr>
              <a:t>ТОС» </a:t>
            </a:r>
            <a:r>
              <a:rPr lang="ru-RU" dirty="0">
                <a:latin typeface="Century Gothic" panose="020B0502020202020204" pitchFamily="34" charset="0"/>
              </a:rPr>
              <a:t>в рамках </a:t>
            </a:r>
            <a:r>
              <a:rPr lang="ru-RU" dirty="0" smtClean="0">
                <a:latin typeface="Century Gothic" panose="020B0502020202020204" pitchFamily="34" charset="0"/>
              </a:rPr>
              <a:t>сессии Молодежного парламента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>
                <a:latin typeface="Century Gothic" panose="020B0502020202020204" pitchFamily="34" charset="0"/>
              </a:rPr>
              <a:t>и через созданный видео / информационный </a:t>
            </a:r>
            <a:r>
              <a:rPr lang="ru-RU" dirty="0" smtClean="0">
                <a:latin typeface="Century Gothic" panose="020B0502020202020204" pitchFamily="34" charset="0"/>
              </a:rPr>
              <a:t>контент / юридическую поддержку. </a:t>
            </a:r>
            <a:endParaRPr lang="ru-RU" dirty="0">
              <a:latin typeface="Century Gothic" panose="020B0502020202020204" pitchFamily="34" charset="0"/>
            </a:endParaRPr>
          </a:p>
          <a:p>
            <a:pPr algn="just"/>
            <a:r>
              <a:rPr lang="ru-RU" b="1" dirty="0">
                <a:latin typeface="Century Gothic" panose="020B0502020202020204" pitchFamily="34" charset="0"/>
              </a:rPr>
              <a:t>2. П</a:t>
            </a:r>
            <a:r>
              <a:rPr lang="ru-RU" b="1" dirty="0" smtClean="0">
                <a:latin typeface="Century Gothic" panose="020B0502020202020204" pitchFamily="34" charset="0"/>
              </a:rPr>
              <a:t>редоставлен </a:t>
            </a:r>
            <a:r>
              <a:rPr lang="ru-RU" b="1" dirty="0">
                <a:latin typeface="Century Gothic" panose="020B0502020202020204" pitchFamily="34" charset="0"/>
              </a:rPr>
              <a:t>практический инструментарий </a:t>
            </a:r>
            <a:r>
              <a:rPr lang="ru-RU" b="1" dirty="0" smtClean="0">
                <a:latin typeface="Century Gothic" panose="020B0502020202020204" pitchFamily="34" charset="0"/>
              </a:rPr>
              <a:t>для молодежи </a:t>
            </a:r>
            <a:r>
              <a:rPr lang="ru-RU" dirty="0" smtClean="0">
                <a:latin typeface="Century Gothic" panose="020B0502020202020204" pitchFamily="34" charset="0"/>
              </a:rPr>
              <a:t>– </a:t>
            </a:r>
            <a:r>
              <a:rPr lang="ru-RU" dirty="0">
                <a:latin typeface="Century Gothic" panose="020B0502020202020204" pitchFamily="34" charset="0"/>
              </a:rPr>
              <a:t>возможности прямого включения в работу по вопросам ТОС на местах и участию в инициативных проектах, непосредственно на территории МО (результаты работы команд сессий /семинаров). </a:t>
            </a:r>
          </a:p>
          <a:p>
            <a:pPr algn="just"/>
            <a:r>
              <a:rPr lang="ru-RU" b="1" dirty="0">
                <a:latin typeface="Century Gothic" panose="020B0502020202020204" pitchFamily="34" charset="0"/>
              </a:rPr>
              <a:t>3. Оказана реальная поддержка ТОС «на местах» </a:t>
            </a:r>
            <a:r>
              <a:rPr lang="ru-RU" dirty="0">
                <a:latin typeface="Century Gothic" panose="020B0502020202020204" pitchFamily="34" charset="0"/>
              </a:rPr>
              <a:t>- </a:t>
            </a:r>
            <a:r>
              <a:rPr lang="ru-RU" dirty="0" smtClean="0">
                <a:latin typeface="Century Gothic" panose="020B0502020202020204" pitchFamily="34" charset="0"/>
              </a:rPr>
              <a:t>информационное продвижение результатов их проектов командами молодых активистов (видеоролики / посты, медиа-наставничество, совместное участие в подготовке проектных заявок). 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5674" y="5230732"/>
            <a:ext cx="1555106" cy="1627268"/>
          </a:xfrm>
          <a:prstGeom prst="rect">
            <a:avLst/>
          </a:prstGeom>
        </p:spPr>
      </p:pic>
      <p:pic>
        <p:nvPicPr>
          <p:cNvPr id="18" name="Рисунок 17" descr="imgonline-com-ua-Transparent-backgr-SoMnCpLKxL1Fb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4243"/>
            <a:ext cx="1465686" cy="83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8961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2127872" y="1679873"/>
            <a:ext cx="9385849" cy="19304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Связь с нами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45820" y="2902412"/>
            <a:ext cx="71353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https://vk.com/arhtos</a:t>
            </a:r>
            <a:endParaRPr lang="ru-RU" sz="4000" b="1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2881" y="264893"/>
            <a:ext cx="1856606" cy="18360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984344" y="3827026"/>
            <a:ext cx="33025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hlinkClick r:id="rId3"/>
              </a:rPr>
              <a:t>#</a:t>
            </a:r>
            <a:r>
              <a:rPr lang="ru-RU" sz="3200" dirty="0" err="1" smtClean="0">
                <a:solidFill>
                  <a:srgbClr val="92D050"/>
                </a:solidFill>
                <a:latin typeface="Century Gothic" panose="020B0502020202020204" pitchFamily="34" charset="0"/>
                <a:hlinkClick r:id="rId3"/>
              </a:rPr>
              <a:t>Тосы</a:t>
            </a:r>
            <a:r>
              <a:rPr lang="ru-RU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hlinkClick r:id="rId3"/>
              </a:rPr>
              <a:t>Поморья</a:t>
            </a:r>
            <a:endParaRPr lang="ru-RU" sz="3200" dirty="0">
              <a:solidFill>
                <a:schemeClr val="accent6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Рисунок 7" descr="imgonline-com-ua-Transparent-backgr-SoMnCpLKxL1Fb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17483" y="183200"/>
            <a:ext cx="3528392" cy="199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7051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1067</TotalTime>
  <Words>536</Words>
  <Application>Microsoft Office PowerPoint</Application>
  <PresentationFormat>Экран (4:3)</PresentationFormat>
  <Paragraphs>46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ЧТО ТАКОЕ ТОС?</vt:lpstr>
      <vt:lpstr>Слайд 3</vt:lpstr>
      <vt:lpstr>Слайд 4</vt:lpstr>
      <vt:lpstr>Слайд 5</vt:lpstr>
      <vt:lpstr>Ключевые направления </vt:lpstr>
      <vt:lpstr>Мероприятия </vt:lpstr>
      <vt:lpstr>Качественные результаты</vt:lpstr>
      <vt:lpstr>Слайд 9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Чесноков</cp:lastModifiedBy>
  <cp:revision>174</cp:revision>
  <dcterms:created xsi:type="dcterms:W3CDTF">2016-11-18T14:12:19Z</dcterms:created>
  <dcterms:modified xsi:type="dcterms:W3CDTF">2024-06-20T13:11:03Z</dcterms:modified>
</cp:coreProperties>
</file>