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7"/>
  </p:notesMasterIdLst>
  <p:sldIdLst>
    <p:sldId id="445" r:id="rId2"/>
    <p:sldId id="443" r:id="rId3"/>
    <p:sldId id="403" r:id="rId4"/>
    <p:sldId id="404" r:id="rId5"/>
    <p:sldId id="327" r:id="rId6"/>
    <p:sldId id="372" r:id="rId7"/>
    <p:sldId id="329" r:id="rId8"/>
    <p:sldId id="333" r:id="rId9"/>
    <p:sldId id="408" r:id="rId10"/>
    <p:sldId id="386" r:id="rId11"/>
    <p:sldId id="334" r:id="rId12"/>
    <p:sldId id="335" r:id="rId13"/>
    <p:sldId id="336" r:id="rId14"/>
    <p:sldId id="387" r:id="rId15"/>
    <p:sldId id="384" r:id="rId16"/>
    <p:sldId id="378" r:id="rId17"/>
    <p:sldId id="375" r:id="rId18"/>
    <p:sldId id="360" r:id="rId19"/>
    <p:sldId id="379" r:id="rId20"/>
    <p:sldId id="417" r:id="rId21"/>
    <p:sldId id="361" r:id="rId22"/>
    <p:sldId id="362" r:id="rId23"/>
    <p:sldId id="428" r:id="rId24"/>
    <p:sldId id="354" r:id="rId25"/>
    <p:sldId id="429" r:id="rId26"/>
    <p:sldId id="430" r:id="rId27"/>
    <p:sldId id="431" r:id="rId28"/>
    <p:sldId id="440" r:id="rId29"/>
    <p:sldId id="439" r:id="rId30"/>
    <p:sldId id="432" r:id="rId31"/>
    <p:sldId id="433" r:id="rId32"/>
    <p:sldId id="446" r:id="rId33"/>
    <p:sldId id="391" r:id="rId34"/>
    <p:sldId id="441" r:id="rId35"/>
    <p:sldId id="444" r:id="rId36"/>
    <p:sldId id="411" r:id="rId37"/>
    <p:sldId id="422" r:id="rId38"/>
    <p:sldId id="419" r:id="rId39"/>
    <p:sldId id="420" r:id="rId40"/>
    <p:sldId id="421" r:id="rId41"/>
    <p:sldId id="426" r:id="rId42"/>
    <p:sldId id="425" r:id="rId43"/>
    <p:sldId id="424" r:id="rId44"/>
    <p:sldId id="442" r:id="rId45"/>
    <p:sldId id="382" r:id="rId46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98732" autoAdjust="0"/>
  </p:normalViewPr>
  <p:slideViewPr>
    <p:cSldViewPr>
      <p:cViewPr varScale="1">
        <p:scale>
          <a:sx n="82" d="100"/>
          <a:sy n="82" d="100"/>
        </p:scale>
        <p:origin x="108" y="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2AF34-9CDA-4FA9-8E6A-19613CAA120C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9853B-419D-4AB9-8CDD-1916B05C73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744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9853B-419D-4AB9-8CDD-1916B05C73B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958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850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721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81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07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865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87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581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51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56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406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1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10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0.png"/><Relationship Id="rId7" Type="http://schemas.openxmlformats.org/officeDocument/2006/relationships/image" Target="../media/image5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10" Type="http://schemas.openxmlformats.org/officeDocument/2006/relationships/image" Target="../media/image10.png"/><Relationship Id="rId4" Type="http://schemas.openxmlformats.org/officeDocument/2006/relationships/image" Target="../media/image96.jpeg"/><Relationship Id="rId9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10" Type="http://schemas.openxmlformats.org/officeDocument/2006/relationships/image" Target="../media/image10.pn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png"/><Relationship Id="rId7" Type="http://schemas.openxmlformats.org/officeDocument/2006/relationships/image" Target="../media/image14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Relationship Id="rId9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147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Relationship Id="rId9" Type="http://schemas.openxmlformats.org/officeDocument/2006/relationships/image" Target="../media/image1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9.jpeg"/><Relationship Id="rId7" Type="http://schemas.openxmlformats.org/officeDocument/2006/relationships/image" Target="../media/image15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7" Type="http://schemas.openxmlformats.org/officeDocument/2006/relationships/image" Target="../media/image15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0.png"/><Relationship Id="rId4" Type="http://schemas.openxmlformats.org/officeDocument/2006/relationships/image" Target="../media/image1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7" Type="http://schemas.openxmlformats.org/officeDocument/2006/relationships/image" Target="../media/image16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0.png"/><Relationship Id="rId4" Type="http://schemas.openxmlformats.org/officeDocument/2006/relationships/image" Target="../media/image1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Relationship Id="rId9" Type="http://schemas.openxmlformats.org/officeDocument/2006/relationships/image" Target="../media/image1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10" Type="http://schemas.openxmlformats.org/officeDocument/2006/relationships/image" Target="../media/image164.png"/><Relationship Id="rId4" Type="http://schemas.openxmlformats.org/officeDocument/2006/relationships/image" Target="../media/image173.jpeg"/><Relationship Id="rId9" Type="http://schemas.openxmlformats.org/officeDocument/2006/relationships/image" Target="../media/image1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3.png"/><Relationship Id="rId4" Type="http://schemas.openxmlformats.org/officeDocument/2006/relationships/image" Target="../media/image1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4.png"/><Relationship Id="rId4" Type="http://schemas.openxmlformats.org/officeDocument/2006/relationships/image" Target="../media/image1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png"/><Relationship Id="rId5" Type="http://schemas.openxmlformats.org/officeDocument/2006/relationships/image" Target="../media/image192.png"/><Relationship Id="rId4" Type="http://schemas.openxmlformats.org/officeDocument/2006/relationships/image" Target="../media/image19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4.png"/><Relationship Id="rId4" Type="http://schemas.openxmlformats.org/officeDocument/2006/relationships/image" Target="../media/image1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4.png"/><Relationship Id="rId4" Type="http://schemas.openxmlformats.org/officeDocument/2006/relationships/image" Target="../media/image1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pn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6.jpeg"/><Relationship Id="rId5" Type="http://schemas.openxmlformats.org/officeDocument/2006/relationships/image" Target="../media/image5.png"/><Relationship Id="rId4" Type="http://schemas.openxmlformats.org/officeDocument/2006/relationships/image" Target="../media/image20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51190" y="1438264"/>
            <a:ext cx="8659067" cy="6248111"/>
            <a:chOff x="-458046" y="568188"/>
            <a:chExt cx="9602046" cy="6789478"/>
          </a:xfrm>
        </p:grpSpPr>
        <p:pic>
          <p:nvPicPr>
            <p:cNvPr id="1026" name="Picture 2" descr="D:\ДОКУМЕНТЫ\ТИЦ Музей логотип иконки\trioriver-brandbook\map\jpg\district-krasnoborsky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8046" y="568188"/>
              <a:ext cx="9602046" cy="6789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5652120" y="568188"/>
              <a:ext cx="3384376" cy="2356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Подзаголовок 2"/>
          <p:cNvSpPr txBox="1">
            <a:spLocks/>
          </p:cNvSpPr>
          <p:nvPr/>
        </p:nvSpPr>
        <p:spPr>
          <a:xfrm>
            <a:off x="1565052" y="476672"/>
            <a:ext cx="7111404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О РАЗВИТИИ ТУРИЗМА </a:t>
            </a:r>
          </a:p>
          <a:p>
            <a:pPr marL="0" indent="0" algn="r"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В КРАСНОБОРСКОМ РАЙОНЕ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33" y="476672"/>
            <a:ext cx="1080120" cy="167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4933" y="6093296"/>
            <a:ext cx="1935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CC99"/>
                </a:solidFill>
              </a:rPr>
              <a:t>Ноябрь 2024</a:t>
            </a:r>
            <a:endParaRPr lang="ru-RU" sz="2400" b="1" dirty="0">
              <a:solidFill>
                <a:srgbClr val="00CC99"/>
              </a:solidFill>
            </a:endParaRPr>
          </a:p>
        </p:txBody>
      </p:sp>
      <p:pic>
        <p:nvPicPr>
          <p:cNvPr id="2051" name="Picture 3" descr="C:\Users\NADYA\Desktop\jjZxeEUzy79O6Vuui5t7DfEnwfyqiRSJW_Z8ehPrCXipw7c7erwbNsVghAZWSvLS_HtcYgf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788" y="4847067"/>
            <a:ext cx="545969" cy="85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862423" y="2060848"/>
            <a:ext cx="5814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b="1" dirty="0" smtClean="0">
                <a:solidFill>
                  <a:srgbClr val="00CC99"/>
                </a:solidFill>
              </a:rPr>
              <a:t>АРХАНГЕЛЬСКОЙ ОБЛАСТИ</a:t>
            </a:r>
            <a:endParaRPr lang="ru-RU" sz="4000" b="1" dirty="0">
              <a:solidFill>
                <a:srgbClr val="00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41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МОИ ДОКУМЕНТЫ\ФОТО\Въездной туризм(экскурсии в район)\Путешествие ы Царство Белого Гриба. 13.09.19\20190914_111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59" y="1700808"/>
            <a:ext cx="3108520" cy="233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МОИ ДОКУМЕНТЫ\ФОТО\Въездной туризм(экскурсии в район)\Путешествие ы Царство Белого Гриба. 13.09.19\20190914_1427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3" y="4149080"/>
            <a:ext cx="3144435" cy="235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МОИ ДОКУМЕНТЫ\ФОТО\Въездной туризм(экскурсии в район)\Путешествие ы Царство Белого Гриба. 13.09.19\20190914_0934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320" y="4149080"/>
            <a:ext cx="3187160" cy="239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МОИ ДОКУМЕНТЫ\ФОТО\Въездной туризм(экскурсии в район)\Путешествие ы Царство Белого Гриба. 13.09.19\20190914_1148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1" b="18866"/>
          <a:stretch/>
        </p:blipFill>
        <p:spPr bwMode="auto">
          <a:xfrm rot="5400000">
            <a:off x="2554270" y="2889926"/>
            <a:ext cx="3998935" cy="205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МОИ ДОКУМЕНТЫ\ФОТО\Въездной туризм(экскурсии в район)\Путешествие ы Царство Белого Гриба. 13.09.19\20190914_1354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29" y="1556792"/>
            <a:ext cx="3108851" cy="233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«ПУТЕШЕСТВИЕ В ЦАРСТВО БЕЛОГО ГРИБА»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3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42" y="4167304"/>
            <a:ext cx="3744416" cy="249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828" y="4159486"/>
            <a:ext cx="3730227" cy="248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508040" y="-963488"/>
            <a:ext cx="6192688" cy="33262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 smtClean="0"/>
              <a:t>«</a:t>
            </a:r>
            <a:r>
              <a:rPr lang="ru-RU" sz="2000" b="1" dirty="0" err="1" smtClean="0"/>
              <a:t>Новогодье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Красноборье</a:t>
            </a:r>
            <a:r>
              <a:rPr lang="ru-RU" sz="2000" b="1" dirty="0" smtClean="0"/>
              <a:t>»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r="2378"/>
          <a:stretch/>
        </p:blipFill>
        <p:spPr bwMode="auto">
          <a:xfrm>
            <a:off x="4989853" y="1339552"/>
            <a:ext cx="3866178" cy="26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18" y="1314222"/>
            <a:ext cx="2018132" cy="269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003" y="1339552"/>
            <a:ext cx="1774540" cy="266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«НОВОГОДЬЕ В КРАСНОБОРЬЕ»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7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User\Desktop\ТИЦ Архангельской области\ШАБЛОНЫ ДЛЯ ТИЦ\ЭКСКУРСИИ, МАРШРУТЫ\Уфтюжская другозьба\14_уфтюжская другозьб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32" y="4149080"/>
            <a:ext cx="3767137" cy="25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28" y="260648"/>
            <a:ext cx="830897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«УФТЮЖСКАЯ ДРУГОЗЬБА»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  <p:pic>
        <p:nvPicPr>
          <p:cNvPr id="16389" name="Picture 5" descr="D:\МОИ ДОКУМЕНТЫ\ФОТО\Верхняя Уфтюга\Уфтюга Святки\LjJ9R0ZAK0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02" y="1400515"/>
            <a:ext cx="3726267" cy="248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D:\МОИ ДОКУМЕНТЫ\ФОТО\Верхняя Уфтюга\Уфтюга Святки\3hq3PF4WHL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052" y="1400515"/>
            <a:ext cx="3733392" cy="248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D:\МОИ ДОКУМЕНТЫ\ФОТО\Верхняя Уфтюга\Дом ремесел\IMG_184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9"/>
          <a:stretch/>
        </p:blipFill>
        <p:spPr bwMode="auto">
          <a:xfrm>
            <a:off x="4920052" y="4149080"/>
            <a:ext cx="3733392" cy="251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00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«РАСПИСНЫЕ ВЫХОДНЫЕ»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4811"/>
            <a:ext cx="3279304" cy="252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1261476" y="-963488"/>
            <a:ext cx="6192688" cy="33262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 smtClean="0"/>
              <a:t>«Расписные выходные»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659"/>
          <a:stretch/>
        </p:blipFill>
        <p:spPr bwMode="auto">
          <a:xfrm>
            <a:off x="209859" y="1399532"/>
            <a:ext cx="3282021" cy="2371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 descr="D:\МОИ ДОКУМЕНТЫ\СЕВЕРНОЕ ТРЕХРЕЧЬЕ\Посты\расписные выходные\OSYAimWIdJ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79"/>
          <a:stretch/>
        </p:blipFill>
        <p:spPr bwMode="auto">
          <a:xfrm>
            <a:off x="6015849" y="1453462"/>
            <a:ext cx="2876631" cy="2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D:\МОИ ДОКУМЕНТЫ\ПРОЕКТЫ\Проекты по туризму. Субсидия мин-во\Проект -2021 Добро пожаловать в Красноборск\_JMmTKdruV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422" y="1428698"/>
            <a:ext cx="1756698" cy="234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D:\МОИ ДОКУМЕНТЫ\ПРОЕКТЫ\Проекты по туризму. Субсидия мин-во\проект -2019 Расписные выходные\Отчет по расписным выходным-2019\отобр ВК\Рулонная штора и крест.костюмы. Сценка Чаепитие.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283" y="4046387"/>
            <a:ext cx="1901395" cy="258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7"/>
          <a:stretch/>
        </p:blipFill>
        <p:spPr bwMode="auto">
          <a:xfrm>
            <a:off x="3940642" y="4044306"/>
            <a:ext cx="2381626" cy="255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8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475656" y="-891480"/>
            <a:ext cx="6192688" cy="33262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 smtClean="0"/>
              <a:t>«</a:t>
            </a:r>
            <a:r>
              <a:rPr lang="ru-RU" sz="2000" b="1" dirty="0" err="1" smtClean="0"/>
              <a:t>Черевковские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встретины</a:t>
            </a:r>
            <a:r>
              <a:rPr lang="ru-RU" sz="2000" b="1" dirty="0" smtClean="0"/>
              <a:t>»</a:t>
            </a:r>
          </a:p>
          <a:p>
            <a:endParaRPr lang="ru-RU" b="1" dirty="0" smtClean="0">
              <a:solidFill>
                <a:srgbClr val="0070C0"/>
              </a:solidFill>
            </a:endParaRPr>
          </a:p>
        </p:txBody>
      </p:sp>
      <p:pic>
        <p:nvPicPr>
          <p:cNvPr id="7171" name="Picture 3" descr="C:\Users\User\Desktop\bebNCP9Cb5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8" t="2012"/>
          <a:stretch/>
        </p:blipFill>
        <p:spPr bwMode="auto">
          <a:xfrm>
            <a:off x="251520" y="4217954"/>
            <a:ext cx="35816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xOXxPGZcAQ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5"/>
          <a:stretch/>
        </p:blipFill>
        <p:spPr bwMode="auto">
          <a:xfrm>
            <a:off x="4175295" y="1592732"/>
            <a:ext cx="4654244" cy="234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D:\МОИ ДОКУМЕНТЫ\ФОТО\Черевково\черевковские встретины\IMG_20221008_1259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3" r="15049"/>
          <a:stretch/>
        </p:blipFill>
        <p:spPr bwMode="auto">
          <a:xfrm>
            <a:off x="188056" y="1566480"/>
            <a:ext cx="3645136" cy="234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48"/>
          <a:stretch/>
        </p:blipFill>
        <p:spPr bwMode="auto">
          <a:xfrm>
            <a:off x="4217454" y="4201354"/>
            <a:ext cx="237077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9" b="25970"/>
          <a:stretch/>
        </p:blipFill>
        <p:spPr bwMode="auto">
          <a:xfrm>
            <a:off x="6876256" y="4191227"/>
            <a:ext cx="1971929" cy="245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«ЧЕРЕВКОВСКИЕ ВСТРЕТИНЫ»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53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User\Desktop\сев.трех\Для группы СТ\Ильинские гостины\tXcdjpLRD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556792"/>
            <a:ext cx="3260741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сев.трех\Для группы СТ\Ильинские гостины\MwDDFHLPgr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56792"/>
            <a:ext cx="1602179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МОИ ДОКУМЕНТЫ\ФОТО\Въездной туризм(экскурсии в район)\Коряжма. 04.03.19. Добро пожаловать в красноборск\20190304_1139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933056"/>
            <a:ext cx="1618770" cy="252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1475656" y="-963488"/>
            <a:ext cx="6192688" cy="33262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 smtClean="0"/>
              <a:t>«Ильинские </a:t>
            </a:r>
            <a:r>
              <a:rPr lang="ru-RU" sz="2000" b="1" dirty="0" err="1" smtClean="0"/>
              <a:t>гостины</a:t>
            </a:r>
            <a:r>
              <a:rPr lang="ru-RU" sz="2000" b="1" dirty="0" smtClean="0"/>
              <a:t>»</a:t>
            </a:r>
          </a:p>
          <a:p>
            <a:endParaRPr lang="ru-RU" b="1" dirty="0" smtClean="0">
              <a:solidFill>
                <a:srgbClr val="0070C0"/>
              </a:solidFill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444" y="1556792"/>
            <a:ext cx="2867028" cy="215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" t="1322" r="59745" b="54391"/>
          <a:stretch/>
        </p:blipFill>
        <p:spPr bwMode="auto">
          <a:xfrm>
            <a:off x="5868144" y="4005064"/>
            <a:ext cx="3078262" cy="241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7" y="4005064"/>
            <a:ext cx="3200909" cy="240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«ИЛЬИНСКИЕ ГОСТИНЫ»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3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572" y="-747464"/>
            <a:ext cx="7968062" cy="38624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dirty="0" err="1" smtClean="0"/>
              <a:t>Шеломя</a:t>
            </a:r>
            <a:endParaRPr lang="ru-RU" b="1" dirty="0" smtClean="0"/>
          </a:p>
          <a:p>
            <a:pPr algn="ctr">
              <a:buFont typeface="Arial" charset="0"/>
              <a:buChar char="•"/>
            </a:pPr>
            <a:endParaRPr lang="ru-RU" sz="1100" b="1" dirty="0" smtClean="0"/>
          </a:p>
          <a:p>
            <a:endParaRPr lang="ru-RU" b="1" dirty="0" smtClean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34137" y="1430412"/>
            <a:ext cx="3075758" cy="9184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300" b="1" dirty="0" smtClean="0">
                <a:solidFill>
                  <a:srgbClr val="0070C0"/>
                </a:solidFill>
              </a:rPr>
              <a:t>ЭКСКУРСИЯ «ШЕЛОМЯНСКАЯ СТОРОНКА</a:t>
            </a:r>
          </a:p>
          <a:p>
            <a:pPr algn="ctr">
              <a:buFont typeface="Arial" charset="0"/>
              <a:buChar char="•"/>
            </a:pPr>
            <a:endParaRPr lang="ru-RU" sz="1100" dirty="0" smtClean="0"/>
          </a:p>
          <a:p>
            <a:endParaRPr lang="ru-RU" dirty="0" smtClean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796136" y="1484784"/>
            <a:ext cx="2893788" cy="7069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100" b="1" dirty="0" smtClean="0">
                <a:solidFill>
                  <a:srgbClr val="0070C0"/>
                </a:solidFill>
              </a:rPr>
              <a:t>ТУРМАРШРУТ «ШЕЛОМЯ. ЕРМАК»</a:t>
            </a:r>
          </a:p>
          <a:p>
            <a:pPr algn="ctr">
              <a:buFont typeface="Arial" charset="0"/>
              <a:buChar char="•"/>
            </a:pPr>
            <a:endParaRPr lang="ru-RU" sz="1100" dirty="0" smtClean="0"/>
          </a:p>
          <a:p>
            <a:endParaRPr lang="ru-RU" dirty="0" smtClean="0"/>
          </a:p>
        </p:txBody>
      </p:sp>
      <p:pic>
        <p:nvPicPr>
          <p:cNvPr id="4100" name="Picture 4" descr="D:\МОИ ДОКУМЕНТЫ\ФОТО\шёломя\PICT03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357" y="1556792"/>
            <a:ext cx="1755357" cy="234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МОИ ДОКУМЕНТЫ\ФОТО\шёломя\lxMZGg0mND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96"/>
          <a:stretch/>
        </p:blipFill>
        <p:spPr bwMode="auto">
          <a:xfrm>
            <a:off x="191402" y="2191756"/>
            <a:ext cx="3161227" cy="189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МОИ ДОКУМЕНТЫ\ФОТО\Въездной туризм(экскурсии в район)\Шеломя. 10.08.22\3gUdI5LfaAQC_IpP3mUC4FffYGI_CHsQ0FQo3C3GKwbXXk_2aOPTQYws-tW7Xdthk1zI8JmBunZirzw_f5Jr2Um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3"/>
          <a:stretch/>
        </p:blipFill>
        <p:spPr bwMode="auto">
          <a:xfrm>
            <a:off x="234137" y="4298440"/>
            <a:ext cx="3161227" cy="207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МОИ ДОКУМЕНТЫ\ФОТО\Въездной туризм(экскурсии в район)\Шеломя. 10.08.22\_ypURnmIpZp1M-4NNv61YR7SXWtmpk0fNfeTcIMKnDzE-Wrna1p-xgyEaW6jpwrxPP76vfpJxQ7nL2vCD8a9pN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357" y="4293096"/>
            <a:ext cx="178219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МОИ ДОКУМЕНТЫ\ПРОЕКТЫ\Президентский грант\ПОГЛУХОМАНИМ\Поглухоманим\Конкурс Экскурсоводы из народа\Фото\Тропа Ермака-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2" r="12500"/>
          <a:stretch/>
        </p:blipFill>
        <p:spPr bwMode="auto">
          <a:xfrm>
            <a:off x="5796136" y="2249594"/>
            <a:ext cx="3132798" cy="180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МОИ ДОКУМЕНТЫ\ФОТО\Въездной туризм(экскурсии в район)\Тропа Ермака 20.08.22\IMG_20220820_11120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5" r="13268"/>
          <a:stretch/>
        </p:blipFill>
        <p:spPr bwMode="auto">
          <a:xfrm>
            <a:off x="5796137" y="4329580"/>
            <a:ext cx="3132798" cy="20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ШЕЛОМЯ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8172" y="1386569"/>
            <a:ext cx="6638204" cy="746287"/>
          </a:xfrm>
          <a:noFill/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3800" b="1" dirty="0" smtClean="0">
                <a:solidFill>
                  <a:srgbClr val="0070C0"/>
                </a:solidFill>
              </a:rPr>
              <a:t>КРАСНОБОРСКИЙ ИСТОРИКО-МЕМОРИАЛЬНЫЙ </a:t>
            </a:r>
          </a:p>
          <a:p>
            <a:pPr marL="0" indent="0" algn="ctr">
              <a:buNone/>
            </a:pPr>
            <a:r>
              <a:rPr lang="ru-RU" sz="3800" b="1" dirty="0" smtClean="0">
                <a:solidFill>
                  <a:srgbClr val="0070C0"/>
                </a:solidFill>
              </a:rPr>
              <a:t>И ХУДОЖЕСТВЕННЫЙ МУЗЕЙ ИМ. С.И. ТУПИЦЫНА </a:t>
            </a:r>
          </a:p>
          <a:p>
            <a:pPr algn="ctr">
              <a:buFont typeface="Arial" charset="0"/>
              <a:buChar char="•"/>
            </a:pPr>
            <a:endParaRPr lang="ru-RU" sz="1100" dirty="0" smtClean="0"/>
          </a:p>
          <a:p>
            <a:endParaRPr lang="ru-RU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18" y="2310695"/>
            <a:ext cx="2895365" cy="182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 descr="D:\МОИ ДОКУМЕНТЫ\ФОТО\музей\Времен переплетенье\yrMktzfOw_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62" y="4509120"/>
            <a:ext cx="2874521" cy="215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652748" y="-1467544"/>
            <a:ext cx="7968062" cy="3862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/>
              <a:t>Объекты показа</a:t>
            </a:r>
          </a:p>
          <a:p>
            <a:pPr algn="ctr">
              <a:buFont typeface="Arial" charset="0"/>
              <a:buChar char="•"/>
            </a:pPr>
            <a:endParaRPr lang="ru-RU" sz="1100" dirty="0" smtClean="0"/>
          </a:p>
          <a:p>
            <a:endParaRPr lang="ru-RU" dirty="0" smtClean="0"/>
          </a:p>
        </p:txBody>
      </p:sp>
      <p:pic>
        <p:nvPicPr>
          <p:cNvPr id="3079" name="Picture 7" descr="D:\МОИ ДОКУМЕНТЫ\ФОТО\музей\Суханов-2018\DSC_02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455" y="4482245"/>
            <a:ext cx="1742649" cy="220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\Desktop\сев.трех\Для группы СТ\Красноборский музей\IMG_015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5280"/>
          <a:stretch/>
        </p:blipFill>
        <p:spPr bwMode="auto">
          <a:xfrm>
            <a:off x="3765455" y="2281648"/>
            <a:ext cx="1742649" cy="188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User\Desktop\сев.трех\Для группы СТ\Красноборский музей\12_живое ремесло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43226"/>
            <a:ext cx="2644552" cy="176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МОИ ДОКУМЕНТЫ\ФОТО\Росписи\jrTFzv_2VDU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205" y="4596875"/>
            <a:ext cx="2640507" cy="198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ОБЪЕКТЫ ПОКАЗА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61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6225" y="1258434"/>
            <a:ext cx="7416825" cy="618117"/>
          </a:xfrm>
          <a:noFill/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sz="2000" u="sng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70C0"/>
                </a:solidFill>
              </a:rPr>
              <a:t>  МКЦ «ДОМ-УСАДЬБА ХУДОЖНИКА А.А. БОРИСОВА»</a:t>
            </a:r>
          </a:p>
          <a:p>
            <a:pPr marL="0" indent="0" algn="ctr">
              <a:buNone/>
            </a:pPr>
            <a:r>
              <a:rPr lang="ru-RU" b="1" dirty="0" smtClean="0"/>
              <a:t> </a:t>
            </a:r>
          </a:p>
          <a:p>
            <a:pPr algn="ctr"/>
            <a:endParaRPr lang="ru-RU" dirty="0" smtClean="0"/>
          </a:p>
          <a:p>
            <a:pPr algn="ctr">
              <a:buFont typeface="Arial" charset="0"/>
              <a:buChar char="•"/>
            </a:pPr>
            <a:endParaRPr lang="ru-RU" dirty="0" smtClean="0"/>
          </a:p>
          <a:p>
            <a:pPr algn="ctr">
              <a:buFont typeface="Arial" charset="0"/>
              <a:buChar char="•"/>
            </a:pPr>
            <a:endParaRPr lang="ru-RU" dirty="0" smtClean="0"/>
          </a:p>
          <a:p>
            <a:pPr marL="0" indent="0" algn="ctr">
              <a:buNone/>
            </a:pPr>
            <a:endParaRPr lang="ru-RU" sz="1000" dirty="0" smtClean="0"/>
          </a:p>
          <a:p>
            <a:pPr marL="0" indent="0" algn="ctr">
              <a:buNone/>
            </a:pPr>
            <a:endParaRPr lang="ru-RU" i="1" dirty="0" smtClean="0"/>
          </a:p>
          <a:p>
            <a:endParaRPr lang="ru-RU" dirty="0" smtClean="0"/>
          </a:p>
        </p:txBody>
      </p:sp>
      <p:pic>
        <p:nvPicPr>
          <p:cNvPr id="1027" name="Picture 3" descr="C:\Users\User\Desktop\группа красноборск туристический\Дача Борисова\s2678lPdml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20" y="4328076"/>
            <a:ext cx="3226574" cy="241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группа красноборск туристический\Дача Борисова\_MG_74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 bwMode="auto">
          <a:xfrm>
            <a:off x="5709464" y="1860694"/>
            <a:ext cx="3218331" cy="221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группа красноборск туристический\Дача Борисова\DSCN62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342" y="4278540"/>
            <a:ext cx="3226574" cy="241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группа красноборск туристический\Дача Борисова\x_aa1f32ff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5"/>
          <a:stretch/>
        </p:blipFill>
        <p:spPr bwMode="auto">
          <a:xfrm>
            <a:off x="3721169" y="4313473"/>
            <a:ext cx="1738904" cy="244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группа красноборск туристический\Дача Борисова\7s0O-w3Ot0g — копия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18" y="1869650"/>
            <a:ext cx="1694606" cy="223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/>
          <a:stretch/>
        </p:blipFill>
        <p:spPr bwMode="auto">
          <a:xfrm>
            <a:off x="267620" y="1869650"/>
            <a:ext cx="3157924" cy="2256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ОБЪЕКТЫ ПОКАЗА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23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:\МОИ ДОКУМЕНТЫ\ФОТО\Дом кукол\ojh3UiqYooA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5" b="12356"/>
          <a:stretch/>
        </p:blipFill>
        <p:spPr bwMode="auto">
          <a:xfrm>
            <a:off x="179512" y="2008346"/>
            <a:ext cx="2843134" cy="193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сев.трех\Для группы СТ\Открой для себя Красноборье\11_дом куко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16" y="4386772"/>
            <a:ext cx="2746108" cy="205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сев.трех\Для группы СТ\Дом кукол\IMG_25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171" y="1997291"/>
            <a:ext cx="2862681" cy="190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сев.трех\Для группы СТ\Новогодье в Красноборье\09_новогодье в Красноборье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r="7696"/>
          <a:stretch/>
        </p:blipFill>
        <p:spPr bwMode="auto">
          <a:xfrm>
            <a:off x="3131839" y="4386772"/>
            <a:ext cx="2716463" cy="210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МОИ ДОКУМЕНТЫ\ФОТО\Дом кукол\казачьи забавы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6"/>
          <a:stretch/>
        </p:blipFill>
        <p:spPr bwMode="auto">
          <a:xfrm>
            <a:off x="3131839" y="2005247"/>
            <a:ext cx="2761813" cy="192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755575" y="1340768"/>
            <a:ext cx="7416825" cy="504056"/>
          </a:xfrm>
          <a:noFill/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sz="2000" u="sng" dirty="0" smtClean="0"/>
          </a:p>
          <a:p>
            <a:pPr marL="0" indent="0" algn="ctr">
              <a:buNone/>
            </a:pPr>
            <a:r>
              <a:rPr lang="ru-RU" sz="8000" dirty="0" smtClean="0">
                <a:solidFill>
                  <a:srgbClr val="0070C0"/>
                </a:solidFill>
              </a:rPr>
              <a:t>  </a:t>
            </a:r>
            <a:r>
              <a:rPr lang="ru-RU" sz="8000" b="1" dirty="0" smtClean="0">
                <a:solidFill>
                  <a:srgbClr val="0070C0"/>
                </a:solidFill>
              </a:rPr>
              <a:t>ДОМ КУКОЛ, С.КРАСНОБОРСК</a:t>
            </a:r>
          </a:p>
          <a:p>
            <a:pPr marL="0" indent="0" algn="ctr">
              <a:buNone/>
            </a:pPr>
            <a:r>
              <a:rPr lang="ru-RU" b="1" dirty="0" smtClean="0"/>
              <a:t> </a:t>
            </a:r>
          </a:p>
          <a:p>
            <a:pPr algn="ctr"/>
            <a:endParaRPr lang="ru-RU" dirty="0" smtClean="0"/>
          </a:p>
          <a:p>
            <a:pPr algn="ctr">
              <a:buFont typeface="Arial" charset="0"/>
              <a:buChar char="•"/>
            </a:pPr>
            <a:endParaRPr lang="ru-RU" dirty="0" smtClean="0"/>
          </a:p>
          <a:p>
            <a:pPr algn="ctr">
              <a:buFont typeface="Arial" charset="0"/>
              <a:buChar char="•"/>
            </a:pPr>
            <a:endParaRPr lang="ru-RU" dirty="0" smtClean="0"/>
          </a:p>
          <a:p>
            <a:pPr marL="0" indent="0" algn="ctr">
              <a:buNone/>
            </a:pPr>
            <a:endParaRPr lang="ru-RU" sz="1000" dirty="0" smtClean="0"/>
          </a:p>
          <a:p>
            <a:pPr marL="0" indent="0" algn="ctr">
              <a:buNone/>
            </a:pPr>
            <a:endParaRPr lang="ru-RU" i="1" dirty="0" smtClean="0"/>
          </a:p>
          <a:p>
            <a:endParaRPr lang="ru-RU" dirty="0" smtClean="0"/>
          </a:p>
        </p:txBody>
      </p:sp>
      <p:pic>
        <p:nvPicPr>
          <p:cNvPr id="23556" name="Picture 4" descr="D:\МОИ ДОКУМЕНТЫ\ФОТО\Въездной туризм(экскурсии в район)\Архангельск. Группа Все вместе\2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" b="1"/>
          <a:stretch/>
        </p:blipFill>
        <p:spPr bwMode="auto">
          <a:xfrm>
            <a:off x="6074536" y="4386771"/>
            <a:ext cx="2889952" cy="213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ОБЪЕКТЫ ПОКАЗА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7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977" y="2826231"/>
            <a:ext cx="10430721" cy="390977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7410" r="20190" b="25270"/>
          <a:stretch/>
        </p:blipFill>
        <p:spPr bwMode="auto">
          <a:xfrm>
            <a:off x="5761175" y="332656"/>
            <a:ext cx="3758054" cy="665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2996952"/>
            <a:ext cx="63367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1 марта 2017 года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МБУК «Красноборский историко-мемориальный и художественный музей </a:t>
            </a:r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им</a:t>
            </a:r>
            <a:r>
              <a:rPr lang="ru-RU" sz="2400" dirty="0">
                <a:solidFill>
                  <a:schemeClr val="bg1"/>
                </a:solidFill>
              </a:rPr>
              <a:t>. С.И</a:t>
            </a:r>
            <a:r>
              <a:rPr lang="ru-RU" sz="2400" dirty="0" smtClean="0">
                <a:solidFill>
                  <a:schemeClr val="bg1"/>
                </a:solidFill>
              </a:rPr>
              <a:t>. Тупицына</a:t>
            </a:r>
            <a:r>
              <a:rPr lang="ru-RU" sz="2400" dirty="0">
                <a:solidFill>
                  <a:schemeClr val="bg1"/>
                </a:solidFill>
              </a:rPr>
              <a:t>»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ПАНОВА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ОКСАНА МИХАЙЛОВНА </a:t>
            </a:r>
            <a:r>
              <a:rPr lang="ru-RU" sz="2400" dirty="0">
                <a:solidFill>
                  <a:schemeClr val="bg1"/>
                </a:solidFill>
              </a:rPr>
              <a:t>–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организатор экскурсий,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руководитель туристско-информационного центра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t="76471" r="8894" b="2769"/>
          <a:stretch/>
        </p:blipFill>
        <p:spPr bwMode="auto">
          <a:xfrm>
            <a:off x="463666" y="476672"/>
            <a:ext cx="5562360" cy="220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33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731191" y="1242331"/>
            <a:ext cx="7416825" cy="618117"/>
          </a:xfrm>
          <a:noFill/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sz="2000" u="sng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70C0"/>
                </a:solidFill>
              </a:rPr>
              <a:t>  ДОМ БЕЛОГО ГРИБА, С.КРАСНОБОРСК</a:t>
            </a:r>
          </a:p>
          <a:p>
            <a:pPr marL="0" indent="0" algn="ctr">
              <a:buNone/>
            </a:pPr>
            <a:r>
              <a:rPr lang="ru-RU" b="1" dirty="0" smtClean="0"/>
              <a:t> </a:t>
            </a:r>
          </a:p>
          <a:p>
            <a:pPr algn="ctr"/>
            <a:endParaRPr lang="ru-RU" dirty="0" smtClean="0"/>
          </a:p>
          <a:p>
            <a:pPr algn="ctr">
              <a:buFont typeface="Arial" charset="0"/>
              <a:buChar char="•"/>
            </a:pPr>
            <a:endParaRPr lang="ru-RU" dirty="0" smtClean="0"/>
          </a:p>
          <a:p>
            <a:pPr algn="ctr">
              <a:buFont typeface="Arial" charset="0"/>
              <a:buChar char="•"/>
            </a:pPr>
            <a:endParaRPr lang="ru-RU" dirty="0" smtClean="0"/>
          </a:p>
          <a:p>
            <a:pPr marL="0" indent="0" algn="ctr">
              <a:buNone/>
            </a:pPr>
            <a:endParaRPr lang="ru-RU" sz="1000" dirty="0" smtClean="0"/>
          </a:p>
          <a:p>
            <a:pPr marL="0" indent="0" algn="ctr">
              <a:buNone/>
            </a:pPr>
            <a:endParaRPr lang="ru-RU" i="1" dirty="0" smtClean="0"/>
          </a:p>
          <a:p>
            <a:endParaRPr lang="ru-RU" dirty="0" smtClean="0"/>
          </a:p>
        </p:txBody>
      </p:sp>
      <p:pic>
        <p:nvPicPr>
          <p:cNvPr id="2050" name="Picture 2" descr="D:\МОИ ДОКУМЕНТЫ\ФОТО\Дом Белого Гриба\sxi6sMhnU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4" y="2022151"/>
            <a:ext cx="3009528" cy="198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МОИ ДОКУМЕНТЫ\ФОТО\Дом Белого Гриба\Usr64ZL-G5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96190"/>
            <a:ext cx="3009528" cy="225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МОИ ДОКУМЕНТЫ\ФОТО\Дом Белого Гриба\A8xcNTsepSw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" r="14240"/>
          <a:stretch/>
        </p:blipFill>
        <p:spPr bwMode="auto">
          <a:xfrm>
            <a:off x="3419872" y="1989856"/>
            <a:ext cx="2515344" cy="441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Корнеева ЛВ\qJUYY-RH7N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04" y="1989856"/>
            <a:ext cx="2782955" cy="208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esktop\Корнеева ЛВ\K_HozjSnzaQ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70" y="4306119"/>
            <a:ext cx="2802190" cy="210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ОБЪЕКТЫ ПОКАЗА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65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79512" y="1298757"/>
            <a:ext cx="8784975" cy="4020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САНАТОРИЙ «СОЛОНИХА</a:t>
            </a:r>
            <a:r>
              <a:rPr lang="ru-RU" sz="2000" b="1" dirty="0">
                <a:solidFill>
                  <a:srgbClr val="0070C0"/>
                </a:solidFill>
              </a:rPr>
              <a:t>»</a:t>
            </a:r>
          </a:p>
          <a:p>
            <a:pPr marL="0" indent="0" algn="ctr">
              <a:buNone/>
            </a:pPr>
            <a:endParaRPr lang="ru-RU" sz="2000" dirty="0" smtClean="0"/>
          </a:p>
          <a:p>
            <a:pPr algn="ctr">
              <a:buFont typeface="Arial" charset="0"/>
              <a:buChar char="•"/>
            </a:pPr>
            <a:endParaRPr lang="ru-RU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ru-RU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ru-RU" sz="2000" i="1" dirty="0" smtClean="0"/>
          </a:p>
          <a:p>
            <a:endParaRPr lang="ru-RU" sz="2000" dirty="0" smtClean="0"/>
          </a:p>
        </p:txBody>
      </p:sp>
      <p:pic>
        <p:nvPicPr>
          <p:cNvPr id="2051" name="Picture 3" descr="C:\Users\User\Desktop\группа красноборск туристический\Санаторий Солониха\чаш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94123"/>
            <a:ext cx="312102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группа красноборск туристический\Санаторий Солониха\pr_wMdJxe4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7" y="1700808"/>
            <a:ext cx="1443037" cy="164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группа красноборск туристический\Санаторий Солониха\i0VKFCIP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774" y="1772816"/>
            <a:ext cx="3112458" cy="233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группа красноборск туристический\Санаторий Солониха\dsc_05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389" y="4437112"/>
            <a:ext cx="3173229" cy="210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группа красноборск туристический\Санаторий Солониха\1696df2c98a5323fe2ee175254362b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067" y="3549501"/>
            <a:ext cx="1951037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esktop\группа красноборск туристический\Санаторий Солониха\P72901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854" y="5223922"/>
            <a:ext cx="1927250" cy="144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35333"/>
            <a:ext cx="3070405" cy="230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ОБЪЕКТЫ ПОКАЗА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2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2123728" y="1134224"/>
            <a:ext cx="4824536" cy="558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1000" u="sng" dirty="0" smtClean="0"/>
          </a:p>
          <a:p>
            <a:pPr algn="ctr"/>
            <a:endParaRPr lang="ru-RU" dirty="0" smtClean="0"/>
          </a:p>
          <a:p>
            <a:pPr algn="ctr">
              <a:buFont typeface="Arial" charset="0"/>
              <a:buChar char="•"/>
            </a:pPr>
            <a:endParaRPr lang="ru-RU" dirty="0" smtClean="0"/>
          </a:p>
          <a:p>
            <a:pPr algn="ctr">
              <a:buFont typeface="Arial" charset="0"/>
              <a:buChar char="•"/>
            </a:pPr>
            <a:endParaRPr lang="ru-RU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ru-RU" sz="10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ru-RU" i="1" dirty="0" smtClean="0"/>
          </a:p>
          <a:p>
            <a:endParaRPr lang="ru-RU" dirty="0" smtClean="0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79512" y="1413633"/>
            <a:ext cx="8784976" cy="36089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200" b="1" dirty="0" smtClean="0">
                <a:solidFill>
                  <a:srgbClr val="0070C0"/>
                </a:solidFill>
              </a:rPr>
              <a:t>ПАМЯТНИКИ АРХИТЕКТУРЫ</a:t>
            </a:r>
          </a:p>
          <a:p>
            <a:pPr algn="ctr">
              <a:buFont typeface="Arial" charset="0"/>
              <a:buChar char="•"/>
            </a:pPr>
            <a:endParaRPr lang="ru-RU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ru-RU" sz="10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ru-RU" i="1" dirty="0" smtClean="0"/>
          </a:p>
          <a:p>
            <a:endParaRPr lang="ru-RU" dirty="0" smtClean="0"/>
          </a:p>
        </p:txBody>
      </p:sp>
      <p:pic>
        <p:nvPicPr>
          <p:cNvPr id="1027" name="Picture 3" descr="D:\МОИ ДОКУМЕНТЫ\ФОТО\Пермогорье\05077_20160910_0647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05458"/>
            <a:ext cx="3247917" cy="243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 descr="D:\МОИ ДОКУМЕНТЫ\ФОТО\Верхняя Уфтюга\Храм Дм.Солунского\20190826_1017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45005" y="1862293"/>
            <a:ext cx="2437848" cy="182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 descr="D:\МОИ ДОКУМЕНТЫ\ФОТО\sd2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11316"/>
            <a:ext cx="2909540" cy="218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3" name="Picture 13" descr="D:\МОИ ДОКУМЕНТЫ\ФОТО\Красноборск. Фото\0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48"/>
          <a:stretch/>
        </p:blipFill>
        <p:spPr bwMode="auto">
          <a:xfrm>
            <a:off x="6916394" y="4227143"/>
            <a:ext cx="2113807" cy="244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4" name="Picture 14" descr="D:\МОИ ДОКУМЕНТЫ\ФОТО\шёломя\DSC_00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1" y="4436387"/>
            <a:ext cx="3302638" cy="220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6" name="Picture 16" descr="D:\МОИ ДОКУМЕНТЫ\ФОТО\Белая Слуда Ярыгино\DSC0053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40"/>
          <a:stretch/>
        </p:blipFill>
        <p:spPr bwMode="auto">
          <a:xfrm>
            <a:off x="3761494" y="4196489"/>
            <a:ext cx="2802360" cy="244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ОБЪЕКТЫ ПОКАЗА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9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3"/>
            <a:ext cx="8784976" cy="576063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endParaRPr lang="ru-RU" sz="1000" u="sng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70C0"/>
                </a:solidFill>
              </a:rPr>
              <a:t> </a:t>
            </a:r>
            <a:r>
              <a:rPr lang="ru-RU" sz="6200" b="1" dirty="0" smtClean="0">
                <a:solidFill>
                  <a:srgbClr val="0070C0"/>
                </a:solidFill>
              </a:rPr>
              <a:t>СТАРИННЫЕ ДОМА</a:t>
            </a:r>
            <a:endParaRPr lang="ru-RU" sz="6200" dirty="0" smtClean="0">
              <a:solidFill>
                <a:srgbClr val="0070C0"/>
              </a:solidFill>
            </a:endParaRPr>
          </a:p>
          <a:p>
            <a:pPr algn="ctr"/>
            <a:endParaRPr lang="ru-RU" dirty="0" smtClean="0">
              <a:solidFill>
                <a:srgbClr val="0070C0"/>
              </a:solidFill>
            </a:endParaRPr>
          </a:p>
          <a:p>
            <a:pPr algn="ctr">
              <a:buFont typeface="Arial" charset="0"/>
              <a:buChar char="•"/>
            </a:pPr>
            <a:endParaRPr lang="ru-RU" dirty="0" smtClean="0">
              <a:solidFill>
                <a:srgbClr val="0070C0"/>
              </a:solidFill>
            </a:endParaRPr>
          </a:p>
          <a:p>
            <a:pPr algn="ctr">
              <a:buFont typeface="Arial" charset="0"/>
              <a:buChar char="•"/>
            </a:pPr>
            <a:endParaRPr lang="ru-RU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ru-RU" sz="10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ru-RU" i="1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</p:txBody>
      </p:sp>
      <p:pic>
        <p:nvPicPr>
          <p:cNvPr id="20483" name="Picture 3" descr="C:\Users\User\Desktop\группа красноборск туристический\Верхняя Уфтюга\sd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90" y="1857276"/>
            <a:ext cx="3108870" cy="233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b="4600"/>
          <a:stretch/>
        </p:blipFill>
        <p:spPr bwMode="auto">
          <a:xfrm>
            <a:off x="5429450" y="1844824"/>
            <a:ext cx="3550947" cy="231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0" r="5120"/>
          <a:stretch/>
        </p:blipFill>
        <p:spPr bwMode="auto">
          <a:xfrm>
            <a:off x="206371" y="4465977"/>
            <a:ext cx="3285509" cy="214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73" y="4480289"/>
            <a:ext cx="3176810" cy="21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C:\Users\User\Desktop\группа красноборск туристический\Верхняя Уфтюга\sd1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209" y="5064802"/>
            <a:ext cx="2030129" cy="15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209" y="1995627"/>
            <a:ext cx="1611218" cy="286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ОБЪЕКТЫ ПОКАЗА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49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611560" y="1384176"/>
            <a:ext cx="8229600" cy="5326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СЕЛО ЧЕРЕВКОВО – САМАЯ КРАСИВАЯ ДЕРЕВНЯ РОССИИ </a:t>
            </a:r>
          </a:p>
          <a:p>
            <a:pPr algn="ctr">
              <a:buFont typeface="Arial" charset="0"/>
              <a:buChar char="•"/>
            </a:pPr>
            <a:endParaRPr lang="ru-RU" sz="1800" b="1" dirty="0" smtClean="0"/>
          </a:p>
          <a:p>
            <a:endParaRPr lang="ru-RU" sz="1800" dirty="0" smtClean="0"/>
          </a:p>
        </p:txBody>
      </p:sp>
      <p:pic>
        <p:nvPicPr>
          <p:cNvPr id="7173" name="Picture 5" descr="D:\МОИ ДОКУМЕНТЫ\ФОТО\Черевково\07_cherevkov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" r="11332"/>
          <a:stretch/>
        </p:blipFill>
        <p:spPr bwMode="auto">
          <a:xfrm>
            <a:off x="3635067" y="4333807"/>
            <a:ext cx="2994582" cy="211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МОИ ДОКУМЕНТЫ\ФОТО\Черевково\Дом М.С.Гусева. Фото Н.Телеги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92582"/>
            <a:ext cx="3189815" cy="211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:\МОИ ДОКУМЕНТЫ\ФОТО\Черевково\Кр.ТИЦ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7"/>
          <a:stretch/>
        </p:blipFill>
        <p:spPr bwMode="auto">
          <a:xfrm>
            <a:off x="6876256" y="4164664"/>
            <a:ext cx="1872208" cy="228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D:\МОИ ДОКУМЕНТЫ\ФОТО\Черевково\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95" y="4333807"/>
            <a:ext cx="3090069" cy="206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D:\МОИ ДОКУМЕНТЫ\ФОТО\Черевково\hmUijQ-cn0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8" y="1892582"/>
            <a:ext cx="2822524" cy="211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D:\МОИ ДОКУМЕНТЫ\ФОТО\телефон\IMG_20230625_14271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0" r="32476"/>
          <a:stretch/>
        </p:blipFill>
        <p:spPr bwMode="auto">
          <a:xfrm>
            <a:off x="6629649" y="1892582"/>
            <a:ext cx="2160240" cy="204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ОБЪЕКТЫ ПОКАЗА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15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1386568"/>
            <a:ext cx="5256584" cy="38624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200" b="1" dirty="0" smtClean="0">
                <a:solidFill>
                  <a:srgbClr val="0070C0"/>
                </a:solidFill>
              </a:rPr>
              <a:t>ИСТОРИЧЕСКИЕ ЗДАНИЯ В С. КРАСНОБОРСК </a:t>
            </a:r>
          </a:p>
          <a:p>
            <a:pPr algn="ctr">
              <a:buFont typeface="Arial" charset="0"/>
              <a:buChar char="•"/>
            </a:pPr>
            <a:endParaRPr lang="ru-RU" sz="2200" b="1" dirty="0" smtClean="0"/>
          </a:p>
          <a:p>
            <a:endParaRPr lang="ru-RU" dirty="0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33238"/>
            <a:ext cx="2754468" cy="182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" r="2348"/>
          <a:stretch/>
        </p:blipFill>
        <p:spPr bwMode="auto">
          <a:xfrm>
            <a:off x="179512" y="2033238"/>
            <a:ext cx="2852014" cy="182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33238"/>
            <a:ext cx="2808312" cy="1827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04"/>
          <a:stretch/>
        </p:blipFill>
        <p:spPr bwMode="auto">
          <a:xfrm>
            <a:off x="179512" y="4256524"/>
            <a:ext cx="2852014" cy="190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7"/>
          <a:stretch/>
        </p:blipFill>
        <p:spPr bwMode="auto">
          <a:xfrm>
            <a:off x="6012160" y="4138746"/>
            <a:ext cx="2917908" cy="202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968" y="4256524"/>
            <a:ext cx="2681176" cy="190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ОБЪЕКТЫ ПОКАЗА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4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362" y="1124744"/>
            <a:ext cx="7968062" cy="5040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100" dirty="0" smtClean="0"/>
          </a:p>
          <a:p>
            <a:endParaRPr lang="ru-RU" dirty="0" smtClean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79512" y="1196752"/>
            <a:ext cx="8784976" cy="9781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Char char="•"/>
            </a:pPr>
            <a:endParaRPr lang="ru-RU" sz="1100" dirty="0" smtClean="0"/>
          </a:p>
          <a:p>
            <a:pPr marL="0" indent="0" algn="ctr">
              <a:buNone/>
            </a:pPr>
            <a:r>
              <a:rPr lang="ru-RU" sz="2200" b="1" dirty="0" smtClean="0">
                <a:solidFill>
                  <a:srgbClr val="0070C0"/>
                </a:solidFill>
              </a:rPr>
              <a:t>АГРОФЕРМА ВЛАДИМИРА И МАРИНЫ АНАНЬИНЫХ</a:t>
            </a:r>
          </a:p>
          <a:p>
            <a:pPr marL="0" indent="0" algn="ctr">
              <a:buNone/>
            </a:pPr>
            <a:r>
              <a:rPr lang="ru-RU" sz="2200" b="1" dirty="0" smtClean="0">
                <a:solidFill>
                  <a:srgbClr val="0070C0"/>
                </a:solidFill>
              </a:rPr>
              <a:t>ВКУСНАЯ ЭКСКУРСИЯ «КЛУБНИЧНЫЙ РАЙ»</a:t>
            </a:r>
          </a:p>
          <a:p>
            <a:endParaRPr lang="ru-RU" dirty="0" smtClean="0"/>
          </a:p>
        </p:txBody>
      </p:sp>
      <p:pic>
        <p:nvPicPr>
          <p:cNvPr id="3074" name="Picture 2" descr="D:\МОИ ДОКУМЕНТЫ\ФОТО\ei1MEfVWxQ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 bwMode="auto">
          <a:xfrm>
            <a:off x="4950912" y="2234438"/>
            <a:ext cx="3842102" cy="204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МОИ ДОКУМЕНТЫ\ФОТО\nJVKIhsQw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27" y="4476171"/>
            <a:ext cx="4553719" cy="20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МОИ ДОКУМЕНТЫ\ФОТО\kHRjgW1lW4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27" y="2234439"/>
            <a:ext cx="4553719" cy="20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МОИ ДОКУМЕНТЫ\ФОТО\uTbPKwn90-I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9" r="7492"/>
          <a:stretch/>
        </p:blipFill>
        <p:spPr bwMode="auto">
          <a:xfrm rot="5400000">
            <a:off x="5880324" y="3599897"/>
            <a:ext cx="2049174" cy="380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СЕЛЬСКИЙ ТУРИЗМ (АГРОТУРИЗМ)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2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7644" y="1340769"/>
            <a:ext cx="6408711" cy="57606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sz="1000" u="sng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70C0"/>
                </a:solidFill>
              </a:rPr>
              <a:t>ХОЗЯЙСТВО ПАВЛОВЫХ</a:t>
            </a:r>
          </a:p>
          <a:p>
            <a:pPr marL="0" indent="0" algn="ctr">
              <a:buNone/>
            </a:pPr>
            <a:r>
              <a:rPr lang="ru-RU" dirty="0" smtClean="0"/>
              <a:t> </a:t>
            </a:r>
          </a:p>
          <a:p>
            <a:pPr algn="ctr">
              <a:buFont typeface="Arial" charset="0"/>
              <a:buChar char="•"/>
            </a:pPr>
            <a:endParaRPr lang="ru-RU" dirty="0" smtClean="0"/>
          </a:p>
          <a:p>
            <a:pPr algn="ctr">
              <a:buFont typeface="Arial" charset="0"/>
              <a:buChar char="•"/>
            </a:pPr>
            <a:endParaRPr lang="ru-RU" dirty="0" smtClean="0"/>
          </a:p>
          <a:p>
            <a:pPr marL="0" indent="0" algn="ctr">
              <a:buNone/>
            </a:pPr>
            <a:endParaRPr lang="ru-RU" sz="1000" dirty="0" smtClean="0"/>
          </a:p>
          <a:p>
            <a:pPr marL="0" indent="0" algn="ctr">
              <a:buNone/>
            </a:pPr>
            <a:endParaRPr lang="ru-RU" i="1" dirty="0" smtClean="0"/>
          </a:p>
          <a:p>
            <a:endParaRPr lang="ru-R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56903"/>
            <a:ext cx="3331555" cy="222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" b="1"/>
          <a:stretch/>
        </p:blipFill>
        <p:spPr bwMode="auto">
          <a:xfrm>
            <a:off x="4860032" y="4264388"/>
            <a:ext cx="1872208" cy="240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"/>
          <a:stretch/>
        </p:blipFill>
        <p:spPr bwMode="auto">
          <a:xfrm>
            <a:off x="251521" y="4264388"/>
            <a:ext cx="1875738" cy="240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64388"/>
            <a:ext cx="1803729" cy="240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56903"/>
            <a:ext cx="3136598" cy="213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264388"/>
            <a:ext cx="1803729" cy="240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77"/>
          <a:stretch/>
        </p:blipFill>
        <p:spPr bwMode="auto">
          <a:xfrm>
            <a:off x="7492574" y="1852890"/>
            <a:ext cx="1255890" cy="213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СЕЛЬСКИЙ ТУРИЗМ (АГРОТУРИЗМ)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5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1115616" y="1301324"/>
            <a:ext cx="6768752" cy="51960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БАЗА ОТДЫХА «ПИХТОВИЦА»</a:t>
            </a:r>
          </a:p>
          <a:p>
            <a:pPr algn="ctr">
              <a:buFont typeface="Arial" charset="0"/>
              <a:buChar char="•"/>
            </a:pPr>
            <a:endParaRPr lang="ru-RU" sz="1100" dirty="0" smtClean="0"/>
          </a:p>
          <a:p>
            <a:endParaRPr lang="ru-RU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72" y="1949396"/>
            <a:ext cx="2646460" cy="196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/>
          <a:stretch/>
        </p:blipFill>
        <p:spPr bwMode="auto">
          <a:xfrm>
            <a:off x="5941658" y="4365104"/>
            <a:ext cx="2913705" cy="198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4"/>
          <a:stretch/>
        </p:blipFill>
        <p:spPr bwMode="auto">
          <a:xfrm>
            <a:off x="323529" y="4164082"/>
            <a:ext cx="2736304" cy="250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1" b="8592"/>
          <a:stretch/>
        </p:blipFill>
        <p:spPr bwMode="auto">
          <a:xfrm>
            <a:off x="3635896" y="1949396"/>
            <a:ext cx="1801706" cy="198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7839"/>
          <a:stretch/>
        </p:blipFill>
        <p:spPr bwMode="auto">
          <a:xfrm>
            <a:off x="3347864" y="4175944"/>
            <a:ext cx="2312153" cy="249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33"/>
          <a:stretch/>
        </p:blipFill>
        <p:spPr bwMode="auto">
          <a:xfrm>
            <a:off x="5941658" y="1949396"/>
            <a:ext cx="2776229" cy="197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ЗИМНИЙ ОТДЫХ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0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059" y="1840771"/>
            <a:ext cx="3915858" cy="22510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840773"/>
            <a:ext cx="3528392" cy="2132856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403648" y="1298757"/>
            <a:ext cx="6552727" cy="4020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ГЛЭМПИНГ «БОР»</a:t>
            </a:r>
          </a:p>
          <a:p>
            <a:pPr marL="0" indent="0" algn="ctr">
              <a:buNone/>
            </a:pPr>
            <a:endParaRPr lang="ru-RU" sz="2000" dirty="0" smtClean="0"/>
          </a:p>
          <a:p>
            <a:pPr algn="ctr">
              <a:buFont typeface="Arial" charset="0"/>
              <a:buChar char="•"/>
            </a:pPr>
            <a:endParaRPr lang="ru-RU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ru-RU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ru-RU" sz="2000" i="1" dirty="0" smtClean="0"/>
          </a:p>
          <a:p>
            <a:endParaRPr lang="ru-RU" sz="2000" dirty="0" smtClean="0"/>
          </a:p>
        </p:txBody>
      </p:sp>
      <p:pic>
        <p:nvPicPr>
          <p:cNvPr id="1026" name="Picture 2" descr="D:\МОИ ДОКУМЕНТЫ\ФОТО\Глэмпинг БОР\GqQoPVS3a4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32" y="4361053"/>
            <a:ext cx="3044213" cy="226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МОИ ДОКУМЕНТЫ\ФОТО\Глэмпинг БОР\C-EWi37nOx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32" y="1840524"/>
            <a:ext cx="2864701" cy="225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МОИ ДОКУМЕНТЫ\ФОТО\Глэмпинг БОР\ypf3FBwUUT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899" y="1840773"/>
            <a:ext cx="3326589" cy="225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МОИ ДОКУМЕНТЫ\ФОТО\Глэмпинг БОР\lzoIGwZ3xb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61053"/>
            <a:ext cx="2880320" cy="22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ОТДЫХ НА ПРИРОДЕ, СЕМЕЙНЫЙ ОТДЫХ 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7945" y="4361053"/>
            <a:ext cx="2990239" cy="22610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1" y="1840772"/>
            <a:ext cx="2938108" cy="225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8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NADYA\Desktop\2024-11-28_11-32-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0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262" y="6540516"/>
            <a:ext cx="9133738" cy="11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456" y="3851436"/>
            <a:ext cx="5498283" cy="268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02307" y="3851436"/>
            <a:ext cx="5853869" cy="26749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500" dirty="0" smtClean="0"/>
              <a:t>Вся необходимая туристу информация о Красноборском районе сосредоточена в одном месте: достопримечательности, интересные места, музеи, объекты показа, праздники, события, экскурсии, </a:t>
            </a:r>
            <a:r>
              <a:rPr lang="ru-RU" sz="2500" dirty="0" err="1" smtClean="0"/>
              <a:t>турмаршруты</a:t>
            </a:r>
            <a:r>
              <a:rPr lang="ru-RU" sz="2500" dirty="0" smtClean="0"/>
              <a:t>, гостиницы и кафе, контакты и др</a:t>
            </a:r>
            <a:r>
              <a:rPr lang="ru-RU" sz="2400" dirty="0" smtClean="0"/>
              <a:t>.</a:t>
            </a:r>
            <a:endParaRPr lang="ru-RU" sz="24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ru-RU" sz="20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ru-RU" sz="2000" dirty="0" smtClean="0"/>
          </a:p>
        </p:txBody>
      </p:sp>
      <p:pic>
        <p:nvPicPr>
          <p:cNvPr id="1029" name="Picture 5" descr="D:\ДОКУМЕНТЫ\ТИЦ Музей логотип иконки\qrcode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881" y="3769439"/>
            <a:ext cx="2539881" cy="253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90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6107" y="-603448"/>
            <a:ext cx="7968062" cy="360040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4200" b="1" dirty="0" smtClean="0"/>
              <a:t>Событийные мероприятия</a:t>
            </a:r>
          </a:p>
          <a:p>
            <a:pPr algn="ctr">
              <a:buFont typeface="Arial" charset="0"/>
              <a:buChar char="•"/>
            </a:pPr>
            <a:endParaRPr lang="ru-RU" sz="1100" dirty="0" smtClean="0"/>
          </a:p>
          <a:p>
            <a:endParaRPr lang="ru-RU" dirty="0" smtClean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68007" y="1412776"/>
            <a:ext cx="3557378" cy="36003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100" b="1" dirty="0" smtClean="0">
                <a:solidFill>
                  <a:srgbClr val="0070C0"/>
                </a:solidFill>
              </a:rPr>
              <a:t>КРАСНОБОРСКАЯ ЯРМАРКА</a:t>
            </a:r>
          </a:p>
          <a:p>
            <a:pPr algn="ctr">
              <a:buFont typeface="Arial" charset="0"/>
              <a:buChar char="•"/>
            </a:pPr>
            <a:endParaRPr lang="ru-RU" sz="1100" dirty="0" smtClean="0"/>
          </a:p>
          <a:p>
            <a:endParaRPr lang="ru-RU" dirty="0" smtClean="0"/>
          </a:p>
        </p:txBody>
      </p:sp>
      <p:pic>
        <p:nvPicPr>
          <p:cNvPr id="1030" name="Picture 6" descr="C:\Users\User\Desktop\e6kywDmfN-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2" b="4996"/>
          <a:stretch/>
        </p:blipFill>
        <p:spPr bwMode="auto">
          <a:xfrm>
            <a:off x="568007" y="1988840"/>
            <a:ext cx="3557378" cy="223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SQJ5OVgv-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17" y="4463311"/>
            <a:ext cx="1624960" cy="216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ser\Desktop\8waNvmI2Rk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124" y="4463311"/>
            <a:ext cx="1650828" cy="220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СОБЫТИЙНЫЕ МЕРОПРИЯТИЯ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5076057" y="1412776"/>
            <a:ext cx="331236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100" b="1" dirty="0" smtClean="0">
                <a:solidFill>
                  <a:srgbClr val="0070C0"/>
                </a:solidFill>
              </a:rPr>
              <a:t>ЧЕРЕВКОВСКАЯ ЯРМАРКА</a:t>
            </a:r>
          </a:p>
          <a:p>
            <a:endParaRPr lang="ru-RU" dirty="0" smtClean="0"/>
          </a:p>
        </p:txBody>
      </p:sp>
      <p:pic>
        <p:nvPicPr>
          <p:cNvPr id="15" name="Picture 2" descr="C:\Users\User\Desktop\группа красноборск туристический\Черевково\BXnft961CV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60" y="1844824"/>
            <a:ext cx="326436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User\Desktop\группа красноборск туристический\Черевково\iR0SWUYWX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236" y="4438012"/>
            <a:ext cx="3266010" cy="217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29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103499" y="-547351"/>
            <a:ext cx="8229600" cy="5326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Событийные мероприятия</a:t>
            </a:r>
          </a:p>
          <a:p>
            <a:pPr algn="ctr">
              <a:buFont typeface="Arial" charset="0"/>
              <a:buChar char="•"/>
            </a:pPr>
            <a:endParaRPr lang="ru-RU" sz="1100" dirty="0" smtClean="0"/>
          </a:p>
          <a:p>
            <a:endParaRPr lang="ru-RU" dirty="0" smtClean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07504" y="1412776"/>
            <a:ext cx="4619276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ЧЕРЕВКОВСКАЯ ЭСТАФЕТА</a:t>
            </a:r>
          </a:p>
          <a:p>
            <a:pPr algn="ctr">
              <a:buFont typeface="Arial" charset="0"/>
              <a:buChar char="•"/>
            </a:pPr>
            <a:endParaRPr lang="ru-RU" sz="1100" dirty="0" smtClean="0"/>
          </a:p>
          <a:p>
            <a:endParaRPr lang="ru-RU" dirty="0" smtClean="0"/>
          </a:p>
        </p:txBody>
      </p:sp>
      <p:pic>
        <p:nvPicPr>
          <p:cNvPr id="5125" name="Picture 5" descr="C:\Users\User\Desktop\группа красноборск туристический\Черевково\fkfjt0F_-b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4"/>
          <a:stretch/>
        </p:blipFill>
        <p:spPr bwMode="auto">
          <a:xfrm>
            <a:off x="739021" y="4365553"/>
            <a:ext cx="3356242" cy="232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группа красноборск туристический\Черевково\9YiaxZJUCn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7"/>
          <a:stretch/>
        </p:blipFill>
        <p:spPr bwMode="auto">
          <a:xfrm>
            <a:off x="714895" y="1844824"/>
            <a:ext cx="340449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СОБЫТИЙНЫЕ МЕРОПРИЯТИЯ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4726780" y="1412776"/>
            <a:ext cx="3867105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ОХОТНИЧНЫЙ БИАТЛОН</a:t>
            </a:r>
          </a:p>
          <a:p>
            <a:pPr algn="ctr">
              <a:buFont typeface="Arial" charset="0"/>
              <a:buChar char="•"/>
            </a:pPr>
            <a:endParaRPr lang="ru-RU" sz="1100" dirty="0" smtClean="0"/>
          </a:p>
          <a:p>
            <a:endParaRPr lang="ru-RU" dirty="0" smtClean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7" r="34895" b="21645"/>
          <a:stretch/>
        </p:blipFill>
        <p:spPr bwMode="auto">
          <a:xfrm>
            <a:off x="4714435" y="4276493"/>
            <a:ext cx="3879450" cy="241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1"/>
          <a:stretch/>
        </p:blipFill>
        <p:spPr bwMode="auto">
          <a:xfrm>
            <a:off x="4726780" y="1844824"/>
            <a:ext cx="387945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1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6107" y="-603448"/>
            <a:ext cx="7968062" cy="360040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4200" b="1" dirty="0" smtClean="0"/>
              <a:t>Событийные мероприятия</a:t>
            </a:r>
          </a:p>
          <a:p>
            <a:pPr algn="ctr">
              <a:buFont typeface="Arial" charset="0"/>
              <a:buChar char="•"/>
            </a:pPr>
            <a:endParaRPr lang="ru-RU" sz="1100" dirty="0" smtClean="0"/>
          </a:p>
          <a:p>
            <a:endParaRPr lang="ru-RU" dirty="0" smtClean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98934" y="1484785"/>
            <a:ext cx="3847633" cy="36003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100" b="1" dirty="0" smtClean="0">
                <a:solidFill>
                  <a:srgbClr val="0070C0"/>
                </a:solidFill>
              </a:rPr>
              <a:t>ДЕРЕВЕНСКИЕ </a:t>
            </a:r>
            <a:r>
              <a:rPr lang="ru-RU" sz="2100" b="1" dirty="0" smtClean="0">
                <a:solidFill>
                  <a:srgbClr val="0070C0"/>
                </a:solidFill>
              </a:rPr>
              <a:t>ПРАЗДНИКИ</a:t>
            </a:r>
            <a:endParaRPr lang="ru-RU" sz="2100" b="1" dirty="0" smtClean="0">
              <a:solidFill>
                <a:srgbClr val="0070C0"/>
              </a:solidFill>
            </a:endParaRPr>
          </a:p>
          <a:p>
            <a:pPr algn="ctr">
              <a:buFont typeface="Arial" charset="0"/>
              <a:buChar char="•"/>
            </a:pPr>
            <a:endParaRPr lang="ru-RU" sz="1100" dirty="0" smtClean="0"/>
          </a:p>
          <a:p>
            <a:endParaRPr lang="ru-RU" dirty="0" smtClean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058728" y="1412776"/>
            <a:ext cx="3598336" cy="5760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100" b="1" dirty="0" smtClean="0">
                <a:solidFill>
                  <a:srgbClr val="0070C0"/>
                </a:solidFill>
              </a:rPr>
              <a:t>ФЕСТИВАЛЬ ГАРМОНИ  «СМЕТАНИНСКИЕ ВСТРЕЧИ»</a:t>
            </a:r>
          </a:p>
          <a:p>
            <a:pPr algn="ctr">
              <a:buFont typeface="Arial" charset="0"/>
              <a:buChar char="•"/>
            </a:pPr>
            <a:endParaRPr lang="ru-RU" sz="1100" dirty="0" smtClean="0"/>
          </a:p>
          <a:p>
            <a:endParaRPr lang="ru-RU" dirty="0" smtClean="0"/>
          </a:p>
        </p:txBody>
      </p:sp>
      <p:pic>
        <p:nvPicPr>
          <p:cNvPr id="1037" name="Picture 13" descr="D:\МОИ ДОКУМЕНТЫ\ТИЦ Архангельской области\ШАБЛОНЫ заполненные\СОБЫТИЯ\Сметаниские встречи\ФЕСТИВАЛЬ_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0"/>
          <a:stretch/>
        </p:blipFill>
        <p:spPr bwMode="auto">
          <a:xfrm>
            <a:off x="5039336" y="2084290"/>
            <a:ext cx="3637120" cy="228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User\Desktop\GQ4_roL9jB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3"/>
          <a:stretch/>
        </p:blipFill>
        <p:spPr bwMode="auto">
          <a:xfrm>
            <a:off x="5039336" y="4559904"/>
            <a:ext cx="3637120" cy="208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СОБЫТИЙНЫЕ МЕРОПРИЯТИЯ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5" r="16837"/>
          <a:stretch/>
        </p:blipFill>
        <p:spPr bwMode="auto">
          <a:xfrm>
            <a:off x="523718" y="4350906"/>
            <a:ext cx="4198065" cy="2298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" r="1164" b="9284"/>
          <a:stretch/>
        </p:blipFill>
        <p:spPr bwMode="auto">
          <a:xfrm>
            <a:off x="498701" y="1988840"/>
            <a:ext cx="4248099" cy="219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84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512" y="906700"/>
            <a:ext cx="8712968" cy="28823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r>
              <a:rPr lang="ru-RU" b="1" dirty="0" smtClean="0"/>
              <a:t>* Санатории – 1</a:t>
            </a:r>
            <a:r>
              <a:rPr lang="ru-RU" dirty="0" smtClean="0"/>
              <a:t>, ЛПУ «Санаторий «</a:t>
            </a:r>
            <a:r>
              <a:rPr lang="ru-RU" dirty="0" err="1" smtClean="0"/>
              <a:t>Солониха</a:t>
            </a:r>
            <a:r>
              <a:rPr lang="ru-RU" dirty="0" smtClean="0"/>
              <a:t>»</a:t>
            </a:r>
          </a:p>
          <a:p>
            <a:pPr algn="just"/>
            <a:r>
              <a:rPr lang="ru-RU" b="1" dirty="0" smtClean="0"/>
              <a:t>* Гостиницы – 1 </a:t>
            </a:r>
            <a:r>
              <a:rPr lang="ru-RU" dirty="0" smtClean="0"/>
              <a:t>, Мини-отель «Гостиный дворик» (</a:t>
            </a:r>
            <a:r>
              <a:rPr lang="ru-RU" dirty="0" err="1" smtClean="0"/>
              <a:t>с.Красноборск</a:t>
            </a:r>
            <a:r>
              <a:rPr lang="ru-RU" dirty="0" smtClean="0"/>
              <a:t>)</a:t>
            </a:r>
          </a:p>
          <a:p>
            <a:pPr algn="just"/>
            <a:endParaRPr lang="ru-RU" sz="1000" dirty="0" smtClean="0"/>
          </a:p>
          <a:p>
            <a:pPr algn="just"/>
            <a:r>
              <a:rPr lang="ru-RU" dirty="0" smtClean="0"/>
              <a:t> </a:t>
            </a:r>
            <a:r>
              <a:rPr lang="ru-RU" b="1" dirty="0" smtClean="0"/>
              <a:t>* Гостевые дома – 2</a:t>
            </a:r>
            <a:endParaRPr lang="ru-RU" dirty="0" smtClean="0"/>
          </a:p>
          <a:p>
            <a:pPr marL="285750" indent="-285750" algn="just">
              <a:buFontTx/>
              <a:buChar char="-"/>
            </a:pPr>
            <a:r>
              <a:rPr lang="ru-RU" dirty="0" smtClean="0"/>
              <a:t>«Деревенская вилла» (</a:t>
            </a:r>
            <a:r>
              <a:rPr lang="ru-RU" dirty="0" err="1" smtClean="0"/>
              <a:t>с.Черевково</a:t>
            </a:r>
            <a:r>
              <a:rPr lang="ru-RU" dirty="0" smtClean="0"/>
              <a:t>), 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«Капитан» (</a:t>
            </a:r>
            <a:r>
              <a:rPr lang="ru-RU" dirty="0" err="1" smtClean="0"/>
              <a:t>д.Тимошинская</a:t>
            </a:r>
            <a:r>
              <a:rPr lang="ru-RU" dirty="0" smtClean="0"/>
              <a:t>, в 7 км от </a:t>
            </a:r>
            <a:r>
              <a:rPr lang="ru-RU" dirty="0" err="1" smtClean="0"/>
              <a:t>Черевково</a:t>
            </a:r>
            <a:r>
              <a:rPr lang="ru-RU" dirty="0" smtClean="0"/>
              <a:t>)</a:t>
            </a:r>
          </a:p>
          <a:p>
            <a:pPr marL="285750" indent="-285750" algn="just">
              <a:buFontTx/>
              <a:buChar char="-"/>
            </a:pPr>
            <a:endParaRPr lang="ru-RU" sz="1000" dirty="0" smtClean="0"/>
          </a:p>
          <a:p>
            <a:pPr algn="just"/>
            <a:r>
              <a:rPr lang="ru-RU" b="1" dirty="0" smtClean="0"/>
              <a:t>* База отдыха – 2</a:t>
            </a:r>
            <a:endParaRPr lang="ru-RU" dirty="0" smtClean="0"/>
          </a:p>
          <a:p>
            <a:pPr marL="285750" indent="-285750" algn="just">
              <a:buFontTx/>
              <a:buChar char="-"/>
            </a:pPr>
            <a:r>
              <a:rPr lang="ru-RU" dirty="0" smtClean="0"/>
              <a:t>«Усадьба Белого Гриба» (Белая </a:t>
            </a:r>
            <a:r>
              <a:rPr lang="ru-RU" dirty="0" err="1" smtClean="0"/>
              <a:t>Слуда</a:t>
            </a:r>
            <a:r>
              <a:rPr lang="ru-RU" dirty="0" smtClean="0"/>
              <a:t>), 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«</a:t>
            </a:r>
            <a:r>
              <a:rPr lang="ru-RU" dirty="0" err="1" smtClean="0"/>
              <a:t>Пихтовица</a:t>
            </a:r>
            <a:r>
              <a:rPr lang="ru-RU" dirty="0" smtClean="0"/>
              <a:t>» (зимний отдых, </a:t>
            </a:r>
            <a:r>
              <a:rPr lang="ru-RU" dirty="0" err="1" smtClean="0"/>
              <a:t>с.Красноборск</a:t>
            </a:r>
            <a:r>
              <a:rPr lang="ru-RU" dirty="0" smtClean="0"/>
              <a:t>)</a:t>
            </a:r>
          </a:p>
          <a:p>
            <a:pPr marL="285750" indent="-285750" algn="just">
              <a:buFontTx/>
              <a:buChar char="-"/>
            </a:pPr>
            <a:endParaRPr lang="ru-RU" sz="1000" dirty="0" smtClean="0"/>
          </a:p>
          <a:p>
            <a:pPr marL="285750" indent="-285750" algn="just">
              <a:buFont typeface="Arial" charset="0"/>
              <a:buChar char="•"/>
            </a:pPr>
            <a:r>
              <a:rPr lang="ru-RU" b="1" dirty="0" smtClean="0"/>
              <a:t>Гостевая изба </a:t>
            </a:r>
            <a:r>
              <a:rPr lang="ru-RU" b="1" dirty="0"/>
              <a:t> </a:t>
            </a:r>
            <a:r>
              <a:rPr lang="ru-RU" dirty="0" smtClean="0"/>
              <a:t>(</a:t>
            </a:r>
            <a:r>
              <a:rPr lang="ru-RU" dirty="0" err="1" smtClean="0"/>
              <a:t>с.Верхняя</a:t>
            </a:r>
            <a:r>
              <a:rPr lang="ru-RU" dirty="0" smtClean="0"/>
              <a:t> Уфтюга, при Доме ремёсел)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b="1" dirty="0" err="1" smtClean="0"/>
              <a:t>Глэмпинг</a:t>
            </a:r>
            <a:r>
              <a:rPr lang="ru-RU" b="1" dirty="0" smtClean="0"/>
              <a:t> «Бор» </a:t>
            </a:r>
          </a:p>
          <a:p>
            <a:pPr marL="285750" indent="-285750" algn="just">
              <a:buFont typeface="Arial" charset="0"/>
              <a:buChar char="•"/>
            </a:pPr>
            <a:endParaRPr lang="ru-RU" sz="1000" dirty="0" smtClean="0"/>
          </a:p>
          <a:p>
            <a:pPr algn="just"/>
            <a:r>
              <a:rPr lang="ru-RU" b="1" dirty="0" smtClean="0"/>
              <a:t>* Кафе/столовые  - 5</a:t>
            </a:r>
            <a:endParaRPr lang="ru-RU" dirty="0" smtClean="0"/>
          </a:p>
          <a:p>
            <a:pPr algn="just"/>
            <a:r>
              <a:rPr lang="ru-RU" dirty="0"/>
              <a:t>- </a:t>
            </a:r>
            <a:r>
              <a:rPr lang="ru-RU" dirty="0" smtClean="0"/>
              <a:t>Столовая </a:t>
            </a:r>
            <a:r>
              <a:rPr lang="ru-RU" dirty="0"/>
              <a:t>«Время обедать» (</a:t>
            </a:r>
            <a:r>
              <a:rPr lang="ru-RU" dirty="0" err="1"/>
              <a:t>с.Красноборск</a:t>
            </a:r>
            <a:r>
              <a:rPr lang="ru-RU" dirty="0"/>
              <a:t>)</a:t>
            </a:r>
          </a:p>
          <a:p>
            <a:pPr algn="just"/>
            <a:r>
              <a:rPr lang="ru-RU" dirty="0" smtClean="0"/>
              <a:t>- «Кренделёк», </a:t>
            </a:r>
            <a:r>
              <a:rPr lang="ru-RU" dirty="0" err="1" smtClean="0"/>
              <a:t>с.Красноборск</a:t>
            </a:r>
            <a:endParaRPr lang="ru-RU" dirty="0" smtClean="0"/>
          </a:p>
          <a:p>
            <a:pPr algn="just"/>
            <a:r>
              <a:rPr lang="ru-RU" dirty="0" smtClean="0"/>
              <a:t>- «У </a:t>
            </a:r>
            <a:r>
              <a:rPr lang="ru-RU" dirty="0" err="1" smtClean="0"/>
              <a:t>Семёныча</a:t>
            </a:r>
            <a:r>
              <a:rPr lang="ru-RU" dirty="0" smtClean="0"/>
              <a:t>»  </a:t>
            </a:r>
            <a:r>
              <a:rPr lang="ru-RU" dirty="0" err="1" smtClean="0"/>
              <a:t>д.Усть-Канза</a:t>
            </a:r>
            <a:r>
              <a:rPr lang="ru-RU" dirty="0" smtClean="0"/>
              <a:t> (придорожное кафе)</a:t>
            </a:r>
          </a:p>
          <a:p>
            <a:pPr algn="just"/>
            <a:r>
              <a:rPr lang="ru-RU" dirty="0" smtClean="0"/>
              <a:t>- «Мельница», </a:t>
            </a:r>
            <a:r>
              <a:rPr lang="ru-RU" dirty="0" err="1" smtClean="0"/>
              <a:t>с.Черевково</a:t>
            </a:r>
            <a:endParaRPr lang="ru-RU" dirty="0" smtClean="0"/>
          </a:p>
          <a:p>
            <a:pPr algn="just"/>
            <a:r>
              <a:rPr lang="ru-RU" dirty="0" smtClean="0"/>
              <a:t>-  «Капитан», </a:t>
            </a:r>
            <a:r>
              <a:rPr lang="ru-RU" dirty="0" err="1" smtClean="0"/>
              <a:t>д.Тимошинская</a:t>
            </a:r>
            <a:r>
              <a:rPr lang="ru-RU" dirty="0" smtClean="0"/>
              <a:t> (придорожное кафе)</a:t>
            </a:r>
          </a:p>
        </p:txBody>
      </p:sp>
      <p:pic>
        <p:nvPicPr>
          <p:cNvPr id="1026" name="Picture 2" descr="D:\МОИ ДОКУМЕНТЫ\ФОТО\Белая Слуда Ярыгино\Усадьба Белого Гриба\16619462935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5" r="20312"/>
          <a:stretch/>
        </p:blipFill>
        <p:spPr bwMode="auto">
          <a:xfrm>
            <a:off x="6236608" y="4653136"/>
            <a:ext cx="2437228" cy="160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МОИ ДОКУМЕНТЫ\ФОТО\Черевково\Мельница кафе\DSC_05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97" y="2481034"/>
            <a:ext cx="2457507" cy="16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179512" y="484857"/>
            <a:ext cx="8712968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bg1"/>
                </a:solidFill>
              </a:rPr>
              <a:t>СФЕРА ГОСТЕПРИИМСТВА</a:t>
            </a: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  <a:p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290767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69"/>
            <a:ext cx="9144000" cy="687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3822" y="-1179512"/>
            <a:ext cx="7772400" cy="576064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Сувенирная продукция</a:t>
            </a:r>
            <a:endParaRPr lang="ru-RU" sz="2000" b="1" dirty="0"/>
          </a:p>
        </p:txBody>
      </p:sp>
      <p:pic>
        <p:nvPicPr>
          <p:cNvPr id="3074" name="Picture 2" descr="C:\Users\User\Desktop\сев.трех\САЙТ Северное трехречье\ФОТО\Сувениры\01_сувенирная лавка дом кукол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8"/>
          <a:stretch/>
        </p:blipFill>
        <p:spPr bwMode="auto">
          <a:xfrm>
            <a:off x="3425348" y="1844824"/>
            <a:ext cx="2421276" cy="18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сев.трех\САЙТ Северное трехречье\ФОТО\Сувениры\02_сувениры Верхняя Уфтюга КЭЦ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2"/>
          <a:stretch/>
        </p:blipFill>
        <p:spPr bwMode="auto">
          <a:xfrm>
            <a:off x="180581" y="4349308"/>
            <a:ext cx="2691291" cy="184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сев.трех\САЙТ Северное трехречье\ФОТО\Сувениры\02_сувениры красноборский музей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5"/>
          <a:stretch/>
        </p:blipFill>
        <p:spPr bwMode="auto">
          <a:xfrm>
            <a:off x="6169505" y="1889522"/>
            <a:ext cx="2784310" cy="184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сев.трех\САЙТ Северное трехречье\ФОТО\Сувениры\01_сувениры красноборский музей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t="13738" r="-1"/>
          <a:stretch/>
        </p:blipFill>
        <p:spPr bwMode="auto">
          <a:xfrm>
            <a:off x="6169505" y="4365104"/>
            <a:ext cx="2825650" cy="185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сев.трех\САЙТ Северное трехречье\ФОТО\Сувениры\03_сувениры Верхняя Уфтюга КЭЦ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9" b="17817"/>
          <a:stretch/>
        </p:blipFill>
        <p:spPr bwMode="auto">
          <a:xfrm>
            <a:off x="180581" y="1844824"/>
            <a:ext cx="2985691" cy="18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\Desktop\сев.трех\САЙТ Северное трехречье\ФОТО\Сувениры\08_сувениры красноборский музей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7"/>
          <a:stretch/>
        </p:blipFill>
        <p:spPr bwMode="auto">
          <a:xfrm>
            <a:off x="3012915" y="4365104"/>
            <a:ext cx="3074215" cy="185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Объект 2"/>
          <p:cNvSpPr txBox="1">
            <a:spLocks/>
          </p:cNvSpPr>
          <p:nvPr/>
        </p:nvSpPr>
        <p:spPr>
          <a:xfrm>
            <a:off x="179512" y="484857"/>
            <a:ext cx="8712968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bg1"/>
                </a:solidFill>
              </a:rPr>
              <a:t>СУВЕНИРНАЯ ПРОДУКЦИЯ</a:t>
            </a: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  <a:p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176313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69"/>
            <a:ext cx="9144000" cy="687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3702" y="-747464"/>
            <a:ext cx="7772400" cy="144015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Гастрономия</a:t>
            </a:r>
            <a:endParaRPr lang="ru-RU" sz="2000" b="1" dirty="0"/>
          </a:p>
        </p:txBody>
      </p:sp>
      <p:pic>
        <p:nvPicPr>
          <p:cNvPr id="4098" name="Picture 2" descr="D:\МОИ ДОКУМЕНТЫ\ФОТО\Гастрономия\кухня\oUWqdbwYVq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" r="5315"/>
          <a:stretch/>
        </p:blipFill>
        <p:spPr bwMode="auto">
          <a:xfrm>
            <a:off x="337532" y="1556793"/>
            <a:ext cx="1920759" cy="274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МОИ ДОКУМЕНТЫ\ФОТО\Гастрономия\кухня\ut_T4q9yfeM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0" y="4504215"/>
            <a:ext cx="2542928" cy="190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D:\МОИ ДОКУМЕНТЫ\ФОТО\Гастрономия\туесо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44824"/>
            <a:ext cx="2720512" cy="212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МОИ ДОКУМЕНТЫ\ФОТО\Черевково\Черевково\X_eHPX7xhw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812" y="4296671"/>
            <a:ext cx="2903348" cy="210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D:\МОИ ДОКУМЕНТЫ\ФОТО\Гастрономия\20201007_13193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4" r="14361"/>
          <a:stretch/>
        </p:blipFill>
        <p:spPr bwMode="auto">
          <a:xfrm>
            <a:off x="5306859" y="1556792"/>
            <a:ext cx="1869514" cy="2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D:\МОИ ДОКУМЕНТЫ\ФОТО\Гастрономия\rnllyBH_vg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616" y="4559280"/>
            <a:ext cx="2502848" cy="187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User\Desktop\сев.трех\САЙТ Северное трехречье\1-dJrAj-5oQ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8" r="11014"/>
          <a:stretch/>
        </p:blipFill>
        <p:spPr bwMode="auto">
          <a:xfrm>
            <a:off x="7031601" y="2532410"/>
            <a:ext cx="1731818" cy="177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179512" y="484857"/>
            <a:ext cx="8712968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bg1"/>
                </a:solidFill>
              </a:rPr>
              <a:t>ГАСТРОНОМИЯ</a:t>
            </a: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  <a:p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175983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512" y="1352172"/>
            <a:ext cx="5328592" cy="51011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 smtClean="0"/>
          </a:p>
          <a:p>
            <a:pPr algn="just"/>
            <a:r>
              <a:rPr lang="ru-RU" sz="2400" dirty="0" smtClean="0"/>
              <a:t>Архангельская </a:t>
            </a:r>
            <a:r>
              <a:rPr lang="ru-RU" sz="2400" dirty="0"/>
              <a:t>и Вологодская области, </a:t>
            </a:r>
            <a:r>
              <a:rPr lang="ru-RU" sz="2400" dirty="0" smtClean="0"/>
              <a:t>Москва </a:t>
            </a:r>
            <a:r>
              <a:rPr lang="ru-RU" sz="2400" dirty="0"/>
              <a:t>и Московская область, </a:t>
            </a:r>
            <a:r>
              <a:rPr lang="ru-RU" sz="2400" dirty="0" smtClean="0"/>
              <a:t>Санкт-Петербург </a:t>
            </a:r>
            <a:r>
              <a:rPr lang="ru-RU" sz="2400" dirty="0"/>
              <a:t>и Ленинградская область, НАО, Коми республика, Киров, Ярославль, Псков, Тула, Уфа, Нижний Новгород, Великий Новгород, Владимир, Калининград, </a:t>
            </a:r>
            <a:r>
              <a:rPr lang="ru-RU" sz="2400" dirty="0" smtClean="0"/>
              <a:t>Мурманск и </a:t>
            </a:r>
            <a:r>
              <a:rPr lang="ru-RU" sz="2400" dirty="0"/>
              <a:t>др</a:t>
            </a:r>
            <a:r>
              <a:rPr lang="ru-RU" sz="2400" dirty="0" smtClean="0"/>
              <a:t>. города</a:t>
            </a:r>
            <a:r>
              <a:rPr lang="ru-RU" sz="2400" dirty="0"/>
              <a:t>. </a:t>
            </a:r>
            <a:endParaRPr lang="ru-RU" sz="2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2400" dirty="0" smtClean="0"/>
              <a:t>Наибольшее </a:t>
            </a:r>
            <a:r>
              <a:rPr lang="ru-RU" sz="2400" dirty="0"/>
              <a:t>число иногородних посетителей – </a:t>
            </a:r>
            <a:r>
              <a:rPr lang="ru-RU" sz="2400" dirty="0" err="1" smtClean="0"/>
              <a:t>г.Котлас</a:t>
            </a:r>
            <a:r>
              <a:rPr lang="ru-RU" sz="2400" dirty="0" smtClean="0"/>
              <a:t> </a:t>
            </a:r>
            <a:r>
              <a:rPr lang="ru-RU" sz="2400" dirty="0"/>
              <a:t>и </a:t>
            </a:r>
            <a:r>
              <a:rPr lang="ru-RU" sz="2400" dirty="0" err="1"/>
              <a:t>Котласский</a:t>
            </a:r>
            <a:r>
              <a:rPr lang="ru-RU" sz="2400" dirty="0"/>
              <a:t> район, </a:t>
            </a:r>
            <a:r>
              <a:rPr lang="ru-RU" sz="2400" dirty="0" err="1"/>
              <a:t>г.Коряжма</a:t>
            </a:r>
            <a:r>
              <a:rPr lang="ru-RU" sz="2400" dirty="0" smtClean="0"/>
              <a:t>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2400" dirty="0" smtClean="0"/>
              <a:t>Количество  экскурсантов – </a:t>
            </a:r>
          </a:p>
          <a:p>
            <a:pPr algn="r"/>
            <a:r>
              <a:rPr lang="ru-RU" sz="2400" dirty="0" smtClean="0"/>
              <a:t>до </a:t>
            </a:r>
            <a:r>
              <a:rPr lang="ru-RU" sz="2400" b="1" dirty="0" smtClean="0">
                <a:solidFill>
                  <a:srgbClr val="C00000"/>
                </a:solidFill>
              </a:rPr>
              <a:t>20 000  </a:t>
            </a:r>
            <a:r>
              <a:rPr lang="ru-RU" sz="2400" dirty="0" smtClean="0"/>
              <a:t>человек в год.</a:t>
            </a:r>
          </a:p>
        </p:txBody>
      </p:sp>
      <p:pic>
        <p:nvPicPr>
          <p:cNvPr id="1029" name="Picture 5" descr="D:\МОИ ДОКУМЕНТЫ\ФОТО\Въездной туризм(экскурсии в район)\Московия\Туристы из Москвы 6-8.09.2019\20190908_0924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359" y="1555897"/>
            <a:ext cx="3169545" cy="237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МОИ ДОКУМЕНТЫ\ФОТО\Верхняя Уфтюга\UHpKhSYlux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/>
          <a:stretch/>
        </p:blipFill>
        <p:spPr bwMode="auto">
          <a:xfrm>
            <a:off x="5729358" y="4303953"/>
            <a:ext cx="3163121" cy="214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179512" y="484857"/>
            <a:ext cx="8712968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smtClean="0">
                <a:solidFill>
                  <a:schemeClr val="bg1"/>
                </a:solidFill>
              </a:rPr>
              <a:t>ГЕОГРАФИЯ ВЪЕЗДНОГО </a:t>
            </a:r>
            <a:r>
              <a:rPr lang="ru-RU" sz="2400" b="1" dirty="0" smtClean="0">
                <a:solidFill>
                  <a:schemeClr val="bg1"/>
                </a:solidFill>
              </a:rPr>
              <a:t>ТУРИЗМА</a:t>
            </a: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  <a:p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176461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/>
          <p:cNvSpPr txBox="1">
            <a:spLocks/>
          </p:cNvSpPr>
          <p:nvPr/>
        </p:nvSpPr>
        <p:spPr>
          <a:xfrm>
            <a:off x="467544" y="980728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b="1" dirty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18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348800"/>
            <a:ext cx="5472608" cy="744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000" dirty="0"/>
          </a:p>
          <a:p>
            <a:pPr algn="just"/>
            <a:r>
              <a:rPr lang="ru-RU" b="1" dirty="0"/>
              <a:t>2018 год: </a:t>
            </a:r>
            <a:r>
              <a:rPr lang="ru-RU" b="1" dirty="0" smtClean="0"/>
              <a:t>180000,00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/>
              <a:t>Областной </a:t>
            </a:r>
            <a:r>
              <a:rPr lang="ru-RU" dirty="0"/>
              <a:t>грант  на реализацию приоритетных проектов в </a:t>
            </a:r>
            <a:r>
              <a:rPr lang="ru-RU" dirty="0" smtClean="0"/>
              <a:t>   сфере </a:t>
            </a:r>
            <a:r>
              <a:rPr lang="ru-RU" dirty="0"/>
              <a:t>туризма: привлечение специалистов, маркетинговые </a:t>
            </a:r>
            <a:r>
              <a:rPr lang="ru-RU" dirty="0" smtClean="0"/>
              <a:t>исследования</a:t>
            </a:r>
            <a:r>
              <a:rPr lang="ru-RU" dirty="0"/>
              <a:t>.</a:t>
            </a:r>
            <a:endParaRPr lang="ru-RU" dirty="0" smtClean="0"/>
          </a:p>
          <a:p>
            <a:pPr algn="just"/>
            <a:endParaRPr lang="ru-RU" sz="1200" dirty="0" smtClean="0"/>
          </a:p>
          <a:p>
            <a:pPr algn="just"/>
            <a:r>
              <a:rPr lang="ru-RU" dirty="0" smtClean="0"/>
              <a:t>Основные итоги:</a:t>
            </a:r>
            <a:endParaRPr lang="ru-RU" dirty="0"/>
          </a:p>
          <a:p>
            <a:pPr algn="just"/>
            <a:r>
              <a:rPr lang="ru-RU" dirty="0" smtClean="0"/>
              <a:t>- Привлечены </a:t>
            </a:r>
            <a:r>
              <a:rPr lang="ru-RU" dirty="0"/>
              <a:t>эксперты московской консалтинговой компании «POINT. Точка развития» для проведения маркетинговых исследований. </a:t>
            </a:r>
          </a:p>
          <a:p>
            <a:pPr algn="just">
              <a:buFontTx/>
              <a:buChar char="-"/>
            </a:pPr>
            <a:r>
              <a:rPr lang="ru-RU" dirty="0" smtClean="0"/>
              <a:t>Разработан </a:t>
            </a:r>
            <a:r>
              <a:rPr lang="ru-RU" dirty="0"/>
              <a:t>конкретный перечень шагов для формирования </a:t>
            </a:r>
            <a:r>
              <a:rPr lang="ru-RU" dirty="0" err="1" smtClean="0"/>
              <a:t>конкурентноспособного</a:t>
            </a:r>
            <a:endParaRPr lang="ru-RU" dirty="0" smtClean="0"/>
          </a:p>
          <a:p>
            <a:pPr algn="just"/>
            <a:r>
              <a:rPr lang="ru-RU" dirty="0" smtClean="0"/>
              <a:t>туристского </a:t>
            </a:r>
            <a:r>
              <a:rPr lang="ru-RU" dirty="0"/>
              <a:t>маршрута, придумано </a:t>
            </a:r>
            <a:r>
              <a:rPr lang="ru-RU" dirty="0" smtClean="0"/>
              <a:t>название – «Расписные выходные»  </a:t>
            </a:r>
            <a:r>
              <a:rPr lang="ru-RU" dirty="0"/>
              <a:t>и наполнение</a:t>
            </a:r>
            <a:r>
              <a:rPr lang="ru-RU" dirty="0" smtClean="0"/>
              <a:t>.</a:t>
            </a:r>
          </a:p>
          <a:p>
            <a:pPr algn="just">
              <a:buFontTx/>
              <a:buChar char="-"/>
            </a:pPr>
            <a:r>
              <a:rPr lang="ru-RU" dirty="0" smtClean="0"/>
              <a:t>Расширена </a:t>
            </a:r>
            <a:r>
              <a:rPr lang="ru-RU" dirty="0"/>
              <a:t>линейка сувенирной </a:t>
            </a:r>
            <a:r>
              <a:rPr lang="ru-RU" dirty="0" smtClean="0"/>
              <a:t>продукции.</a:t>
            </a:r>
          </a:p>
          <a:p>
            <a:pPr algn="just"/>
            <a:r>
              <a:rPr lang="ru-RU" dirty="0" smtClean="0"/>
              <a:t>- Организованы </a:t>
            </a:r>
            <a:r>
              <a:rPr lang="ru-RU" dirty="0"/>
              <a:t>два рекламных тура нового </a:t>
            </a:r>
            <a:r>
              <a:rPr lang="ru-RU" dirty="0" err="1"/>
              <a:t>турмаршрута</a:t>
            </a:r>
            <a:r>
              <a:rPr lang="ru-RU" dirty="0"/>
              <a:t> для туроператоров Архангельска, </a:t>
            </a:r>
            <a:r>
              <a:rPr lang="ru-RU" dirty="0" err="1"/>
              <a:t>ТИЦев</a:t>
            </a:r>
            <a:r>
              <a:rPr lang="ru-RU" dirty="0"/>
              <a:t>, туроператоров, представителей СМИ «Северного </a:t>
            </a:r>
            <a:r>
              <a:rPr lang="ru-RU" dirty="0" err="1"/>
              <a:t>трехречья</a:t>
            </a:r>
            <a:r>
              <a:rPr lang="ru-RU" dirty="0"/>
              <a:t>».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1" name="Picture 3" descr="D:\МОИ ДОКУМЕНТЫ\ПРОЕКТЫ\Проекты по туризму. Субсидия мин-во\Проект -2018 Разработка турмаршрута (Рыбальченко)\Отчет по проекту расписные выходные-2018\Фотоотчет\Экспертная группа. Рыбальченко Наталья Игорь Маковский\IMG_38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7" t="12465" r="21234" b="26873"/>
          <a:stretch/>
        </p:blipFill>
        <p:spPr bwMode="auto">
          <a:xfrm>
            <a:off x="5780969" y="2432751"/>
            <a:ext cx="3121023" cy="200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МОИ ДОКУМЕНТЫ\ПРОЕКТЫ\Проекты по туризму. Субсидия мин-во\Проект -2018 Разработка турмаршрута (Рыбальченко)\Отчет по проекту расписные выходные-2018\Фотоотчет\Рекламный тур Расписные выходные для туроператоров Архангельска\DSC_02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847" y="260648"/>
            <a:ext cx="3121025" cy="208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472608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79512" y="484857"/>
            <a:ext cx="5472608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bg1"/>
                </a:solidFill>
              </a:rPr>
              <a:t>ПРОЕКТНАЯ ДЕЯТЕЛЬНОСТЬ</a:t>
            </a: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  <a:p>
            <a:endParaRPr lang="ru-RU" sz="18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969" y="4509120"/>
            <a:ext cx="3109903" cy="207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07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/>
          <p:cNvSpPr txBox="1">
            <a:spLocks/>
          </p:cNvSpPr>
          <p:nvPr/>
        </p:nvSpPr>
        <p:spPr>
          <a:xfrm>
            <a:off x="467544" y="980728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b="1" dirty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18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513384"/>
            <a:ext cx="532859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2019 </a:t>
            </a:r>
            <a:r>
              <a:rPr lang="ru-RU" b="1" dirty="0"/>
              <a:t>год: 500000,00 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/>
              <a:t>Областной </a:t>
            </a:r>
            <a:r>
              <a:rPr lang="ru-RU" dirty="0"/>
              <a:t>грант  на реализацию приоритетных проектов в сфере туризма: проект «Расписные </a:t>
            </a:r>
            <a:r>
              <a:rPr lang="ru-RU" dirty="0" smtClean="0"/>
              <a:t>выходные», развитие </a:t>
            </a:r>
            <a:r>
              <a:rPr lang="ru-RU" dirty="0" err="1" smtClean="0"/>
              <a:t>турмаршрута</a:t>
            </a:r>
            <a:r>
              <a:rPr lang="ru-RU" dirty="0"/>
              <a:t>.</a:t>
            </a:r>
            <a:endParaRPr lang="ru-RU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dirty="0" smtClean="0"/>
              <a:t>Основные итоги:</a:t>
            </a:r>
          </a:p>
          <a:p>
            <a:pPr algn="just"/>
            <a:r>
              <a:rPr lang="ru-RU" dirty="0" smtClean="0"/>
              <a:t>- </a:t>
            </a:r>
            <a:r>
              <a:rPr lang="ru-RU" dirty="0"/>
              <a:t>Создана мастерская росписи по дереву </a:t>
            </a:r>
            <a:r>
              <a:rPr lang="ru-RU" dirty="0" smtClean="0"/>
              <a:t>(на </a:t>
            </a:r>
            <a:r>
              <a:rPr lang="ru-RU" dirty="0"/>
              <a:t>базе </a:t>
            </a:r>
            <a:r>
              <a:rPr lang="ru-RU" dirty="0" err="1" smtClean="0"/>
              <a:t>Красноборского</a:t>
            </a:r>
            <a:r>
              <a:rPr lang="ru-RU" dirty="0" smtClean="0"/>
              <a:t> музея).</a:t>
            </a:r>
            <a:endParaRPr lang="ru-RU" dirty="0"/>
          </a:p>
          <a:p>
            <a:pPr algn="just"/>
            <a:r>
              <a:rPr lang="ru-RU" dirty="0"/>
              <a:t>- В</a:t>
            </a:r>
            <a:r>
              <a:rPr lang="ru-RU" dirty="0" smtClean="0"/>
              <a:t>озле </a:t>
            </a:r>
            <a:r>
              <a:rPr lang="ru-RU" dirty="0"/>
              <a:t>здания </a:t>
            </a:r>
            <a:r>
              <a:rPr lang="ru-RU" dirty="0" err="1" smtClean="0"/>
              <a:t>Красноборского</a:t>
            </a:r>
            <a:r>
              <a:rPr lang="ru-RU" dirty="0" smtClean="0"/>
              <a:t> музея </a:t>
            </a:r>
            <a:r>
              <a:rPr lang="ru-RU" dirty="0"/>
              <a:t>установлен арт-объект "</a:t>
            </a:r>
            <a:r>
              <a:rPr lang="ru-RU" dirty="0" err="1"/>
              <a:t>Красноборье</a:t>
            </a:r>
            <a:r>
              <a:rPr lang="ru-RU" dirty="0"/>
              <a:t> – родина трёх самобытных росписей</a:t>
            </a:r>
            <a:r>
              <a:rPr lang="ru-RU" dirty="0" smtClean="0"/>
              <a:t>».</a:t>
            </a:r>
            <a:endParaRPr lang="ru-RU" dirty="0"/>
          </a:p>
          <a:p>
            <a:pPr algn="just"/>
            <a:r>
              <a:rPr lang="ru-RU" dirty="0"/>
              <a:t>- </a:t>
            </a:r>
            <a:r>
              <a:rPr lang="ru-RU" dirty="0" smtClean="0"/>
              <a:t>В </a:t>
            </a:r>
            <a:r>
              <a:rPr lang="ru-RU" dirty="0"/>
              <a:t>местах бытования росписей </a:t>
            </a:r>
            <a:r>
              <a:rPr lang="ru-RU" dirty="0" smtClean="0"/>
              <a:t>созданы </a:t>
            </a:r>
            <a:r>
              <a:rPr lang="ru-RU" dirty="0"/>
              <a:t>интерактивные </a:t>
            </a:r>
            <a:r>
              <a:rPr lang="ru-RU" dirty="0" smtClean="0"/>
              <a:t>пространства: информационные </a:t>
            </a:r>
            <a:r>
              <a:rPr lang="ru-RU" dirty="0"/>
              <a:t>стенды, фотозоны, напольные и настольные игры, расписные </a:t>
            </a:r>
            <a:r>
              <a:rPr lang="ru-RU" dirty="0" err="1"/>
              <a:t>пазлы</a:t>
            </a:r>
            <a:r>
              <a:rPr lang="ru-RU" dirty="0"/>
              <a:t> и домино, книжки-раскраски. </a:t>
            </a:r>
            <a:r>
              <a:rPr lang="ru-RU" dirty="0" smtClean="0"/>
              <a:t>Разработаны новые программы.</a:t>
            </a:r>
            <a:endParaRPr lang="ru-RU" dirty="0"/>
          </a:p>
          <a:p>
            <a:pPr algn="just"/>
            <a:r>
              <a:rPr lang="ru-RU" dirty="0"/>
              <a:t>- </a:t>
            </a:r>
            <a:r>
              <a:rPr lang="ru-RU" dirty="0" smtClean="0"/>
              <a:t>Изготовлена </a:t>
            </a:r>
            <a:r>
              <a:rPr lang="ru-RU" dirty="0"/>
              <a:t>печатная </a:t>
            </a:r>
            <a:r>
              <a:rPr lang="ru-RU" dirty="0" smtClean="0"/>
              <a:t>и рекламная </a:t>
            </a:r>
            <a:r>
              <a:rPr lang="ru-RU" dirty="0"/>
              <a:t>продукция.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75" name="Picture 3" descr="D:\МОИ ДОКУМЕНТЫ\ПРОЕКТЫ\Проекты по туризму. Субсидия мин-во\проект -2019 Расписные выходные\Отчет по расписным выходным-2019\Арт-объект работа, установка\арт-объек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990" y="260648"/>
            <a:ext cx="2955482" cy="223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МОИ ДОКУМЕНТЫ\ПРОЕКТЫ\Проекты по туризму. Субсидия мин-во\проект -2019 Расписные выходные\Отчет по расписным выходным-2019\отобр ВК\Рулонная штора и крест.костюмы. Сценка Чаепитие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32" y="2615920"/>
            <a:ext cx="2931640" cy="398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4006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79512" y="484857"/>
            <a:ext cx="5400600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bg1"/>
                </a:solidFill>
              </a:rPr>
              <a:t>ПРОЕКТНАЯ ДЕЯТЕЛЬНОСТЬ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</a:p>
          <a:p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119404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/>
          <p:cNvSpPr txBox="1">
            <a:spLocks/>
          </p:cNvSpPr>
          <p:nvPr/>
        </p:nvSpPr>
        <p:spPr>
          <a:xfrm>
            <a:off x="467544" y="980728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b="1" dirty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18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365150"/>
            <a:ext cx="5472608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r>
              <a:rPr lang="ru-RU" b="1" dirty="0" smtClean="0"/>
              <a:t>2021 </a:t>
            </a:r>
            <a:r>
              <a:rPr lang="ru-RU" b="1" dirty="0"/>
              <a:t>год: 500000,00 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/>
              <a:t>Областной </a:t>
            </a:r>
            <a:r>
              <a:rPr lang="ru-RU" dirty="0"/>
              <a:t>грант  на реализацию приоритетных проектов в сфере туризма: «Добро пожаловать в Красноборск</a:t>
            </a:r>
            <a:r>
              <a:rPr lang="ru-RU" dirty="0" smtClean="0"/>
              <a:t>!», развитие </a:t>
            </a:r>
            <a:r>
              <a:rPr lang="ru-RU" dirty="0" err="1" smtClean="0"/>
              <a:t>турмаршрута</a:t>
            </a:r>
            <a:r>
              <a:rPr lang="ru-RU" dirty="0"/>
              <a:t>.</a:t>
            </a:r>
            <a:endParaRPr lang="ru-RU" dirty="0" smtClean="0"/>
          </a:p>
          <a:p>
            <a:pPr algn="just"/>
            <a:endParaRPr lang="ru-RU" sz="1200" dirty="0" smtClean="0"/>
          </a:p>
          <a:p>
            <a:pPr algn="just"/>
            <a:r>
              <a:rPr lang="ru-RU" dirty="0" smtClean="0"/>
              <a:t>Основные итоги:</a:t>
            </a:r>
          </a:p>
          <a:p>
            <a:pPr algn="just"/>
            <a:r>
              <a:rPr lang="ru-RU" dirty="0" smtClean="0"/>
              <a:t>- Создано </a:t>
            </a:r>
            <a:r>
              <a:rPr lang="ru-RU" dirty="0"/>
              <a:t>новое уличное пространство «Культурный дворик».</a:t>
            </a:r>
          </a:p>
          <a:p>
            <a:pPr algn="just"/>
            <a:r>
              <a:rPr lang="ru-RU" dirty="0" smtClean="0"/>
              <a:t>- Разработаны </a:t>
            </a:r>
            <a:r>
              <a:rPr lang="ru-RU" dirty="0"/>
              <a:t>новые </a:t>
            </a:r>
            <a:r>
              <a:rPr lang="ru-RU" dirty="0" err="1"/>
              <a:t>турпрограммы</a:t>
            </a:r>
            <a:r>
              <a:rPr lang="ru-RU" dirty="0"/>
              <a:t>: «Большая история маленького городка» и «</a:t>
            </a:r>
            <a:r>
              <a:rPr lang="ru-RU" dirty="0" err="1"/>
              <a:t>Красноборские</a:t>
            </a:r>
            <a:r>
              <a:rPr lang="ru-RU" dirty="0"/>
              <a:t> </a:t>
            </a:r>
            <a:r>
              <a:rPr lang="ru-RU" dirty="0" err="1"/>
              <a:t>гостины</a:t>
            </a:r>
            <a:r>
              <a:rPr lang="ru-RU" dirty="0"/>
              <a:t>».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Изготовлена </a:t>
            </a:r>
            <a:r>
              <a:rPr lang="ru-RU" dirty="0"/>
              <a:t>рекламная продукция </a:t>
            </a:r>
          </a:p>
          <a:p>
            <a:pPr algn="just"/>
            <a:r>
              <a:rPr lang="ru-RU" dirty="0" smtClean="0"/>
              <a:t>- Проведен </a:t>
            </a:r>
            <a:r>
              <a:rPr lang="ru-RU" dirty="0"/>
              <a:t>рекламный тур </a:t>
            </a:r>
            <a:r>
              <a:rPr lang="ru-RU" dirty="0" smtClean="0"/>
              <a:t>«</a:t>
            </a:r>
            <a:r>
              <a:rPr lang="ru-RU" dirty="0"/>
              <a:t>Добро пожаловать в Красноборск!» с презентацией «Культурного дворика» и показом новых </a:t>
            </a:r>
            <a:r>
              <a:rPr lang="ru-RU" dirty="0" err="1"/>
              <a:t>турпрограмм</a:t>
            </a:r>
            <a:r>
              <a:rPr lang="ru-RU" dirty="0"/>
              <a:t> для представителей турбизнеса, </a:t>
            </a:r>
            <a:r>
              <a:rPr lang="ru-RU" dirty="0" err="1"/>
              <a:t>ТИЦев</a:t>
            </a:r>
            <a:r>
              <a:rPr lang="ru-RU" dirty="0"/>
              <a:t> «Северного </a:t>
            </a:r>
            <a:r>
              <a:rPr lang="ru-RU" dirty="0" err="1"/>
              <a:t>Трехречья</a:t>
            </a:r>
            <a:r>
              <a:rPr lang="ru-RU" dirty="0"/>
              <a:t>», организаторов экскурсий. </a:t>
            </a:r>
          </a:p>
          <a:p>
            <a:endParaRPr lang="ru-RU" dirty="0"/>
          </a:p>
        </p:txBody>
      </p:sp>
      <p:pic>
        <p:nvPicPr>
          <p:cNvPr id="4098" name="Picture 2" descr="D:\МОИ ДОКУМЕНТЫ\ПРОЕКТЫ\Проекты по туризму. Субсидия мин-во\Проект -2021 Добро пожаловать в Красноборск\MfZP-6v0QN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9"/>
          <a:stretch/>
        </p:blipFill>
        <p:spPr bwMode="auto">
          <a:xfrm>
            <a:off x="5926178" y="4777711"/>
            <a:ext cx="2919175" cy="180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МОИ ДОКУМЕНТЫ\ПРОЕКТЫ\Проекты по туризму. Субсидия мин-во\Проект -2021 Добро пожаловать в Красноборск\Kv33-tjhL5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78" y="2619189"/>
            <a:ext cx="2944057" cy="196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МОИ ДОКУМЕНТЫ\ПРОЕКТЫ\Проекты по туризму. Субсидия мин-во\Проект -2021 Добро пожаловать в Красноборск\LkX-NtCuEV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3"/>
          <a:stretch/>
        </p:blipFill>
        <p:spPr bwMode="auto">
          <a:xfrm>
            <a:off x="5926178" y="307849"/>
            <a:ext cx="2944057" cy="212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472608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79512" y="484857"/>
            <a:ext cx="5472608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bg1"/>
                </a:solidFill>
              </a:rPr>
              <a:t>ПРОЕКТНАЯ ДЕЯТЕЛЬНОСТЬ</a:t>
            </a: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952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МОИ ДОКУМЕНТЫ\СЕВЕРНОЕ ТРЕХРЕЧЬЕ\Карта СТ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" b="6338"/>
          <a:stretch/>
        </p:blipFill>
        <p:spPr bwMode="auto">
          <a:xfrm>
            <a:off x="-140611" y="996842"/>
            <a:ext cx="9497230" cy="596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9512" y="535177"/>
            <a:ext cx="87129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СОТРУДНИЧЕСТВО С ТИЦ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262" y="6540516"/>
            <a:ext cx="9133738" cy="11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1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/>
          <p:cNvSpPr txBox="1">
            <a:spLocks/>
          </p:cNvSpPr>
          <p:nvPr/>
        </p:nvSpPr>
        <p:spPr>
          <a:xfrm>
            <a:off x="467544" y="980728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b="1" dirty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18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397089"/>
            <a:ext cx="5400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2022 </a:t>
            </a:r>
            <a:r>
              <a:rPr lang="ru-RU" b="1" dirty="0"/>
              <a:t>год: </a:t>
            </a:r>
            <a:r>
              <a:rPr lang="ru-RU" b="1" dirty="0" smtClean="0"/>
              <a:t>500000,00.  </a:t>
            </a:r>
          </a:p>
          <a:p>
            <a:pPr algn="just"/>
            <a:r>
              <a:rPr lang="ru-RU" dirty="0" smtClean="0"/>
              <a:t>Областной </a:t>
            </a:r>
            <a:r>
              <a:rPr lang="ru-RU" dirty="0"/>
              <a:t>грант  на реализацию приоритетных проектов в сфере туризма: «</a:t>
            </a:r>
            <a:r>
              <a:rPr lang="ru-RU" dirty="0" err="1"/>
              <a:t>Черевковские</a:t>
            </a:r>
            <a:r>
              <a:rPr lang="ru-RU" dirty="0"/>
              <a:t> </a:t>
            </a:r>
            <a:r>
              <a:rPr lang="ru-RU" dirty="0" err="1"/>
              <a:t>встретины</a:t>
            </a:r>
            <a:r>
              <a:rPr lang="ru-RU" dirty="0" smtClean="0"/>
              <a:t>», повышение туристской привлекательности самой красивой деревни России.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dirty="0" smtClean="0"/>
              <a:t>Основные итоги:</a:t>
            </a:r>
            <a:endParaRPr lang="ru-RU" dirty="0"/>
          </a:p>
          <a:p>
            <a:pPr algn="just"/>
            <a:r>
              <a:rPr lang="ru-RU" dirty="0"/>
              <a:t>- </a:t>
            </a:r>
            <a:r>
              <a:rPr lang="ru-RU" dirty="0" smtClean="0"/>
              <a:t>Создано культурное </a:t>
            </a:r>
            <a:r>
              <a:rPr lang="ru-RU" dirty="0"/>
              <a:t>пространство «Светёлка» для приёма и обслуживания гостей </a:t>
            </a:r>
            <a:r>
              <a:rPr lang="ru-RU" dirty="0" smtClean="0"/>
              <a:t>села (при </a:t>
            </a:r>
            <a:r>
              <a:rPr lang="ru-RU" dirty="0" err="1" smtClean="0"/>
              <a:t>Черевковском</a:t>
            </a:r>
            <a:r>
              <a:rPr lang="ru-RU" dirty="0" smtClean="0"/>
              <a:t> центре </a:t>
            </a:r>
            <a:r>
              <a:rPr lang="ru-RU" dirty="0" err="1" smtClean="0"/>
              <a:t>кульутры</a:t>
            </a:r>
            <a:r>
              <a:rPr lang="ru-RU" dirty="0" smtClean="0"/>
              <a:t>)</a:t>
            </a:r>
            <a:endParaRPr lang="ru-RU" dirty="0"/>
          </a:p>
          <a:p>
            <a:pPr algn="just"/>
            <a:r>
              <a:rPr lang="ru-RU" dirty="0"/>
              <a:t>- </a:t>
            </a:r>
            <a:r>
              <a:rPr lang="ru-RU" dirty="0" smtClean="0"/>
              <a:t>Разработан новый </a:t>
            </a:r>
            <a:r>
              <a:rPr lang="ru-RU" dirty="0"/>
              <a:t>туристский продукт (интерактивные программы, экскурсии, мастер-классы).</a:t>
            </a:r>
          </a:p>
          <a:p>
            <a:pPr algn="just"/>
            <a:r>
              <a:rPr lang="ru-RU" dirty="0"/>
              <a:t>- </a:t>
            </a:r>
            <a:r>
              <a:rPr lang="ru-RU" dirty="0" smtClean="0"/>
              <a:t>Установлены </a:t>
            </a:r>
            <a:r>
              <a:rPr lang="ru-RU" dirty="0"/>
              <a:t>информационный туристский </a:t>
            </a:r>
            <a:r>
              <a:rPr lang="ru-RU" dirty="0" smtClean="0"/>
              <a:t>стенд и указатели к объектам показа.</a:t>
            </a:r>
            <a:endParaRPr lang="ru-RU" dirty="0"/>
          </a:p>
          <a:p>
            <a:pPr algn="just"/>
            <a:r>
              <a:rPr lang="ru-RU" dirty="0" smtClean="0"/>
              <a:t>- Подготовлен аудиогид.</a:t>
            </a:r>
          </a:p>
          <a:p>
            <a:pPr algn="just"/>
            <a:r>
              <a:rPr lang="ru-RU" dirty="0" smtClean="0"/>
              <a:t>- Изготовлена рекламная продукция. </a:t>
            </a:r>
            <a:endParaRPr lang="ru-RU" dirty="0"/>
          </a:p>
          <a:p>
            <a:pPr algn="just"/>
            <a:r>
              <a:rPr lang="ru-RU" dirty="0"/>
              <a:t>- </a:t>
            </a:r>
            <a:r>
              <a:rPr lang="ru-RU" dirty="0" smtClean="0"/>
              <a:t>Проведён </a:t>
            </a:r>
            <a:r>
              <a:rPr lang="ru-RU" dirty="0"/>
              <a:t>рекламный тур.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 descr="D:\МОИ ДОКУМЕНТЫ\ФОТО\Черевково\Черевково\IMG-40d1b5286b5dd76b232a5e987231f2ac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8"/>
          <a:stretch/>
        </p:blipFill>
        <p:spPr bwMode="auto">
          <a:xfrm>
            <a:off x="6999165" y="260648"/>
            <a:ext cx="1836204" cy="22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4" b="6378"/>
          <a:stretch/>
        </p:blipFill>
        <p:spPr bwMode="auto">
          <a:xfrm>
            <a:off x="5809455" y="4957166"/>
            <a:ext cx="3025913" cy="171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8" b="21878"/>
          <a:stretch/>
        </p:blipFill>
        <p:spPr bwMode="auto">
          <a:xfrm>
            <a:off x="5809455" y="2636912"/>
            <a:ext cx="3025913" cy="220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"/>
          <a:stretch/>
        </p:blipFill>
        <p:spPr bwMode="auto">
          <a:xfrm>
            <a:off x="5809456" y="279229"/>
            <a:ext cx="1048946" cy="225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4006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179512" y="484857"/>
            <a:ext cx="5400600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</a:rPr>
              <a:t>ПРОЕКТНАЯ ДЕЯТЕЛЬНОСТЬ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  <a:p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79837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/>
          <p:cNvSpPr txBox="1">
            <a:spLocks/>
          </p:cNvSpPr>
          <p:nvPr/>
        </p:nvSpPr>
        <p:spPr>
          <a:xfrm>
            <a:off x="467544" y="980728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b="1" dirty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18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208709" y="1449789"/>
            <a:ext cx="5371403" cy="4839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2021/2022 </a:t>
            </a:r>
            <a:r>
              <a:rPr lang="ru-RU" sz="2000" b="1" dirty="0"/>
              <a:t>год: 352000,00 </a:t>
            </a:r>
            <a:r>
              <a:rPr lang="ru-RU" sz="2000" dirty="0" smtClean="0"/>
              <a:t>. </a:t>
            </a:r>
          </a:p>
          <a:p>
            <a:pPr algn="just"/>
            <a:r>
              <a:rPr lang="ru-RU" sz="2000" dirty="0" smtClean="0"/>
              <a:t>ПФКИ: </a:t>
            </a:r>
            <a:r>
              <a:rPr lang="ru-RU" sz="2000" dirty="0"/>
              <a:t>«</a:t>
            </a:r>
            <a:r>
              <a:rPr lang="ru-RU" sz="2000" dirty="0" err="1"/>
              <a:t>Поглухоманим</a:t>
            </a:r>
            <a:r>
              <a:rPr lang="ru-RU" sz="2000" dirty="0" smtClean="0"/>
              <a:t>», вовлечение местного населения в развитие сельского туризма. </a:t>
            </a:r>
          </a:p>
          <a:p>
            <a:pPr algn="just"/>
            <a:r>
              <a:rPr lang="ru-RU" sz="2000" dirty="0" smtClean="0"/>
              <a:t>Фонд социально культурных и спортивных инициатив «Успех».</a:t>
            </a:r>
          </a:p>
          <a:p>
            <a:pPr algn="just"/>
            <a:endParaRPr lang="ru-RU" sz="1050" dirty="0" smtClean="0"/>
          </a:p>
          <a:p>
            <a:pPr algn="just"/>
            <a:r>
              <a:rPr lang="ru-RU" sz="2000" dirty="0" smtClean="0"/>
              <a:t>Значимые мероприятия:</a:t>
            </a:r>
          </a:p>
          <a:p>
            <a:pPr algn="just"/>
            <a:r>
              <a:rPr lang="ru-RU" sz="2000" dirty="0" smtClean="0"/>
              <a:t>- </a:t>
            </a:r>
            <a:r>
              <a:rPr lang="ru-RU" sz="2000" dirty="0"/>
              <a:t>Стратегическая сессия «Сельский туризм – точка </a:t>
            </a:r>
            <a:r>
              <a:rPr lang="ru-RU" sz="2000" dirty="0" smtClean="0"/>
              <a:t>роста территорий».</a:t>
            </a:r>
            <a:endParaRPr lang="ru-RU" sz="2000" dirty="0"/>
          </a:p>
          <a:p>
            <a:pPr algn="just"/>
            <a:r>
              <a:rPr lang="ru-RU" sz="2000" dirty="0"/>
              <a:t>- Обучающий двухдневный семинар по подготовке </a:t>
            </a:r>
            <a:r>
              <a:rPr lang="ru-RU" sz="2000" dirty="0" smtClean="0"/>
              <a:t>экскурсоводов.</a:t>
            </a:r>
            <a:endParaRPr lang="ru-RU" sz="2000" dirty="0"/>
          </a:p>
          <a:p>
            <a:pPr algn="just"/>
            <a:r>
              <a:rPr lang="ru-RU" sz="2000" dirty="0"/>
              <a:t>- Районный конкурс «Экскурсоводы из народа</a:t>
            </a:r>
            <a:r>
              <a:rPr lang="ru-RU" sz="2000" dirty="0" smtClean="0"/>
              <a:t>».</a:t>
            </a:r>
            <a:endParaRPr lang="ru-RU" sz="2000" dirty="0"/>
          </a:p>
          <a:p>
            <a:pPr algn="just"/>
            <a:r>
              <a:rPr lang="ru-RU" sz="2000" dirty="0" smtClean="0"/>
              <a:t>- Туристский </a:t>
            </a:r>
            <a:r>
              <a:rPr lang="ru-RU" sz="2000" dirty="0"/>
              <a:t>слет «Белые ночи» в самой красивой деревне </a:t>
            </a:r>
            <a:r>
              <a:rPr lang="ru-RU" sz="2000" dirty="0" smtClean="0"/>
              <a:t>России - селе </a:t>
            </a:r>
            <a:r>
              <a:rPr lang="ru-RU" sz="2000" dirty="0" err="1" smtClean="0"/>
              <a:t>Черевково</a:t>
            </a:r>
            <a:r>
              <a:rPr lang="ru-RU" sz="2000" dirty="0" smtClean="0"/>
              <a:t>.</a:t>
            </a:r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2"/>
          <a:stretch/>
        </p:blipFill>
        <p:spPr bwMode="auto">
          <a:xfrm>
            <a:off x="5770539" y="2475769"/>
            <a:ext cx="3146757" cy="2105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D:\МОИ ДОКУМЕНТЫ\ПРОЕКТЫ\Президентский грант\ПОГЛУХОМАНИМ. 2021\Поглухоманим\Семинар\Фото\DSC_07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345" y="260648"/>
            <a:ext cx="3149423" cy="21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МОИ ДОКУМЕНТЫ\ПРОЕКТЫ\Президентский грант\ПОГЛУХОМАНИМ. 2021\Поглухоманим\Стратегическая сессия и слет\Турслет Белые ночи\Фото Слет\BgxfisZJtWDXxw_mjZlEUWTfOngZzp9CU5yPS8LgYrf7-VObIVVnnu5UBot6qR8J8hwyoBgM39XSz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"/>
          <a:stretch/>
        </p:blipFill>
        <p:spPr bwMode="auto">
          <a:xfrm>
            <a:off x="5770538" y="4653136"/>
            <a:ext cx="3137229" cy="195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4006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79512" y="484857"/>
            <a:ext cx="5400600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</a:rPr>
              <a:t>ПРОЕКТНАЯ ДЕЯТЕЛЬНОСТЬ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  <a:p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427057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/>
          <p:cNvSpPr txBox="1">
            <a:spLocks/>
          </p:cNvSpPr>
          <p:nvPr/>
        </p:nvSpPr>
        <p:spPr>
          <a:xfrm>
            <a:off x="467544" y="764704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b="1" dirty="0">
              <a:solidFill>
                <a:schemeClr val="tx1"/>
              </a:solidFill>
            </a:endParaRP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18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302190"/>
            <a:ext cx="54006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2023/2024год</a:t>
            </a:r>
            <a:r>
              <a:rPr lang="ru-RU" b="1" dirty="0"/>
              <a:t>: </a:t>
            </a:r>
            <a:r>
              <a:rPr lang="ru-RU" b="1" dirty="0" smtClean="0"/>
              <a:t>1 935 172. </a:t>
            </a:r>
          </a:p>
          <a:p>
            <a:pPr algn="just"/>
            <a:r>
              <a:rPr lang="ru-RU" dirty="0" smtClean="0"/>
              <a:t>Грант Губернатора: </a:t>
            </a:r>
            <a:r>
              <a:rPr lang="ru-RU" dirty="0"/>
              <a:t>«Росписи </a:t>
            </a:r>
            <a:r>
              <a:rPr lang="ru-RU" dirty="0" err="1"/>
              <a:t>Красноборья</a:t>
            </a:r>
            <a:r>
              <a:rPr lang="ru-RU" dirty="0"/>
              <a:t>. За традицией – в глубинку</a:t>
            </a:r>
            <a:r>
              <a:rPr lang="ru-RU" dirty="0" smtClean="0"/>
              <a:t>». </a:t>
            </a:r>
          </a:p>
          <a:p>
            <a:pPr algn="just"/>
            <a:r>
              <a:rPr lang="ru-RU" dirty="0" smtClean="0"/>
              <a:t>Фонд социально культурных и спортивных инициатив «Успех».</a:t>
            </a:r>
          </a:p>
          <a:p>
            <a:pPr algn="just"/>
            <a:r>
              <a:rPr lang="ru-RU" dirty="0" smtClean="0"/>
              <a:t>Цель: </a:t>
            </a:r>
            <a:r>
              <a:rPr lang="ru-RU" dirty="0"/>
              <a:t>Поддержка инициатив художников и педагогов росписи, жителей и туристов </a:t>
            </a:r>
            <a:r>
              <a:rPr lang="ru-RU" dirty="0" err="1"/>
              <a:t>Красноборского</a:t>
            </a:r>
            <a:r>
              <a:rPr lang="ru-RU" dirty="0"/>
              <a:t> района Архангельской области, направленных на сохранение и популяризацию народных росписей </a:t>
            </a:r>
            <a:r>
              <a:rPr lang="ru-RU" dirty="0" err="1" smtClean="0"/>
              <a:t>Красноборья</a:t>
            </a:r>
            <a:r>
              <a:rPr lang="ru-RU" dirty="0" smtClean="0"/>
              <a:t>.)</a:t>
            </a:r>
          </a:p>
          <a:p>
            <a:pPr algn="just"/>
            <a:endParaRPr lang="ru-RU" sz="1000" dirty="0"/>
          </a:p>
          <a:p>
            <a:pPr algn="just"/>
            <a:r>
              <a:rPr lang="ru-RU" dirty="0" smtClean="0"/>
              <a:t>Туристические мероприятия проекта: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Мастер-классы по росписям </a:t>
            </a:r>
            <a:r>
              <a:rPr lang="ru-RU" dirty="0" err="1" smtClean="0"/>
              <a:t>Красноборья</a:t>
            </a:r>
            <a:r>
              <a:rPr lang="ru-RU" dirty="0" smtClean="0"/>
              <a:t>.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Изготовление сувенирной, полиграфической и рекламной продукции.</a:t>
            </a:r>
          </a:p>
          <a:p>
            <a:pPr marL="285750" indent="-285750" algn="just">
              <a:buFontTx/>
              <a:buChar char="-"/>
            </a:pPr>
            <a:r>
              <a:rPr lang="ru-RU" dirty="0" err="1" smtClean="0"/>
              <a:t>Турмаршрут</a:t>
            </a:r>
            <a:r>
              <a:rPr lang="ru-RU" dirty="0" smtClean="0"/>
              <a:t> «В Уфтюгу – за впечатлениями».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Выставка старинных расписных предметов с </a:t>
            </a:r>
            <a:r>
              <a:rPr lang="ru-RU" dirty="0" err="1" smtClean="0"/>
              <a:t>уфтюжской</a:t>
            </a:r>
            <a:r>
              <a:rPr lang="ru-RU" dirty="0" smtClean="0"/>
              <a:t> росписью «Добрым людям на </a:t>
            </a:r>
            <a:r>
              <a:rPr lang="ru-RU" dirty="0" err="1" smtClean="0"/>
              <a:t>погляд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2491924"/>
            <a:ext cx="2991885" cy="199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7"/>
          <a:stretch/>
        </p:blipFill>
        <p:spPr bwMode="auto">
          <a:xfrm>
            <a:off x="5868145" y="266161"/>
            <a:ext cx="2991886" cy="207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4608908"/>
            <a:ext cx="2991885" cy="199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4006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79512" y="484857"/>
            <a:ext cx="5400600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</a:rPr>
              <a:t>ПРОЕКТНАЯ ДЕЯТЕЛЬНОСТЬ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  <a:p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217598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464" y="1241723"/>
            <a:ext cx="5376648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just"/>
            <a:r>
              <a:rPr lang="ru-RU" b="1" dirty="0" smtClean="0"/>
              <a:t>2024/2025 год: 493000,00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/>
              <a:t>ПФКИ «Поглухоманим-2. Перезагрузка</a:t>
            </a:r>
            <a:r>
              <a:rPr lang="ru-RU" dirty="0"/>
              <a:t>». </a:t>
            </a:r>
            <a:endParaRPr lang="ru-RU" dirty="0" smtClean="0"/>
          </a:p>
          <a:p>
            <a:pPr algn="just"/>
            <a:r>
              <a:rPr lang="ru-RU" dirty="0" smtClean="0"/>
              <a:t>Фонд </a:t>
            </a:r>
            <a:r>
              <a:rPr lang="ru-RU" dirty="0"/>
              <a:t>социально культурных и спортивных инициатив «Успех».</a:t>
            </a:r>
          </a:p>
          <a:p>
            <a:r>
              <a:rPr lang="ru-RU" dirty="0" smtClean="0"/>
              <a:t>Цель: Содействие </a:t>
            </a:r>
            <a:r>
              <a:rPr lang="ru-RU" dirty="0"/>
              <a:t>развитию сельского туризма силами местного </a:t>
            </a:r>
            <a:r>
              <a:rPr lang="ru-RU" dirty="0" smtClean="0"/>
              <a:t>сообщества.</a:t>
            </a:r>
          </a:p>
          <a:p>
            <a:endParaRPr lang="ru-RU" sz="1050" dirty="0" smtClean="0"/>
          </a:p>
          <a:p>
            <a:r>
              <a:rPr lang="ru-RU" dirty="0" smtClean="0"/>
              <a:t>Значимые мероприятия: </a:t>
            </a:r>
          </a:p>
          <a:p>
            <a:r>
              <a:rPr lang="ru-RU" dirty="0" smtClean="0"/>
              <a:t>- «Школа сельского туризма»(образовательный </a:t>
            </a:r>
            <a:r>
              <a:rPr lang="ru-RU" dirty="0" err="1" smtClean="0"/>
              <a:t>интенсив</a:t>
            </a:r>
            <a:r>
              <a:rPr lang="ru-RU" dirty="0" smtClean="0"/>
              <a:t>, учебные туры).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Конкурс «Тур своими руками».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Туристский слёт в </a:t>
            </a:r>
            <a:r>
              <a:rPr lang="ru-RU" dirty="0" err="1" smtClean="0"/>
              <a:t>д.Ершевская</a:t>
            </a:r>
            <a:r>
              <a:rPr lang="ru-RU" dirty="0" smtClean="0"/>
              <a:t> </a:t>
            </a:r>
          </a:p>
          <a:p>
            <a:pPr algn="just"/>
            <a:r>
              <a:rPr lang="ru-RU" dirty="0" smtClean="0"/>
              <a:t>В результате </a:t>
            </a:r>
            <a:r>
              <a:rPr lang="ru-RU" dirty="0"/>
              <a:t>участники проекта получат необходимые теоретические и практические знания для дальнейшего развития сельского </a:t>
            </a:r>
            <a:r>
              <a:rPr lang="ru-RU" dirty="0" smtClean="0"/>
              <a:t>туризма. Улучшится </a:t>
            </a:r>
            <a:r>
              <a:rPr lang="ru-RU" dirty="0"/>
              <a:t>качество предоставляемых услуг. Появится новый интересный </a:t>
            </a:r>
            <a:r>
              <a:rPr lang="ru-RU" dirty="0" smtClean="0"/>
              <a:t>турпродукт. Благодаря </a:t>
            </a:r>
            <a:r>
              <a:rPr lang="ru-RU" dirty="0"/>
              <a:t>вовлечению сельских жителей в процесс приема туристов, </a:t>
            </a:r>
            <a:r>
              <a:rPr lang="ru-RU" dirty="0" smtClean="0"/>
              <a:t>активизируется </a:t>
            </a:r>
            <a:r>
              <a:rPr lang="ru-RU" dirty="0"/>
              <a:t>жизнь деревни.</a:t>
            </a:r>
            <a:endParaRPr lang="ru-RU" dirty="0" smtClean="0"/>
          </a:p>
          <a:p>
            <a:endParaRPr lang="ru-RU" dirty="0" smtClean="0"/>
          </a:p>
          <a:p>
            <a:pPr algn="just"/>
            <a:endParaRPr lang="ru-RU" dirty="0"/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4006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179512" y="484857"/>
            <a:ext cx="5400600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</a:rPr>
              <a:t>ПРОЕКТНАЯ ДЕЯТЕЛЬНОСТЬ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  <a:p>
            <a:endParaRPr lang="ru-RU" sz="18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664" y="3717032"/>
            <a:ext cx="2939818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84" y="285595"/>
            <a:ext cx="3039078" cy="227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6"/>
          <a:stretch/>
        </p:blipFill>
        <p:spPr bwMode="auto">
          <a:xfrm>
            <a:off x="5768884" y="2708920"/>
            <a:ext cx="3030010" cy="181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5"/>
          <a:stretch/>
        </p:blipFill>
        <p:spPr bwMode="auto">
          <a:xfrm>
            <a:off x="5793690" y="4653136"/>
            <a:ext cx="3030009" cy="192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29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РЕКЛАМА\ТУРИСТУ!\Карта достоприм 2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3" y="30250"/>
            <a:ext cx="9124837" cy="682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15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7260" y="-1197257"/>
            <a:ext cx="6858001" cy="9252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D:\ДОКУМЕНТЫ\ТИЦ Музей логотип иконки\Иконки\Красноборье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" t="41193" r="19972" b="29403"/>
          <a:stretch/>
        </p:blipFill>
        <p:spPr bwMode="auto">
          <a:xfrm>
            <a:off x="230542" y="2559679"/>
            <a:ext cx="5976664" cy="130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ДОКУМЕНТЫ\ТИЦ Музей логотип иконки\Иконки\Приглашает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91" b="8375"/>
          <a:stretch/>
        </p:blipFill>
        <p:spPr bwMode="auto">
          <a:xfrm>
            <a:off x="446566" y="4160414"/>
            <a:ext cx="5544616" cy="115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7410" r="20190" b="25270"/>
          <a:stretch/>
        </p:blipFill>
        <p:spPr bwMode="auto">
          <a:xfrm>
            <a:off x="5724129" y="682093"/>
            <a:ext cx="3217586" cy="569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D:\МОИ ДОКУМЕНТЫ\Красноборск туристический\Логотип ТИЦ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1" y="294897"/>
            <a:ext cx="723769" cy="112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822" y="294897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300" dirty="0" smtClean="0">
                <a:solidFill>
                  <a:srgbClr val="C00000"/>
                </a:solidFill>
              </a:rPr>
              <a:t>ТУРИСТКО-</a:t>
            </a:r>
          </a:p>
          <a:p>
            <a:r>
              <a:rPr lang="ru-RU" b="1" spc="300" dirty="0" smtClean="0">
                <a:solidFill>
                  <a:srgbClr val="C00000"/>
                </a:solidFill>
              </a:rPr>
              <a:t>ИНФОРМАЦИОННЫЙ </a:t>
            </a:r>
          </a:p>
          <a:p>
            <a:r>
              <a:rPr lang="ru-RU" b="1" spc="300" dirty="0" smtClean="0">
                <a:solidFill>
                  <a:srgbClr val="C00000"/>
                </a:solidFill>
              </a:rPr>
              <a:t>ЦЕНТР</a:t>
            </a:r>
          </a:p>
          <a:p>
            <a:r>
              <a:rPr lang="ru-RU" b="1" spc="300" dirty="0" smtClean="0">
                <a:solidFill>
                  <a:srgbClr val="C00000"/>
                </a:solidFill>
              </a:rPr>
              <a:t>89210744811</a:t>
            </a:r>
            <a:endParaRPr lang="ru-RU" b="1" spc="3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021" y="6196663"/>
            <a:ext cx="903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300" dirty="0" smtClean="0">
                <a:solidFill>
                  <a:srgbClr val="C00000"/>
                </a:solidFill>
              </a:rPr>
              <a:t>АРХАНГЕЛЬСКАЯ ОБЛАСТЬ, С. КРАСНОБОРСК</a:t>
            </a:r>
            <a:endParaRPr lang="ru-RU" b="1" spc="3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3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 txBox="1">
            <a:spLocks/>
          </p:cNvSpPr>
          <p:nvPr/>
        </p:nvSpPr>
        <p:spPr>
          <a:xfrm>
            <a:off x="179512" y="1240596"/>
            <a:ext cx="4104456" cy="5617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2400" b="1" dirty="0" smtClean="0"/>
              <a:t>Родина художника Александра Борисова</a:t>
            </a:r>
          </a:p>
          <a:p>
            <a:pPr>
              <a:lnSpc>
                <a:spcPct val="110000"/>
              </a:lnSpc>
            </a:pPr>
            <a:endParaRPr lang="ru-RU" sz="1100" b="1" dirty="0"/>
          </a:p>
          <a:p>
            <a:pPr>
              <a:lnSpc>
                <a:spcPct val="110000"/>
              </a:lnSpc>
            </a:pPr>
            <a:r>
              <a:rPr lang="ru-RU" sz="2400" b="1" dirty="0" err="1" smtClean="0"/>
              <a:t>Красноборье</a:t>
            </a:r>
            <a:r>
              <a:rPr lang="ru-RU" sz="2400" b="1" dirty="0" smtClean="0"/>
              <a:t> – родина трёх народных росписей</a:t>
            </a:r>
          </a:p>
          <a:p>
            <a:pPr>
              <a:lnSpc>
                <a:spcPct val="110000"/>
              </a:lnSpc>
            </a:pPr>
            <a:endParaRPr lang="ru-RU" sz="1000" b="1" dirty="0"/>
          </a:p>
          <a:p>
            <a:pPr>
              <a:lnSpc>
                <a:spcPct val="110000"/>
              </a:lnSpc>
            </a:pPr>
            <a:r>
              <a:rPr lang="ru-RU" sz="2400" b="1" dirty="0" smtClean="0"/>
              <a:t>Село </a:t>
            </a:r>
            <a:r>
              <a:rPr lang="ru-RU" sz="2400" b="1" dirty="0" err="1" smtClean="0"/>
              <a:t>Черевково</a:t>
            </a:r>
            <a:r>
              <a:rPr lang="ru-RU" sz="2400" b="1" dirty="0" smtClean="0"/>
              <a:t> – самая красивая деревня России</a:t>
            </a:r>
          </a:p>
          <a:p>
            <a:pPr>
              <a:lnSpc>
                <a:spcPct val="110000"/>
              </a:lnSpc>
            </a:pPr>
            <a:endParaRPr lang="ru-RU" sz="1000" b="1" dirty="0" smtClean="0"/>
          </a:p>
          <a:p>
            <a:pPr>
              <a:lnSpc>
                <a:spcPct val="110000"/>
              </a:lnSpc>
            </a:pPr>
            <a:r>
              <a:rPr lang="ru-RU" sz="2400" b="1" dirty="0" smtClean="0"/>
              <a:t>Санаторий «</a:t>
            </a:r>
            <a:r>
              <a:rPr lang="ru-RU" sz="2400" b="1" dirty="0" err="1" smtClean="0"/>
              <a:t>Солониха</a:t>
            </a:r>
            <a:r>
              <a:rPr lang="ru-RU" sz="2400" b="1" dirty="0" smtClean="0"/>
              <a:t>» – старейшая северная здравница</a:t>
            </a:r>
          </a:p>
          <a:p>
            <a:pPr>
              <a:lnSpc>
                <a:spcPct val="110000"/>
              </a:lnSpc>
            </a:pPr>
            <a:endParaRPr lang="ru-RU" sz="1000" b="1" dirty="0" smtClean="0"/>
          </a:p>
          <a:p>
            <a:pPr>
              <a:lnSpc>
                <a:spcPct val="110000"/>
              </a:lnSpc>
            </a:pPr>
            <a:r>
              <a:rPr lang="ru-RU" sz="2400" b="1" dirty="0" smtClean="0"/>
              <a:t>Царство Белого Гриба</a:t>
            </a:r>
          </a:p>
          <a:p>
            <a:pPr>
              <a:buFontTx/>
              <a:buChar char="-"/>
            </a:pPr>
            <a:endParaRPr lang="ru-RU" sz="2000" dirty="0" smtClean="0"/>
          </a:p>
        </p:txBody>
      </p:sp>
      <p:pic>
        <p:nvPicPr>
          <p:cNvPr id="11" name="Рисунок 10" descr="D:\МОИ ДОКУМЕНТЫ\ПРОЕКТЫ\Проекты по туризму. Субсидия мин-во\проект туризм-2019 министерство\Отчет по расписным выходным\LAhxO0wjCxQ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398" y="715782"/>
            <a:ext cx="4696176" cy="3649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esktop\группа красноборск туристический\гриб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951" y="2909633"/>
            <a:ext cx="1520536" cy="1656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D:\МОИ ДОКУМЕНТЫ\ФОТО\солониха\pr_wMdJxe4U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0" r="5886" b="8970"/>
          <a:stretch/>
        </p:blipFill>
        <p:spPr bwMode="auto">
          <a:xfrm>
            <a:off x="4638292" y="260648"/>
            <a:ext cx="1673197" cy="1579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D:\МОИ ДОКУМЕНТЫ\ФОТО\Усадьба Борисова\3u5dLvcQ4F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"/>
          <a:stretch/>
        </p:blipFill>
        <p:spPr bwMode="auto">
          <a:xfrm>
            <a:off x="4638292" y="4581128"/>
            <a:ext cx="1776363" cy="178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10445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79513" y="535177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ТУРИСТИЧЕСКИЕ БРЕНДЫ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262" y="6540516"/>
            <a:ext cx="9133738" cy="11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МОИ ДОКУМЕНТЫ\ФОТО\телефон\IMG_20230625_14185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2" b="27003"/>
          <a:stretch/>
        </p:blipFill>
        <p:spPr bwMode="auto">
          <a:xfrm>
            <a:off x="6931462" y="4866782"/>
            <a:ext cx="1776025" cy="178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80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07" y="4081251"/>
            <a:ext cx="3873902" cy="274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4726647" y="1412776"/>
            <a:ext cx="4417353" cy="281276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0" dirty="0"/>
              <a:t>Роспись по дереву</a:t>
            </a:r>
          </a:p>
          <a:p>
            <a:r>
              <a:rPr lang="ru-RU" sz="8000" dirty="0"/>
              <a:t>Ткачество</a:t>
            </a:r>
          </a:p>
          <a:p>
            <a:r>
              <a:rPr lang="ru-RU" sz="8000" dirty="0"/>
              <a:t>Плетение из бересты</a:t>
            </a:r>
          </a:p>
          <a:p>
            <a:r>
              <a:rPr lang="ru-RU" sz="8000" dirty="0"/>
              <a:t>Северная кукла</a:t>
            </a:r>
          </a:p>
          <a:p>
            <a:r>
              <a:rPr lang="ru-RU" sz="8000" dirty="0"/>
              <a:t>Плетение из соломы</a:t>
            </a:r>
          </a:p>
          <a:p>
            <a:r>
              <a:rPr lang="ru-RU" sz="8000" dirty="0"/>
              <a:t>Северные </a:t>
            </a:r>
            <a:r>
              <a:rPr lang="ru-RU" sz="8000" dirty="0" err="1"/>
              <a:t>козули</a:t>
            </a:r>
            <a:endParaRPr lang="ru-RU" sz="8000" dirty="0"/>
          </a:p>
          <a:p>
            <a:r>
              <a:rPr lang="ru-RU" sz="8000" dirty="0"/>
              <a:t>Живопись </a:t>
            </a:r>
          </a:p>
          <a:p>
            <a:r>
              <a:rPr lang="ru-RU" sz="8000" dirty="0"/>
              <a:t>Декоративно-прикладное творчество</a:t>
            </a:r>
          </a:p>
          <a:p>
            <a:pPr>
              <a:buFontTx/>
              <a:buChar char="-"/>
            </a:pPr>
            <a:endParaRPr lang="ru-RU" sz="1600" dirty="0" smtClean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79512" y="1242933"/>
            <a:ext cx="4104455" cy="5498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500" dirty="0" smtClean="0"/>
          </a:p>
          <a:p>
            <a:r>
              <a:rPr lang="ru-RU" sz="1600" dirty="0" smtClean="0"/>
              <a:t>«</a:t>
            </a:r>
            <a:r>
              <a:rPr lang="ru-RU" sz="2000" dirty="0" smtClean="0"/>
              <a:t>Добро пожаловать в Красноборск!»</a:t>
            </a:r>
          </a:p>
          <a:p>
            <a:r>
              <a:rPr lang="ru-RU" sz="2000" dirty="0" smtClean="0"/>
              <a:t>«По </a:t>
            </a:r>
            <a:r>
              <a:rPr lang="ru-RU" sz="2000" dirty="0" err="1" smtClean="0"/>
              <a:t>борисовским</a:t>
            </a:r>
            <a:r>
              <a:rPr lang="ru-RU" sz="2000" dirty="0" smtClean="0"/>
              <a:t> местам»</a:t>
            </a:r>
          </a:p>
          <a:p>
            <a:r>
              <a:rPr lang="ru-RU" sz="2000" dirty="0" smtClean="0"/>
              <a:t>«Расписные выходные»</a:t>
            </a:r>
          </a:p>
          <a:p>
            <a:r>
              <a:rPr lang="ru-RU" sz="2000" dirty="0" smtClean="0"/>
              <a:t>«Ильинские </a:t>
            </a:r>
            <a:r>
              <a:rPr lang="ru-RU" sz="2000" dirty="0" err="1" smtClean="0"/>
              <a:t>гостины</a:t>
            </a:r>
            <a:r>
              <a:rPr lang="ru-RU" sz="2000" dirty="0" smtClean="0"/>
              <a:t>»</a:t>
            </a:r>
          </a:p>
          <a:p>
            <a:r>
              <a:rPr lang="ru-RU" sz="2000" dirty="0" smtClean="0"/>
              <a:t>«</a:t>
            </a:r>
            <a:r>
              <a:rPr lang="ru-RU" sz="2000" dirty="0" err="1" smtClean="0"/>
              <a:t>Уфтюжская</a:t>
            </a:r>
            <a:r>
              <a:rPr lang="ru-RU" sz="2000" dirty="0" smtClean="0"/>
              <a:t> </a:t>
            </a:r>
            <a:r>
              <a:rPr lang="ru-RU" sz="2000" dirty="0" err="1" smtClean="0"/>
              <a:t>другозьба</a:t>
            </a:r>
            <a:r>
              <a:rPr lang="ru-RU" sz="2000" dirty="0" smtClean="0"/>
              <a:t>»</a:t>
            </a:r>
          </a:p>
          <a:p>
            <a:r>
              <a:rPr lang="ru-RU" sz="2000" dirty="0" smtClean="0"/>
              <a:t>«В Уфтюгу – за впечатлениями»</a:t>
            </a:r>
          </a:p>
          <a:p>
            <a:r>
              <a:rPr lang="ru-RU" sz="2000" dirty="0" smtClean="0"/>
              <a:t>«</a:t>
            </a:r>
            <a:r>
              <a:rPr lang="ru-RU" sz="2000" dirty="0" err="1" smtClean="0"/>
              <a:t>Черевковские</a:t>
            </a:r>
            <a:r>
              <a:rPr lang="ru-RU" sz="2000" dirty="0" smtClean="0"/>
              <a:t> </a:t>
            </a:r>
            <a:r>
              <a:rPr lang="ru-RU" sz="2000" dirty="0" err="1" smtClean="0"/>
              <a:t>встретины</a:t>
            </a:r>
            <a:r>
              <a:rPr lang="ru-RU" sz="2000" dirty="0" smtClean="0"/>
              <a:t>»</a:t>
            </a:r>
          </a:p>
          <a:p>
            <a:r>
              <a:rPr lang="ru-RU" sz="2000" dirty="0" smtClean="0"/>
              <a:t>«Путешествие в Царство Белого Гриба» </a:t>
            </a:r>
          </a:p>
          <a:p>
            <a:r>
              <a:rPr lang="ru-RU" sz="2000" dirty="0" smtClean="0"/>
              <a:t>«Святыни земли </a:t>
            </a:r>
            <a:r>
              <a:rPr lang="ru-RU" sz="2000" dirty="0" err="1" smtClean="0"/>
              <a:t>Красноборской</a:t>
            </a:r>
            <a:r>
              <a:rPr lang="ru-RU" sz="2000" dirty="0" smtClean="0"/>
              <a:t>»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«</a:t>
            </a:r>
            <a:r>
              <a:rPr lang="ru-RU" sz="2000" dirty="0" err="1"/>
              <a:t>Шеломянская</a:t>
            </a:r>
            <a:r>
              <a:rPr lang="ru-RU" sz="2000" dirty="0"/>
              <a:t> сторонка». «</a:t>
            </a:r>
            <a:r>
              <a:rPr lang="ru-RU" sz="2000" dirty="0" err="1"/>
              <a:t>Шеломя</a:t>
            </a:r>
            <a:r>
              <a:rPr lang="ru-RU" sz="2000" dirty="0"/>
              <a:t>. Легенда о Ермаке</a:t>
            </a:r>
            <a:r>
              <a:rPr lang="ru-RU" sz="2000" dirty="0" smtClean="0"/>
              <a:t>»</a:t>
            </a:r>
          </a:p>
          <a:p>
            <a:r>
              <a:rPr lang="ru-RU" sz="2000" dirty="0" smtClean="0"/>
              <a:t>«Каменных дел мастер»</a:t>
            </a:r>
            <a:endParaRPr lang="ru-RU" sz="2000" dirty="0"/>
          </a:p>
          <a:p>
            <a:r>
              <a:rPr lang="ru-RU" sz="2000" dirty="0" smtClean="0"/>
              <a:t>«</a:t>
            </a:r>
            <a:r>
              <a:rPr lang="ru-RU" sz="2000" dirty="0" err="1" smtClean="0"/>
              <a:t>Новогодье</a:t>
            </a:r>
            <a:r>
              <a:rPr lang="ru-RU" sz="2000" dirty="0" smtClean="0"/>
              <a:t> в </a:t>
            </a:r>
            <a:r>
              <a:rPr lang="ru-RU" sz="2000" dirty="0" err="1" smtClean="0"/>
              <a:t>Красноборье</a:t>
            </a:r>
            <a:r>
              <a:rPr lang="ru-RU" sz="2000" dirty="0" smtClean="0"/>
              <a:t>»</a:t>
            </a:r>
          </a:p>
          <a:p>
            <a:r>
              <a:rPr lang="ru-RU" sz="2000" dirty="0" smtClean="0"/>
              <a:t>«Святки»</a:t>
            </a:r>
          </a:p>
          <a:p>
            <a:r>
              <a:rPr lang="ru-RU" sz="2000" dirty="0" smtClean="0"/>
              <a:t>«Как на масленой неделе»</a:t>
            </a:r>
            <a:endParaRPr lang="ru-RU" sz="2800" u="sng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248472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5123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ТУРИСТИЧЕСКИЕ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ПРОГРАММЫ, МАРШРУТЫ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4549"/>
            <a:ext cx="4192684" cy="97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68560" y="519788"/>
            <a:ext cx="2522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МАСТЕР-КЛАССЫ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7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584" y="490700"/>
            <a:ext cx="9144000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2053" name="Picture 5" descr="D:\МОИ ДОКУМЕНТЫ\ФОТО\музей\Добро пожаловать в Красноборск+масл\Новая папка (2)\DSC_055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9"/>
          <a:stretch/>
        </p:blipFill>
        <p:spPr bwMode="auto">
          <a:xfrm>
            <a:off x="4846749" y="1546520"/>
            <a:ext cx="3811293" cy="234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" t="20597"/>
          <a:stretch/>
        </p:blipFill>
        <p:spPr bwMode="auto">
          <a:xfrm>
            <a:off x="489852" y="1544220"/>
            <a:ext cx="3836297" cy="234965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8"/>
          <a:stretch/>
        </p:blipFill>
        <p:spPr bwMode="auto">
          <a:xfrm>
            <a:off x="4846749" y="4039311"/>
            <a:ext cx="3811293" cy="241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4"/>
          <a:stretch/>
        </p:blipFill>
        <p:spPr bwMode="auto">
          <a:xfrm>
            <a:off x="489852" y="4039311"/>
            <a:ext cx="3836297" cy="241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179512" y="490700"/>
            <a:ext cx="8784976" cy="3862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«ДОБРО ПОЖАЛОВАТЬ В КРАСНОБОРСК!»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19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D:\МОИ ДОКУМЕНТЫ\СЕВЕРНОЕ ТРЕХРЕЧЬЕ\СТ\САЙТ Северное трехречье\ФОТО\Туристические программы\08_как на мсаленой неделе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4"/>
          <a:stretch/>
        </p:blipFill>
        <p:spPr bwMode="auto">
          <a:xfrm>
            <a:off x="4860032" y="1494820"/>
            <a:ext cx="3713356" cy="230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МОИ ДОКУМЕНТЫ\ПРОЕКТЫ\Президентский грант\ПОГЛУХОМАНИМ\Поглухоманим\Конкурс Экскурсоводы из народа\Фото\В гостях у сударыни Печки-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" r="5233" b="14305"/>
          <a:stretch/>
        </p:blipFill>
        <p:spPr bwMode="auto">
          <a:xfrm>
            <a:off x="4860032" y="3951511"/>
            <a:ext cx="3713356" cy="2429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«КАК НА МАСЛЕНОЙ НЕДЕЛЕ»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9"/>
          <a:stretch/>
        </p:blipFill>
        <p:spPr bwMode="auto">
          <a:xfrm>
            <a:off x="623360" y="3959012"/>
            <a:ext cx="3629442" cy="241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56"/>
          <a:stretch/>
        </p:blipFill>
        <p:spPr bwMode="auto">
          <a:xfrm>
            <a:off x="623360" y="1508759"/>
            <a:ext cx="3617602" cy="228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68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9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D:\МОИ ДОКУМЕНТЫ\ТУРИЗМ (разное)\ТУРЫ, МАРШРУТЫ, ЭКСКУРСИИ, ПРОГРАММЫ\Зимние предложения\Святки\Святки-2024\gSYoEpVs0L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5746" b="18050"/>
          <a:stretch/>
        </p:blipFill>
        <p:spPr bwMode="auto">
          <a:xfrm>
            <a:off x="5580112" y="1613187"/>
            <a:ext cx="3301937" cy="235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МОИ ДОКУМЕНТЫ\ТУРИЗМ (разное)\ТУРЫ, МАРШРУТЫ, ЭКСКУРСИИ, ПРОГРАММЫ\Зимние предложения\Святки\Святки-2024\0yYyFk8q7j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6"/>
          <a:stretch/>
        </p:blipFill>
        <p:spPr bwMode="auto">
          <a:xfrm>
            <a:off x="5590696" y="4251608"/>
            <a:ext cx="3280768" cy="233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:\МОИ ДОКУМЕНТЫ\ТУРИЗМ (разное)\ТУРЫ, МАРШРУТЫ, ЭКСКУРСИИ, ПРОГРАММЫ\Зимние предложения\Святки\Святки-2024\xK91GsNlla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" r="6549" b="7529"/>
          <a:stretch/>
        </p:blipFill>
        <p:spPr bwMode="auto">
          <a:xfrm>
            <a:off x="289454" y="4199543"/>
            <a:ext cx="3050940" cy="241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84" y="4211439"/>
            <a:ext cx="1808144" cy="241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 descr="D:\МОИ ДОКУМЕНТЫ\ТУРИЗМ (разное)\ТУРЫ, МАРШРУТЫ, ЭКСКУРСИИ, ПРОГРАММЫ\Зимние предложения\Святки\Святки-2024\LwkXkFWwusA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9" t="5488"/>
          <a:stretch/>
        </p:blipFill>
        <p:spPr bwMode="auto">
          <a:xfrm>
            <a:off x="3695464" y="1579642"/>
            <a:ext cx="1656184" cy="238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4" r="24070"/>
          <a:stretch/>
        </p:blipFill>
        <p:spPr bwMode="auto">
          <a:xfrm>
            <a:off x="281984" y="1579642"/>
            <a:ext cx="3065880" cy="238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79512" y="539044"/>
            <a:ext cx="8784976" cy="4343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«СВЯТКИ»</a:t>
            </a:r>
          </a:p>
          <a:p>
            <a:pPr algn="ctr">
              <a:buFont typeface="Arial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8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6816</TotalTime>
  <Words>1281</Words>
  <Application>Microsoft Office PowerPoint</Application>
  <PresentationFormat>Экран (4:3)</PresentationFormat>
  <Paragraphs>300</Paragraphs>
  <Slides>45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Сувенирная продукция</vt:lpstr>
      <vt:lpstr>Гастрономия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Сельский туризм как инструмент развития и продвижения территории</dc:title>
  <dc:creator>User</dc:creator>
  <cp:lastModifiedBy>User</cp:lastModifiedBy>
  <cp:revision>377</cp:revision>
  <cp:lastPrinted>2017-10-18T13:50:43Z</cp:lastPrinted>
  <dcterms:created xsi:type="dcterms:W3CDTF">2017-10-03T07:52:23Z</dcterms:created>
  <dcterms:modified xsi:type="dcterms:W3CDTF">2024-12-01T21:11:48Z</dcterms:modified>
</cp:coreProperties>
</file>