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F7994B"/>
    <a:srgbClr val="FF9933"/>
    <a:srgbClr val="6783DB"/>
    <a:srgbClr val="009A46"/>
    <a:srgbClr val="0074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9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кв. м аварийного жилья</c:v>
                </c:pt>
              </c:strCache>
            </c:strRef>
          </c:tx>
          <c:explosion val="25"/>
          <c:dPt>
            <c:idx val="0"/>
            <c:spPr>
              <a:solidFill>
                <a:srgbClr val="6783DB"/>
              </a:solidFill>
            </c:spPr>
          </c:dPt>
          <c:dPt>
            <c:idx val="1"/>
            <c:spPr>
              <a:solidFill>
                <a:srgbClr val="F7994B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82%</a:t>
                    </a:r>
                    <a:endParaRPr lang="en-US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3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Расселено</c:v>
                </c:pt>
                <c:pt idx="1">
                  <c:v>Осталось расселить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0.82099999999999995</c:v>
                </c:pt>
                <c:pt idx="1">
                  <c:v>0.17900000000000002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19522629014629908"/>
          <c:y val="2.0749328505982996E-2"/>
          <c:w val="0.64120344653063255"/>
          <c:h val="0.1374822732114732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ACE48-90DF-43D5-8835-75BDC3D66F0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894CE0-961B-4825-918D-68FE0CBA8469}">
      <dgm:prSet custT="1"/>
      <dgm:spPr/>
      <dgm:t>
        <a:bodyPr/>
        <a:lstStyle/>
        <a:p>
          <a:pPr algn="ctr" rtl="0"/>
          <a:r>
            <a:rPr lang="ru-RU" sz="3600" dirty="0" smtClean="0"/>
            <a:t>"О реализации органами </a:t>
          </a:r>
          <a:br>
            <a:rPr lang="ru-RU" sz="3600" dirty="0" smtClean="0"/>
          </a:br>
          <a:r>
            <a:rPr lang="ru-RU" sz="3600" dirty="0" smtClean="0"/>
            <a:t>местного самоуправления  </a:t>
          </a:r>
          <a:br>
            <a:rPr lang="ru-RU" sz="3600" dirty="0" smtClean="0"/>
          </a:br>
          <a:r>
            <a:rPr lang="ru-RU" sz="3600" dirty="0" smtClean="0"/>
            <a:t>городского округа </a:t>
          </a:r>
          <a:br>
            <a:rPr lang="ru-RU" sz="3600" dirty="0" smtClean="0"/>
          </a:br>
          <a:r>
            <a:rPr lang="ru-RU" sz="3600" dirty="0" smtClean="0"/>
            <a:t>"Город Архангельск" </a:t>
          </a:r>
          <a:br>
            <a:rPr lang="ru-RU" sz="3600" dirty="0" smtClean="0"/>
          </a:br>
          <a:r>
            <a:rPr lang="ru-RU" sz="3600" dirty="0" smtClean="0"/>
            <a:t>полномочий по расселению граждан </a:t>
          </a:r>
          <a:br>
            <a:rPr lang="ru-RU" sz="3600" dirty="0" smtClean="0"/>
          </a:br>
          <a:r>
            <a:rPr lang="ru-RU" sz="3600" dirty="0" smtClean="0"/>
            <a:t>из аварийного жилищного фонда"</a:t>
          </a:r>
          <a:endParaRPr lang="ru-RU" sz="3600" dirty="0"/>
        </a:p>
      </dgm:t>
    </dgm:pt>
    <dgm:pt modelId="{45C4AB70-44D5-4DB7-8A36-110FD770A0AA}" type="parTrans" cxnId="{48197329-B52D-4EFC-8455-8224F6D0CC48}">
      <dgm:prSet/>
      <dgm:spPr/>
      <dgm:t>
        <a:bodyPr/>
        <a:lstStyle/>
        <a:p>
          <a:endParaRPr lang="ru-RU"/>
        </a:p>
      </dgm:t>
    </dgm:pt>
    <dgm:pt modelId="{9F4DA00C-B443-42FA-8F72-1C9525FB3F9D}" type="sibTrans" cxnId="{48197329-B52D-4EFC-8455-8224F6D0CC48}">
      <dgm:prSet/>
      <dgm:spPr/>
      <dgm:t>
        <a:bodyPr/>
        <a:lstStyle/>
        <a:p>
          <a:endParaRPr lang="ru-RU"/>
        </a:p>
      </dgm:t>
    </dgm:pt>
    <dgm:pt modelId="{AAD8E5AA-83F4-41A0-A067-BC66F59AD42C}" type="pres">
      <dgm:prSet presAssocID="{463ACE48-90DF-43D5-8835-75BDC3D66F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39EA06-5841-4658-B6D1-A816D29A893F}" type="pres">
      <dgm:prSet presAssocID="{55894CE0-961B-4825-918D-68FE0CBA8469}" presName="parentText" presStyleLbl="node1" presStyleIdx="0" presStyleCnt="1" custScaleX="101828" custScaleY="5359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197329-B52D-4EFC-8455-8224F6D0CC48}" srcId="{463ACE48-90DF-43D5-8835-75BDC3D66F0F}" destId="{55894CE0-961B-4825-918D-68FE0CBA8469}" srcOrd="0" destOrd="0" parTransId="{45C4AB70-44D5-4DB7-8A36-110FD770A0AA}" sibTransId="{9F4DA00C-B443-42FA-8F72-1C9525FB3F9D}"/>
    <dgm:cxn modelId="{676A5546-4517-4407-88B5-9C06393A67F0}" type="presOf" srcId="{463ACE48-90DF-43D5-8835-75BDC3D66F0F}" destId="{AAD8E5AA-83F4-41A0-A067-BC66F59AD42C}" srcOrd="0" destOrd="0" presId="urn:microsoft.com/office/officeart/2005/8/layout/vList2"/>
    <dgm:cxn modelId="{EB790F5C-3C2B-4934-A325-91A34B7CAF01}" type="presOf" srcId="{55894CE0-961B-4825-918D-68FE0CBA8469}" destId="{8B39EA06-5841-4658-B6D1-A816D29A893F}" srcOrd="0" destOrd="0" presId="urn:microsoft.com/office/officeart/2005/8/layout/vList2"/>
    <dgm:cxn modelId="{2B7B9CFB-1433-4BF0-9D96-9EA2751E9D9E}" type="presParOf" srcId="{AAD8E5AA-83F4-41A0-A067-BC66F59AD42C}" destId="{8B39EA06-5841-4658-B6D1-A816D29A893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F31129-3DA2-49BB-9C3A-5E3921114D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59A54B-4B53-4758-827D-341BDA816B2B}">
      <dgm:prSet custT="1"/>
      <dgm:spPr/>
      <dgm:t>
        <a:bodyPr/>
        <a:lstStyle/>
        <a:p>
          <a:pPr algn="ctr" rtl="0"/>
          <a:r>
            <a:rPr lang="ru-RU" sz="2800" dirty="0" smtClean="0"/>
            <a:t>Всего: 565 жилых помещений и 26888,05 кв. м</a:t>
          </a:r>
          <a:endParaRPr lang="ru-RU" sz="2800" dirty="0"/>
        </a:p>
      </dgm:t>
    </dgm:pt>
    <dgm:pt modelId="{E182A74B-5A28-451D-9764-1BC7C034DAEF}" type="parTrans" cxnId="{8ECD13CC-5354-4215-9C96-A6919C729F61}">
      <dgm:prSet/>
      <dgm:spPr/>
      <dgm:t>
        <a:bodyPr/>
        <a:lstStyle/>
        <a:p>
          <a:endParaRPr lang="ru-RU"/>
        </a:p>
      </dgm:t>
    </dgm:pt>
    <dgm:pt modelId="{A66544C6-AFC6-4D8D-AFFD-389085A00705}" type="sibTrans" cxnId="{8ECD13CC-5354-4215-9C96-A6919C729F61}">
      <dgm:prSet/>
      <dgm:spPr/>
      <dgm:t>
        <a:bodyPr/>
        <a:lstStyle/>
        <a:p>
          <a:endParaRPr lang="ru-RU"/>
        </a:p>
      </dgm:t>
    </dgm:pt>
    <dgm:pt modelId="{2620FAFD-8ABD-4BB4-AA64-8B1DD7AF6941}" type="pres">
      <dgm:prSet presAssocID="{50F31129-3DA2-49BB-9C3A-5E3921114D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22369A-DE60-47B7-A701-1D98F54F1979}" type="pres">
      <dgm:prSet presAssocID="{A959A54B-4B53-4758-827D-341BDA816B2B}" presName="parentText" presStyleLbl="node1" presStyleIdx="0" presStyleCnt="1" custScaleY="661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4F302E-2744-4AC2-BC3F-FB5AF36195D2}" type="presOf" srcId="{A959A54B-4B53-4758-827D-341BDA816B2B}" destId="{7722369A-DE60-47B7-A701-1D98F54F1979}" srcOrd="0" destOrd="0" presId="urn:microsoft.com/office/officeart/2005/8/layout/vList2"/>
    <dgm:cxn modelId="{2605B14F-9034-4E3E-872E-DF47EB19EBAA}" type="presOf" srcId="{50F31129-3DA2-49BB-9C3A-5E3921114D39}" destId="{2620FAFD-8ABD-4BB4-AA64-8B1DD7AF6941}" srcOrd="0" destOrd="0" presId="urn:microsoft.com/office/officeart/2005/8/layout/vList2"/>
    <dgm:cxn modelId="{8ECD13CC-5354-4215-9C96-A6919C729F61}" srcId="{50F31129-3DA2-49BB-9C3A-5E3921114D39}" destId="{A959A54B-4B53-4758-827D-341BDA816B2B}" srcOrd="0" destOrd="0" parTransId="{E182A74B-5A28-451D-9764-1BC7C034DAEF}" sibTransId="{A66544C6-AFC6-4D8D-AFFD-389085A00705}"/>
    <dgm:cxn modelId="{666A4BCC-82D5-42E2-8C3F-F58AC18D9697}" type="presParOf" srcId="{2620FAFD-8ABD-4BB4-AA64-8B1DD7AF6941}" destId="{7722369A-DE60-47B7-A701-1D98F54F197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31D24F2-644B-4975-AED5-652350CB7A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B55FC0-8774-40E8-A814-90CC61A70791}">
      <dgm:prSet custT="1"/>
      <dgm:spPr/>
      <dgm:t>
        <a:bodyPr/>
        <a:lstStyle/>
        <a:p>
          <a:pPr rtl="0"/>
          <a:r>
            <a:rPr lang="ru-RU" sz="2800" b="1" dirty="0" smtClean="0"/>
            <a:t>1056 нанимателей</a:t>
          </a:r>
          <a:endParaRPr lang="ru-RU" sz="2800" dirty="0"/>
        </a:p>
      </dgm:t>
    </dgm:pt>
    <dgm:pt modelId="{CF8808B9-3124-4CFE-82F6-B59C6457E43B}" type="parTrans" cxnId="{3ABB7808-F607-4D94-8459-F3F878659AB0}">
      <dgm:prSet/>
      <dgm:spPr/>
      <dgm:t>
        <a:bodyPr/>
        <a:lstStyle/>
        <a:p>
          <a:endParaRPr lang="ru-RU"/>
        </a:p>
      </dgm:t>
    </dgm:pt>
    <dgm:pt modelId="{D281DFE6-1084-44DD-A443-93F74D2750B3}" type="sibTrans" cxnId="{3ABB7808-F607-4D94-8459-F3F878659AB0}">
      <dgm:prSet/>
      <dgm:spPr/>
      <dgm:t>
        <a:bodyPr/>
        <a:lstStyle/>
        <a:p>
          <a:endParaRPr lang="ru-RU"/>
        </a:p>
      </dgm:t>
    </dgm:pt>
    <dgm:pt modelId="{4DA3E2BA-A008-4040-BFD1-EDA55D531795}" type="pres">
      <dgm:prSet presAssocID="{531D24F2-644B-4975-AED5-652350CB7A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CDE443-DF46-4D13-9125-361DCF3492C6}" type="pres">
      <dgm:prSet presAssocID="{6EB55FC0-8774-40E8-A814-90CC61A70791}" presName="parentText" presStyleLbl="node1" presStyleIdx="0" presStyleCnt="1" custScaleY="1681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98A659-3F71-4C7C-8EF7-CEA47325D728}" type="presOf" srcId="{531D24F2-644B-4975-AED5-652350CB7ADC}" destId="{4DA3E2BA-A008-4040-BFD1-EDA55D531795}" srcOrd="0" destOrd="0" presId="urn:microsoft.com/office/officeart/2005/8/layout/vList2"/>
    <dgm:cxn modelId="{3ABB7808-F607-4D94-8459-F3F878659AB0}" srcId="{531D24F2-644B-4975-AED5-652350CB7ADC}" destId="{6EB55FC0-8774-40E8-A814-90CC61A70791}" srcOrd="0" destOrd="0" parTransId="{CF8808B9-3124-4CFE-82F6-B59C6457E43B}" sibTransId="{D281DFE6-1084-44DD-A443-93F74D2750B3}"/>
    <dgm:cxn modelId="{47452E44-602C-4311-A409-A30B96F98AD1}" type="presOf" srcId="{6EB55FC0-8774-40E8-A814-90CC61A70791}" destId="{9DCDE443-DF46-4D13-9125-361DCF3492C6}" srcOrd="0" destOrd="0" presId="urn:microsoft.com/office/officeart/2005/8/layout/vList2"/>
    <dgm:cxn modelId="{B2304E0E-0B9A-4356-8B79-A219014EB2B1}" type="presParOf" srcId="{4DA3E2BA-A008-4040-BFD1-EDA55D531795}" destId="{9DCDE443-DF46-4D13-9125-361DCF3492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9D3219-9335-4FFC-9348-664248029E68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EB199CCD-078B-4D6B-89E1-68CFEEC88FB3}">
      <dgm:prSet/>
      <dgm:spPr/>
      <dgm:t>
        <a:bodyPr/>
        <a:lstStyle/>
        <a:p>
          <a:pPr algn="ctr" rtl="0"/>
          <a:r>
            <a:rPr lang="ru-RU" dirty="0" smtClean="0"/>
            <a:t>Информация по состоянию </a:t>
          </a:r>
          <a:br>
            <a:rPr lang="ru-RU" dirty="0" smtClean="0"/>
          </a:br>
          <a:r>
            <a:rPr lang="ru-RU" dirty="0" smtClean="0"/>
            <a:t>на 11 сентября 2024 года</a:t>
          </a:r>
          <a:endParaRPr lang="ru-RU" dirty="0"/>
        </a:p>
      </dgm:t>
    </dgm:pt>
    <dgm:pt modelId="{83074459-CE91-4406-B42E-176286FA8FA9}" type="parTrans" cxnId="{853BA94B-4837-4BEA-8AA3-F966EEFF2410}">
      <dgm:prSet/>
      <dgm:spPr/>
      <dgm:t>
        <a:bodyPr/>
        <a:lstStyle/>
        <a:p>
          <a:endParaRPr lang="ru-RU"/>
        </a:p>
      </dgm:t>
    </dgm:pt>
    <dgm:pt modelId="{BF34BBED-3828-44B4-8D98-FBBD1A0B0648}" type="sibTrans" cxnId="{853BA94B-4837-4BEA-8AA3-F966EEFF2410}">
      <dgm:prSet/>
      <dgm:spPr/>
      <dgm:t>
        <a:bodyPr/>
        <a:lstStyle/>
        <a:p>
          <a:endParaRPr lang="ru-RU"/>
        </a:p>
      </dgm:t>
    </dgm:pt>
    <dgm:pt modelId="{31AF1FD5-1C20-465D-A51B-FBF4D5035FE8}" type="pres">
      <dgm:prSet presAssocID="{059D3219-9335-4FFC-9348-664248029E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36E7A1-BE42-4CAD-B989-DCEEFD3DF3F8}" type="pres">
      <dgm:prSet presAssocID="{EB199CCD-078B-4D6B-89E1-68CFEEC88FB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3BA94B-4837-4BEA-8AA3-F966EEFF2410}" srcId="{059D3219-9335-4FFC-9348-664248029E68}" destId="{EB199CCD-078B-4D6B-89E1-68CFEEC88FB3}" srcOrd="0" destOrd="0" parTransId="{83074459-CE91-4406-B42E-176286FA8FA9}" sibTransId="{BF34BBED-3828-44B4-8D98-FBBD1A0B0648}"/>
    <dgm:cxn modelId="{C8726F53-BF10-438A-92FA-523C6C2609EA}" type="presOf" srcId="{EB199CCD-078B-4D6B-89E1-68CFEEC88FB3}" destId="{4936E7A1-BE42-4CAD-B989-DCEEFD3DF3F8}" srcOrd="0" destOrd="0" presId="urn:microsoft.com/office/officeart/2005/8/layout/vList2"/>
    <dgm:cxn modelId="{C3C3FDBB-BE09-47C6-8A36-3AAAE3AC17A7}" type="presOf" srcId="{059D3219-9335-4FFC-9348-664248029E68}" destId="{31AF1FD5-1C20-465D-A51B-FBF4D5035FE8}" srcOrd="0" destOrd="0" presId="urn:microsoft.com/office/officeart/2005/8/layout/vList2"/>
    <dgm:cxn modelId="{859CA92B-DC90-4FC6-B35B-B6EB1B4BE289}" type="presParOf" srcId="{31AF1FD5-1C20-465D-A51B-FBF4D5035FE8}" destId="{4936E7A1-BE42-4CAD-B989-DCEEFD3DF3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775214-9836-4DCA-A8FA-030CD5F0E7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AE7826-CF1D-41B3-A205-B8A84E8ADDA0}">
      <dgm:prSet/>
      <dgm:spPr>
        <a:ln>
          <a:solidFill>
            <a:srgbClr val="00B050"/>
          </a:solidFill>
        </a:ln>
      </dgm:spPr>
      <dgm:t>
        <a:bodyPr/>
        <a:lstStyle/>
        <a:p>
          <a:pPr algn="ctr" rtl="0"/>
          <a:r>
            <a:rPr lang="ru-RU" dirty="0" smtClean="0"/>
            <a:t>В рамках национального проекта "Жилье и городская среда" </a:t>
          </a:r>
          <a:br>
            <a:rPr lang="ru-RU" dirty="0" smtClean="0"/>
          </a:br>
          <a:r>
            <a:rPr lang="ru-RU" dirty="0" smtClean="0"/>
            <a:t>на территории городского округа "Город Архангельск" реализуются мероприятия адресной программы Архангельской области </a:t>
          </a:r>
          <a:br>
            <a:rPr lang="ru-RU" dirty="0" smtClean="0"/>
          </a:br>
          <a:r>
            <a:rPr lang="ru-RU" dirty="0" smtClean="0"/>
            <a:t>"Переселение граждан из аварийного жилищного фонда </a:t>
          </a:r>
          <a:br>
            <a:rPr lang="ru-RU" dirty="0" smtClean="0"/>
          </a:br>
          <a:r>
            <a:rPr lang="ru-RU" dirty="0" smtClean="0"/>
            <a:t>на 2019 – 2025 годы" (далее – Программа 2019 – 2025), </a:t>
          </a:r>
          <a:br>
            <a:rPr lang="ru-RU" dirty="0" smtClean="0"/>
          </a:br>
          <a:r>
            <a:rPr lang="ru-RU" dirty="0" smtClean="0"/>
            <a:t>утвержденной постановлением Правительства Архангельской области № 153-пп от 26.03.2019 года</a:t>
          </a:r>
          <a:br>
            <a:rPr lang="ru-RU" dirty="0" smtClean="0"/>
          </a:br>
          <a:endParaRPr lang="ru-RU" dirty="0"/>
        </a:p>
      </dgm:t>
    </dgm:pt>
    <dgm:pt modelId="{B6405393-505E-4B52-B477-99D1CABC55B0}" type="parTrans" cxnId="{7A367A1B-79E4-4958-9891-F0B908778E4C}">
      <dgm:prSet/>
      <dgm:spPr/>
      <dgm:t>
        <a:bodyPr/>
        <a:lstStyle/>
        <a:p>
          <a:endParaRPr lang="ru-RU"/>
        </a:p>
      </dgm:t>
    </dgm:pt>
    <dgm:pt modelId="{8D943BEC-F08E-4BC4-8EFE-27F73A2BCECE}" type="sibTrans" cxnId="{7A367A1B-79E4-4958-9891-F0B908778E4C}">
      <dgm:prSet/>
      <dgm:spPr/>
      <dgm:t>
        <a:bodyPr/>
        <a:lstStyle/>
        <a:p>
          <a:endParaRPr lang="ru-RU"/>
        </a:p>
      </dgm:t>
    </dgm:pt>
    <dgm:pt modelId="{5F717D11-6B27-42B0-845B-5A8D6A2AD1A0}" type="pres">
      <dgm:prSet presAssocID="{96775214-9836-4DCA-A8FA-030CD5F0E7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7ABF1D-78CE-4016-81E5-8A4A6840CF41}" type="pres">
      <dgm:prSet presAssocID="{E4AE7826-CF1D-41B3-A205-B8A84E8ADDA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C69590-EA94-4F18-8667-6311863975E6}" type="presOf" srcId="{E4AE7826-CF1D-41B3-A205-B8A84E8ADDA0}" destId="{D37ABF1D-78CE-4016-81E5-8A4A6840CF41}" srcOrd="0" destOrd="0" presId="urn:microsoft.com/office/officeart/2005/8/layout/vList2"/>
    <dgm:cxn modelId="{7A367A1B-79E4-4958-9891-F0B908778E4C}" srcId="{96775214-9836-4DCA-A8FA-030CD5F0E7DE}" destId="{E4AE7826-CF1D-41B3-A205-B8A84E8ADDA0}" srcOrd="0" destOrd="0" parTransId="{B6405393-505E-4B52-B477-99D1CABC55B0}" sibTransId="{8D943BEC-F08E-4BC4-8EFE-27F73A2BCECE}"/>
    <dgm:cxn modelId="{5B1E3487-46CE-41AC-AA4C-4A77DB9BB1C4}" type="presOf" srcId="{96775214-9836-4DCA-A8FA-030CD5F0E7DE}" destId="{5F717D11-6B27-42B0-845B-5A8D6A2AD1A0}" srcOrd="0" destOrd="0" presId="urn:microsoft.com/office/officeart/2005/8/layout/vList2"/>
    <dgm:cxn modelId="{C40CEA54-1847-4D74-B9B4-FD85940CCDD9}" type="presParOf" srcId="{5F717D11-6B27-42B0-845B-5A8D6A2AD1A0}" destId="{D37ABF1D-78CE-4016-81E5-8A4A6840CF41}" srcOrd="0" destOrd="0" presId="urn:microsoft.com/office/officeart/2005/8/layout/vList2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794E8E-DADB-460D-8FD2-B1AF4E105607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71E3686A-1BD7-4338-BD6F-6D3F00E9562B}">
      <dgm:prSet/>
      <dgm:spPr/>
      <dgm:t>
        <a:bodyPr/>
        <a:lstStyle/>
        <a:p>
          <a:pPr algn="ctr" rtl="0"/>
          <a:r>
            <a:rPr lang="ru-RU" dirty="0" smtClean="0"/>
            <a:t>В ходе реализации Программы 2019 – 2025 </a:t>
          </a:r>
          <a:br>
            <a:rPr lang="ru-RU" dirty="0" smtClean="0"/>
          </a:br>
          <a:r>
            <a:rPr lang="ru-RU" dirty="0" smtClean="0"/>
            <a:t>запланировано расселить всего </a:t>
          </a:r>
          <a:br>
            <a:rPr lang="ru-RU" dirty="0" smtClean="0"/>
          </a:br>
          <a:r>
            <a:rPr lang="ru-RU" dirty="0" smtClean="0"/>
            <a:t>352 многоквартирных жилых дома </a:t>
          </a:r>
          <a:br>
            <a:rPr lang="ru-RU" dirty="0" smtClean="0"/>
          </a:br>
          <a:r>
            <a:rPr lang="ru-RU" dirty="0" smtClean="0"/>
            <a:t>площадью более 150 тыс. кв. м (9,4 тыс. чел.)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Плановый срок окончания программы – 30.09.2024 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На сегодня полностью расселено 163 многоквартирных жилых дома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FA6F2987-B713-4E52-ADE3-CBC20931F48E}" type="parTrans" cxnId="{C7277FC0-64C5-4E84-8917-B1110B310F93}">
      <dgm:prSet/>
      <dgm:spPr/>
      <dgm:t>
        <a:bodyPr/>
        <a:lstStyle/>
        <a:p>
          <a:endParaRPr lang="ru-RU"/>
        </a:p>
      </dgm:t>
    </dgm:pt>
    <dgm:pt modelId="{19B10129-9AA1-4412-B1FB-659B08269FC9}" type="sibTrans" cxnId="{C7277FC0-64C5-4E84-8917-B1110B310F93}">
      <dgm:prSet/>
      <dgm:spPr/>
      <dgm:t>
        <a:bodyPr/>
        <a:lstStyle/>
        <a:p>
          <a:endParaRPr lang="ru-RU"/>
        </a:p>
      </dgm:t>
    </dgm:pt>
    <dgm:pt modelId="{DC2DFD34-E702-49FB-9200-F5995EDA1044}" type="pres">
      <dgm:prSet presAssocID="{C1794E8E-DADB-460D-8FD2-B1AF4E1056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9DCE38-9985-44F1-BDAE-C1E306C15E53}" type="pres">
      <dgm:prSet presAssocID="{71E3686A-1BD7-4338-BD6F-6D3F00E9562B}" presName="parentText" presStyleLbl="node1" presStyleIdx="0" presStyleCnt="1" custLinFactNeighborX="847" custLinFactNeighborY="60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403843-64E3-4BA7-A306-9940D6651B9C}" type="presOf" srcId="{71E3686A-1BD7-4338-BD6F-6D3F00E9562B}" destId="{139DCE38-9985-44F1-BDAE-C1E306C15E53}" srcOrd="0" destOrd="0" presId="urn:microsoft.com/office/officeart/2005/8/layout/vList2"/>
    <dgm:cxn modelId="{C7277FC0-64C5-4E84-8917-B1110B310F93}" srcId="{C1794E8E-DADB-460D-8FD2-B1AF4E105607}" destId="{71E3686A-1BD7-4338-BD6F-6D3F00E9562B}" srcOrd="0" destOrd="0" parTransId="{FA6F2987-B713-4E52-ADE3-CBC20931F48E}" sibTransId="{19B10129-9AA1-4412-B1FB-659B08269FC9}"/>
    <dgm:cxn modelId="{8989F997-6FA7-4A27-8149-013A135AE3E4}" type="presOf" srcId="{C1794E8E-DADB-460D-8FD2-B1AF4E105607}" destId="{DC2DFD34-E702-49FB-9200-F5995EDA1044}" srcOrd="0" destOrd="0" presId="urn:microsoft.com/office/officeart/2005/8/layout/vList2"/>
    <dgm:cxn modelId="{032DA0A8-1DCD-41A2-8456-99C0C3A7ECB3}" type="presParOf" srcId="{DC2DFD34-E702-49FB-9200-F5995EDA1044}" destId="{139DCE38-9985-44F1-BDAE-C1E306C15E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261881-F62E-4FAA-A9D5-E25F39AFA8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A9EDED-AA4C-429D-8237-5CDEFADDE937}">
      <dgm:prSet/>
      <dgm:spPr/>
      <dgm:t>
        <a:bodyPr/>
        <a:lstStyle/>
        <a:p>
          <a:pPr algn="ctr" rtl="0"/>
          <a:r>
            <a:rPr lang="ru-RU" dirty="0" smtClean="0"/>
            <a:t>В 19 многоквартирных жилых домов, построенных с начала срока реализации Программы 2019 – 2025, на территории  городского округа "Город Архангельск"  </a:t>
          </a:r>
          <a:br>
            <a:rPr lang="ru-RU" dirty="0" smtClean="0"/>
          </a:br>
          <a:r>
            <a:rPr lang="ru-RU" dirty="0" smtClean="0"/>
            <a:t>на основании государственных контрактов по заказу государственного казенного учреждения Архангельской области "Главное управление капитального строительства" </a:t>
          </a:r>
          <a:br>
            <a:rPr lang="ru-RU" dirty="0" smtClean="0"/>
          </a:br>
          <a:r>
            <a:rPr lang="ru-RU" dirty="0" smtClean="0"/>
            <a:t>расселено 85 тыс. кв. м аварийного жилищного фонда города, </a:t>
          </a:r>
          <a:br>
            <a:rPr lang="ru-RU" dirty="0" smtClean="0"/>
          </a:br>
          <a:r>
            <a:rPr lang="ru-RU" dirty="0" smtClean="0"/>
            <a:t>в котором проживали более 5 тыс. человек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E95CF96A-CAB0-42AE-9162-F52FEB018B70}" type="parTrans" cxnId="{C867F641-38BE-4093-A3B4-7EBAD32EC27A}">
      <dgm:prSet/>
      <dgm:spPr/>
      <dgm:t>
        <a:bodyPr/>
        <a:lstStyle/>
        <a:p>
          <a:endParaRPr lang="ru-RU"/>
        </a:p>
      </dgm:t>
    </dgm:pt>
    <dgm:pt modelId="{6F4C3EC7-88EA-4DBF-9097-5A01B4BF06F3}" type="sibTrans" cxnId="{C867F641-38BE-4093-A3B4-7EBAD32EC27A}">
      <dgm:prSet/>
      <dgm:spPr/>
      <dgm:t>
        <a:bodyPr/>
        <a:lstStyle/>
        <a:p>
          <a:endParaRPr lang="ru-RU"/>
        </a:p>
      </dgm:t>
    </dgm:pt>
    <dgm:pt modelId="{617217EF-E41C-424B-B8E7-B8CA6519B7C0}" type="pres">
      <dgm:prSet presAssocID="{EF261881-F62E-4FAA-A9D5-E25F39AFA8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0F7B50-2B45-4C27-8151-A9C2D0D40677}" type="pres">
      <dgm:prSet presAssocID="{BDA9EDED-AA4C-429D-8237-5CDEFADDE937}" presName="parentText" presStyleLbl="node1" presStyleIdx="0" presStyleCnt="1" custScaleY="110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565CE4-065F-46B1-84F2-A8229A4F451C}" type="presOf" srcId="{BDA9EDED-AA4C-429D-8237-5CDEFADDE937}" destId="{CE0F7B50-2B45-4C27-8151-A9C2D0D40677}" srcOrd="0" destOrd="0" presId="urn:microsoft.com/office/officeart/2005/8/layout/vList2"/>
    <dgm:cxn modelId="{ACEB45CE-8753-4C58-AA92-9001DCA29C72}" type="presOf" srcId="{EF261881-F62E-4FAA-A9D5-E25F39AFA894}" destId="{617217EF-E41C-424B-B8E7-B8CA6519B7C0}" srcOrd="0" destOrd="0" presId="urn:microsoft.com/office/officeart/2005/8/layout/vList2"/>
    <dgm:cxn modelId="{C867F641-38BE-4093-A3B4-7EBAD32EC27A}" srcId="{EF261881-F62E-4FAA-A9D5-E25F39AFA894}" destId="{BDA9EDED-AA4C-429D-8237-5CDEFADDE937}" srcOrd="0" destOrd="0" parTransId="{E95CF96A-CAB0-42AE-9162-F52FEB018B70}" sibTransId="{6F4C3EC7-88EA-4DBF-9097-5A01B4BF06F3}"/>
    <dgm:cxn modelId="{28B5D2F5-9C5B-4D08-90FD-3C87AD08D8FB}" type="presParOf" srcId="{617217EF-E41C-424B-B8E7-B8CA6519B7C0}" destId="{CE0F7B50-2B45-4C27-8151-A9C2D0D406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261881-F62E-4FAA-A9D5-E25F39AFA8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7217EF-E41C-424B-B8E7-B8CA6519B7C0}" type="pres">
      <dgm:prSet presAssocID="{EF261881-F62E-4FAA-A9D5-E25F39AFA8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06B648E1-A7BB-42B5-97E7-466ACA820887}" type="presOf" srcId="{EF261881-F62E-4FAA-A9D5-E25F39AFA894}" destId="{617217EF-E41C-424B-B8E7-B8CA6519B7C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D28929-115B-4874-8F0B-7446CAE204B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523B24-4D9D-4ACB-93E9-8D21221195D0}">
      <dgm:prSet phldrT="[Текст]"/>
      <dgm:spPr/>
      <dgm:t>
        <a:bodyPr/>
        <a:lstStyle/>
        <a:p>
          <a:pPr algn="l" rtl="0"/>
          <a:r>
            <a:rPr lang="ru-RU" dirty="0" smtClean="0"/>
            <a:t>2 дома по улице Воронина В.И. планируется </a:t>
          </a:r>
          <a:br>
            <a:rPr lang="ru-RU" dirty="0" smtClean="0"/>
          </a:br>
          <a:r>
            <a:rPr lang="ru-RU" dirty="0" smtClean="0"/>
            <a:t>к сдаче в эксплуатацию до конца 2024 года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47CC8708-7266-4E6B-9131-384AEB3DF331}" type="parTrans" cxnId="{E2D92884-1AE7-4AAD-B327-DB7AB399FFE0}">
      <dgm:prSet/>
      <dgm:spPr/>
      <dgm:t>
        <a:bodyPr/>
        <a:lstStyle/>
        <a:p>
          <a:endParaRPr lang="ru-RU"/>
        </a:p>
      </dgm:t>
    </dgm:pt>
    <dgm:pt modelId="{5C50860A-93FC-449F-8B08-A936F97715B1}" type="sibTrans" cxnId="{E2D92884-1AE7-4AAD-B327-DB7AB399FFE0}">
      <dgm:prSet/>
      <dgm:spPr/>
      <dgm:t>
        <a:bodyPr/>
        <a:lstStyle/>
        <a:p>
          <a:endParaRPr lang="ru-RU"/>
        </a:p>
      </dgm:t>
    </dgm:pt>
    <dgm:pt modelId="{286EC2B7-DBAA-4A38-BCB1-2ED75B953304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00823B"/>
              </a:solidFill>
            </a:rPr>
            <a:t>будет расселено ещё 9,8 тыс. кв. м аварийного жилья</a:t>
          </a:r>
          <a:endParaRPr lang="ru-RU" sz="2400" dirty="0">
            <a:solidFill>
              <a:srgbClr val="00823B"/>
            </a:solidFill>
          </a:endParaRPr>
        </a:p>
      </dgm:t>
    </dgm:pt>
    <dgm:pt modelId="{91A53F39-BF9E-4B28-98F3-FFCFCE846D75}" type="parTrans" cxnId="{575E251B-50D8-4B76-96E5-F229EC8F4206}">
      <dgm:prSet/>
      <dgm:spPr/>
      <dgm:t>
        <a:bodyPr/>
        <a:lstStyle/>
        <a:p>
          <a:endParaRPr lang="ru-RU"/>
        </a:p>
      </dgm:t>
    </dgm:pt>
    <dgm:pt modelId="{4E4E1E59-8CCF-4FF3-B5D6-C2D252865030}" type="sibTrans" cxnId="{575E251B-50D8-4B76-96E5-F229EC8F4206}">
      <dgm:prSet/>
      <dgm:spPr/>
      <dgm:t>
        <a:bodyPr/>
        <a:lstStyle/>
        <a:p>
          <a:endParaRPr lang="ru-RU"/>
        </a:p>
      </dgm:t>
    </dgm:pt>
    <dgm:pt modelId="{07E0AE97-0FCB-49DE-B711-7FEAB883918D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00823B"/>
              </a:solidFill>
            </a:rPr>
            <a:t>в котором проживают 694 человека</a:t>
          </a:r>
          <a:endParaRPr lang="ru-RU" sz="2400" dirty="0">
            <a:solidFill>
              <a:srgbClr val="00823B"/>
            </a:solidFill>
          </a:endParaRPr>
        </a:p>
      </dgm:t>
    </dgm:pt>
    <dgm:pt modelId="{E0555756-4441-4DB8-8DE0-A54EC975DA2D}" type="parTrans" cxnId="{61E57C15-6F1F-4487-B3A0-9F7B33FB2483}">
      <dgm:prSet/>
      <dgm:spPr/>
      <dgm:t>
        <a:bodyPr/>
        <a:lstStyle/>
        <a:p>
          <a:endParaRPr lang="ru-RU"/>
        </a:p>
      </dgm:t>
    </dgm:pt>
    <dgm:pt modelId="{0A855609-0498-4F56-A699-1936A34D76C8}" type="sibTrans" cxnId="{61E57C15-6F1F-4487-B3A0-9F7B33FB2483}">
      <dgm:prSet/>
      <dgm:spPr/>
      <dgm:t>
        <a:bodyPr/>
        <a:lstStyle/>
        <a:p>
          <a:endParaRPr lang="ru-RU"/>
        </a:p>
      </dgm:t>
    </dgm:pt>
    <dgm:pt modelId="{117707F2-203F-45B6-AA5A-D50737FF9C8B}" type="pres">
      <dgm:prSet presAssocID="{F6D28929-115B-4874-8F0B-7446CAE204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8F7514-8BFC-4B72-AD49-CF05D451B300}" type="pres">
      <dgm:prSet presAssocID="{4B523B24-4D9D-4ACB-93E9-8D21221195D0}" presName="linNode" presStyleCnt="0"/>
      <dgm:spPr/>
    </dgm:pt>
    <dgm:pt modelId="{D8756C06-B966-43B1-A985-4AC62F564913}" type="pres">
      <dgm:prSet presAssocID="{4B523B24-4D9D-4ACB-93E9-8D21221195D0}" presName="parentText" presStyleLbl="node1" presStyleIdx="0" presStyleCnt="1" custScaleX="177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C19EB-80F6-4E12-BF5A-787B9A53DBBA}" type="pres">
      <dgm:prSet presAssocID="{4B523B24-4D9D-4ACB-93E9-8D21221195D0}" presName="descendantText" presStyleLbl="alignAccFollowNode1" presStyleIdx="0" presStyleCnt="1" custScaleX="56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D92884-1AE7-4AAD-B327-DB7AB399FFE0}" srcId="{F6D28929-115B-4874-8F0B-7446CAE204B0}" destId="{4B523B24-4D9D-4ACB-93E9-8D21221195D0}" srcOrd="0" destOrd="0" parTransId="{47CC8708-7266-4E6B-9131-384AEB3DF331}" sibTransId="{5C50860A-93FC-449F-8B08-A936F97715B1}"/>
    <dgm:cxn modelId="{01EDA86B-0A32-4829-89D2-D6F0C10FD0CD}" type="presOf" srcId="{07E0AE97-0FCB-49DE-B711-7FEAB883918D}" destId="{46FC19EB-80F6-4E12-BF5A-787B9A53DBBA}" srcOrd="0" destOrd="1" presId="urn:microsoft.com/office/officeart/2005/8/layout/vList5"/>
    <dgm:cxn modelId="{9E790F9C-7923-4E50-A52F-04A1B3A22B7F}" type="presOf" srcId="{286EC2B7-DBAA-4A38-BCB1-2ED75B953304}" destId="{46FC19EB-80F6-4E12-BF5A-787B9A53DBBA}" srcOrd="0" destOrd="0" presId="urn:microsoft.com/office/officeart/2005/8/layout/vList5"/>
    <dgm:cxn modelId="{61E57C15-6F1F-4487-B3A0-9F7B33FB2483}" srcId="{4B523B24-4D9D-4ACB-93E9-8D21221195D0}" destId="{07E0AE97-0FCB-49DE-B711-7FEAB883918D}" srcOrd="1" destOrd="0" parTransId="{E0555756-4441-4DB8-8DE0-A54EC975DA2D}" sibTransId="{0A855609-0498-4F56-A699-1936A34D76C8}"/>
    <dgm:cxn modelId="{82873F16-127A-407E-816A-B08958DA38C5}" type="presOf" srcId="{4B523B24-4D9D-4ACB-93E9-8D21221195D0}" destId="{D8756C06-B966-43B1-A985-4AC62F564913}" srcOrd="0" destOrd="0" presId="urn:microsoft.com/office/officeart/2005/8/layout/vList5"/>
    <dgm:cxn modelId="{50B99B8E-198E-4D3C-9587-9A0B39D4CDFA}" type="presOf" srcId="{F6D28929-115B-4874-8F0B-7446CAE204B0}" destId="{117707F2-203F-45B6-AA5A-D50737FF9C8B}" srcOrd="0" destOrd="0" presId="urn:microsoft.com/office/officeart/2005/8/layout/vList5"/>
    <dgm:cxn modelId="{575E251B-50D8-4B76-96E5-F229EC8F4206}" srcId="{4B523B24-4D9D-4ACB-93E9-8D21221195D0}" destId="{286EC2B7-DBAA-4A38-BCB1-2ED75B953304}" srcOrd="0" destOrd="0" parTransId="{91A53F39-BF9E-4B28-98F3-FFCFCE846D75}" sibTransId="{4E4E1E59-8CCF-4FF3-B5D6-C2D252865030}"/>
    <dgm:cxn modelId="{3D0E4BC5-8E0B-44A3-BB07-050331B5E2D5}" type="presParOf" srcId="{117707F2-203F-45B6-AA5A-D50737FF9C8B}" destId="{B18F7514-8BFC-4B72-AD49-CF05D451B300}" srcOrd="0" destOrd="0" presId="urn:microsoft.com/office/officeart/2005/8/layout/vList5"/>
    <dgm:cxn modelId="{948B5838-CD00-4464-AD14-589D8AD9EDE2}" type="presParOf" srcId="{B18F7514-8BFC-4B72-AD49-CF05D451B300}" destId="{D8756C06-B966-43B1-A985-4AC62F564913}" srcOrd="0" destOrd="0" presId="urn:microsoft.com/office/officeart/2005/8/layout/vList5"/>
    <dgm:cxn modelId="{FC50E3EA-5504-498F-9E06-BA607DB88802}" type="presParOf" srcId="{B18F7514-8BFC-4B72-AD49-CF05D451B300}" destId="{46FC19EB-80F6-4E12-BF5A-787B9A53DB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00DA445-FFEB-4974-9290-5B875B81CB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A27212-D045-416C-8695-EB930A4FE957}">
      <dgm:prSet/>
      <dgm:spPr/>
      <dgm:t>
        <a:bodyPr/>
        <a:lstStyle/>
        <a:p>
          <a:pPr rtl="0"/>
          <a:r>
            <a:rPr lang="ru-RU" dirty="0" smtClean="0"/>
            <a:t>На сегодня в рамках Программы 2019 – 2025 остается расселить </a:t>
          </a:r>
          <a:endParaRPr lang="ru-RU" dirty="0"/>
        </a:p>
      </dgm:t>
    </dgm:pt>
    <dgm:pt modelId="{A7EF960A-2032-4BDB-846C-96017995498C}" type="parTrans" cxnId="{6F00EC43-90FF-4C8A-B6ED-788B53B70B99}">
      <dgm:prSet/>
      <dgm:spPr/>
      <dgm:t>
        <a:bodyPr/>
        <a:lstStyle/>
        <a:p>
          <a:endParaRPr lang="ru-RU"/>
        </a:p>
      </dgm:t>
    </dgm:pt>
    <dgm:pt modelId="{5562CC96-B027-473F-9BA3-CBA9402CA24B}" type="sibTrans" cxnId="{6F00EC43-90FF-4C8A-B6ED-788B53B70B99}">
      <dgm:prSet/>
      <dgm:spPr/>
      <dgm:t>
        <a:bodyPr/>
        <a:lstStyle/>
        <a:p>
          <a:endParaRPr lang="ru-RU"/>
        </a:p>
      </dgm:t>
    </dgm:pt>
    <dgm:pt modelId="{AE4648BB-CC27-437E-A6EF-4952033A0CD9}" type="pres">
      <dgm:prSet presAssocID="{B00DA445-FFEB-4974-9290-5B875B81CB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3F7D25-B03D-49A5-93A8-F4C5C0BFDC21}" type="pres">
      <dgm:prSet presAssocID="{9FA27212-D045-416C-8695-EB930A4FE957}" presName="linNode" presStyleCnt="0"/>
      <dgm:spPr/>
    </dgm:pt>
    <dgm:pt modelId="{8E7FCFE7-1A48-47EE-8DB6-74155D67E0B5}" type="pres">
      <dgm:prSet presAssocID="{9FA27212-D045-416C-8695-EB930A4FE957}" presName="parentText" presStyleLbl="node1" presStyleIdx="0" presStyleCnt="1" custScaleX="1847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AAB9C9-AB9D-4223-B707-38AAEFBBA81D}" type="presOf" srcId="{9FA27212-D045-416C-8695-EB930A4FE957}" destId="{8E7FCFE7-1A48-47EE-8DB6-74155D67E0B5}" srcOrd="0" destOrd="0" presId="urn:microsoft.com/office/officeart/2005/8/layout/vList5"/>
    <dgm:cxn modelId="{6F00EC43-90FF-4C8A-B6ED-788B53B70B99}" srcId="{B00DA445-FFEB-4974-9290-5B875B81CB74}" destId="{9FA27212-D045-416C-8695-EB930A4FE957}" srcOrd="0" destOrd="0" parTransId="{A7EF960A-2032-4BDB-846C-96017995498C}" sibTransId="{5562CC96-B027-473F-9BA3-CBA9402CA24B}"/>
    <dgm:cxn modelId="{555D3C48-091D-42D5-B246-3836C028DE18}" type="presOf" srcId="{B00DA445-FFEB-4974-9290-5B875B81CB74}" destId="{AE4648BB-CC27-437E-A6EF-4952033A0CD9}" srcOrd="0" destOrd="0" presId="urn:microsoft.com/office/officeart/2005/8/layout/vList5"/>
    <dgm:cxn modelId="{CBFB3FD6-30EC-41BA-B57F-A05C063F0F8A}" type="presParOf" srcId="{AE4648BB-CC27-437E-A6EF-4952033A0CD9}" destId="{F53F7D25-B03D-49A5-93A8-F4C5C0BFDC21}" srcOrd="0" destOrd="0" presId="urn:microsoft.com/office/officeart/2005/8/layout/vList5"/>
    <dgm:cxn modelId="{B7245960-11EC-48A0-8FDA-75275102B92C}" type="presParOf" srcId="{F53F7D25-B03D-49A5-93A8-F4C5C0BFDC21}" destId="{8E7FCFE7-1A48-47EE-8DB6-74155D67E0B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9D2AF33-2BE0-4638-AB34-4985034DADC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7B544C-CF43-4EFB-87D6-076B683F3330}">
      <dgm:prSet custT="1"/>
      <dgm:spPr/>
      <dgm:t>
        <a:bodyPr/>
        <a:lstStyle/>
        <a:p>
          <a:pPr rtl="0"/>
          <a:r>
            <a:rPr lang="ru-RU" sz="2800" b="1" dirty="0" smtClean="0"/>
            <a:t>207 собственников</a:t>
          </a:r>
          <a:endParaRPr lang="ru-RU" sz="2800" dirty="0"/>
        </a:p>
      </dgm:t>
    </dgm:pt>
    <dgm:pt modelId="{AA9F296B-48A9-4546-8C3F-5F6131F9B6E0}" type="parTrans" cxnId="{78EFEA83-19E9-4EDE-8AF2-69A833049D57}">
      <dgm:prSet/>
      <dgm:spPr/>
      <dgm:t>
        <a:bodyPr/>
        <a:lstStyle/>
        <a:p>
          <a:endParaRPr lang="ru-RU"/>
        </a:p>
      </dgm:t>
    </dgm:pt>
    <dgm:pt modelId="{CA87F0F8-7DCB-4643-ACAA-E64022BC9A19}" type="sibTrans" cxnId="{78EFEA83-19E9-4EDE-8AF2-69A833049D57}">
      <dgm:prSet/>
      <dgm:spPr/>
      <dgm:t>
        <a:bodyPr/>
        <a:lstStyle/>
        <a:p>
          <a:endParaRPr lang="ru-RU"/>
        </a:p>
      </dgm:t>
    </dgm:pt>
    <dgm:pt modelId="{9E5F3648-8C6C-4A7F-BC4F-ED637D0D5B6F}" type="pres">
      <dgm:prSet presAssocID="{C9D2AF33-2BE0-4638-AB34-4985034DAD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BE13B6-6539-4D18-8AB0-1705290E8D2A}" type="pres">
      <dgm:prSet presAssocID="{087B544C-CF43-4EFB-87D6-076B683F3330}" presName="linNode" presStyleCnt="0"/>
      <dgm:spPr/>
    </dgm:pt>
    <dgm:pt modelId="{8D2E3ACB-CF61-4825-AC38-9D04368B0CA6}" type="pres">
      <dgm:prSet presAssocID="{087B544C-CF43-4EFB-87D6-076B683F3330}" presName="parentText" presStyleLbl="node1" presStyleIdx="0" presStyleCnt="1" custScaleX="254962" custScaleY="86751" custLinFactNeighborX="-13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FAEC18-93A4-40BD-95C3-E085117190EE}" type="presOf" srcId="{087B544C-CF43-4EFB-87D6-076B683F3330}" destId="{8D2E3ACB-CF61-4825-AC38-9D04368B0CA6}" srcOrd="0" destOrd="0" presId="urn:microsoft.com/office/officeart/2005/8/layout/vList5"/>
    <dgm:cxn modelId="{78EFEA83-19E9-4EDE-8AF2-69A833049D57}" srcId="{C9D2AF33-2BE0-4638-AB34-4985034DADC0}" destId="{087B544C-CF43-4EFB-87D6-076B683F3330}" srcOrd="0" destOrd="0" parTransId="{AA9F296B-48A9-4546-8C3F-5F6131F9B6E0}" sibTransId="{CA87F0F8-7DCB-4643-ACAA-E64022BC9A19}"/>
    <dgm:cxn modelId="{4BCCAA36-57FA-46CD-8B55-3C752F16BE7B}" type="presOf" srcId="{C9D2AF33-2BE0-4638-AB34-4985034DADC0}" destId="{9E5F3648-8C6C-4A7F-BC4F-ED637D0D5B6F}" srcOrd="0" destOrd="0" presId="urn:microsoft.com/office/officeart/2005/8/layout/vList5"/>
    <dgm:cxn modelId="{9275D1FE-0AF0-458E-95E8-DB5F77641544}" type="presParOf" srcId="{9E5F3648-8C6C-4A7F-BC4F-ED637D0D5B6F}" destId="{9FBE13B6-6539-4D18-8AB0-1705290E8D2A}" srcOrd="0" destOrd="0" presId="urn:microsoft.com/office/officeart/2005/8/layout/vList5"/>
    <dgm:cxn modelId="{B062D2AC-622D-43FE-9FEC-DDA7A0C6DD68}" type="presParOf" srcId="{9FBE13B6-6539-4D18-8AB0-1705290E8D2A}" destId="{8D2E3ACB-CF61-4825-AC38-9D04368B0CA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39EA06-5841-4658-B6D1-A816D29A893F}">
      <dsp:nvSpPr>
        <dsp:cNvPr id="0" name=""/>
        <dsp:cNvSpPr/>
      </dsp:nvSpPr>
      <dsp:spPr>
        <a:xfrm>
          <a:off x="0" y="4035"/>
          <a:ext cx="7772400" cy="412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"О реализации органами </a:t>
          </a:r>
          <a:br>
            <a:rPr lang="ru-RU" sz="3600" kern="1200" dirty="0" smtClean="0"/>
          </a:br>
          <a:r>
            <a:rPr lang="ru-RU" sz="3600" kern="1200" dirty="0" smtClean="0"/>
            <a:t>местного самоуправления  </a:t>
          </a:r>
          <a:br>
            <a:rPr lang="ru-RU" sz="3600" kern="1200" dirty="0" smtClean="0"/>
          </a:br>
          <a:r>
            <a:rPr lang="ru-RU" sz="3600" kern="1200" dirty="0" smtClean="0"/>
            <a:t>городского округа </a:t>
          </a:r>
          <a:br>
            <a:rPr lang="ru-RU" sz="3600" kern="1200" dirty="0" smtClean="0"/>
          </a:br>
          <a:r>
            <a:rPr lang="ru-RU" sz="3600" kern="1200" dirty="0" smtClean="0"/>
            <a:t>"Город Архангельск" </a:t>
          </a:r>
          <a:br>
            <a:rPr lang="ru-RU" sz="3600" kern="1200" dirty="0" smtClean="0"/>
          </a:br>
          <a:r>
            <a:rPr lang="ru-RU" sz="3600" kern="1200" dirty="0" smtClean="0"/>
            <a:t>полномочий по расселению граждан </a:t>
          </a:r>
          <a:br>
            <a:rPr lang="ru-RU" sz="3600" kern="1200" dirty="0" smtClean="0"/>
          </a:br>
          <a:r>
            <a:rPr lang="ru-RU" sz="3600" kern="1200" dirty="0" smtClean="0"/>
            <a:t>из аварийного жилищного фонда"</a:t>
          </a:r>
          <a:endParaRPr lang="ru-RU" sz="3600" kern="1200" dirty="0"/>
        </a:p>
      </dsp:txBody>
      <dsp:txXfrm>
        <a:off x="0" y="4035"/>
        <a:ext cx="7772400" cy="412625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36E7A1-BE42-4CAD-B989-DCEEFD3DF3F8}">
      <dsp:nvSpPr>
        <dsp:cNvPr id="0" name=""/>
        <dsp:cNvSpPr/>
      </dsp:nvSpPr>
      <dsp:spPr>
        <a:xfrm>
          <a:off x="0" y="3029"/>
          <a:ext cx="6400800" cy="10740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Информация по состоянию </a:t>
          </a:r>
          <a:br>
            <a:rPr lang="ru-RU" sz="2700" kern="1200" dirty="0" smtClean="0"/>
          </a:br>
          <a:r>
            <a:rPr lang="ru-RU" sz="2700" kern="1200" dirty="0" smtClean="0"/>
            <a:t>на 11 сентября 2024 года</a:t>
          </a:r>
          <a:endParaRPr lang="ru-RU" sz="2700" kern="1200" dirty="0"/>
        </a:p>
      </dsp:txBody>
      <dsp:txXfrm>
        <a:off x="0" y="3029"/>
        <a:ext cx="6400800" cy="1074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7ABF1D-78CE-4016-81E5-8A4A6840CF41}">
      <dsp:nvSpPr>
        <dsp:cNvPr id="0" name=""/>
        <dsp:cNvSpPr/>
      </dsp:nvSpPr>
      <dsp:spPr>
        <a:xfrm>
          <a:off x="0" y="39084"/>
          <a:ext cx="8496944" cy="359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рамках национального проекта "Жилье и городская среда" </a:t>
          </a:r>
          <a:br>
            <a:rPr lang="ru-RU" sz="2400" kern="1200" dirty="0" smtClean="0"/>
          </a:br>
          <a:r>
            <a:rPr lang="ru-RU" sz="2400" kern="1200" dirty="0" smtClean="0"/>
            <a:t>на территории городского округа "Город Архангельск" реализуются мероприятия адресной программы Архангельской области </a:t>
          </a:r>
          <a:br>
            <a:rPr lang="ru-RU" sz="2400" kern="1200" dirty="0" smtClean="0"/>
          </a:br>
          <a:r>
            <a:rPr lang="ru-RU" sz="2400" kern="1200" dirty="0" smtClean="0"/>
            <a:t>"Переселение граждан из аварийного жилищного фонда </a:t>
          </a:r>
          <a:br>
            <a:rPr lang="ru-RU" sz="2400" kern="1200" dirty="0" smtClean="0"/>
          </a:br>
          <a:r>
            <a:rPr lang="ru-RU" sz="2400" kern="1200" dirty="0" smtClean="0"/>
            <a:t>на 2019 – 2025 годы" (далее – Программа 2019 – 2025), </a:t>
          </a:r>
          <a:br>
            <a:rPr lang="ru-RU" sz="2400" kern="1200" dirty="0" smtClean="0"/>
          </a:br>
          <a:r>
            <a:rPr lang="ru-RU" sz="2400" kern="1200" dirty="0" smtClean="0"/>
            <a:t>утвержденной постановлением Правительства Архангельской области № 153-пп от 26.03.2019 года</a:t>
          </a:r>
          <a:br>
            <a:rPr lang="ru-RU" sz="2400" kern="1200" dirty="0" smtClean="0"/>
          </a:br>
          <a:endParaRPr lang="ru-RU" sz="2400" kern="1200" dirty="0"/>
        </a:p>
      </dsp:txBody>
      <dsp:txXfrm>
        <a:off x="0" y="39084"/>
        <a:ext cx="8496944" cy="35942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9DCE38-9985-44F1-BDAE-C1E306C15E53}">
      <dsp:nvSpPr>
        <dsp:cNvPr id="0" name=""/>
        <dsp:cNvSpPr/>
      </dsp:nvSpPr>
      <dsp:spPr>
        <a:xfrm>
          <a:off x="0" y="432045"/>
          <a:ext cx="8496944" cy="34398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 ходе реализации Программы 2019 – 2025 </a:t>
          </a:r>
          <a:br>
            <a:rPr lang="ru-RU" sz="2100" kern="1200" dirty="0" smtClean="0"/>
          </a:br>
          <a:r>
            <a:rPr lang="ru-RU" sz="2100" kern="1200" dirty="0" smtClean="0"/>
            <a:t>запланировано расселить всего </a:t>
          </a:r>
          <a:br>
            <a:rPr lang="ru-RU" sz="2100" kern="1200" dirty="0" smtClean="0"/>
          </a:br>
          <a:r>
            <a:rPr lang="ru-RU" sz="2100" kern="1200" dirty="0" smtClean="0"/>
            <a:t>352 многоквартирных жилых дома </a:t>
          </a:r>
          <a:br>
            <a:rPr lang="ru-RU" sz="2100" kern="1200" dirty="0" smtClean="0"/>
          </a:br>
          <a:r>
            <a:rPr lang="ru-RU" sz="2100" kern="1200" dirty="0" smtClean="0"/>
            <a:t>площадью более 150 тыс. кв. м (9,4 тыс. чел.)</a:t>
          </a:r>
          <a:br>
            <a:rPr lang="ru-RU" sz="2100" kern="1200" dirty="0" smtClean="0"/>
          </a:br>
          <a:r>
            <a:rPr lang="ru-RU" sz="2100" kern="1200" dirty="0" smtClean="0"/>
            <a:t/>
          </a:r>
          <a:br>
            <a:rPr lang="ru-RU" sz="2100" kern="1200" dirty="0" smtClean="0"/>
          </a:br>
          <a:r>
            <a:rPr lang="ru-RU" sz="2100" kern="1200" dirty="0" smtClean="0"/>
            <a:t>Плановый срок окончания программы – 30.09.2024 </a:t>
          </a:r>
          <a:br>
            <a:rPr lang="ru-RU" sz="2100" kern="1200" dirty="0" smtClean="0"/>
          </a:br>
          <a:r>
            <a:rPr lang="ru-RU" sz="2100" kern="1200" dirty="0" smtClean="0"/>
            <a:t/>
          </a:r>
          <a:br>
            <a:rPr lang="ru-RU" sz="2100" kern="1200" dirty="0" smtClean="0"/>
          </a:br>
          <a:r>
            <a:rPr lang="ru-RU" sz="2100" kern="1200" dirty="0" smtClean="0"/>
            <a:t>На сегодня полностью расселено 163 многоквартирных жилых дома</a:t>
          </a:r>
          <a:br>
            <a:rPr lang="ru-RU" sz="2100" kern="1200" dirty="0" smtClean="0"/>
          </a:br>
          <a:r>
            <a:rPr lang="ru-RU" sz="2100" kern="1200" dirty="0" smtClean="0"/>
            <a:t/>
          </a:r>
          <a:br>
            <a:rPr lang="ru-RU" sz="2100" kern="1200" dirty="0" smtClean="0"/>
          </a:br>
          <a:endParaRPr lang="ru-RU" sz="2100" kern="1200" dirty="0"/>
        </a:p>
      </dsp:txBody>
      <dsp:txXfrm>
        <a:off x="0" y="432045"/>
        <a:ext cx="8496944" cy="3439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0F7B50-2B45-4C27-8151-A9C2D0D40677}">
      <dsp:nvSpPr>
        <dsp:cNvPr id="0" name=""/>
        <dsp:cNvSpPr/>
      </dsp:nvSpPr>
      <dsp:spPr>
        <a:xfrm>
          <a:off x="0" y="123377"/>
          <a:ext cx="8229599" cy="2979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19 многоквартирных жилых домов, построенных с начала срока реализации Программы 2019 – 2025, на территории  городского округа "Город Архангельск"  </a:t>
          </a:r>
          <a:br>
            <a:rPr lang="ru-RU" sz="1800" kern="1200" dirty="0" smtClean="0"/>
          </a:br>
          <a:r>
            <a:rPr lang="ru-RU" sz="1800" kern="1200" dirty="0" smtClean="0"/>
            <a:t>на основании государственных контрактов по заказу государственного казенного учреждения Архангельской области "Главное управление капитального строительства" </a:t>
          </a:r>
          <a:br>
            <a:rPr lang="ru-RU" sz="1800" kern="1200" dirty="0" smtClean="0"/>
          </a:br>
          <a:r>
            <a:rPr lang="ru-RU" sz="1800" kern="1200" dirty="0" smtClean="0"/>
            <a:t>расселено 85 тыс. кв. м аварийного жилищного фонда города, </a:t>
          </a:r>
          <a:br>
            <a:rPr lang="ru-RU" sz="1800" kern="1200" dirty="0" smtClean="0"/>
          </a:br>
          <a:r>
            <a:rPr lang="ru-RU" sz="1800" kern="1200" dirty="0" smtClean="0"/>
            <a:t>в котором проживали более 5 тыс. человек</a:t>
          </a:r>
          <a:br>
            <a:rPr lang="ru-RU" sz="1800" kern="1200" dirty="0" smtClean="0"/>
          </a:br>
          <a:r>
            <a:rPr lang="ru-RU" sz="1800" kern="1200" dirty="0" smtClean="0"/>
            <a:t/>
          </a:r>
          <a:br>
            <a:rPr lang="ru-RU" sz="1800" kern="1200" dirty="0" smtClean="0"/>
          </a:br>
          <a:endParaRPr lang="ru-RU" sz="1800" kern="1200" dirty="0"/>
        </a:p>
      </dsp:txBody>
      <dsp:txXfrm>
        <a:off x="0" y="123377"/>
        <a:ext cx="8229599" cy="297961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FC19EB-80F6-4E12-BF5A-787B9A53DBBA}">
      <dsp:nvSpPr>
        <dsp:cNvPr id="0" name=""/>
        <dsp:cNvSpPr/>
      </dsp:nvSpPr>
      <dsp:spPr>
        <a:xfrm rot="5400000">
          <a:off x="4449321" y="1379421"/>
          <a:ext cx="4577199" cy="2962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823B"/>
              </a:solidFill>
            </a:rPr>
            <a:t>будет расселено ещё 9,8 тыс. кв. м аварийного жилья</a:t>
          </a:r>
          <a:endParaRPr lang="ru-RU" sz="2400" kern="1200" dirty="0">
            <a:solidFill>
              <a:srgbClr val="00823B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823B"/>
              </a:solidFill>
            </a:rPr>
            <a:t>в котором проживают 694 человека</a:t>
          </a:r>
          <a:endParaRPr lang="ru-RU" sz="2400" kern="1200" dirty="0">
            <a:solidFill>
              <a:srgbClr val="00823B"/>
            </a:solidFill>
          </a:endParaRPr>
        </a:p>
      </dsp:txBody>
      <dsp:txXfrm rot="5400000">
        <a:off x="4449321" y="1379421"/>
        <a:ext cx="4577199" cy="2962656"/>
      </dsp:txXfrm>
    </dsp:sp>
    <dsp:sp modelId="{D8756C06-B966-43B1-A985-4AC62F564913}">
      <dsp:nvSpPr>
        <dsp:cNvPr id="0" name=""/>
        <dsp:cNvSpPr/>
      </dsp:nvSpPr>
      <dsp:spPr>
        <a:xfrm>
          <a:off x="10351" y="0"/>
          <a:ext cx="5246241" cy="5721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2 дома по улице Воронина В.И. планируется </a:t>
          </a:r>
          <a:br>
            <a:rPr lang="ru-RU" sz="4500" kern="1200" dirty="0" smtClean="0"/>
          </a:br>
          <a:r>
            <a:rPr lang="ru-RU" sz="4500" kern="1200" dirty="0" smtClean="0"/>
            <a:t>к сдаче в эксплуатацию до конца 2024 года</a:t>
          </a:r>
          <a:br>
            <a:rPr lang="ru-RU" sz="4500" kern="1200" dirty="0" smtClean="0"/>
          </a:br>
          <a:r>
            <a:rPr lang="ru-RU" sz="4500" kern="1200" dirty="0" smtClean="0"/>
            <a:t/>
          </a:r>
          <a:br>
            <a:rPr lang="ru-RU" sz="4500" kern="1200" dirty="0" smtClean="0"/>
          </a:br>
          <a:endParaRPr lang="ru-RU" sz="4500" kern="1200" dirty="0"/>
        </a:p>
      </dsp:txBody>
      <dsp:txXfrm>
        <a:off x="10351" y="0"/>
        <a:ext cx="5246241" cy="572149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18" Type="http://schemas.openxmlformats.org/officeDocument/2006/relationships/diagramLayout" Target="../diagrams/layout11.xml"/><Relationship Id="rId3" Type="http://schemas.openxmlformats.org/officeDocument/2006/relationships/diagramLayout" Target="../diagrams/layout8.xml"/><Relationship Id="rId21" Type="http://schemas.microsoft.com/office/2007/relationships/diagramDrawing" Target="../diagrams/drawing11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17" Type="http://schemas.openxmlformats.org/officeDocument/2006/relationships/diagramData" Target="../diagrams/data11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20" Type="http://schemas.openxmlformats.org/officeDocument/2006/relationships/diagramColors" Target="../diagrams/colors1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19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Relationship Id="rId2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474369856"/>
              </p:ext>
            </p:extLst>
          </p:nvPr>
        </p:nvGraphicFramePr>
        <p:xfrm>
          <a:off x="755576" y="404664"/>
          <a:ext cx="7772400" cy="4134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71698129"/>
              </p:ext>
            </p:extLst>
          </p:nvPr>
        </p:nvGraphicFramePr>
        <p:xfrm>
          <a:off x="1371600" y="5157192"/>
          <a:ext cx="6400800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4192597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5093">
        <p:split orient="vert"/>
      </p:transition>
    </mc:Choice>
    <mc:Fallback>
      <p:transition spd="slow" advTm="1509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973232674"/>
              </p:ext>
            </p:extLst>
          </p:nvPr>
        </p:nvGraphicFramePr>
        <p:xfrm>
          <a:off x="323528" y="3068960"/>
          <a:ext cx="849694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744" y="116632"/>
            <a:ext cx="4434179" cy="2808312"/>
          </a:xfrm>
        </p:spPr>
      </p:pic>
    </p:spTree>
    <p:extLst>
      <p:ext uri="{BB962C8B-B14F-4D97-AF65-F5344CB8AC3E}">
        <p14:creationId xmlns:p14="http://schemas.microsoft.com/office/powerpoint/2010/main" xmlns="" val="143547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1122">
        <p:split orient="vert"/>
      </p:transition>
    </mc:Choice>
    <mc:Fallback>
      <p:transition spd="slow" advTm="1112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223501165"/>
              </p:ext>
            </p:extLst>
          </p:nvPr>
        </p:nvGraphicFramePr>
        <p:xfrm>
          <a:off x="323528" y="2852936"/>
          <a:ext cx="849694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429564"/>
            <a:ext cx="5328592" cy="2639396"/>
          </a:xfrm>
        </p:spPr>
      </p:pic>
    </p:spTree>
    <p:extLst>
      <p:ext uri="{BB962C8B-B14F-4D97-AF65-F5344CB8AC3E}">
        <p14:creationId xmlns:p14="http://schemas.microsoft.com/office/powerpoint/2010/main" xmlns="" val="68340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7797">
        <p:split orient="vert"/>
      </p:transition>
    </mc:Choice>
    <mc:Fallback>
      <p:transition spd="slow" advTm="7797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19256" cy="360040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rgbClr val="00823B"/>
                </a:solidFill>
              </a:rPr>
              <a:t>к</a:t>
            </a:r>
            <a:r>
              <a:rPr lang="ru-RU" sz="2200" dirty="0" smtClean="0">
                <a:solidFill>
                  <a:srgbClr val="00823B"/>
                </a:solidFill>
              </a:rPr>
              <a:t>в. м жилых помещений, расположенных в аварийных домах</a:t>
            </a:r>
            <a:endParaRPr lang="ru-RU" sz="2200" dirty="0">
              <a:solidFill>
                <a:srgbClr val="00823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3135904"/>
              </p:ext>
            </p:extLst>
          </p:nvPr>
        </p:nvGraphicFramePr>
        <p:xfrm>
          <a:off x="395536" y="404664"/>
          <a:ext cx="842493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10089162"/>
      </p:ext>
    </p:extLst>
  </p:cSld>
  <p:clrMapOvr>
    <a:masterClrMapping/>
  </p:clrMapOvr>
  <p:transition spd="slow" advTm="7066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907287038"/>
              </p:ext>
            </p:extLst>
          </p:nvPr>
        </p:nvGraphicFramePr>
        <p:xfrm>
          <a:off x="457200" y="274638"/>
          <a:ext cx="8229600" cy="3226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411760" y="2636912"/>
            <a:ext cx="424847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4723557"/>
            <a:ext cx="2802913" cy="173355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544" y="4725144"/>
            <a:ext cx="2669324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9087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119">
        <p:split orient="vert"/>
      </p:transition>
    </mc:Choice>
    <mc:Fallback>
      <p:transition spd="slow" advTm="101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851106261"/>
              </p:ext>
            </p:extLst>
          </p:nvPr>
        </p:nvGraphicFramePr>
        <p:xfrm>
          <a:off x="457200" y="274638"/>
          <a:ext cx="8229600" cy="3226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253423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72395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7447">
        <p:split orient="vert"/>
      </p:transition>
    </mc:Choice>
    <mc:Fallback>
      <p:transition spd="slow" advTm="7447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xmlns="" val="2568104191"/>
              </p:ext>
            </p:extLst>
          </p:nvPr>
        </p:nvGraphicFramePr>
        <p:xfrm>
          <a:off x="457200" y="274638"/>
          <a:ext cx="8229600" cy="1714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4277397793"/>
              </p:ext>
            </p:extLst>
          </p:nvPr>
        </p:nvGraphicFramePr>
        <p:xfrm>
          <a:off x="323528" y="2060848"/>
          <a:ext cx="3960440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5" name="Объект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234871557"/>
              </p:ext>
            </p:extLst>
          </p:nvPr>
        </p:nvGraphicFramePr>
        <p:xfrm>
          <a:off x="457200" y="4221088"/>
          <a:ext cx="8219256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1616206112"/>
              </p:ext>
            </p:extLst>
          </p:nvPr>
        </p:nvGraphicFramePr>
        <p:xfrm>
          <a:off x="4645025" y="2174874"/>
          <a:ext cx="4031431" cy="1902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475656" y="5157192"/>
            <a:ext cx="662473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8837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5664">
        <p:split orient="vert"/>
      </p:transition>
    </mc:Choice>
    <mc:Fallback>
      <p:transition spd="slow" advTm="566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108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кв. м жилых помещений, расположенных в аварийных домах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"О реализации органами местного самоуправления  городского округа "Город Архангельск" полномочий по расселению граждан из аварийного жилищного фонда"</dc:title>
  <dc:creator>Рогушина Анастасия Павловна</dc:creator>
  <cp:lastModifiedBy>Ростовская Я.В.</cp:lastModifiedBy>
  <cp:revision>13</cp:revision>
  <dcterms:created xsi:type="dcterms:W3CDTF">2024-09-10T10:51:01Z</dcterms:created>
  <dcterms:modified xsi:type="dcterms:W3CDTF">2024-09-16T08:39:56Z</dcterms:modified>
</cp:coreProperties>
</file>