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306" r:id="rId3"/>
    <p:sldId id="317" r:id="rId4"/>
    <p:sldId id="313" r:id="rId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E7F3F5"/>
    <a:srgbClr val="404040"/>
    <a:srgbClr val="76DFE4"/>
    <a:srgbClr val="AED7D6"/>
    <a:srgbClr val="B9DDDC"/>
    <a:srgbClr val="454D57"/>
    <a:srgbClr val="EBF5F5"/>
    <a:srgbClr val="F0A355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246916675299816E-2"/>
          <c:y val="4.7686774242132829E-2"/>
          <c:w val="0.58607520314937289"/>
          <c:h val="0.7303659461073717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0A355"/>
            </a:solidFill>
            <a:ln>
              <a:noFill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EE29-4160-9E38-F767ABB7CAAB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EE29-4160-9E38-F767ABB7CAAB}"/>
              </c:ext>
            </c:extLst>
          </c:dPt>
          <c:cat>
            <c:strRef>
              <c:f>Лист1!$A$2</c:f>
              <c:strCache>
                <c:ptCount val="1"/>
                <c:pt idx="0">
                  <c:v>ФБ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24735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E29-4160-9E38-F767ABB7CA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5"/>
        <c:holeSize val="7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B15D8-C7AF-44DD-A28C-DFF8BAFA3084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DF52F-5494-4990-BCF9-2A4BD49ECB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697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A5809-4204-4544-8D72-78A3E6E47A1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728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A5809-4204-4544-8D72-78A3E6E47A1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9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9D9E-1802-4A3E-89A8-34AB032DCD42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E6EE-8AE2-439A-9A2B-79151848F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717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9D9E-1802-4A3E-89A8-34AB032DCD42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E6EE-8AE2-439A-9A2B-79151848F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257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9D9E-1802-4A3E-89A8-34AB032DCD42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E6EE-8AE2-439A-9A2B-79151848F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554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9D9E-1802-4A3E-89A8-34AB032DCD42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E6EE-8AE2-439A-9A2B-79151848F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159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9D9E-1802-4A3E-89A8-34AB032DCD42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E6EE-8AE2-439A-9A2B-79151848F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82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9D9E-1802-4A3E-89A8-34AB032DCD42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E6EE-8AE2-439A-9A2B-79151848F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544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9D9E-1802-4A3E-89A8-34AB032DCD42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E6EE-8AE2-439A-9A2B-79151848F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735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9D9E-1802-4A3E-89A8-34AB032DCD42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E6EE-8AE2-439A-9A2B-79151848F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15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9D9E-1802-4A3E-89A8-34AB032DCD42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E6EE-8AE2-439A-9A2B-79151848F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36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9D9E-1802-4A3E-89A8-34AB032DCD42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E6EE-8AE2-439A-9A2B-79151848F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75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9D9E-1802-4A3E-89A8-34AB032DCD42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E6EE-8AE2-439A-9A2B-79151848F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41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29D9E-1802-4A3E-89A8-34AB032DCD42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AE6EE-8AE2-439A-9A2B-79151848F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43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90239D1-C6E7-5DFA-604E-5FD4BE2E2D8B}"/>
              </a:ext>
            </a:extLst>
          </p:cNvPr>
          <p:cNvSpPr/>
          <p:nvPr/>
        </p:nvSpPr>
        <p:spPr>
          <a:xfrm>
            <a:off x="0" y="1"/>
            <a:ext cx="12192000" cy="3623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FA0E1AB-2506-7F34-C283-9F59171B5CA0}"/>
              </a:ext>
            </a:extLst>
          </p:cNvPr>
          <p:cNvSpPr/>
          <p:nvPr/>
        </p:nvSpPr>
        <p:spPr>
          <a:xfrm>
            <a:off x="-108065" y="3666537"/>
            <a:ext cx="12192000" cy="3256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9DB18AB-50DA-8187-AAF9-60F712BA0F82}"/>
              </a:ext>
            </a:extLst>
          </p:cNvPr>
          <p:cNvGrpSpPr/>
          <p:nvPr/>
        </p:nvGrpSpPr>
        <p:grpSpPr>
          <a:xfrm>
            <a:off x="590344" y="373363"/>
            <a:ext cx="7149778" cy="1084728"/>
            <a:chOff x="821941" y="538848"/>
            <a:chExt cx="3907421" cy="592814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941" y="564733"/>
              <a:ext cx="457201" cy="566929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1382260" y="538848"/>
              <a:ext cx="3347102" cy="3868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АРХАНГЕЛЬСКАЯ</a:t>
              </a:r>
              <a:b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ОБЛАСТЬ</a:t>
              </a: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233" y="1800215"/>
            <a:ext cx="3621031" cy="359969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805505" y="1843345"/>
            <a:ext cx="3386495" cy="1726523"/>
          </a:xfrm>
          <a:prstGeom prst="rect">
            <a:avLst/>
          </a:prstGeom>
          <a:solidFill>
            <a:srgbClr val="AED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188" y="1841112"/>
            <a:ext cx="6939857" cy="2863542"/>
          </a:xfrm>
          <a:prstGeom prst="rect">
            <a:avLst/>
          </a:prstGeom>
          <a:solidFill>
            <a:srgbClr val="AED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4069" y="2095008"/>
            <a:ext cx="686216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rgbClr val="40404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 реализации органами местного самоуправления муниципальных образований Архангельской области полномочий по расселению граждан из аварийного жилищного фонда</a:t>
            </a:r>
          </a:p>
          <a:p>
            <a:pPr algn="r"/>
            <a:endParaRPr lang="ru-RU" sz="2400" dirty="0">
              <a:solidFill>
                <a:srgbClr val="40404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000" dirty="0" smtClean="0">
                <a:solidFill>
                  <a:srgbClr val="40404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18 сентября 2024 года </a:t>
            </a:r>
            <a:endParaRPr lang="ru-RU" sz="2000" dirty="0">
              <a:solidFill>
                <a:srgbClr val="40404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069" y="5209371"/>
            <a:ext cx="96405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40404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Заместитель министра </a:t>
            </a:r>
          </a:p>
          <a:p>
            <a:r>
              <a:rPr lang="ru-RU" sz="1600" dirty="0" smtClean="0">
                <a:solidFill>
                  <a:srgbClr val="40404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топливно-энергетического комплекса и </a:t>
            </a:r>
          </a:p>
          <a:p>
            <a:r>
              <a:rPr lang="ru-RU" sz="1600" dirty="0" smtClean="0">
                <a:solidFill>
                  <a:srgbClr val="40404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жилищно-коммунального хозяйства Архангельской области         Н.А. Сорванова</a:t>
            </a:r>
            <a:endParaRPr lang="ru-RU" sz="1600" dirty="0">
              <a:solidFill>
                <a:srgbClr val="40404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59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1D1691F-FF4E-D317-7265-E66A770CD307}"/>
              </a:ext>
            </a:extLst>
          </p:cNvPr>
          <p:cNvSpPr/>
          <p:nvPr/>
        </p:nvSpPr>
        <p:spPr>
          <a:xfrm>
            <a:off x="0" y="3743039"/>
            <a:ext cx="12185393" cy="31367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3F21EAD-A1B6-1766-0DF5-371ECC1907CA}"/>
              </a:ext>
            </a:extLst>
          </p:cNvPr>
          <p:cNvSpPr/>
          <p:nvPr/>
        </p:nvSpPr>
        <p:spPr>
          <a:xfrm>
            <a:off x="-1" y="874488"/>
            <a:ext cx="12185393" cy="3019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61CAE6-983E-6DBC-9614-079151740448}"/>
              </a:ext>
            </a:extLst>
          </p:cNvPr>
          <p:cNvSpPr txBox="1"/>
          <p:nvPr/>
        </p:nvSpPr>
        <p:spPr>
          <a:xfrm>
            <a:off x="6607" y="853344"/>
            <a:ext cx="12178786" cy="621449"/>
          </a:xfrm>
          <a:prstGeom prst="rect">
            <a:avLst/>
          </a:prstGeom>
          <a:solidFill>
            <a:srgbClr val="B9DDDC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454D57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428312" y="874488"/>
            <a:ext cx="3788575" cy="584767"/>
          </a:xfrm>
          <a:prstGeom prst="rect">
            <a:avLst/>
          </a:prstGeom>
          <a:noFill/>
          <a:ln w="9525">
            <a:noFill/>
          </a:ln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Helvetica" panose="020B0604020202020204" pitchFamily="34" charset="0"/>
              </a:rPr>
              <a:t>Общее финансирование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Helvetica" panose="020B0604020202020204" pitchFamily="34" charset="0"/>
              </a:rPr>
              <a:t>2019-2025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:</a:t>
            </a:r>
            <a:endParaRPr kumimoji="0" lang="ru-RU" sz="1600" b="1" i="0" u="none" strike="noStrike" kern="1200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763" y="861788"/>
            <a:ext cx="3657214" cy="584767"/>
          </a:xfrm>
          <a:prstGeom prst="rect">
            <a:avLst/>
          </a:prstGeom>
          <a:noFill/>
          <a:ln w="9525">
            <a:noFill/>
          </a:ln>
        </p:spPr>
        <p:txBody>
          <a:bodyPr wrap="square" lIns="91431" tIns="45716" rIns="91431" bIns="45716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D79D"/>
              </a:buClr>
              <a:buSzPct val="200000"/>
              <a:tabLst/>
              <a:defRPr/>
            </a:pPr>
            <a:r>
              <a:rPr kumimoji="0" lang="ru-RU" sz="1600" b="1" i="0" u="none" strike="noStrike" kern="1200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Helvetica" panose="020B0604020202020204" pitchFamily="34" charset="0"/>
              </a:rPr>
              <a:t>План расселения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D79D"/>
              </a:buClr>
              <a:buSzPct val="200000"/>
              <a:tabLst/>
              <a:defRPr/>
            </a:pPr>
            <a:r>
              <a:rPr kumimoji="0" lang="ru-RU" sz="1600" b="1" i="0" u="none" strike="noStrike" kern="1200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Helvetica" panose="020B0604020202020204" pitchFamily="34" charset="0"/>
              </a:rPr>
              <a:t>на 2019-2024 годы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96280" y="960785"/>
            <a:ext cx="3514455" cy="338546"/>
          </a:xfrm>
          <a:prstGeom prst="rect">
            <a:avLst/>
          </a:prstGeom>
          <a:noFill/>
          <a:ln w="9525">
            <a:noFill/>
          </a:ln>
        </p:spPr>
        <p:txBody>
          <a:bodyPr wrap="square" lIns="91431" tIns="45716" rIns="91431" bIns="45716" rtlCol="0">
            <a:spAutoFit/>
          </a:bodyPr>
          <a:lstStyle/>
          <a:p>
            <a:pPr marL="1587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DC4E8"/>
              </a:buClr>
              <a:buSzPct val="150000"/>
              <a:buFontTx/>
              <a:buNone/>
              <a:tabLst/>
              <a:defRPr/>
            </a:pPr>
            <a:r>
              <a:rPr kumimoji="0" lang="ru-RU" sz="1600" b="1" i="0" u="none" strike="noStrike" kern="1200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Helvetica" panose="020B0604020202020204" pitchFamily="34" charset="0"/>
              </a:rPr>
              <a:t>Расселено на 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10</a:t>
            </a:r>
            <a:r>
              <a:rPr kumimoji="0" lang="ru-RU" sz="1600" b="1" i="0" u="none" strike="noStrike" kern="1200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Helvetica" panose="020B0604020202020204" pitchFamily="34" charset="0"/>
              </a:rPr>
              <a:t>.09.2024</a:t>
            </a:r>
            <a:endParaRPr kumimoji="0" lang="ru-RU" sz="1600" b="1" i="0" u="none" strike="noStrike" kern="1200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814883" y="1990371"/>
            <a:ext cx="927402" cy="553990"/>
          </a:xfrm>
          <a:prstGeom prst="rect">
            <a:avLst/>
          </a:prstGeom>
          <a:noFill/>
          <a:ln w="9525">
            <a:noFill/>
          </a:ln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D79D"/>
              </a:buClr>
              <a:buSzPct val="150000"/>
              <a:buFontTx/>
              <a:buNone/>
              <a:tabLst/>
              <a:defRPr/>
            </a:pPr>
            <a:r>
              <a:rPr kumimoji="0" lang="ru-RU" sz="1500" i="0" u="none" strike="noStrike" kern="1200" cap="all" spc="0" normalizeH="0" baseline="0" noProof="0" dirty="0" smtClean="0">
                <a:ln>
                  <a:noFill/>
                </a:ln>
                <a:solidFill>
                  <a:srgbClr val="F0A355"/>
                </a:solidFill>
                <a:effectLst/>
                <a:uLnTx/>
                <a:uFillTx/>
                <a:latin typeface="Century Gothic" panose="020B0502020202020204" pitchFamily="34" charset="0"/>
                <a:cs typeface="Helvetica" panose="020B0604020202020204" pitchFamily="34" charset="0"/>
              </a:rPr>
              <a:t>2019-2024</a:t>
            </a:r>
            <a:endParaRPr kumimoji="0" lang="ru-RU" sz="1500" i="0" u="none" strike="noStrike" kern="1200" cap="all" spc="0" normalizeH="0" baseline="0" noProof="0" dirty="0">
              <a:ln>
                <a:noFill/>
              </a:ln>
              <a:solidFill>
                <a:srgbClr val="F0A355"/>
              </a:solidFill>
              <a:effectLst/>
              <a:uLnTx/>
              <a:uFillTx/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11" name="Прямая со стрелкой 110"/>
          <p:cNvCxnSpPr>
            <a:cxnSpLocks/>
          </p:cNvCxnSpPr>
          <p:nvPr/>
        </p:nvCxnSpPr>
        <p:spPr>
          <a:xfrm>
            <a:off x="10131946" y="2562238"/>
            <a:ext cx="616102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571122" y="1591355"/>
            <a:ext cx="1103224" cy="584767"/>
          </a:xfrm>
          <a:prstGeom prst="rect">
            <a:avLst/>
          </a:prstGeom>
          <a:noFill/>
          <a:ln w="9525">
            <a:noFill/>
          </a:ln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rgbClr val="454D57"/>
                </a:solidFill>
                <a:effectLst/>
                <a:uLnTx/>
                <a:uFillTx/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454D57"/>
                </a:solidFill>
                <a:effectLst/>
                <a:uLnTx/>
                <a:uFillTx/>
                <a:latin typeface="Century Gothic" panose="020B0502020202020204" pitchFamily="34" charset="0"/>
                <a:cs typeface="Helvetica" panose="020B0604020202020204" pitchFamily="34" charset="0"/>
              </a:rPr>
              <a:t>80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454D57"/>
                </a:solidFill>
                <a:effectLst/>
                <a:uLnTx/>
                <a:uFillTx/>
                <a:latin typeface="Century Gothic" panose="020B0502020202020204" pitchFamily="34" charset="0"/>
                <a:cs typeface="Helvetica" panose="020B0604020202020204" pitchFamily="34" charset="0"/>
              </a:rPr>
              <a:t>%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454D57"/>
              </a:solidFill>
              <a:effectLst/>
              <a:uLnTx/>
              <a:uFillTx/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 flipH="1">
            <a:off x="205526" y="4635482"/>
            <a:ext cx="1455160" cy="561577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 flipH="1">
            <a:off x="205526" y="6325118"/>
            <a:ext cx="1578958" cy="464040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664F40-D1EC-FD5A-9034-60C3E4F90244}"/>
              </a:ext>
            </a:extLst>
          </p:cNvPr>
          <p:cNvSpPr txBox="1"/>
          <p:nvPr/>
        </p:nvSpPr>
        <p:spPr>
          <a:xfrm>
            <a:off x="383231" y="143825"/>
            <a:ext cx="114189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Жилищный</a:t>
            </a:r>
            <a:r>
              <a:rPr kumimoji="0" lang="ru-RU" sz="1500" b="0" i="0" u="none" strike="noStrike" kern="1200" cap="none" spc="0" normalizeH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фонд, признанный</a:t>
            </a:r>
            <a:r>
              <a:rPr lang="ru-RU" sz="15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 аварийным до 01.01.2017</a:t>
            </a:r>
            <a:r>
              <a:rPr lang="ru-RU" sz="15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</a:t>
            </a:r>
            <a:r>
              <a:rPr lang="ru-RU" sz="15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асселяется в рамках региональной адресной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«Переселение граждан из аварийного жилищного фонда на 2019-2025 годы»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B51CEA7-119E-C329-B793-20212D076D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26"/>
          <a:stretch/>
        </p:blipFill>
        <p:spPr>
          <a:xfrm>
            <a:off x="11505762" y="117195"/>
            <a:ext cx="679631" cy="7209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9264384-3B04-5D2A-9843-02CBA46A1DB5}"/>
              </a:ext>
            </a:extLst>
          </p:cNvPr>
          <p:cNvSpPr txBox="1"/>
          <p:nvPr/>
        </p:nvSpPr>
        <p:spPr>
          <a:xfrm>
            <a:off x="9526175" y="317452"/>
            <a:ext cx="2026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Times New Roman" panose="02020603050405020304" pitchFamily="18" charset="0"/>
              </a:rPr>
              <a:t>ПРАВИТЕЛЬСТВО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Times New Roman" panose="02020603050405020304" pitchFamily="18" charset="0"/>
              </a:rPr>
              <a:t>АРХАНГЕЛЬСКОЙ ОБЛАСТИ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F6760E-4B81-3031-672A-39D80E44D7A1}"/>
              </a:ext>
            </a:extLst>
          </p:cNvPr>
          <p:cNvSpPr txBox="1"/>
          <p:nvPr/>
        </p:nvSpPr>
        <p:spPr bwMode="auto">
          <a:xfrm>
            <a:off x="841310" y="1724735"/>
            <a:ext cx="2689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26578"/>
            <a:r>
              <a:rPr lang="en-US" sz="36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4</a:t>
            </a:r>
            <a:r>
              <a:rPr lang="ru-RU" sz="36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50,58 </a:t>
            </a:r>
            <a:r>
              <a:rPr lang="ru-RU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тыс</a:t>
            </a:r>
            <a:r>
              <a:rPr lang="ru-RU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. м</a:t>
            </a:r>
            <a:r>
              <a:rPr lang="ru-RU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48C845-78C9-E98B-A9D3-843C5AECBF6D}"/>
              </a:ext>
            </a:extLst>
          </p:cNvPr>
          <p:cNvSpPr txBox="1"/>
          <p:nvPr/>
        </p:nvSpPr>
        <p:spPr bwMode="auto">
          <a:xfrm>
            <a:off x="866237" y="2731061"/>
            <a:ext cx="2839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26578"/>
            <a:r>
              <a:rPr lang="ru-RU" sz="36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25,56</a:t>
            </a:r>
            <a:r>
              <a:rPr lang="ru-RU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тыс. чел.</a:t>
            </a:r>
            <a:endParaRPr lang="ru-RU" kern="0" baseline="300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482FEA-82B1-51B7-0CC8-C41548D13281}"/>
              </a:ext>
            </a:extLst>
          </p:cNvPr>
          <p:cNvSpPr txBox="1"/>
          <p:nvPr/>
        </p:nvSpPr>
        <p:spPr bwMode="auto">
          <a:xfrm>
            <a:off x="4189212" y="1517893"/>
            <a:ext cx="250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26578"/>
            <a:r>
              <a:rPr lang="ru-RU" sz="36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364,4 </a:t>
            </a:r>
            <a:r>
              <a:rPr lang="ru-RU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тыс. м</a:t>
            </a:r>
            <a:r>
              <a:rPr lang="ru-RU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2,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28FCC4-A0A0-6FA6-537D-E1C5167BBA1C}"/>
              </a:ext>
            </a:extLst>
          </p:cNvPr>
          <p:cNvSpPr txBox="1"/>
          <p:nvPr/>
        </p:nvSpPr>
        <p:spPr bwMode="auto">
          <a:xfrm>
            <a:off x="4221005" y="2684265"/>
            <a:ext cx="3294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26578"/>
            <a:r>
              <a:rPr lang="ru-RU" sz="36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20,4</a:t>
            </a:r>
            <a:r>
              <a:rPr lang="ru-RU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 тыс</a:t>
            </a:r>
            <a:r>
              <a:rPr lang="ru-RU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. чел.,</a:t>
            </a:r>
          </a:p>
          <a:p>
            <a:pPr defTabSz="326578"/>
            <a:r>
              <a:rPr lang="ru-RU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в том числе в 2024 </a:t>
            </a:r>
            <a:r>
              <a:rPr lang="ru-RU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году </a:t>
            </a:r>
            <a:br>
              <a:rPr lang="ru-RU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</a:br>
            <a:r>
              <a:rPr lang="ru-RU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1,86 </a:t>
            </a:r>
            <a:r>
              <a:rPr lang="ru-RU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тыс. человек</a:t>
            </a:r>
            <a:endParaRPr lang="ru-RU" sz="1400" kern="0" baseline="300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cs typeface="Arial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FE97A5F2-E32E-61B3-72AE-7D40E058FE02}"/>
              </a:ext>
            </a:extLst>
          </p:cNvPr>
          <p:cNvGrpSpPr/>
          <p:nvPr/>
        </p:nvGrpSpPr>
        <p:grpSpPr>
          <a:xfrm>
            <a:off x="7674345" y="1513142"/>
            <a:ext cx="3782241" cy="2702347"/>
            <a:chOff x="7315609" y="2265272"/>
            <a:chExt cx="2712413" cy="2176550"/>
          </a:xfrm>
        </p:grpSpPr>
        <p:graphicFrame>
          <p:nvGraphicFramePr>
            <p:cNvPr id="5" name="Диаграмма 4"/>
            <p:cNvGraphicFramePr/>
            <p:nvPr>
              <p:extLst>
                <p:ext uri="{D42A27DB-BD31-4B8C-83A1-F6EECF244321}">
                  <p14:modId xmlns:p14="http://schemas.microsoft.com/office/powerpoint/2010/main" val="2053903524"/>
                </p:ext>
              </p:extLst>
            </p:nvPr>
          </p:nvGraphicFramePr>
          <p:xfrm>
            <a:off x="7315609" y="2265272"/>
            <a:ext cx="2712413" cy="21765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048" name="TextBox 2047">
              <a:extLst>
                <a:ext uri="{FF2B5EF4-FFF2-40B4-BE49-F238E27FC236}">
                  <a16:creationId xmlns:a16="http://schemas.microsoft.com/office/drawing/2014/main" id="{C7479FB5-9221-89CF-A155-39D7F834B676}"/>
                </a:ext>
              </a:extLst>
            </p:cNvPr>
            <p:cNvSpPr txBox="1"/>
            <p:nvPr/>
          </p:nvSpPr>
          <p:spPr bwMode="auto">
            <a:xfrm>
              <a:off x="7357079" y="2832028"/>
              <a:ext cx="1676348" cy="654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26578">
                <a:lnSpc>
                  <a:spcPct val="80000"/>
                </a:lnSpc>
              </a:pPr>
              <a:r>
                <a:rPr lang="en-US" sz="40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 pitchFamily="34" charset="0"/>
                  <a:cs typeface="Arial"/>
                </a:rPr>
                <a:t>27,</a:t>
              </a:r>
              <a:r>
                <a:rPr lang="ru-RU" sz="40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 pitchFamily="34" charset="0"/>
                  <a:cs typeface="Arial"/>
                </a:rPr>
                <a:t>8</a:t>
              </a:r>
              <a:endParaRPr lang="en-US" sz="11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endParaRPr>
            </a:p>
            <a:p>
              <a:pPr algn="ctr" defTabSz="326578">
                <a:lnSpc>
                  <a:spcPct val="80000"/>
                </a:lnSpc>
              </a:pPr>
              <a:r>
                <a:rPr lang="ru-RU" sz="14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 pitchFamily="34" charset="0"/>
                  <a:cs typeface="Arial"/>
                </a:rPr>
                <a:t>млрд руб.</a:t>
              </a:r>
            </a:p>
          </p:txBody>
        </p:sp>
      </p:grpSp>
      <p:sp>
        <p:nvSpPr>
          <p:cNvPr id="2049" name="TextBox 2048">
            <a:extLst>
              <a:ext uri="{FF2B5EF4-FFF2-40B4-BE49-F238E27FC236}">
                <a16:creationId xmlns:a16="http://schemas.microsoft.com/office/drawing/2014/main" id="{23C50CEC-95C0-D6AE-B5EA-A7F07CE685A8}"/>
              </a:ext>
            </a:extLst>
          </p:cNvPr>
          <p:cNvSpPr txBox="1"/>
          <p:nvPr/>
        </p:nvSpPr>
        <p:spPr bwMode="auto">
          <a:xfrm>
            <a:off x="10742286" y="2110852"/>
            <a:ext cx="176017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26578"/>
            <a:r>
              <a:rPr lang="ru-RU" sz="3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26 492</a:t>
            </a:r>
            <a:endParaRPr lang="en-US" sz="1000" kern="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cs typeface="Arial"/>
            </a:endParaRPr>
          </a:p>
          <a:p>
            <a:pPr defTabSz="326578"/>
            <a:r>
              <a:rPr lang="ru-RU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м</a:t>
            </a:r>
            <a:r>
              <a:rPr lang="ru-RU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лн. </a:t>
            </a:r>
            <a:r>
              <a:rPr lang="ru-RU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руб.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048C845-78C9-E98B-A9D3-843C5AECBF6D}"/>
              </a:ext>
            </a:extLst>
          </p:cNvPr>
          <p:cNvSpPr txBox="1"/>
          <p:nvPr/>
        </p:nvSpPr>
        <p:spPr bwMode="auto">
          <a:xfrm>
            <a:off x="4387080" y="4259472"/>
            <a:ext cx="3260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26578"/>
            <a:r>
              <a:rPr lang="ru-RU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Мероприятия программы переселения планируется завершить досрочно до 31.12.2024</a:t>
            </a:r>
            <a:endParaRPr lang="ru-RU" b="1" kern="0" baseline="300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8E940B-B8B1-8039-F746-9817B56309A0}"/>
              </a:ext>
            </a:extLst>
          </p:cNvPr>
          <p:cNvSpPr txBox="1"/>
          <p:nvPr/>
        </p:nvSpPr>
        <p:spPr bwMode="auto">
          <a:xfrm>
            <a:off x="4167756" y="2041698"/>
            <a:ext cx="2643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26578"/>
            <a:r>
              <a:rPr lang="ru-RU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в том числе в </a:t>
            </a:r>
            <a:r>
              <a:rPr lang="ru-RU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2024 </a:t>
            </a:r>
            <a:r>
              <a:rPr lang="ru-RU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году </a:t>
            </a:r>
          </a:p>
          <a:p>
            <a:pPr defTabSz="326578"/>
            <a:r>
              <a:rPr lang="ru-RU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33,77 тыс</a:t>
            </a:r>
            <a:r>
              <a:rPr lang="ru-RU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. </a:t>
            </a:r>
            <a:r>
              <a:rPr lang="ru-RU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м</a:t>
            </a:r>
            <a:r>
              <a:rPr lang="ru-RU" sz="1600" kern="0" baseline="30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2</a:t>
            </a:r>
            <a:endParaRPr lang="ru-RU" sz="1600" kern="0" baseline="300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0177B76-F26A-2117-2959-BF0E4CD001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78" y="1840440"/>
            <a:ext cx="381883" cy="438267"/>
          </a:xfrm>
          <a:prstGeom prst="rect">
            <a:avLst/>
          </a:prstGeom>
          <a:noFill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8ADAF3D-CCF7-A0D6-EB16-3B05070147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39" y="1667593"/>
            <a:ext cx="381883" cy="380715"/>
          </a:xfrm>
          <a:prstGeom prst="rect">
            <a:avLst/>
          </a:prstGeom>
          <a:noFill/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90D6105-00C9-84FD-E7A8-27AE1B697D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25" y="2809756"/>
            <a:ext cx="523085" cy="48404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01B2715-31F2-112C-0AC9-5BB9C49649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321" y="2809756"/>
            <a:ext cx="523085" cy="484049"/>
          </a:xfrm>
          <a:prstGeom prst="rect">
            <a:avLst/>
          </a:prstGeom>
        </p:spPr>
      </p:pic>
      <p:sp>
        <p:nvSpPr>
          <p:cNvPr id="19" name="Равнобедренный треугольник 18">
            <a:extLst>
              <a:ext uri="{FF2B5EF4-FFF2-40B4-BE49-F238E27FC236}">
                <a16:creationId xmlns:a16="http://schemas.microsoft.com/office/drawing/2014/main" id="{5B8165DD-484D-A995-96F3-428645DA31EA}"/>
              </a:ext>
            </a:extLst>
          </p:cNvPr>
          <p:cNvSpPr/>
          <p:nvPr/>
        </p:nvSpPr>
        <p:spPr>
          <a:xfrm rot="5400000">
            <a:off x="6472025" y="1787540"/>
            <a:ext cx="252457" cy="139297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Номер слайда 1">
            <a:extLst>
              <a:ext uri="{FF2B5EF4-FFF2-40B4-BE49-F238E27FC236}">
                <a16:creationId xmlns:a16="http://schemas.microsoft.com/office/drawing/2014/main" id="{D7870D51-1C60-AD78-DB0A-846007290E23}"/>
              </a:ext>
            </a:extLst>
          </p:cNvPr>
          <p:cNvSpPr txBox="1">
            <a:spLocks/>
          </p:cNvSpPr>
          <p:nvPr/>
        </p:nvSpPr>
        <p:spPr>
          <a:xfrm>
            <a:off x="11216887" y="6579813"/>
            <a:ext cx="7435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rgbClr val="404040"/>
                </a:solidFill>
                <a:latin typeface="Century Gothic" panose="020B0502020202020204" pitchFamily="34" charset="0"/>
              </a:rPr>
              <a:t>2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4346" y="3893825"/>
            <a:ext cx="4535974" cy="29859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1" b="9289"/>
          <a:stretch/>
        </p:blipFill>
        <p:spPr>
          <a:xfrm>
            <a:off x="-10729" y="3906525"/>
            <a:ext cx="4077904" cy="2972033"/>
          </a:xfrm>
          <a:prstGeom prst="rect">
            <a:avLst/>
          </a:prstGeom>
        </p:spPr>
      </p:pic>
      <p:sp>
        <p:nvSpPr>
          <p:cNvPr id="35" name="Номер слайда 1">
            <a:extLst>
              <a:ext uri="{FF2B5EF4-FFF2-40B4-BE49-F238E27FC236}">
                <a16:creationId xmlns:a16="http://schemas.microsoft.com/office/drawing/2014/main" id="{7C61F361-47A3-2F59-4277-7E39CBFE099C}"/>
              </a:ext>
            </a:extLst>
          </p:cNvPr>
          <p:cNvSpPr txBox="1">
            <a:spLocks/>
          </p:cNvSpPr>
          <p:nvPr/>
        </p:nvSpPr>
        <p:spPr>
          <a:xfrm>
            <a:off x="11518776" y="6541464"/>
            <a:ext cx="7435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3</a:t>
            </a:r>
            <a:endParaRPr lang="ru-RU" sz="1800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24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рямоугольник 69"/>
          <p:cNvSpPr/>
          <p:nvPr/>
        </p:nvSpPr>
        <p:spPr>
          <a:xfrm flipH="1">
            <a:off x="205526" y="4635482"/>
            <a:ext cx="1455160" cy="561577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 flipH="1">
            <a:off x="205526" y="6325118"/>
            <a:ext cx="1578958" cy="464040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664F40-D1EC-FD5A-9034-60C3E4F90244}"/>
              </a:ext>
            </a:extLst>
          </p:cNvPr>
          <p:cNvSpPr txBox="1"/>
          <p:nvPr/>
        </p:nvSpPr>
        <p:spPr>
          <a:xfrm>
            <a:off x="205526" y="147448"/>
            <a:ext cx="11418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образования, участвующие в программе переселения 2019-2025 гг.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B51CEA7-119E-C329-B793-20212D076D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26"/>
          <a:stretch/>
        </p:blipFill>
        <p:spPr>
          <a:xfrm>
            <a:off x="10050186" y="303712"/>
            <a:ext cx="679631" cy="7209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9264384-3B04-5D2A-9843-02CBA46A1DB5}"/>
              </a:ext>
            </a:extLst>
          </p:cNvPr>
          <p:cNvSpPr txBox="1"/>
          <p:nvPr/>
        </p:nvSpPr>
        <p:spPr>
          <a:xfrm>
            <a:off x="9517224" y="802432"/>
            <a:ext cx="228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Times New Roman" panose="02020603050405020304" pitchFamily="18" charset="0"/>
              </a:rPr>
              <a:t>ПРАВИТЕЛЬСТВО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Times New Roman" panose="02020603050405020304" pitchFamily="18" charset="0"/>
              </a:rPr>
              <a:t>АРХАНГЕЛЬСКОЙ ОБЛАСТИ</a:t>
            </a:r>
          </a:p>
        </p:txBody>
      </p:sp>
      <p:sp>
        <p:nvSpPr>
          <p:cNvPr id="23" name="Номер слайда 1">
            <a:extLst>
              <a:ext uri="{FF2B5EF4-FFF2-40B4-BE49-F238E27FC236}">
                <a16:creationId xmlns:a16="http://schemas.microsoft.com/office/drawing/2014/main" id="{D7870D51-1C60-AD78-DB0A-846007290E23}"/>
              </a:ext>
            </a:extLst>
          </p:cNvPr>
          <p:cNvSpPr txBox="1">
            <a:spLocks/>
          </p:cNvSpPr>
          <p:nvPr/>
        </p:nvSpPr>
        <p:spPr>
          <a:xfrm>
            <a:off x="11802161" y="6296284"/>
            <a:ext cx="307938" cy="7990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Номер слайда 1">
            <a:extLst>
              <a:ext uri="{FF2B5EF4-FFF2-40B4-BE49-F238E27FC236}">
                <a16:creationId xmlns:a16="http://schemas.microsoft.com/office/drawing/2014/main" id="{D7870D51-1C60-AD78-DB0A-846007290E23}"/>
              </a:ext>
            </a:extLst>
          </p:cNvPr>
          <p:cNvSpPr txBox="1">
            <a:spLocks/>
          </p:cNvSpPr>
          <p:nvPr/>
        </p:nvSpPr>
        <p:spPr>
          <a:xfrm>
            <a:off x="11843111" y="6419850"/>
            <a:ext cx="307938" cy="551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rgbClr val="404040"/>
                </a:solidFill>
                <a:latin typeface="Century Gothic" panose="020B0502020202020204" pitchFamily="34" charset="0"/>
              </a:rPr>
              <a:t>6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593869"/>
              </p:ext>
            </p:extLst>
          </p:nvPr>
        </p:nvGraphicFramePr>
        <p:xfrm>
          <a:off x="290945" y="760620"/>
          <a:ext cx="9759242" cy="5535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Лист" r:id="rId5" imgW="9048599" imgH="5610372" progId="Excel.Sheet.12">
                  <p:embed/>
                </p:oleObj>
              </mc:Choice>
              <mc:Fallback>
                <p:oleObj name="Лист" r:id="rId5" imgW="9048599" imgH="561037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0945" y="760620"/>
                        <a:ext cx="9759242" cy="5535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761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90239D1-C6E7-5DFA-604E-5FD4BE2E2D8B}"/>
              </a:ext>
            </a:extLst>
          </p:cNvPr>
          <p:cNvSpPr/>
          <p:nvPr/>
        </p:nvSpPr>
        <p:spPr>
          <a:xfrm>
            <a:off x="0" y="1"/>
            <a:ext cx="12192000" cy="3623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FA0E1AB-2506-7F34-C283-9F59171B5CA0}"/>
              </a:ext>
            </a:extLst>
          </p:cNvPr>
          <p:cNvSpPr/>
          <p:nvPr/>
        </p:nvSpPr>
        <p:spPr>
          <a:xfrm>
            <a:off x="0" y="3623407"/>
            <a:ext cx="12192000" cy="3256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9DB18AB-50DA-8187-AAF9-60F712BA0F82}"/>
              </a:ext>
            </a:extLst>
          </p:cNvPr>
          <p:cNvGrpSpPr/>
          <p:nvPr/>
        </p:nvGrpSpPr>
        <p:grpSpPr>
          <a:xfrm>
            <a:off x="590344" y="373363"/>
            <a:ext cx="7149778" cy="1084728"/>
            <a:chOff x="821941" y="538848"/>
            <a:chExt cx="3907421" cy="592814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941" y="564733"/>
              <a:ext cx="457201" cy="566929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1382260" y="538848"/>
              <a:ext cx="3347102" cy="3868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АРХАНГЕЛЬСКАЯ</a:t>
              </a:r>
              <a:b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ОБЛАСТЬ</a:t>
              </a: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233" y="1800215"/>
            <a:ext cx="3621031" cy="359969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805505" y="1843345"/>
            <a:ext cx="3386495" cy="1726523"/>
          </a:xfrm>
          <a:prstGeom prst="rect">
            <a:avLst/>
          </a:prstGeom>
          <a:solidFill>
            <a:srgbClr val="AED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904440"/>
            <a:ext cx="6939857" cy="2446785"/>
          </a:xfrm>
          <a:prstGeom prst="rect">
            <a:avLst/>
          </a:prstGeom>
          <a:solidFill>
            <a:srgbClr val="AED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035" y="3013395"/>
            <a:ext cx="686216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rgbClr val="40404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 реализации органами местного самоуправления муниципальных образований Архангельской области полномочий по расселению граждан из аварийного жилищного фонда</a:t>
            </a:r>
          </a:p>
          <a:p>
            <a:pPr algn="r"/>
            <a:endParaRPr lang="ru-RU" sz="2400" dirty="0">
              <a:solidFill>
                <a:srgbClr val="40404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000" dirty="0" smtClean="0">
                <a:solidFill>
                  <a:srgbClr val="40404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18 сентября 2024 </a:t>
            </a:r>
            <a:r>
              <a:rPr lang="ru-RU" sz="2000" dirty="0">
                <a:solidFill>
                  <a:srgbClr val="40404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года </a:t>
            </a:r>
          </a:p>
        </p:txBody>
      </p:sp>
    </p:spTree>
    <p:extLst>
      <p:ext uri="{BB962C8B-B14F-4D97-AF65-F5344CB8AC3E}">
        <p14:creationId xmlns:p14="http://schemas.microsoft.com/office/powerpoint/2010/main" val="53192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4638</TotalTime>
  <Words>172</Words>
  <Application>Microsoft Office PowerPoint</Application>
  <PresentationFormat>Широкоэкранный</PresentationFormat>
  <Paragraphs>42</Paragraphs>
  <Slides>4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DINPro-Regular</vt:lpstr>
      <vt:lpstr>Helvetica</vt:lpstr>
      <vt:lpstr>Times New Roman</vt:lpstr>
      <vt:lpstr>Тема Office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Чеботарь Ольга Константиновна</cp:lastModifiedBy>
  <cp:revision>200</cp:revision>
  <cp:lastPrinted>2024-06-28T09:54:35Z</cp:lastPrinted>
  <dcterms:created xsi:type="dcterms:W3CDTF">2021-07-13T09:07:23Z</dcterms:created>
  <dcterms:modified xsi:type="dcterms:W3CDTF">2024-09-12T06:34:25Z</dcterms:modified>
</cp:coreProperties>
</file>