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87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</p:sldIdLst>
  <p:sldSz cx="12192000" cy="6858000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senovau\Desktop\&#1050;&#1057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senovau\Desktop\&#1050;&#1057;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senovau\Desktop\&#1050;&#1057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senovau\Desktop\&#1050;&#1057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senovau\Desktop\&#1050;&#1057;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ksenovau\Desktop\&#1050;&#1057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Плоскостные!$B$13</c:f>
              <c:strCache>
                <c:ptCount val="1"/>
                <c:pt idx="0">
                  <c:v>Количество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Плоскостные!$A$14:$A$15</c:f>
              <c:strCache>
                <c:ptCount val="2"/>
                <c:pt idx="0">
                  <c:v>Образовательные учреждения</c:v>
                </c:pt>
                <c:pt idx="1">
                  <c:v>Иные</c:v>
                </c:pt>
              </c:strCache>
            </c:strRef>
          </c:cat>
          <c:val>
            <c:numRef>
              <c:f>Плоскостные!$B$14:$B$15</c:f>
              <c:numCache>
                <c:formatCode>General</c:formatCode>
                <c:ptCount val="2"/>
                <c:pt idx="0">
                  <c:v>54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33-4292-A366-E0A161BC714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Объем финансирования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Плоскостные!$B$19</c:f>
              <c:strCache>
                <c:ptCount val="1"/>
                <c:pt idx="0">
                  <c:v>Финансирование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Плоскостные!$A$20:$A$21</c:f>
              <c:strCache>
                <c:ptCount val="2"/>
                <c:pt idx="0">
                  <c:v>Образовательные учреждения</c:v>
                </c:pt>
                <c:pt idx="1">
                  <c:v>Иные</c:v>
                </c:pt>
              </c:strCache>
            </c:strRef>
          </c:cat>
          <c:val>
            <c:numRef>
              <c:f>Плоскостные!$B$20:$B$21</c:f>
              <c:numCache>
                <c:formatCode>#,##0.00</c:formatCode>
                <c:ptCount val="2"/>
                <c:pt idx="0">
                  <c:v>190345.58899999998</c:v>
                </c:pt>
                <c:pt idx="1">
                  <c:v>26554.791000000027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59-4C4A-AEFB-41669583650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Рекреационные!$B$13</c:f>
              <c:strCache>
                <c:ptCount val="1"/>
                <c:pt idx="0">
                  <c:v>Количество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Рекреационные!$A$14:$A$15</c:f>
              <c:strCache>
                <c:ptCount val="2"/>
                <c:pt idx="0">
                  <c:v>Образовательные учреждения</c:v>
                </c:pt>
                <c:pt idx="1">
                  <c:v>Иные</c:v>
                </c:pt>
              </c:strCache>
            </c:strRef>
          </c:cat>
          <c:val>
            <c:numRef>
              <c:f>Рекреационные!$B$14:$B$15</c:f>
              <c:numCache>
                <c:formatCode>General</c:formatCode>
                <c:ptCount val="2"/>
                <c:pt idx="0">
                  <c:v>19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4DD0-ACAB-C8567274F70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Объем финансирования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Рекреационные!$B$19</c:f>
              <c:strCache>
                <c:ptCount val="1"/>
                <c:pt idx="0">
                  <c:v>Финансирование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Рекреационные!$A$20:$A$21</c:f>
              <c:strCache>
                <c:ptCount val="2"/>
                <c:pt idx="0">
                  <c:v>Образовательные учреждения</c:v>
                </c:pt>
                <c:pt idx="1">
                  <c:v>Иные</c:v>
                </c:pt>
              </c:strCache>
            </c:strRef>
          </c:cat>
          <c:val>
            <c:numRef>
              <c:f>Рекреационные!$B$20:$B$21</c:f>
              <c:numCache>
                <c:formatCode>#,##0.00</c:formatCode>
                <c:ptCount val="2"/>
                <c:pt idx="0">
                  <c:v>88955.986999999994</c:v>
                </c:pt>
                <c:pt idx="1">
                  <c:v>32605.603000000017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B4-429C-AEA4-49CE5E9EBB6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Типы образовательных учреждений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Типы!$B$2</c:f>
              <c:strCache>
                <c:ptCount val="1"/>
                <c:pt idx="0">
                  <c:v>Областной бюджет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8.3333333333333332E-3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43-4CF2-9406-ACA7A0CD390A}"/>
                </c:ext>
              </c:extLst>
            </c:dLbl>
            <c:dLbl>
              <c:idx val="3"/>
              <c:layout>
                <c:manualLayout>
                  <c:x val="8.3333333333333332E-3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43-4CF2-9406-ACA7A0CD39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Типы!$A$3:$A$5</c:f>
              <c:strCache>
                <c:ptCount val="3"/>
                <c:pt idx="0">
                  <c:v>Общеобразовательная школа</c:v>
                </c:pt>
                <c:pt idx="1">
                  <c:v>Спортивная школа</c:v>
                </c:pt>
                <c:pt idx="2">
                  <c:v>Учреждение дошкольного образования</c:v>
                </c:pt>
              </c:strCache>
            </c:strRef>
          </c:cat>
          <c:val>
            <c:numRef>
              <c:f>Типы!$B$3:$B$5</c:f>
              <c:numCache>
                <c:formatCode>#,##0.00\ </c:formatCode>
                <c:ptCount val="3"/>
                <c:pt idx="0">
                  <c:v>105588.36900000001</c:v>
                </c:pt>
                <c:pt idx="1">
                  <c:v>55230.639999999992</c:v>
                </c:pt>
                <c:pt idx="2">
                  <c:v>3875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43-4CF2-9406-ACA7A0CD390A}"/>
            </c:ext>
          </c:extLst>
        </c:ser>
        <c:ser>
          <c:idx val="1"/>
          <c:order val="1"/>
          <c:tx>
            <c:strRef>
              <c:f>Типы!$C$2</c:f>
              <c:strCache>
                <c:ptCount val="1"/>
                <c:pt idx="0">
                  <c:v>Местный бюджет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3888888888888888E-2"/>
                  <c:y val="3.7036672499270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43-4CF2-9406-ACA7A0CD390A}"/>
                </c:ext>
              </c:extLst>
            </c:dLbl>
            <c:dLbl>
              <c:idx val="3"/>
              <c:layout>
                <c:manualLayout>
                  <c:x val="1.3888888888888888E-2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43-4CF2-9406-ACA7A0CD390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Типы!$A$3:$A$5</c:f>
              <c:strCache>
                <c:ptCount val="3"/>
                <c:pt idx="0">
                  <c:v>Общеобразовательная школа</c:v>
                </c:pt>
                <c:pt idx="1">
                  <c:v>Спортивная школа</c:v>
                </c:pt>
                <c:pt idx="2">
                  <c:v>Учреждение дошкольного образования</c:v>
                </c:pt>
              </c:strCache>
            </c:strRef>
          </c:cat>
          <c:val>
            <c:numRef>
              <c:f>Типы!$C$3:$C$5</c:f>
              <c:numCache>
                <c:formatCode>#,##0.00\ </c:formatCode>
                <c:ptCount val="3"/>
                <c:pt idx="0">
                  <c:v>71507.820000000007</c:v>
                </c:pt>
                <c:pt idx="1">
                  <c:v>41814.747000000003</c:v>
                </c:pt>
                <c:pt idx="2">
                  <c:v>2915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43-4CF2-9406-ACA7A0CD39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14731008"/>
        <c:axId val="113694336"/>
      </c:barChart>
      <c:catAx>
        <c:axId val="114731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3694336"/>
        <c:crosses val="autoZero"/>
        <c:auto val="1"/>
        <c:lblAlgn val="ctr"/>
        <c:lblOffset val="100"/>
        <c:noMultiLvlLbl val="0"/>
      </c:catAx>
      <c:valAx>
        <c:axId val="113694336"/>
        <c:scaling>
          <c:orientation val="minMax"/>
        </c:scaling>
        <c:delete val="0"/>
        <c:axPos val="l"/>
        <c:numFmt formatCode="#,##0.00\ " sourceLinked="1"/>
        <c:majorTickMark val="none"/>
        <c:minorTickMark val="none"/>
        <c:tickLblPos val="nextTo"/>
        <c:crossAx val="11473100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Типы!$B$27</c:f>
              <c:strCache>
                <c:ptCount val="1"/>
                <c:pt idx="0">
                  <c:v>Финансирование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Типы!$A$28:$A$30</c:f>
              <c:strCache>
                <c:ptCount val="3"/>
                <c:pt idx="0">
                  <c:v>Общеобразовательная школа</c:v>
                </c:pt>
                <c:pt idx="1">
                  <c:v>Спортивная школа</c:v>
                </c:pt>
                <c:pt idx="2">
                  <c:v>Учреждение дошкольного образования</c:v>
                </c:pt>
              </c:strCache>
            </c:strRef>
          </c:cat>
          <c:val>
            <c:numRef>
              <c:f>Типы!$B$28:$B$30</c:f>
              <c:numCache>
                <c:formatCode>#,##0.00\ </c:formatCode>
                <c:ptCount val="3"/>
                <c:pt idx="0">
                  <c:v>177096.18900000001</c:v>
                </c:pt>
                <c:pt idx="1">
                  <c:v>97045.386999999988</c:v>
                </c:pt>
                <c:pt idx="2">
                  <c:v>6790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E-46D7-9310-3F327B959AC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584D9-EC3B-498F-A861-59E56877C67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FC2E81-D6E2-45AE-A02F-06B695400B30}">
      <dgm:prSet phldrT="[Текст]"/>
      <dgm:spPr/>
      <dgm:t>
        <a:bodyPr/>
        <a:lstStyle/>
        <a:p>
          <a:r>
            <a:rPr lang="ru-RU" b="0" dirty="0"/>
            <a:t>Поддержка организаций, осуществляющих развитие вида спорта «лыжные гонки»</a:t>
          </a:r>
        </a:p>
      </dgm:t>
    </dgm:pt>
    <dgm:pt modelId="{FF712B66-6A53-40D6-9E0B-572FE3B8C633}" type="parTrans" cxnId="{4B075E6E-57D1-4F07-8B13-830B1A40D564}">
      <dgm:prSet/>
      <dgm:spPr/>
      <dgm:t>
        <a:bodyPr/>
        <a:lstStyle/>
        <a:p>
          <a:endParaRPr lang="ru-RU"/>
        </a:p>
      </dgm:t>
    </dgm:pt>
    <dgm:pt modelId="{DF3BA553-A6E0-4DB5-9445-ED95FB09224C}" type="sibTrans" cxnId="{4B075E6E-57D1-4F07-8B13-830B1A40D56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533087-AD83-4F92-A955-A046C9C7E412}">
      <dgm:prSet phldrT="[Текст]"/>
      <dgm:spPr/>
      <dgm:t>
        <a:bodyPr/>
        <a:lstStyle/>
        <a:p>
          <a:r>
            <a:rPr lang="ru-RU" b="0" dirty="0"/>
            <a:t>Государственная поддержка муниципальных спортивных школ</a:t>
          </a:r>
        </a:p>
      </dgm:t>
    </dgm:pt>
    <dgm:pt modelId="{8BD5457E-597A-4078-AE62-05EFA3FF5076}" type="parTrans" cxnId="{AD1BF15E-0004-4338-A37A-1605C4247675}">
      <dgm:prSet/>
      <dgm:spPr/>
      <dgm:t>
        <a:bodyPr/>
        <a:lstStyle/>
        <a:p>
          <a:endParaRPr lang="ru-RU"/>
        </a:p>
      </dgm:t>
    </dgm:pt>
    <dgm:pt modelId="{D3BD1207-0DDF-4955-BE3F-165EBF2DAA2C}" type="sibTrans" cxnId="{AD1BF15E-0004-4338-A37A-1605C4247675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0ED6F94-06DF-4083-BA02-0F1BE960FD01}">
      <dgm:prSet phldrT="[Текст]"/>
      <dgm:spPr/>
      <dgm:t>
        <a:bodyPr/>
        <a:lstStyle/>
        <a:p>
          <a:r>
            <a:rPr lang="ru-RU" dirty="0"/>
            <a:t>Поддержка развития муниципальной инфраструктуры спорта</a:t>
          </a:r>
        </a:p>
      </dgm:t>
    </dgm:pt>
    <dgm:pt modelId="{1A0D79C2-26F9-400B-A774-F6E86834426A}" type="sibTrans" cxnId="{F1A873F9-3F6C-4D3A-9736-EA10A91589E1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145A7B-82BF-4B52-B833-C04A2524AFB9}" type="parTrans" cxnId="{F1A873F9-3F6C-4D3A-9736-EA10A91589E1}">
      <dgm:prSet/>
      <dgm:spPr/>
      <dgm:t>
        <a:bodyPr/>
        <a:lstStyle/>
        <a:p>
          <a:endParaRPr lang="ru-RU"/>
        </a:p>
      </dgm:t>
    </dgm:pt>
    <dgm:pt modelId="{7F9C9E5C-49B1-45F9-A90F-4903B1B71325}" type="pres">
      <dgm:prSet presAssocID="{1C9584D9-EC3B-498F-A861-59E56877C675}" presName="Name0" presStyleCnt="0">
        <dgm:presLayoutVars>
          <dgm:chMax val="21"/>
          <dgm:chPref val="21"/>
        </dgm:presLayoutVars>
      </dgm:prSet>
      <dgm:spPr/>
    </dgm:pt>
    <dgm:pt modelId="{F61BD821-8DB4-463C-9E99-82DF9BDC46A8}" type="pres">
      <dgm:prSet presAssocID="{B8FC2E81-D6E2-45AE-A02F-06B695400B30}" presName="text1" presStyleCnt="0"/>
      <dgm:spPr/>
    </dgm:pt>
    <dgm:pt modelId="{09A584C8-51E2-4E9B-AB84-9CAFAC7C1277}" type="pres">
      <dgm:prSet presAssocID="{B8FC2E81-D6E2-45AE-A02F-06B695400B30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8EF0CD6-618C-4CA3-9D11-57DD38497095}" type="pres">
      <dgm:prSet presAssocID="{B8FC2E81-D6E2-45AE-A02F-06B695400B30}" presName="textaccent1" presStyleCnt="0"/>
      <dgm:spPr/>
    </dgm:pt>
    <dgm:pt modelId="{4DF84059-7CE6-4A45-B2E7-A03FC5DB4F27}" type="pres">
      <dgm:prSet presAssocID="{B8FC2E81-D6E2-45AE-A02F-06B695400B30}" presName="accentRepeatNode" presStyleLbl="solidAlignAcc1" presStyleIdx="0" presStyleCnt="6"/>
      <dgm:spPr/>
    </dgm:pt>
    <dgm:pt modelId="{E47FF93A-533B-4CE6-9BFC-12485E9746AC}" type="pres">
      <dgm:prSet presAssocID="{DF3BA553-A6E0-4DB5-9445-ED95FB09224C}" presName="image1" presStyleCnt="0"/>
      <dgm:spPr/>
    </dgm:pt>
    <dgm:pt modelId="{0235FF70-C152-42F4-A040-88D9681931AC}" type="pres">
      <dgm:prSet presAssocID="{DF3BA553-A6E0-4DB5-9445-ED95FB09224C}" presName="imageRepeatNode" presStyleLbl="alignAcc1" presStyleIdx="0" presStyleCnt="3"/>
      <dgm:spPr/>
    </dgm:pt>
    <dgm:pt modelId="{86D58D3E-130E-4C31-A16B-D07CCE7717BD}" type="pres">
      <dgm:prSet presAssocID="{DF3BA553-A6E0-4DB5-9445-ED95FB09224C}" presName="imageaccent1" presStyleCnt="0"/>
      <dgm:spPr/>
    </dgm:pt>
    <dgm:pt modelId="{BA342A3C-76A3-4011-8244-F933F40B0E5F}" type="pres">
      <dgm:prSet presAssocID="{DF3BA553-A6E0-4DB5-9445-ED95FB09224C}" presName="accentRepeatNode" presStyleLbl="solidAlignAcc1" presStyleIdx="1" presStyleCnt="6"/>
      <dgm:spPr/>
    </dgm:pt>
    <dgm:pt modelId="{C69AB223-5200-4771-A378-45184563916F}" type="pres">
      <dgm:prSet presAssocID="{37533087-AD83-4F92-A955-A046C9C7E412}" presName="text2" presStyleCnt="0"/>
      <dgm:spPr/>
    </dgm:pt>
    <dgm:pt modelId="{0AAF55C9-ABC8-4A6A-827D-4698346D1823}" type="pres">
      <dgm:prSet presAssocID="{37533087-AD83-4F92-A955-A046C9C7E412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9E099A2-5675-48AA-B9C6-E95518B397BA}" type="pres">
      <dgm:prSet presAssocID="{37533087-AD83-4F92-A955-A046C9C7E412}" presName="textaccent2" presStyleCnt="0"/>
      <dgm:spPr/>
    </dgm:pt>
    <dgm:pt modelId="{43D8534C-F251-4810-9A0B-A0D09C024669}" type="pres">
      <dgm:prSet presAssocID="{37533087-AD83-4F92-A955-A046C9C7E412}" presName="accentRepeatNode" presStyleLbl="solidAlignAcc1" presStyleIdx="2" presStyleCnt="6"/>
      <dgm:spPr/>
    </dgm:pt>
    <dgm:pt modelId="{834A7E40-07BD-4974-84BE-E35CD42F5236}" type="pres">
      <dgm:prSet presAssocID="{D3BD1207-0DDF-4955-BE3F-165EBF2DAA2C}" presName="image2" presStyleCnt="0"/>
      <dgm:spPr/>
    </dgm:pt>
    <dgm:pt modelId="{9E682F78-7F67-4C97-8391-E69BDC3A9DB1}" type="pres">
      <dgm:prSet presAssocID="{D3BD1207-0DDF-4955-BE3F-165EBF2DAA2C}" presName="imageRepeatNode" presStyleLbl="alignAcc1" presStyleIdx="1" presStyleCnt="3"/>
      <dgm:spPr/>
    </dgm:pt>
    <dgm:pt modelId="{8E16CFA0-105A-4FFB-9CE1-2BD84E500E83}" type="pres">
      <dgm:prSet presAssocID="{D3BD1207-0DDF-4955-BE3F-165EBF2DAA2C}" presName="imageaccent2" presStyleCnt="0"/>
      <dgm:spPr/>
    </dgm:pt>
    <dgm:pt modelId="{C72EEBED-F736-40E6-8A4A-847308E72910}" type="pres">
      <dgm:prSet presAssocID="{D3BD1207-0DDF-4955-BE3F-165EBF2DAA2C}" presName="accentRepeatNode" presStyleLbl="solidAlignAcc1" presStyleIdx="3" presStyleCnt="6"/>
      <dgm:spPr/>
    </dgm:pt>
    <dgm:pt modelId="{12B929DC-B899-4933-AFEF-827DE8E82759}" type="pres">
      <dgm:prSet presAssocID="{90ED6F94-06DF-4083-BA02-0F1BE960FD01}" presName="text3" presStyleCnt="0"/>
      <dgm:spPr/>
    </dgm:pt>
    <dgm:pt modelId="{EAEDC2D4-3169-432B-9FAE-55B793B92BF3}" type="pres">
      <dgm:prSet presAssocID="{90ED6F94-06DF-4083-BA02-0F1BE960FD01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1DD513F-FF2B-4EE6-9AAE-FC87F6D6B207}" type="pres">
      <dgm:prSet presAssocID="{90ED6F94-06DF-4083-BA02-0F1BE960FD01}" presName="textaccent3" presStyleCnt="0"/>
      <dgm:spPr/>
    </dgm:pt>
    <dgm:pt modelId="{12F41FAE-1B7E-4761-9066-4A3CC1058C63}" type="pres">
      <dgm:prSet presAssocID="{90ED6F94-06DF-4083-BA02-0F1BE960FD01}" presName="accentRepeatNode" presStyleLbl="solidAlignAcc1" presStyleIdx="4" presStyleCnt="6"/>
      <dgm:spPr/>
    </dgm:pt>
    <dgm:pt modelId="{B2263298-9A52-41DA-9C71-21F0224D9B17}" type="pres">
      <dgm:prSet presAssocID="{1A0D79C2-26F9-400B-A774-F6E86834426A}" presName="image3" presStyleCnt="0"/>
      <dgm:spPr/>
    </dgm:pt>
    <dgm:pt modelId="{6BF5B0FB-894F-4179-A5A4-3857E30E7D89}" type="pres">
      <dgm:prSet presAssocID="{1A0D79C2-26F9-400B-A774-F6E86834426A}" presName="imageRepeatNode" presStyleLbl="alignAcc1" presStyleIdx="2" presStyleCnt="3"/>
      <dgm:spPr/>
    </dgm:pt>
    <dgm:pt modelId="{3E2D65F7-F1DA-453F-A9C5-AB4FC6F1947D}" type="pres">
      <dgm:prSet presAssocID="{1A0D79C2-26F9-400B-A774-F6E86834426A}" presName="imageaccent3" presStyleCnt="0"/>
      <dgm:spPr/>
    </dgm:pt>
    <dgm:pt modelId="{4509DE45-C9F0-4D8B-8FB3-4DE4FE5E052D}" type="pres">
      <dgm:prSet presAssocID="{1A0D79C2-26F9-400B-A774-F6E86834426A}" presName="accentRepeatNode" presStyleLbl="solidAlignAcc1" presStyleIdx="5" presStyleCnt="6"/>
      <dgm:spPr/>
    </dgm:pt>
  </dgm:ptLst>
  <dgm:cxnLst>
    <dgm:cxn modelId="{5831CC15-542F-44B2-ACDB-789F3B035A81}" type="presOf" srcId="{1A0D79C2-26F9-400B-A774-F6E86834426A}" destId="{6BF5B0FB-894F-4179-A5A4-3857E30E7D89}" srcOrd="0" destOrd="0" presId="urn:microsoft.com/office/officeart/2008/layout/HexagonCluster"/>
    <dgm:cxn modelId="{29C0AE16-B391-4441-BEE1-542C25259F07}" type="presOf" srcId="{B8FC2E81-D6E2-45AE-A02F-06B695400B30}" destId="{09A584C8-51E2-4E9B-AB84-9CAFAC7C1277}" srcOrd="0" destOrd="0" presId="urn:microsoft.com/office/officeart/2008/layout/HexagonCluster"/>
    <dgm:cxn modelId="{5E77A621-828D-4EED-A955-1EE4C5B6D119}" type="presOf" srcId="{D3BD1207-0DDF-4955-BE3F-165EBF2DAA2C}" destId="{9E682F78-7F67-4C97-8391-E69BDC3A9DB1}" srcOrd="0" destOrd="0" presId="urn:microsoft.com/office/officeart/2008/layout/HexagonCluster"/>
    <dgm:cxn modelId="{AD1BF15E-0004-4338-A37A-1605C4247675}" srcId="{1C9584D9-EC3B-498F-A861-59E56877C675}" destId="{37533087-AD83-4F92-A955-A046C9C7E412}" srcOrd="1" destOrd="0" parTransId="{8BD5457E-597A-4078-AE62-05EFA3FF5076}" sibTransId="{D3BD1207-0DDF-4955-BE3F-165EBF2DAA2C}"/>
    <dgm:cxn modelId="{F10FDF60-8673-4AE2-85D6-9230ACDA1124}" type="presOf" srcId="{DF3BA553-A6E0-4DB5-9445-ED95FB09224C}" destId="{0235FF70-C152-42F4-A040-88D9681931AC}" srcOrd="0" destOrd="0" presId="urn:microsoft.com/office/officeart/2008/layout/HexagonCluster"/>
    <dgm:cxn modelId="{1705F76B-A98C-48AF-8FA2-D98AF2A5C4F9}" type="presOf" srcId="{90ED6F94-06DF-4083-BA02-0F1BE960FD01}" destId="{EAEDC2D4-3169-432B-9FAE-55B793B92BF3}" srcOrd="0" destOrd="0" presId="urn:microsoft.com/office/officeart/2008/layout/HexagonCluster"/>
    <dgm:cxn modelId="{52E4C54C-0A32-4CB4-A5A8-EF6B0FD8B6A4}" type="presOf" srcId="{1C9584D9-EC3B-498F-A861-59E56877C675}" destId="{7F9C9E5C-49B1-45F9-A90F-4903B1B71325}" srcOrd="0" destOrd="0" presId="urn:microsoft.com/office/officeart/2008/layout/HexagonCluster"/>
    <dgm:cxn modelId="{4B075E6E-57D1-4F07-8B13-830B1A40D564}" srcId="{1C9584D9-EC3B-498F-A861-59E56877C675}" destId="{B8FC2E81-D6E2-45AE-A02F-06B695400B30}" srcOrd="0" destOrd="0" parTransId="{FF712B66-6A53-40D6-9E0B-572FE3B8C633}" sibTransId="{DF3BA553-A6E0-4DB5-9445-ED95FB09224C}"/>
    <dgm:cxn modelId="{4613D8C9-08B8-4AC4-B87A-11162FE81619}" type="presOf" srcId="{37533087-AD83-4F92-A955-A046C9C7E412}" destId="{0AAF55C9-ABC8-4A6A-827D-4698346D1823}" srcOrd="0" destOrd="0" presId="urn:microsoft.com/office/officeart/2008/layout/HexagonCluster"/>
    <dgm:cxn modelId="{F1A873F9-3F6C-4D3A-9736-EA10A91589E1}" srcId="{1C9584D9-EC3B-498F-A861-59E56877C675}" destId="{90ED6F94-06DF-4083-BA02-0F1BE960FD01}" srcOrd="2" destOrd="0" parTransId="{69145A7B-82BF-4B52-B833-C04A2524AFB9}" sibTransId="{1A0D79C2-26F9-400B-A774-F6E86834426A}"/>
    <dgm:cxn modelId="{248AB6CE-9C7C-4DBE-8C4B-64DD8AE4E282}" type="presParOf" srcId="{7F9C9E5C-49B1-45F9-A90F-4903B1B71325}" destId="{F61BD821-8DB4-463C-9E99-82DF9BDC46A8}" srcOrd="0" destOrd="0" presId="urn:microsoft.com/office/officeart/2008/layout/HexagonCluster"/>
    <dgm:cxn modelId="{33D276E7-FC6B-4881-8CE5-75E1FAD3638D}" type="presParOf" srcId="{F61BD821-8DB4-463C-9E99-82DF9BDC46A8}" destId="{09A584C8-51E2-4E9B-AB84-9CAFAC7C1277}" srcOrd="0" destOrd="0" presId="urn:microsoft.com/office/officeart/2008/layout/HexagonCluster"/>
    <dgm:cxn modelId="{0EF86981-4B12-4E93-B3C2-1FAA785D0852}" type="presParOf" srcId="{7F9C9E5C-49B1-45F9-A90F-4903B1B71325}" destId="{28EF0CD6-618C-4CA3-9D11-57DD38497095}" srcOrd="1" destOrd="0" presId="urn:microsoft.com/office/officeart/2008/layout/HexagonCluster"/>
    <dgm:cxn modelId="{ABF101C8-54C6-415E-819A-AE1D7694C9DC}" type="presParOf" srcId="{28EF0CD6-618C-4CA3-9D11-57DD38497095}" destId="{4DF84059-7CE6-4A45-B2E7-A03FC5DB4F27}" srcOrd="0" destOrd="0" presId="urn:microsoft.com/office/officeart/2008/layout/HexagonCluster"/>
    <dgm:cxn modelId="{7BE4287D-AFC4-4031-A9C8-3F206F21EF43}" type="presParOf" srcId="{7F9C9E5C-49B1-45F9-A90F-4903B1B71325}" destId="{E47FF93A-533B-4CE6-9BFC-12485E9746AC}" srcOrd="2" destOrd="0" presId="urn:microsoft.com/office/officeart/2008/layout/HexagonCluster"/>
    <dgm:cxn modelId="{D4C50E80-6B3E-4D40-9D46-DC34C9B41297}" type="presParOf" srcId="{E47FF93A-533B-4CE6-9BFC-12485E9746AC}" destId="{0235FF70-C152-42F4-A040-88D9681931AC}" srcOrd="0" destOrd="0" presId="urn:microsoft.com/office/officeart/2008/layout/HexagonCluster"/>
    <dgm:cxn modelId="{B90D9CCF-EFC2-4680-83D8-13BE10C54041}" type="presParOf" srcId="{7F9C9E5C-49B1-45F9-A90F-4903B1B71325}" destId="{86D58D3E-130E-4C31-A16B-D07CCE7717BD}" srcOrd="3" destOrd="0" presId="urn:microsoft.com/office/officeart/2008/layout/HexagonCluster"/>
    <dgm:cxn modelId="{AFD96970-A423-47C9-B864-A666915E5416}" type="presParOf" srcId="{86D58D3E-130E-4C31-A16B-D07CCE7717BD}" destId="{BA342A3C-76A3-4011-8244-F933F40B0E5F}" srcOrd="0" destOrd="0" presId="urn:microsoft.com/office/officeart/2008/layout/HexagonCluster"/>
    <dgm:cxn modelId="{008A53E4-E1A5-4B00-8190-FBDA9B8474D9}" type="presParOf" srcId="{7F9C9E5C-49B1-45F9-A90F-4903B1B71325}" destId="{C69AB223-5200-4771-A378-45184563916F}" srcOrd="4" destOrd="0" presId="urn:microsoft.com/office/officeart/2008/layout/HexagonCluster"/>
    <dgm:cxn modelId="{E6A4D594-3366-45DD-82B5-93F0F02A82B1}" type="presParOf" srcId="{C69AB223-5200-4771-A378-45184563916F}" destId="{0AAF55C9-ABC8-4A6A-827D-4698346D1823}" srcOrd="0" destOrd="0" presId="urn:microsoft.com/office/officeart/2008/layout/HexagonCluster"/>
    <dgm:cxn modelId="{F6224253-304B-4E7A-967F-26A24DE213ED}" type="presParOf" srcId="{7F9C9E5C-49B1-45F9-A90F-4903B1B71325}" destId="{A9E099A2-5675-48AA-B9C6-E95518B397BA}" srcOrd="5" destOrd="0" presId="urn:microsoft.com/office/officeart/2008/layout/HexagonCluster"/>
    <dgm:cxn modelId="{32D660B9-E514-442E-A6B2-595BCA1BF156}" type="presParOf" srcId="{A9E099A2-5675-48AA-B9C6-E95518B397BA}" destId="{43D8534C-F251-4810-9A0B-A0D09C024669}" srcOrd="0" destOrd="0" presId="urn:microsoft.com/office/officeart/2008/layout/HexagonCluster"/>
    <dgm:cxn modelId="{8613A7B8-6E4F-4658-848C-4A2827EE2C68}" type="presParOf" srcId="{7F9C9E5C-49B1-45F9-A90F-4903B1B71325}" destId="{834A7E40-07BD-4974-84BE-E35CD42F5236}" srcOrd="6" destOrd="0" presId="urn:microsoft.com/office/officeart/2008/layout/HexagonCluster"/>
    <dgm:cxn modelId="{7C00628E-A541-4931-B74C-42BEA55239E0}" type="presParOf" srcId="{834A7E40-07BD-4974-84BE-E35CD42F5236}" destId="{9E682F78-7F67-4C97-8391-E69BDC3A9DB1}" srcOrd="0" destOrd="0" presId="urn:microsoft.com/office/officeart/2008/layout/HexagonCluster"/>
    <dgm:cxn modelId="{7B7E53B1-1D81-4A4D-AF75-ED6B3BB1585A}" type="presParOf" srcId="{7F9C9E5C-49B1-45F9-A90F-4903B1B71325}" destId="{8E16CFA0-105A-4FFB-9CE1-2BD84E500E83}" srcOrd="7" destOrd="0" presId="urn:microsoft.com/office/officeart/2008/layout/HexagonCluster"/>
    <dgm:cxn modelId="{0F978102-1A2A-4B98-AD61-0BF2BB6F237C}" type="presParOf" srcId="{8E16CFA0-105A-4FFB-9CE1-2BD84E500E83}" destId="{C72EEBED-F736-40E6-8A4A-847308E72910}" srcOrd="0" destOrd="0" presId="urn:microsoft.com/office/officeart/2008/layout/HexagonCluster"/>
    <dgm:cxn modelId="{80538ED8-58B7-4CF1-94E2-FB396F7267C1}" type="presParOf" srcId="{7F9C9E5C-49B1-45F9-A90F-4903B1B71325}" destId="{12B929DC-B899-4933-AFEF-827DE8E82759}" srcOrd="8" destOrd="0" presId="urn:microsoft.com/office/officeart/2008/layout/HexagonCluster"/>
    <dgm:cxn modelId="{BEC4601D-1C32-437E-B1D3-E464B2244B59}" type="presParOf" srcId="{12B929DC-B899-4933-AFEF-827DE8E82759}" destId="{EAEDC2D4-3169-432B-9FAE-55B793B92BF3}" srcOrd="0" destOrd="0" presId="urn:microsoft.com/office/officeart/2008/layout/HexagonCluster"/>
    <dgm:cxn modelId="{61112FBE-032F-4CE0-9105-F98FD155DDE8}" type="presParOf" srcId="{7F9C9E5C-49B1-45F9-A90F-4903B1B71325}" destId="{11DD513F-FF2B-4EE6-9AAE-FC87F6D6B207}" srcOrd="9" destOrd="0" presId="urn:microsoft.com/office/officeart/2008/layout/HexagonCluster"/>
    <dgm:cxn modelId="{30254098-E23A-4014-954C-99C1DD6229BB}" type="presParOf" srcId="{11DD513F-FF2B-4EE6-9AAE-FC87F6D6B207}" destId="{12F41FAE-1B7E-4761-9066-4A3CC1058C63}" srcOrd="0" destOrd="0" presId="urn:microsoft.com/office/officeart/2008/layout/HexagonCluster"/>
    <dgm:cxn modelId="{106E592E-D122-41C2-A191-9D28C33DD54B}" type="presParOf" srcId="{7F9C9E5C-49B1-45F9-A90F-4903B1B71325}" destId="{B2263298-9A52-41DA-9C71-21F0224D9B17}" srcOrd="10" destOrd="0" presId="urn:microsoft.com/office/officeart/2008/layout/HexagonCluster"/>
    <dgm:cxn modelId="{1756375E-38FA-447E-B196-31845BD8B272}" type="presParOf" srcId="{B2263298-9A52-41DA-9C71-21F0224D9B17}" destId="{6BF5B0FB-894F-4179-A5A4-3857E30E7D89}" srcOrd="0" destOrd="0" presId="urn:microsoft.com/office/officeart/2008/layout/HexagonCluster"/>
    <dgm:cxn modelId="{B02F06FE-A2E5-4946-B377-73E7222BB4E2}" type="presParOf" srcId="{7F9C9E5C-49B1-45F9-A90F-4903B1B71325}" destId="{3E2D65F7-F1DA-453F-A9C5-AB4FC6F1947D}" srcOrd="11" destOrd="0" presId="urn:microsoft.com/office/officeart/2008/layout/HexagonCluster"/>
    <dgm:cxn modelId="{723521AB-03FF-49AA-96E3-A367689E6F24}" type="presParOf" srcId="{3E2D65F7-F1DA-453F-A9C5-AB4FC6F1947D}" destId="{4509DE45-C9F0-4D8B-8FB3-4DE4FE5E052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9988FE-0E0E-4800-85A8-35F75CDB5F67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A4E443-0505-4E17-B52E-08711A2D52C3}">
      <dgm:prSet phldrT="[Текст]"/>
      <dgm:spPr/>
      <dgm:t>
        <a:bodyPr/>
        <a:lstStyle/>
        <a:p>
          <a:r>
            <a:rPr lang="ru-RU"/>
            <a:t>Федеральный проект «Спорт – норма жизни» национального проекта «Демография»</a:t>
          </a:r>
        </a:p>
      </dgm:t>
    </dgm:pt>
    <dgm:pt modelId="{E98438D2-8FA9-4538-B098-337458FE79B2}" type="parTrans" cxnId="{A9743E27-60DA-44C4-AEBC-059236FE997C}">
      <dgm:prSet/>
      <dgm:spPr/>
      <dgm:t>
        <a:bodyPr/>
        <a:lstStyle/>
        <a:p>
          <a:endParaRPr lang="ru-RU"/>
        </a:p>
      </dgm:t>
    </dgm:pt>
    <dgm:pt modelId="{57C0AFC4-F4A3-4003-A86E-9311CFC9942E}" type="sibTrans" cxnId="{A9743E27-60DA-44C4-AEBC-059236FE997C}">
      <dgm:prSet/>
      <dgm:spPr/>
      <dgm:t>
        <a:bodyPr/>
        <a:lstStyle/>
        <a:p>
          <a:endParaRPr lang="ru-RU"/>
        </a:p>
      </dgm:t>
    </dgm:pt>
    <dgm:pt modelId="{9BFDB6F2-EC42-426C-85E3-8741BF19C147}">
      <dgm:prSet custT="1"/>
      <dgm:spPr/>
      <dgm:t>
        <a:bodyPr/>
        <a:lstStyle/>
        <a:p>
          <a:pPr algn="l"/>
          <a:r>
            <a:rPr lang="ru-RU" sz="1000" dirty="0"/>
            <a:t>обустроены физкультурно-оздоровительные комплексы открытого типа</a:t>
          </a:r>
        </a:p>
      </dgm:t>
    </dgm:pt>
    <dgm:pt modelId="{3601DCE4-561A-40B5-9F63-28CFFE48D3CA}" type="parTrans" cxnId="{EBB3F09F-387F-4DC0-AF6F-B3D0482EE471}">
      <dgm:prSet/>
      <dgm:spPr/>
      <dgm:t>
        <a:bodyPr/>
        <a:lstStyle/>
        <a:p>
          <a:endParaRPr lang="ru-RU"/>
        </a:p>
      </dgm:t>
    </dgm:pt>
    <dgm:pt modelId="{FCF56AFF-EB85-4A8A-87B1-D48B9AE8380B}" type="sibTrans" cxnId="{EBB3F09F-387F-4DC0-AF6F-B3D0482EE471}">
      <dgm:prSet/>
      <dgm:spPr/>
      <dgm:t>
        <a:bodyPr/>
        <a:lstStyle/>
        <a:p>
          <a:endParaRPr lang="ru-RU"/>
        </a:p>
      </dgm:t>
    </dgm:pt>
    <dgm:pt modelId="{EC6D7DCB-FB69-44E0-BB5B-9C48733FBC75}">
      <dgm:prSet/>
      <dgm:spPr/>
      <dgm:t>
        <a:bodyPr/>
        <a:lstStyle/>
        <a:p>
          <a:r>
            <a:rPr lang="ru-RU"/>
            <a:t>Федеральный проект «Бизнес-спринт (Я выбираю спорт)»</a:t>
          </a:r>
        </a:p>
      </dgm:t>
    </dgm:pt>
    <dgm:pt modelId="{7EA29341-E6D0-44EE-AAD5-E37720A7D5DC}" type="parTrans" cxnId="{B5230666-7728-4E66-9835-61E1DB277654}">
      <dgm:prSet/>
      <dgm:spPr/>
      <dgm:t>
        <a:bodyPr/>
        <a:lstStyle/>
        <a:p>
          <a:endParaRPr lang="ru-RU"/>
        </a:p>
      </dgm:t>
    </dgm:pt>
    <dgm:pt modelId="{B9EF6611-6272-4F05-BFB3-D6109CAC88B3}" type="sibTrans" cxnId="{B5230666-7728-4E66-9835-61E1DB277654}">
      <dgm:prSet/>
      <dgm:spPr/>
      <dgm:t>
        <a:bodyPr/>
        <a:lstStyle/>
        <a:p>
          <a:endParaRPr lang="ru-RU"/>
        </a:p>
      </dgm:t>
    </dgm:pt>
    <dgm:pt modelId="{6707157A-794A-4A5F-BDA8-6CE14D7016DA}">
      <dgm:prSet/>
      <dgm:spPr/>
      <dgm:t>
        <a:bodyPr/>
        <a:lstStyle/>
        <a:p>
          <a:r>
            <a:rPr lang="ru-RU" dirty="0"/>
            <a:t>в 2023 году оборудована «умная» спортивная площадка на территории МБОУ ДО «Спортивная школа № 2» в г. Северодвинске</a:t>
          </a:r>
        </a:p>
      </dgm:t>
    </dgm:pt>
    <dgm:pt modelId="{D6078829-B9A3-4CD6-A4C7-6A32C719D2DA}" type="parTrans" cxnId="{52C298EB-1998-4F26-B202-EDD804C36B30}">
      <dgm:prSet/>
      <dgm:spPr/>
      <dgm:t>
        <a:bodyPr/>
        <a:lstStyle/>
        <a:p>
          <a:endParaRPr lang="ru-RU"/>
        </a:p>
      </dgm:t>
    </dgm:pt>
    <dgm:pt modelId="{99569164-6344-45AA-A59D-D6C85F9A0190}" type="sibTrans" cxnId="{52C298EB-1998-4F26-B202-EDD804C36B30}">
      <dgm:prSet/>
      <dgm:spPr/>
      <dgm:t>
        <a:bodyPr/>
        <a:lstStyle/>
        <a:p>
          <a:endParaRPr lang="ru-RU"/>
        </a:p>
      </dgm:t>
    </dgm:pt>
    <dgm:pt modelId="{28563969-0714-4720-BEA8-65A244AE46F1}">
      <dgm:prSet/>
      <dgm:spPr/>
      <dgm:t>
        <a:bodyPr/>
        <a:lstStyle/>
        <a:p>
          <a:r>
            <a:rPr lang="ru-RU" dirty="0"/>
            <a:t>в 2023 году были закуплены комплекты оборудования для создания крытых модульных спортивных залов в г. Архангельске и Пинежском округе</a:t>
          </a:r>
        </a:p>
      </dgm:t>
    </dgm:pt>
    <dgm:pt modelId="{CD0A2B07-13AA-46BA-A9CF-8C7287B40B98}" type="parTrans" cxnId="{A4CC77D9-E508-4A08-BF89-052301F43997}">
      <dgm:prSet/>
      <dgm:spPr/>
      <dgm:t>
        <a:bodyPr/>
        <a:lstStyle/>
        <a:p>
          <a:endParaRPr lang="ru-RU"/>
        </a:p>
      </dgm:t>
    </dgm:pt>
    <dgm:pt modelId="{90B648F5-6091-49AF-848D-8AA8FC6D5583}" type="sibTrans" cxnId="{A4CC77D9-E508-4A08-BF89-052301F43997}">
      <dgm:prSet/>
      <dgm:spPr/>
      <dgm:t>
        <a:bodyPr/>
        <a:lstStyle/>
        <a:p>
          <a:endParaRPr lang="ru-RU"/>
        </a:p>
      </dgm:t>
    </dgm:pt>
    <dgm:pt modelId="{9B710A93-7098-4395-88A4-571FAFEEFFAA}">
      <dgm:prSet/>
      <dgm:spPr/>
      <dgm:t>
        <a:bodyPr/>
        <a:lstStyle/>
        <a:p>
          <a:r>
            <a:rPr lang="ru-RU"/>
            <a:t>Государственная программа «Комплексное развитие сельских территорий»</a:t>
          </a:r>
        </a:p>
      </dgm:t>
    </dgm:pt>
    <dgm:pt modelId="{7D50F266-7119-4E5E-B51F-E8245DECA8D9}" type="parTrans" cxnId="{73B9742B-86F1-401D-A8DD-2A444F88EC7E}">
      <dgm:prSet/>
      <dgm:spPr/>
      <dgm:t>
        <a:bodyPr/>
        <a:lstStyle/>
        <a:p>
          <a:endParaRPr lang="ru-RU"/>
        </a:p>
      </dgm:t>
    </dgm:pt>
    <dgm:pt modelId="{4821D968-CF6B-45EB-89C1-97363EB2B710}" type="sibTrans" cxnId="{73B9742B-86F1-401D-A8DD-2A444F88EC7E}">
      <dgm:prSet/>
      <dgm:spPr/>
      <dgm:t>
        <a:bodyPr/>
        <a:lstStyle/>
        <a:p>
          <a:endParaRPr lang="ru-RU"/>
        </a:p>
      </dgm:t>
    </dgm:pt>
    <dgm:pt modelId="{2E1CC545-6A3D-43FF-8AA4-A1BABD60D922}">
      <dgm:prSet/>
      <dgm:spPr/>
      <dgm:t>
        <a:bodyPr/>
        <a:lstStyle/>
        <a:p>
          <a:r>
            <a:rPr lang="ru-RU"/>
            <a:t>в 2020 году был проведен капитальный ремонт здания спортивного комплекса МБОУ «Шалакушская средняя школа»</a:t>
          </a:r>
        </a:p>
      </dgm:t>
    </dgm:pt>
    <dgm:pt modelId="{AAEA4FD6-8EE0-4849-BD0B-9D8D661E303D}" type="parTrans" cxnId="{E6E4B7A3-E371-4FFE-8667-437022506811}">
      <dgm:prSet/>
      <dgm:spPr/>
      <dgm:t>
        <a:bodyPr/>
        <a:lstStyle/>
        <a:p>
          <a:endParaRPr lang="ru-RU"/>
        </a:p>
      </dgm:t>
    </dgm:pt>
    <dgm:pt modelId="{1F4BDA5E-CD52-4884-9B0A-9D3AEE8C8F4D}" type="sibTrans" cxnId="{E6E4B7A3-E371-4FFE-8667-437022506811}">
      <dgm:prSet/>
      <dgm:spPr/>
      <dgm:t>
        <a:bodyPr/>
        <a:lstStyle/>
        <a:p>
          <a:endParaRPr lang="ru-RU"/>
        </a:p>
      </dgm:t>
    </dgm:pt>
    <dgm:pt modelId="{9E986A55-8B66-455A-905F-5300CB984A10}">
      <dgm:prSet/>
      <dgm:spPr/>
      <dgm:t>
        <a:bodyPr/>
        <a:lstStyle/>
        <a:p>
          <a:r>
            <a:rPr lang="ru-RU"/>
            <a:t>в 2021 году осуществлено строительство лыжероллерной трассы для Черевковской средней школы в Красноборском районе, проведен капитальный ремонт стадиона МБОУ «Приморская средняя школа» в дер. Рикасиха Приморского района</a:t>
          </a:r>
        </a:p>
      </dgm:t>
    </dgm:pt>
    <dgm:pt modelId="{3478D592-D2A2-4D82-B21B-3BC96401CB3D}" type="parTrans" cxnId="{FE4CA795-D8F5-4696-ADB4-551DF6635813}">
      <dgm:prSet/>
      <dgm:spPr/>
      <dgm:t>
        <a:bodyPr/>
        <a:lstStyle/>
        <a:p>
          <a:endParaRPr lang="ru-RU"/>
        </a:p>
      </dgm:t>
    </dgm:pt>
    <dgm:pt modelId="{681A8AA1-B5D0-4FD2-8346-CD5E26E98CAA}" type="sibTrans" cxnId="{FE4CA795-D8F5-4696-ADB4-551DF6635813}">
      <dgm:prSet/>
      <dgm:spPr/>
      <dgm:t>
        <a:bodyPr/>
        <a:lstStyle/>
        <a:p>
          <a:endParaRPr lang="ru-RU"/>
        </a:p>
      </dgm:t>
    </dgm:pt>
    <dgm:pt modelId="{BF9173D1-1E0D-48CF-B33B-1EDC8BA06C52}">
      <dgm:prSet/>
      <dgm:spPr/>
      <dgm:t>
        <a:bodyPr/>
        <a:lstStyle/>
        <a:p>
          <a:r>
            <a:rPr lang="ru-RU" dirty="0"/>
            <a:t>в 2023 году выполнены работы по капитальному ремонту лыжероллерной трассы и начаты работы по капитальному ремонту спортивного стадиона для спортивной школы в Вилегодском округе, начато строительство физкультурно-оздоровительного комплекса для учреждения дополнительного образования «</a:t>
          </a:r>
          <a:r>
            <a:rPr lang="ru-RU" dirty="0" err="1"/>
            <a:t>Няндомская</a:t>
          </a:r>
          <a:r>
            <a:rPr lang="ru-RU" dirty="0"/>
            <a:t> спортивная школа»</a:t>
          </a:r>
        </a:p>
      </dgm:t>
    </dgm:pt>
    <dgm:pt modelId="{76E371E8-A401-40A1-ABD0-E1A8741190C8}" type="parTrans" cxnId="{A7EF0ABC-1B61-4321-A3F9-F228365AB8F1}">
      <dgm:prSet/>
      <dgm:spPr/>
      <dgm:t>
        <a:bodyPr/>
        <a:lstStyle/>
        <a:p>
          <a:endParaRPr lang="ru-RU"/>
        </a:p>
      </dgm:t>
    </dgm:pt>
    <dgm:pt modelId="{2B9E97FB-F7DF-4361-B804-73CAFDE0F856}" type="sibTrans" cxnId="{A7EF0ABC-1B61-4321-A3F9-F228365AB8F1}">
      <dgm:prSet/>
      <dgm:spPr/>
      <dgm:t>
        <a:bodyPr/>
        <a:lstStyle/>
        <a:p>
          <a:endParaRPr lang="ru-RU"/>
        </a:p>
      </dgm:t>
    </dgm:pt>
    <dgm:pt modelId="{58D95661-D034-4A1A-8995-120B8D3E1D4A}">
      <dgm:prSet custT="1"/>
      <dgm:spPr/>
      <dgm:t>
        <a:bodyPr/>
        <a:lstStyle/>
        <a:p>
          <a:pPr algn="l"/>
          <a:r>
            <a:rPr lang="ru-RU" sz="1000" dirty="0"/>
            <a:t>на территории Средней школы № 17 в г. Архангельск (2021 год)</a:t>
          </a:r>
        </a:p>
      </dgm:t>
    </dgm:pt>
    <dgm:pt modelId="{14EB39A2-D256-4B59-B4B6-ADD75725ED40}" type="parTrans" cxnId="{1163FD80-4BA3-4DFB-91AE-B1F56E57422A}">
      <dgm:prSet/>
      <dgm:spPr/>
      <dgm:t>
        <a:bodyPr/>
        <a:lstStyle/>
        <a:p>
          <a:endParaRPr lang="ru-RU"/>
        </a:p>
      </dgm:t>
    </dgm:pt>
    <dgm:pt modelId="{9669A7D2-EF13-4F8F-B01D-AD60D99E1329}" type="sibTrans" cxnId="{1163FD80-4BA3-4DFB-91AE-B1F56E57422A}">
      <dgm:prSet/>
      <dgm:spPr/>
      <dgm:t>
        <a:bodyPr/>
        <a:lstStyle/>
        <a:p>
          <a:endParaRPr lang="ru-RU"/>
        </a:p>
      </dgm:t>
    </dgm:pt>
    <dgm:pt modelId="{EFCE104C-C4A2-4021-8037-3EAA6C2A1D74}">
      <dgm:prSet custT="1"/>
      <dgm:spPr/>
      <dgm:t>
        <a:bodyPr/>
        <a:lstStyle/>
        <a:p>
          <a:pPr algn="l"/>
          <a:r>
            <a:rPr lang="ru-RU" sz="1000" dirty="0"/>
            <a:t>на территории  </a:t>
          </a:r>
          <a:r>
            <a:rPr lang="ru-RU" sz="1000" dirty="0" err="1"/>
            <a:t>Пинежской</a:t>
          </a:r>
          <a:r>
            <a:rPr lang="ru-RU" sz="1000" dirty="0"/>
            <a:t> средней школы № 117 (2022 год)</a:t>
          </a:r>
        </a:p>
      </dgm:t>
    </dgm:pt>
    <dgm:pt modelId="{10BE036C-BC2F-44B7-B1D1-A7FDC27FB8FB}" type="parTrans" cxnId="{BDF8AC9A-B4E9-46C0-84EC-5CD58A921AE8}">
      <dgm:prSet/>
      <dgm:spPr/>
      <dgm:t>
        <a:bodyPr/>
        <a:lstStyle/>
        <a:p>
          <a:endParaRPr lang="ru-RU"/>
        </a:p>
      </dgm:t>
    </dgm:pt>
    <dgm:pt modelId="{7B78E8B0-B984-4FA6-9E7E-CCD23EB8F5C0}" type="sibTrans" cxnId="{BDF8AC9A-B4E9-46C0-84EC-5CD58A921AE8}">
      <dgm:prSet/>
      <dgm:spPr/>
      <dgm:t>
        <a:bodyPr/>
        <a:lstStyle/>
        <a:p>
          <a:endParaRPr lang="ru-RU"/>
        </a:p>
      </dgm:t>
    </dgm:pt>
    <dgm:pt modelId="{8512EAB2-77EB-453F-BDDF-63FA0A6FE90A}" type="pres">
      <dgm:prSet presAssocID="{CE9988FE-0E0E-4800-85A8-35F75CDB5F67}" presName="Name0" presStyleCnt="0">
        <dgm:presLayoutVars>
          <dgm:dir/>
        </dgm:presLayoutVars>
      </dgm:prSet>
      <dgm:spPr/>
    </dgm:pt>
    <dgm:pt modelId="{B076ED5D-95C7-4550-B06F-CB7D5DC7EB0F}" type="pres">
      <dgm:prSet presAssocID="{F2A4E443-0505-4E17-B52E-08711A2D52C3}" presName="composite" presStyleCnt="0"/>
      <dgm:spPr/>
    </dgm:pt>
    <dgm:pt modelId="{F067E48F-5791-4B61-9B7F-4EBAE3390E97}" type="pres">
      <dgm:prSet presAssocID="{F2A4E443-0505-4E17-B52E-08711A2D52C3}" presName="Accent" presStyleLbl="alignAcc1" presStyleIdx="0" presStyleCnt="3"/>
      <dgm:spPr/>
    </dgm:pt>
    <dgm:pt modelId="{4C566B5A-73B8-4700-BB84-0C3B4264CEB5}" type="pres">
      <dgm:prSet presAssocID="{F2A4E443-0505-4E17-B52E-08711A2D52C3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C12577D-7F0D-4521-8429-1986E7DD089B}" type="pres">
      <dgm:prSet presAssocID="{F2A4E443-0505-4E17-B52E-08711A2D52C3}" presName="Child" presStyleLbl="revTx" presStyleIdx="0" presStyleCnt="3">
        <dgm:presLayoutVars>
          <dgm:bulletEnabled val="1"/>
        </dgm:presLayoutVars>
      </dgm:prSet>
      <dgm:spPr/>
    </dgm:pt>
    <dgm:pt modelId="{7B6000AE-F8C9-47C0-BF59-3D9BF7A0C2CF}" type="pres">
      <dgm:prSet presAssocID="{F2A4E443-0505-4E17-B52E-08711A2D52C3}" presName="Parent" presStyleLbl="alignNode1" presStyleIdx="0" presStyleCnt="3">
        <dgm:presLayoutVars>
          <dgm:bulletEnabled val="1"/>
        </dgm:presLayoutVars>
      </dgm:prSet>
      <dgm:spPr/>
    </dgm:pt>
    <dgm:pt modelId="{919AC8B7-E7CA-42E3-AC76-F48399AC2B06}" type="pres">
      <dgm:prSet presAssocID="{57C0AFC4-F4A3-4003-A86E-9311CFC9942E}" presName="sibTrans" presStyleCnt="0"/>
      <dgm:spPr/>
    </dgm:pt>
    <dgm:pt modelId="{23369281-E6E5-4F7D-A1E2-B5DE0D3CA8D1}" type="pres">
      <dgm:prSet presAssocID="{EC6D7DCB-FB69-44E0-BB5B-9C48733FBC75}" presName="composite" presStyleCnt="0"/>
      <dgm:spPr/>
    </dgm:pt>
    <dgm:pt modelId="{9B22B84B-4DD8-4EA9-ADE8-56FCA23D07EB}" type="pres">
      <dgm:prSet presAssocID="{EC6D7DCB-FB69-44E0-BB5B-9C48733FBC75}" presName="Accent" presStyleLbl="alignAcc1" presStyleIdx="1" presStyleCnt="3"/>
      <dgm:spPr/>
    </dgm:pt>
    <dgm:pt modelId="{19C283DB-6F5B-4897-982E-6DBEE433F74E}" type="pres">
      <dgm:prSet presAssocID="{EC6D7DCB-FB69-44E0-BB5B-9C48733FBC75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D52A6CC-6AE4-4EFC-A522-2CD0380DD968}" type="pres">
      <dgm:prSet presAssocID="{EC6D7DCB-FB69-44E0-BB5B-9C48733FBC75}" presName="Child" presStyleLbl="revTx" presStyleIdx="1" presStyleCnt="3">
        <dgm:presLayoutVars>
          <dgm:bulletEnabled val="1"/>
        </dgm:presLayoutVars>
      </dgm:prSet>
      <dgm:spPr/>
    </dgm:pt>
    <dgm:pt modelId="{92CB6449-B6E9-4AA7-99E2-151C1ED8BF8E}" type="pres">
      <dgm:prSet presAssocID="{EC6D7DCB-FB69-44E0-BB5B-9C48733FBC75}" presName="Parent" presStyleLbl="alignNode1" presStyleIdx="1" presStyleCnt="3">
        <dgm:presLayoutVars>
          <dgm:bulletEnabled val="1"/>
        </dgm:presLayoutVars>
      </dgm:prSet>
      <dgm:spPr/>
    </dgm:pt>
    <dgm:pt modelId="{74708086-3320-4A84-8444-A8BD5BB479EE}" type="pres">
      <dgm:prSet presAssocID="{B9EF6611-6272-4F05-BFB3-D6109CAC88B3}" presName="sibTrans" presStyleCnt="0"/>
      <dgm:spPr/>
    </dgm:pt>
    <dgm:pt modelId="{230643AB-E65A-40C3-B6F5-8C4A4EF64B71}" type="pres">
      <dgm:prSet presAssocID="{9B710A93-7098-4395-88A4-571FAFEEFFAA}" presName="composite" presStyleCnt="0"/>
      <dgm:spPr/>
    </dgm:pt>
    <dgm:pt modelId="{97EF02CE-6CA1-401E-9B78-2C5FF9225AB2}" type="pres">
      <dgm:prSet presAssocID="{9B710A93-7098-4395-88A4-571FAFEEFFAA}" presName="Accent" presStyleLbl="alignAcc1" presStyleIdx="2" presStyleCnt="3"/>
      <dgm:spPr/>
    </dgm:pt>
    <dgm:pt modelId="{4EDC8C88-2027-463B-ADEC-555011D69807}" type="pres">
      <dgm:prSet presAssocID="{9B710A93-7098-4395-88A4-571FAFEEFFAA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040C0BF-73C4-489A-ADE2-E52888B15D6D}" type="pres">
      <dgm:prSet presAssocID="{9B710A93-7098-4395-88A4-571FAFEEFFAA}" presName="Child" presStyleLbl="revTx" presStyleIdx="2" presStyleCnt="3">
        <dgm:presLayoutVars>
          <dgm:bulletEnabled val="1"/>
        </dgm:presLayoutVars>
      </dgm:prSet>
      <dgm:spPr/>
    </dgm:pt>
    <dgm:pt modelId="{4204DA67-92F6-45AD-B92D-5E58EAA75BD1}" type="pres">
      <dgm:prSet presAssocID="{9B710A93-7098-4395-88A4-571FAFEEFFAA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9743E27-60DA-44C4-AEBC-059236FE997C}" srcId="{CE9988FE-0E0E-4800-85A8-35F75CDB5F67}" destId="{F2A4E443-0505-4E17-B52E-08711A2D52C3}" srcOrd="0" destOrd="0" parTransId="{E98438D2-8FA9-4538-B098-337458FE79B2}" sibTransId="{57C0AFC4-F4A3-4003-A86E-9311CFC9942E}"/>
    <dgm:cxn modelId="{73B9742B-86F1-401D-A8DD-2A444F88EC7E}" srcId="{CE9988FE-0E0E-4800-85A8-35F75CDB5F67}" destId="{9B710A93-7098-4395-88A4-571FAFEEFFAA}" srcOrd="2" destOrd="0" parTransId="{7D50F266-7119-4E5E-B51F-E8245DECA8D9}" sibTransId="{4821D968-CF6B-45EB-89C1-97363EB2B710}"/>
    <dgm:cxn modelId="{B5230666-7728-4E66-9835-61E1DB277654}" srcId="{CE9988FE-0E0E-4800-85A8-35F75CDB5F67}" destId="{EC6D7DCB-FB69-44E0-BB5B-9C48733FBC75}" srcOrd="1" destOrd="0" parTransId="{7EA29341-E6D0-44EE-AAD5-E37720A7D5DC}" sibTransId="{B9EF6611-6272-4F05-BFB3-D6109CAC88B3}"/>
    <dgm:cxn modelId="{88AA2946-B7E2-4231-ABD7-702972BDE6C0}" type="presOf" srcId="{EC6D7DCB-FB69-44E0-BB5B-9C48733FBC75}" destId="{92CB6449-B6E9-4AA7-99E2-151C1ED8BF8E}" srcOrd="0" destOrd="0" presId="urn:microsoft.com/office/officeart/2008/layout/TitlePictureLineup"/>
    <dgm:cxn modelId="{879EBE48-5E10-4E46-A500-83544CD203F3}" type="presOf" srcId="{9E986A55-8B66-455A-905F-5300CB984A10}" destId="{B040C0BF-73C4-489A-ADE2-E52888B15D6D}" srcOrd="0" destOrd="1" presId="urn:microsoft.com/office/officeart/2008/layout/TitlePictureLineup"/>
    <dgm:cxn modelId="{381FBD4B-7BE1-4549-9951-64FA3A4B9A35}" type="presOf" srcId="{58D95661-D034-4A1A-8995-120B8D3E1D4A}" destId="{FC12577D-7F0D-4521-8429-1986E7DD089B}" srcOrd="0" destOrd="1" presId="urn:microsoft.com/office/officeart/2008/layout/TitlePictureLineup"/>
    <dgm:cxn modelId="{9236CA4C-D904-44C0-B6DF-29D5DB7C08FD}" type="presOf" srcId="{9B710A93-7098-4395-88A4-571FAFEEFFAA}" destId="{4204DA67-92F6-45AD-B92D-5E58EAA75BD1}" srcOrd="0" destOrd="0" presId="urn:microsoft.com/office/officeart/2008/layout/TitlePictureLineup"/>
    <dgm:cxn modelId="{F94FBE6F-0A95-4DA3-81CE-939C6C85FB8F}" type="presOf" srcId="{CE9988FE-0E0E-4800-85A8-35F75CDB5F67}" destId="{8512EAB2-77EB-453F-BDDF-63FA0A6FE90A}" srcOrd="0" destOrd="0" presId="urn:microsoft.com/office/officeart/2008/layout/TitlePictureLineup"/>
    <dgm:cxn modelId="{B2704E51-C912-4537-9D84-98030241CD73}" type="presOf" srcId="{EFCE104C-C4A2-4021-8037-3EAA6C2A1D74}" destId="{FC12577D-7F0D-4521-8429-1986E7DD089B}" srcOrd="0" destOrd="2" presId="urn:microsoft.com/office/officeart/2008/layout/TitlePictureLineup"/>
    <dgm:cxn modelId="{2FD3E57C-78E3-47E9-8163-143BBE194DD9}" type="presOf" srcId="{2E1CC545-6A3D-43FF-8AA4-A1BABD60D922}" destId="{B040C0BF-73C4-489A-ADE2-E52888B15D6D}" srcOrd="0" destOrd="0" presId="urn:microsoft.com/office/officeart/2008/layout/TitlePictureLineup"/>
    <dgm:cxn modelId="{1A59FA7D-CCC5-4AE9-AF2C-97D5E1E6E03E}" type="presOf" srcId="{28563969-0714-4720-BEA8-65A244AE46F1}" destId="{BD52A6CC-6AE4-4EFC-A522-2CD0380DD968}" srcOrd="0" destOrd="1" presId="urn:microsoft.com/office/officeart/2008/layout/TitlePictureLineup"/>
    <dgm:cxn modelId="{FDE98880-E7A6-4B47-A38E-013ACB9A5525}" type="presOf" srcId="{9BFDB6F2-EC42-426C-85E3-8741BF19C147}" destId="{FC12577D-7F0D-4521-8429-1986E7DD089B}" srcOrd="0" destOrd="0" presId="urn:microsoft.com/office/officeart/2008/layout/TitlePictureLineup"/>
    <dgm:cxn modelId="{1163FD80-4BA3-4DFB-91AE-B1F56E57422A}" srcId="{9BFDB6F2-EC42-426C-85E3-8741BF19C147}" destId="{58D95661-D034-4A1A-8995-120B8D3E1D4A}" srcOrd="0" destOrd="0" parTransId="{14EB39A2-D256-4B59-B4B6-ADD75725ED40}" sibTransId="{9669A7D2-EF13-4F8F-B01D-AD60D99E1329}"/>
    <dgm:cxn modelId="{B67F5E87-C453-4F0B-A36F-7D5ABD4C4FD9}" type="presOf" srcId="{BF9173D1-1E0D-48CF-B33B-1EDC8BA06C52}" destId="{B040C0BF-73C4-489A-ADE2-E52888B15D6D}" srcOrd="0" destOrd="2" presId="urn:microsoft.com/office/officeart/2008/layout/TitlePictureLineup"/>
    <dgm:cxn modelId="{FE4CA795-D8F5-4696-ADB4-551DF6635813}" srcId="{9B710A93-7098-4395-88A4-571FAFEEFFAA}" destId="{9E986A55-8B66-455A-905F-5300CB984A10}" srcOrd="1" destOrd="0" parTransId="{3478D592-D2A2-4D82-B21B-3BC96401CB3D}" sibTransId="{681A8AA1-B5D0-4FD2-8346-CD5E26E98CAA}"/>
    <dgm:cxn modelId="{6FACE499-CE4F-4BA9-84F2-111C97F14940}" type="presOf" srcId="{6707157A-794A-4A5F-BDA8-6CE14D7016DA}" destId="{BD52A6CC-6AE4-4EFC-A522-2CD0380DD968}" srcOrd="0" destOrd="0" presId="urn:microsoft.com/office/officeart/2008/layout/TitlePictureLineup"/>
    <dgm:cxn modelId="{BDF8AC9A-B4E9-46C0-84EC-5CD58A921AE8}" srcId="{9BFDB6F2-EC42-426C-85E3-8741BF19C147}" destId="{EFCE104C-C4A2-4021-8037-3EAA6C2A1D74}" srcOrd="1" destOrd="0" parTransId="{10BE036C-BC2F-44B7-B1D1-A7FDC27FB8FB}" sibTransId="{7B78E8B0-B984-4FA6-9E7E-CCD23EB8F5C0}"/>
    <dgm:cxn modelId="{EBB3F09F-387F-4DC0-AF6F-B3D0482EE471}" srcId="{F2A4E443-0505-4E17-B52E-08711A2D52C3}" destId="{9BFDB6F2-EC42-426C-85E3-8741BF19C147}" srcOrd="0" destOrd="0" parTransId="{3601DCE4-561A-40B5-9F63-28CFFE48D3CA}" sibTransId="{FCF56AFF-EB85-4A8A-87B1-D48B9AE8380B}"/>
    <dgm:cxn modelId="{E6E4B7A3-E371-4FFE-8667-437022506811}" srcId="{9B710A93-7098-4395-88A4-571FAFEEFFAA}" destId="{2E1CC545-6A3D-43FF-8AA4-A1BABD60D922}" srcOrd="0" destOrd="0" parTransId="{AAEA4FD6-8EE0-4849-BD0B-9D8D661E303D}" sibTransId="{1F4BDA5E-CD52-4884-9B0A-9D3AEE8C8F4D}"/>
    <dgm:cxn modelId="{17F373A4-3EFA-4426-A2F1-065B5FBA19F4}" type="presOf" srcId="{F2A4E443-0505-4E17-B52E-08711A2D52C3}" destId="{7B6000AE-F8C9-47C0-BF59-3D9BF7A0C2CF}" srcOrd="0" destOrd="0" presId="urn:microsoft.com/office/officeart/2008/layout/TitlePictureLineup"/>
    <dgm:cxn modelId="{A7EF0ABC-1B61-4321-A3F9-F228365AB8F1}" srcId="{9B710A93-7098-4395-88A4-571FAFEEFFAA}" destId="{BF9173D1-1E0D-48CF-B33B-1EDC8BA06C52}" srcOrd="2" destOrd="0" parTransId="{76E371E8-A401-40A1-ABD0-E1A8741190C8}" sibTransId="{2B9E97FB-F7DF-4361-B804-73CAFDE0F856}"/>
    <dgm:cxn modelId="{A4CC77D9-E508-4A08-BF89-052301F43997}" srcId="{EC6D7DCB-FB69-44E0-BB5B-9C48733FBC75}" destId="{28563969-0714-4720-BEA8-65A244AE46F1}" srcOrd="1" destOrd="0" parTransId="{CD0A2B07-13AA-46BA-A9CF-8C7287B40B98}" sibTransId="{90B648F5-6091-49AF-848D-8AA8FC6D5583}"/>
    <dgm:cxn modelId="{52C298EB-1998-4F26-B202-EDD804C36B30}" srcId="{EC6D7DCB-FB69-44E0-BB5B-9C48733FBC75}" destId="{6707157A-794A-4A5F-BDA8-6CE14D7016DA}" srcOrd="0" destOrd="0" parTransId="{D6078829-B9A3-4CD6-A4C7-6A32C719D2DA}" sibTransId="{99569164-6344-45AA-A59D-D6C85F9A0190}"/>
    <dgm:cxn modelId="{FE769B27-484D-4196-9013-9FE6AA6E760F}" type="presParOf" srcId="{8512EAB2-77EB-453F-BDDF-63FA0A6FE90A}" destId="{B076ED5D-95C7-4550-B06F-CB7D5DC7EB0F}" srcOrd="0" destOrd="0" presId="urn:microsoft.com/office/officeart/2008/layout/TitlePictureLineup"/>
    <dgm:cxn modelId="{606B1B74-70DA-45B9-AE1E-0F7C5C53E57B}" type="presParOf" srcId="{B076ED5D-95C7-4550-B06F-CB7D5DC7EB0F}" destId="{F067E48F-5791-4B61-9B7F-4EBAE3390E97}" srcOrd="0" destOrd="0" presId="urn:microsoft.com/office/officeart/2008/layout/TitlePictureLineup"/>
    <dgm:cxn modelId="{293D1AA2-8620-44DE-8413-6BDCF996EA1A}" type="presParOf" srcId="{B076ED5D-95C7-4550-B06F-CB7D5DC7EB0F}" destId="{4C566B5A-73B8-4700-BB84-0C3B4264CEB5}" srcOrd="1" destOrd="0" presId="urn:microsoft.com/office/officeart/2008/layout/TitlePictureLineup"/>
    <dgm:cxn modelId="{A89D598D-A54F-4EBD-8FE6-98384687C46F}" type="presParOf" srcId="{B076ED5D-95C7-4550-B06F-CB7D5DC7EB0F}" destId="{FC12577D-7F0D-4521-8429-1986E7DD089B}" srcOrd="2" destOrd="0" presId="urn:microsoft.com/office/officeart/2008/layout/TitlePictureLineup"/>
    <dgm:cxn modelId="{97981B4E-F9B9-4E7C-93DA-0C5FC4F42E2C}" type="presParOf" srcId="{B076ED5D-95C7-4550-B06F-CB7D5DC7EB0F}" destId="{7B6000AE-F8C9-47C0-BF59-3D9BF7A0C2CF}" srcOrd="3" destOrd="0" presId="urn:microsoft.com/office/officeart/2008/layout/TitlePictureLineup"/>
    <dgm:cxn modelId="{56C93D31-C7CE-414D-9950-B31DC51D7E12}" type="presParOf" srcId="{8512EAB2-77EB-453F-BDDF-63FA0A6FE90A}" destId="{919AC8B7-E7CA-42E3-AC76-F48399AC2B06}" srcOrd="1" destOrd="0" presId="urn:microsoft.com/office/officeart/2008/layout/TitlePictureLineup"/>
    <dgm:cxn modelId="{5F36E4FC-A0F8-4D94-A4A4-5C89E0236B56}" type="presParOf" srcId="{8512EAB2-77EB-453F-BDDF-63FA0A6FE90A}" destId="{23369281-E6E5-4F7D-A1E2-B5DE0D3CA8D1}" srcOrd="2" destOrd="0" presId="urn:microsoft.com/office/officeart/2008/layout/TitlePictureLineup"/>
    <dgm:cxn modelId="{A0CAF126-65D0-4EC3-BB3D-ACEC7E204E2A}" type="presParOf" srcId="{23369281-E6E5-4F7D-A1E2-B5DE0D3CA8D1}" destId="{9B22B84B-4DD8-4EA9-ADE8-56FCA23D07EB}" srcOrd="0" destOrd="0" presId="urn:microsoft.com/office/officeart/2008/layout/TitlePictureLineup"/>
    <dgm:cxn modelId="{CE0870F3-8EA7-4268-A83C-95A27FD94808}" type="presParOf" srcId="{23369281-E6E5-4F7D-A1E2-B5DE0D3CA8D1}" destId="{19C283DB-6F5B-4897-982E-6DBEE433F74E}" srcOrd="1" destOrd="0" presId="urn:microsoft.com/office/officeart/2008/layout/TitlePictureLineup"/>
    <dgm:cxn modelId="{7E50B208-F2FC-4428-84FC-319CBCBA3502}" type="presParOf" srcId="{23369281-E6E5-4F7D-A1E2-B5DE0D3CA8D1}" destId="{BD52A6CC-6AE4-4EFC-A522-2CD0380DD968}" srcOrd="2" destOrd="0" presId="urn:microsoft.com/office/officeart/2008/layout/TitlePictureLineup"/>
    <dgm:cxn modelId="{BE3722ED-B4E2-48B4-8C28-069C76D7DBEE}" type="presParOf" srcId="{23369281-E6E5-4F7D-A1E2-B5DE0D3CA8D1}" destId="{92CB6449-B6E9-4AA7-99E2-151C1ED8BF8E}" srcOrd="3" destOrd="0" presId="urn:microsoft.com/office/officeart/2008/layout/TitlePictureLineup"/>
    <dgm:cxn modelId="{16508475-AE6D-4E56-986B-3AFCEA7B50F2}" type="presParOf" srcId="{8512EAB2-77EB-453F-BDDF-63FA0A6FE90A}" destId="{74708086-3320-4A84-8444-A8BD5BB479EE}" srcOrd="3" destOrd="0" presId="urn:microsoft.com/office/officeart/2008/layout/TitlePictureLineup"/>
    <dgm:cxn modelId="{D96EF233-A61B-4CC6-8D5A-1D86EEBAE17E}" type="presParOf" srcId="{8512EAB2-77EB-453F-BDDF-63FA0A6FE90A}" destId="{230643AB-E65A-40C3-B6F5-8C4A4EF64B71}" srcOrd="4" destOrd="0" presId="urn:microsoft.com/office/officeart/2008/layout/TitlePictureLineup"/>
    <dgm:cxn modelId="{2E23D2C7-9FC3-429B-99C9-5EEDA21FBC0E}" type="presParOf" srcId="{230643AB-E65A-40C3-B6F5-8C4A4EF64B71}" destId="{97EF02CE-6CA1-401E-9B78-2C5FF9225AB2}" srcOrd="0" destOrd="0" presId="urn:microsoft.com/office/officeart/2008/layout/TitlePictureLineup"/>
    <dgm:cxn modelId="{82206742-2299-47D2-9915-6C24726A3AD4}" type="presParOf" srcId="{230643AB-E65A-40C3-B6F5-8C4A4EF64B71}" destId="{4EDC8C88-2027-463B-ADEC-555011D69807}" srcOrd="1" destOrd="0" presId="urn:microsoft.com/office/officeart/2008/layout/TitlePictureLineup"/>
    <dgm:cxn modelId="{391DDEA7-2390-4755-99AA-A144F8000139}" type="presParOf" srcId="{230643AB-E65A-40C3-B6F5-8C4A4EF64B71}" destId="{B040C0BF-73C4-489A-ADE2-E52888B15D6D}" srcOrd="2" destOrd="0" presId="urn:microsoft.com/office/officeart/2008/layout/TitlePictureLineup"/>
    <dgm:cxn modelId="{235E728D-3ECA-479F-852A-A81F4EA9A6B6}" type="presParOf" srcId="{230643AB-E65A-40C3-B6F5-8C4A4EF64B71}" destId="{4204DA67-92F6-45AD-B92D-5E58EAA75BD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7B5750-50FE-4339-B5B4-B981F4547E1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992061-0E42-4E90-9702-B98F8CBB4D40}">
      <dgm:prSet phldrT="[Текст]" custT="1"/>
      <dgm:spPr/>
      <dgm:t>
        <a:bodyPr/>
        <a:lstStyle/>
        <a:p>
          <a:r>
            <a:rPr lang="ru-RU" sz="2000"/>
            <a:t>Использование спортивных сооружений</a:t>
          </a:r>
        </a:p>
      </dgm:t>
    </dgm:pt>
    <dgm:pt modelId="{6416CCB7-D01C-4CFD-A06D-3B20A291586D}" type="parTrans" cxnId="{BCFD4114-6FBC-42E5-B31E-327946AD21D0}">
      <dgm:prSet/>
      <dgm:spPr/>
      <dgm:t>
        <a:bodyPr/>
        <a:lstStyle/>
        <a:p>
          <a:endParaRPr lang="ru-RU"/>
        </a:p>
      </dgm:t>
    </dgm:pt>
    <dgm:pt modelId="{FFA88B46-8FFC-46EB-B414-A7DE5464E196}" type="sibTrans" cxnId="{BCFD4114-6FBC-42E5-B31E-327946AD21D0}">
      <dgm:prSet/>
      <dgm:spPr/>
      <dgm:t>
        <a:bodyPr/>
        <a:lstStyle/>
        <a:p>
          <a:endParaRPr lang="ru-RU"/>
        </a:p>
      </dgm:t>
    </dgm:pt>
    <dgm:pt modelId="{01FC5DFC-C4CC-4CC0-96F7-385773149CA8}">
      <dgm:prSet/>
      <dgm:spPr/>
      <dgm:t>
        <a:bodyPr/>
        <a:lstStyle/>
        <a:p>
          <a:r>
            <a:rPr lang="ru-RU" dirty="0"/>
            <a:t>планируется включение в порядки предоставления субсидий дополнительного критерия – наличие нормативно-правовых актов, регламентирующих использование объектов спортивной инфраструктуры муниципальных образовательных учреждений во </a:t>
          </a:r>
          <a:r>
            <a:rPr lang="ru-RU" dirty="0" err="1"/>
            <a:t>внеучебное</a:t>
          </a:r>
          <a:r>
            <a:rPr lang="ru-RU" dirty="0"/>
            <a:t> время</a:t>
          </a:r>
        </a:p>
      </dgm:t>
    </dgm:pt>
    <dgm:pt modelId="{FFD6AD9B-1796-48DF-970C-6949340AADA3}" type="parTrans" cxnId="{6B5AE100-FE63-4A47-AFBA-2D19EE9955BD}">
      <dgm:prSet/>
      <dgm:spPr/>
      <dgm:t>
        <a:bodyPr/>
        <a:lstStyle/>
        <a:p>
          <a:endParaRPr lang="ru-RU"/>
        </a:p>
      </dgm:t>
    </dgm:pt>
    <dgm:pt modelId="{3803D275-C7E2-43F7-B899-C992ECBA74B5}" type="sibTrans" cxnId="{6B5AE100-FE63-4A47-AFBA-2D19EE9955BD}">
      <dgm:prSet/>
      <dgm:spPr/>
      <dgm:t>
        <a:bodyPr/>
        <a:lstStyle/>
        <a:p>
          <a:endParaRPr lang="ru-RU"/>
        </a:p>
      </dgm:t>
    </dgm:pt>
    <dgm:pt modelId="{0F0E9714-4352-4CC8-8250-99412720FAD6}">
      <dgm:prSet custT="1"/>
      <dgm:spPr/>
      <dgm:t>
        <a:bodyPr/>
        <a:lstStyle/>
        <a:p>
          <a:r>
            <a:rPr lang="ru-RU" sz="2000"/>
            <a:t>Содержание спортивных сооружений</a:t>
          </a:r>
        </a:p>
      </dgm:t>
    </dgm:pt>
    <dgm:pt modelId="{F1F93E7A-F7FB-416E-B0C6-823B4AE54383}" type="parTrans" cxnId="{67EEF1DE-4EF8-4F54-ADB4-9290874D90F1}">
      <dgm:prSet/>
      <dgm:spPr/>
      <dgm:t>
        <a:bodyPr/>
        <a:lstStyle/>
        <a:p>
          <a:endParaRPr lang="ru-RU"/>
        </a:p>
      </dgm:t>
    </dgm:pt>
    <dgm:pt modelId="{098B9B9F-71A2-4558-B682-0452100977BE}" type="sibTrans" cxnId="{67EEF1DE-4EF8-4F54-ADB4-9290874D90F1}">
      <dgm:prSet/>
      <dgm:spPr/>
      <dgm:t>
        <a:bodyPr/>
        <a:lstStyle/>
        <a:p>
          <a:endParaRPr lang="ru-RU"/>
        </a:p>
      </dgm:t>
    </dgm:pt>
    <dgm:pt modelId="{4CBE9BD9-1628-453B-83A3-4183419A63C0}">
      <dgm:prSet/>
      <dgm:spPr/>
      <dgm:t>
        <a:bodyPr/>
        <a:lstStyle/>
        <a:p>
          <a:r>
            <a:rPr lang="ru-RU"/>
            <a:t>предлагается включить в подпункт 1) п. 5 решения Координационного совета представительных органов муниципальных образований Архангельской области абзац: «текущий ремонт и содержание спортивных сооружений, находящихся в ведении муниципальных образований»</a:t>
          </a:r>
        </a:p>
      </dgm:t>
    </dgm:pt>
    <dgm:pt modelId="{54418F13-9CF5-4DB1-96D1-D38B6F749EAD}" type="parTrans" cxnId="{A576E04C-5947-4821-86C8-CEA21F2C08B7}">
      <dgm:prSet/>
      <dgm:spPr/>
      <dgm:t>
        <a:bodyPr/>
        <a:lstStyle/>
        <a:p>
          <a:endParaRPr lang="ru-RU"/>
        </a:p>
      </dgm:t>
    </dgm:pt>
    <dgm:pt modelId="{108BF8CF-CBB8-4C04-8C34-739EFB1416E1}" type="sibTrans" cxnId="{A576E04C-5947-4821-86C8-CEA21F2C08B7}">
      <dgm:prSet/>
      <dgm:spPr/>
      <dgm:t>
        <a:bodyPr/>
        <a:lstStyle/>
        <a:p>
          <a:endParaRPr lang="ru-RU"/>
        </a:p>
      </dgm:t>
    </dgm:pt>
    <dgm:pt modelId="{A9A321FE-BF87-498F-9097-9374AD675B4C}" type="pres">
      <dgm:prSet presAssocID="{317B5750-50FE-4339-B5B4-B981F4547E16}" presName="Name0" presStyleCnt="0">
        <dgm:presLayoutVars>
          <dgm:dir/>
          <dgm:animLvl val="lvl"/>
          <dgm:resizeHandles/>
        </dgm:presLayoutVars>
      </dgm:prSet>
      <dgm:spPr/>
    </dgm:pt>
    <dgm:pt modelId="{DD17B5A8-8640-4377-804A-9A9034F843CA}" type="pres">
      <dgm:prSet presAssocID="{69992061-0E42-4E90-9702-B98F8CBB4D40}" presName="linNode" presStyleCnt="0"/>
      <dgm:spPr/>
    </dgm:pt>
    <dgm:pt modelId="{644AABBA-185D-4096-A126-4904A2CAB970}" type="pres">
      <dgm:prSet presAssocID="{69992061-0E42-4E90-9702-B98F8CBB4D40}" presName="parentShp" presStyleLbl="node1" presStyleIdx="0" presStyleCnt="2">
        <dgm:presLayoutVars>
          <dgm:bulletEnabled val="1"/>
        </dgm:presLayoutVars>
      </dgm:prSet>
      <dgm:spPr/>
    </dgm:pt>
    <dgm:pt modelId="{06A33781-97F2-4F27-808F-70EC125C2176}" type="pres">
      <dgm:prSet presAssocID="{69992061-0E42-4E90-9702-B98F8CBB4D40}" presName="childShp" presStyleLbl="bgAccFollowNode1" presStyleIdx="0" presStyleCnt="2">
        <dgm:presLayoutVars>
          <dgm:bulletEnabled val="1"/>
        </dgm:presLayoutVars>
      </dgm:prSet>
      <dgm:spPr/>
    </dgm:pt>
    <dgm:pt modelId="{9076E480-6123-49B1-A51B-5B0C65C496AA}" type="pres">
      <dgm:prSet presAssocID="{FFA88B46-8FFC-46EB-B414-A7DE5464E196}" presName="spacing" presStyleCnt="0"/>
      <dgm:spPr/>
    </dgm:pt>
    <dgm:pt modelId="{6514FAE3-DB62-4334-BC4D-2C4869BF68C1}" type="pres">
      <dgm:prSet presAssocID="{0F0E9714-4352-4CC8-8250-99412720FAD6}" presName="linNode" presStyleCnt="0"/>
      <dgm:spPr/>
    </dgm:pt>
    <dgm:pt modelId="{BA746C99-B3D9-42C9-AAD9-D178452D28E4}" type="pres">
      <dgm:prSet presAssocID="{0F0E9714-4352-4CC8-8250-99412720FAD6}" presName="parentShp" presStyleLbl="node1" presStyleIdx="1" presStyleCnt="2">
        <dgm:presLayoutVars>
          <dgm:bulletEnabled val="1"/>
        </dgm:presLayoutVars>
      </dgm:prSet>
      <dgm:spPr/>
    </dgm:pt>
    <dgm:pt modelId="{733D4DE1-CEC0-4DD8-87C2-2B0EFC2DBC5C}" type="pres">
      <dgm:prSet presAssocID="{0F0E9714-4352-4CC8-8250-99412720FAD6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6B5AE100-FE63-4A47-AFBA-2D19EE9955BD}" srcId="{69992061-0E42-4E90-9702-B98F8CBB4D40}" destId="{01FC5DFC-C4CC-4CC0-96F7-385773149CA8}" srcOrd="0" destOrd="0" parTransId="{FFD6AD9B-1796-48DF-970C-6949340AADA3}" sibTransId="{3803D275-C7E2-43F7-B899-C992ECBA74B5}"/>
    <dgm:cxn modelId="{BCFD4114-6FBC-42E5-B31E-327946AD21D0}" srcId="{317B5750-50FE-4339-B5B4-B981F4547E16}" destId="{69992061-0E42-4E90-9702-B98F8CBB4D40}" srcOrd="0" destOrd="0" parTransId="{6416CCB7-D01C-4CFD-A06D-3B20A291586D}" sibTransId="{FFA88B46-8FFC-46EB-B414-A7DE5464E196}"/>
    <dgm:cxn modelId="{C8BAE55B-B769-46CA-A1E2-FABC884453A4}" type="presOf" srcId="{01FC5DFC-C4CC-4CC0-96F7-385773149CA8}" destId="{06A33781-97F2-4F27-808F-70EC125C2176}" srcOrd="0" destOrd="0" presId="urn:microsoft.com/office/officeart/2005/8/layout/vList6"/>
    <dgm:cxn modelId="{4A74EE43-FC53-4F60-B7B6-B5C7D6B6F99C}" type="presOf" srcId="{4CBE9BD9-1628-453B-83A3-4183419A63C0}" destId="{733D4DE1-CEC0-4DD8-87C2-2B0EFC2DBC5C}" srcOrd="0" destOrd="0" presId="urn:microsoft.com/office/officeart/2005/8/layout/vList6"/>
    <dgm:cxn modelId="{EB0BDD44-26B9-4917-9654-9E2DFCFDF3AB}" type="presOf" srcId="{0F0E9714-4352-4CC8-8250-99412720FAD6}" destId="{BA746C99-B3D9-42C9-AAD9-D178452D28E4}" srcOrd="0" destOrd="0" presId="urn:microsoft.com/office/officeart/2005/8/layout/vList6"/>
    <dgm:cxn modelId="{A576E04C-5947-4821-86C8-CEA21F2C08B7}" srcId="{0F0E9714-4352-4CC8-8250-99412720FAD6}" destId="{4CBE9BD9-1628-453B-83A3-4183419A63C0}" srcOrd="0" destOrd="0" parTransId="{54418F13-9CF5-4DB1-96D1-D38B6F749EAD}" sibTransId="{108BF8CF-CBB8-4C04-8C34-739EFB1416E1}"/>
    <dgm:cxn modelId="{325E11A7-F3DD-423B-8C1C-95E627FEDB7B}" type="presOf" srcId="{69992061-0E42-4E90-9702-B98F8CBB4D40}" destId="{644AABBA-185D-4096-A126-4904A2CAB970}" srcOrd="0" destOrd="0" presId="urn:microsoft.com/office/officeart/2005/8/layout/vList6"/>
    <dgm:cxn modelId="{081B3DBC-F9D4-48EB-80B0-AF407F5ABEEB}" type="presOf" srcId="{317B5750-50FE-4339-B5B4-B981F4547E16}" destId="{A9A321FE-BF87-498F-9097-9374AD675B4C}" srcOrd="0" destOrd="0" presId="urn:microsoft.com/office/officeart/2005/8/layout/vList6"/>
    <dgm:cxn modelId="{67EEF1DE-4EF8-4F54-ADB4-9290874D90F1}" srcId="{317B5750-50FE-4339-B5B4-B981F4547E16}" destId="{0F0E9714-4352-4CC8-8250-99412720FAD6}" srcOrd="1" destOrd="0" parTransId="{F1F93E7A-F7FB-416E-B0C6-823B4AE54383}" sibTransId="{098B9B9F-71A2-4558-B682-0452100977BE}"/>
    <dgm:cxn modelId="{24A75532-AD75-4602-9FB6-8A8537891670}" type="presParOf" srcId="{A9A321FE-BF87-498F-9097-9374AD675B4C}" destId="{DD17B5A8-8640-4377-804A-9A9034F843CA}" srcOrd="0" destOrd="0" presId="urn:microsoft.com/office/officeart/2005/8/layout/vList6"/>
    <dgm:cxn modelId="{E53F0564-3D83-468A-AF4F-5CDCB64A643F}" type="presParOf" srcId="{DD17B5A8-8640-4377-804A-9A9034F843CA}" destId="{644AABBA-185D-4096-A126-4904A2CAB970}" srcOrd="0" destOrd="0" presId="urn:microsoft.com/office/officeart/2005/8/layout/vList6"/>
    <dgm:cxn modelId="{C15F79E5-FCE4-42A0-AE04-61454A0FDF8A}" type="presParOf" srcId="{DD17B5A8-8640-4377-804A-9A9034F843CA}" destId="{06A33781-97F2-4F27-808F-70EC125C2176}" srcOrd="1" destOrd="0" presId="urn:microsoft.com/office/officeart/2005/8/layout/vList6"/>
    <dgm:cxn modelId="{E56BCAC7-5FB6-4BD9-94CD-EAC808437D11}" type="presParOf" srcId="{A9A321FE-BF87-498F-9097-9374AD675B4C}" destId="{9076E480-6123-49B1-A51B-5B0C65C496AA}" srcOrd="1" destOrd="0" presId="urn:microsoft.com/office/officeart/2005/8/layout/vList6"/>
    <dgm:cxn modelId="{DC06E2B0-77B0-40D7-9A2E-E6E85662EAE1}" type="presParOf" srcId="{A9A321FE-BF87-498F-9097-9374AD675B4C}" destId="{6514FAE3-DB62-4334-BC4D-2C4869BF68C1}" srcOrd="2" destOrd="0" presId="urn:microsoft.com/office/officeart/2005/8/layout/vList6"/>
    <dgm:cxn modelId="{AA1792B3-6CDE-4E4B-8898-0A9897ACE1D2}" type="presParOf" srcId="{6514FAE3-DB62-4334-BC4D-2C4869BF68C1}" destId="{BA746C99-B3D9-42C9-AAD9-D178452D28E4}" srcOrd="0" destOrd="0" presId="urn:microsoft.com/office/officeart/2005/8/layout/vList6"/>
    <dgm:cxn modelId="{D63D9277-A17E-46A6-8403-F50402E567AD}" type="presParOf" srcId="{6514FAE3-DB62-4334-BC4D-2C4869BF68C1}" destId="{733D4DE1-CEC0-4DD8-87C2-2B0EFC2DBC5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584C8-51E2-4E9B-AB84-9CAFAC7C1277}">
      <dsp:nvSpPr>
        <dsp:cNvPr id="0" name=""/>
        <dsp:cNvSpPr/>
      </dsp:nvSpPr>
      <dsp:spPr>
        <a:xfrm>
          <a:off x="2197101" y="3386117"/>
          <a:ext cx="2391837" cy="20621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Поддержка организаций, осуществляющих развитие вида спорта «лыжные гонки»</a:t>
          </a:r>
        </a:p>
      </dsp:txBody>
      <dsp:txXfrm>
        <a:off x="2568269" y="3706129"/>
        <a:ext cx="1649501" cy="1422157"/>
      </dsp:txXfrm>
    </dsp:sp>
    <dsp:sp modelId="{4DF84059-7CE6-4A45-B2E7-A03FC5DB4F27}">
      <dsp:nvSpPr>
        <dsp:cNvPr id="0" name=""/>
        <dsp:cNvSpPr/>
      </dsp:nvSpPr>
      <dsp:spPr>
        <a:xfrm>
          <a:off x="2259238" y="4296528"/>
          <a:ext cx="280040" cy="2413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5FF70-C152-42F4-A040-88D9681931AC}">
      <dsp:nvSpPr>
        <dsp:cNvPr id="0" name=""/>
        <dsp:cNvSpPr/>
      </dsp:nvSpPr>
      <dsp:spPr>
        <a:xfrm>
          <a:off x="152548" y="2278478"/>
          <a:ext cx="2391837" cy="20621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42A3C-76A3-4011-8244-F933F40B0E5F}">
      <dsp:nvSpPr>
        <dsp:cNvPr id="0" name=""/>
        <dsp:cNvSpPr/>
      </dsp:nvSpPr>
      <dsp:spPr>
        <a:xfrm>
          <a:off x="1780870" y="4068244"/>
          <a:ext cx="280040" cy="2413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F55C9-ABC8-4A6A-827D-4698346D1823}">
      <dsp:nvSpPr>
        <dsp:cNvPr id="0" name=""/>
        <dsp:cNvSpPr/>
      </dsp:nvSpPr>
      <dsp:spPr>
        <a:xfrm>
          <a:off x="4234845" y="2253961"/>
          <a:ext cx="2391837" cy="20621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Государственная поддержка муниципальных спортивных школ</a:t>
          </a:r>
        </a:p>
      </dsp:txBody>
      <dsp:txXfrm>
        <a:off x="4606013" y="2573973"/>
        <a:ext cx="1649501" cy="1422157"/>
      </dsp:txXfrm>
    </dsp:sp>
    <dsp:sp modelId="{43D8534C-F251-4810-9A0B-A0D09C024669}">
      <dsp:nvSpPr>
        <dsp:cNvPr id="0" name=""/>
        <dsp:cNvSpPr/>
      </dsp:nvSpPr>
      <dsp:spPr>
        <a:xfrm>
          <a:off x="5869976" y="4041548"/>
          <a:ext cx="280040" cy="2413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82F78-7F67-4C97-8391-E69BDC3A9DB1}">
      <dsp:nvSpPr>
        <dsp:cNvPr id="0" name=""/>
        <dsp:cNvSpPr/>
      </dsp:nvSpPr>
      <dsp:spPr>
        <a:xfrm>
          <a:off x="6272588" y="3386117"/>
          <a:ext cx="2391837" cy="20621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EEBED-F736-40E6-8A4A-847308E72910}">
      <dsp:nvSpPr>
        <dsp:cNvPr id="0" name=""/>
        <dsp:cNvSpPr/>
      </dsp:nvSpPr>
      <dsp:spPr>
        <a:xfrm>
          <a:off x="6334725" y="4296528"/>
          <a:ext cx="280040" cy="2413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EDC2D4-3169-432B-9FAE-55B793B92BF3}">
      <dsp:nvSpPr>
        <dsp:cNvPr id="0" name=""/>
        <dsp:cNvSpPr/>
      </dsp:nvSpPr>
      <dsp:spPr>
        <a:xfrm>
          <a:off x="2197101" y="1126708"/>
          <a:ext cx="2391837" cy="206218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Поддержка развития муниципальной инфраструктуры спорта</a:t>
          </a:r>
        </a:p>
      </dsp:txBody>
      <dsp:txXfrm>
        <a:off x="2568269" y="1446720"/>
        <a:ext cx="1649501" cy="1422157"/>
      </dsp:txXfrm>
    </dsp:sp>
    <dsp:sp modelId="{12F41FAE-1B7E-4761-9066-4A3CC1058C63}">
      <dsp:nvSpPr>
        <dsp:cNvPr id="0" name=""/>
        <dsp:cNvSpPr/>
      </dsp:nvSpPr>
      <dsp:spPr>
        <a:xfrm>
          <a:off x="3818614" y="1171384"/>
          <a:ext cx="280040" cy="2413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5B0FB-894F-4179-A5A4-3857E30E7D89}">
      <dsp:nvSpPr>
        <dsp:cNvPr id="0" name=""/>
        <dsp:cNvSpPr/>
      </dsp:nvSpPr>
      <dsp:spPr>
        <a:xfrm>
          <a:off x="4234845" y="0"/>
          <a:ext cx="2391837" cy="206218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9DE45-C9F0-4D8B-8FB3-4DE4FE5E052D}">
      <dsp:nvSpPr>
        <dsp:cNvPr id="0" name=""/>
        <dsp:cNvSpPr/>
      </dsp:nvSpPr>
      <dsp:spPr>
        <a:xfrm>
          <a:off x="4305493" y="905507"/>
          <a:ext cx="280040" cy="2413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7E48F-5791-4B61-9B7F-4EBAE3390E97}">
      <dsp:nvSpPr>
        <dsp:cNvPr id="0" name=""/>
        <dsp:cNvSpPr/>
      </dsp:nvSpPr>
      <dsp:spPr>
        <a:xfrm>
          <a:off x="97154" y="568642"/>
          <a:ext cx="0" cy="511778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66B5A-73B8-4700-BB84-0C3B4264CEB5}">
      <dsp:nvSpPr>
        <dsp:cNvPr id="0" name=""/>
        <dsp:cNvSpPr/>
      </dsp:nvSpPr>
      <dsp:spPr>
        <a:xfrm>
          <a:off x="239315" y="739235"/>
          <a:ext cx="2691669" cy="230300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2577D-7F0D-4521-8429-1986E7DD089B}">
      <dsp:nvSpPr>
        <dsp:cNvPr id="0" name=""/>
        <dsp:cNvSpPr/>
      </dsp:nvSpPr>
      <dsp:spPr>
        <a:xfrm>
          <a:off x="239315" y="3042237"/>
          <a:ext cx="2691669" cy="264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обустроены физкультурно-оздоровительные комплексы открытого типа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на территории Средней школы № 17 в г. Архангельск (2021 год)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на территории  </a:t>
          </a:r>
          <a:r>
            <a:rPr lang="ru-RU" sz="1000" kern="1200" dirty="0" err="1"/>
            <a:t>Пинежской</a:t>
          </a:r>
          <a:r>
            <a:rPr lang="ru-RU" sz="1000" kern="1200" dirty="0"/>
            <a:t> средней школы № 117 (2022 год)</a:t>
          </a:r>
        </a:p>
      </dsp:txBody>
      <dsp:txXfrm>
        <a:off x="239315" y="3042237"/>
        <a:ext cx="2691669" cy="2644187"/>
      </dsp:txXfrm>
    </dsp:sp>
    <dsp:sp modelId="{7B6000AE-F8C9-47C0-BF59-3D9BF7A0C2CF}">
      <dsp:nvSpPr>
        <dsp:cNvPr id="0" name=""/>
        <dsp:cNvSpPr/>
      </dsp:nvSpPr>
      <dsp:spPr>
        <a:xfrm>
          <a:off x="97154" y="0"/>
          <a:ext cx="2843212" cy="568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Федеральный проект «Спорт – норма жизни» национального проекта «Демография»</a:t>
          </a:r>
        </a:p>
      </dsp:txBody>
      <dsp:txXfrm>
        <a:off x="97154" y="0"/>
        <a:ext cx="2843212" cy="568642"/>
      </dsp:txXfrm>
    </dsp:sp>
    <dsp:sp modelId="{9B22B84B-4DD8-4EA9-ADE8-56FCA23D07EB}">
      <dsp:nvSpPr>
        <dsp:cNvPr id="0" name=""/>
        <dsp:cNvSpPr/>
      </dsp:nvSpPr>
      <dsp:spPr>
        <a:xfrm>
          <a:off x="3425031" y="568642"/>
          <a:ext cx="0" cy="511778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283DB-6F5B-4897-982E-6DBEE433F74E}">
      <dsp:nvSpPr>
        <dsp:cNvPr id="0" name=""/>
        <dsp:cNvSpPr/>
      </dsp:nvSpPr>
      <dsp:spPr>
        <a:xfrm>
          <a:off x="3567191" y="739235"/>
          <a:ext cx="2691669" cy="230300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2A6CC-6AE4-4EFC-A522-2CD0380DD968}">
      <dsp:nvSpPr>
        <dsp:cNvPr id="0" name=""/>
        <dsp:cNvSpPr/>
      </dsp:nvSpPr>
      <dsp:spPr>
        <a:xfrm>
          <a:off x="3567191" y="3042237"/>
          <a:ext cx="2691669" cy="264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в 2023 году оборудована «умная» спортивная площадка на территории МБОУ ДО «Спортивная школа № 2» в г. Северодвинске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в 2023 году были закуплены комплекты оборудования для создания крытых модульных спортивных залов в г. Архангельске и Пинежском округе</a:t>
          </a:r>
        </a:p>
      </dsp:txBody>
      <dsp:txXfrm>
        <a:off x="3567191" y="3042237"/>
        <a:ext cx="2691669" cy="2644187"/>
      </dsp:txXfrm>
    </dsp:sp>
    <dsp:sp modelId="{92CB6449-B6E9-4AA7-99E2-151C1ED8BF8E}">
      <dsp:nvSpPr>
        <dsp:cNvPr id="0" name=""/>
        <dsp:cNvSpPr/>
      </dsp:nvSpPr>
      <dsp:spPr>
        <a:xfrm>
          <a:off x="3425031" y="0"/>
          <a:ext cx="2843212" cy="568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Федеральный проект «Бизнес-спринт (Я выбираю спорт)»</a:t>
          </a:r>
        </a:p>
      </dsp:txBody>
      <dsp:txXfrm>
        <a:off x="3425031" y="0"/>
        <a:ext cx="2843212" cy="568642"/>
      </dsp:txXfrm>
    </dsp:sp>
    <dsp:sp modelId="{97EF02CE-6CA1-401E-9B78-2C5FF9225AB2}">
      <dsp:nvSpPr>
        <dsp:cNvPr id="0" name=""/>
        <dsp:cNvSpPr/>
      </dsp:nvSpPr>
      <dsp:spPr>
        <a:xfrm>
          <a:off x="6752907" y="568642"/>
          <a:ext cx="0" cy="5117782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C8C88-2027-463B-ADEC-555011D69807}">
      <dsp:nvSpPr>
        <dsp:cNvPr id="0" name=""/>
        <dsp:cNvSpPr/>
      </dsp:nvSpPr>
      <dsp:spPr>
        <a:xfrm>
          <a:off x="6895068" y="739235"/>
          <a:ext cx="2691669" cy="230300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0C0BF-73C4-489A-ADE2-E52888B15D6D}">
      <dsp:nvSpPr>
        <dsp:cNvPr id="0" name=""/>
        <dsp:cNvSpPr/>
      </dsp:nvSpPr>
      <dsp:spPr>
        <a:xfrm>
          <a:off x="6895068" y="3042237"/>
          <a:ext cx="2691669" cy="2644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/>
            <a:t>в 2020 году был проведен капитальный ремонт здания спортивного комплекса МБОУ «Шалакушская средняя школа»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/>
            <a:t>в 2021 году осуществлено строительство лыжероллерной трассы для Черевковской средней школы в Красноборском районе, проведен капитальный ремонт стадиона МБОУ «Приморская средняя школа» в дер. Рикасиха Приморского района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в 2023 году выполнены работы по капитальному ремонту лыжероллерной трассы и начаты работы по капитальному ремонту спортивного стадиона для спортивной школы в Вилегодском округе, начато строительство физкультурно-оздоровительного комплекса для учреждения дополнительного образования «</a:t>
          </a:r>
          <a:r>
            <a:rPr lang="ru-RU" sz="1000" kern="1200" dirty="0" err="1"/>
            <a:t>Няндомская</a:t>
          </a:r>
          <a:r>
            <a:rPr lang="ru-RU" sz="1000" kern="1200" dirty="0"/>
            <a:t> спортивная школа»</a:t>
          </a:r>
        </a:p>
      </dsp:txBody>
      <dsp:txXfrm>
        <a:off x="6895068" y="3042237"/>
        <a:ext cx="2691669" cy="2644187"/>
      </dsp:txXfrm>
    </dsp:sp>
    <dsp:sp modelId="{4204DA67-92F6-45AD-B92D-5E58EAA75BD1}">
      <dsp:nvSpPr>
        <dsp:cNvPr id="0" name=""/>
        <dsp:cNvSpPr/>
      </dsp:nvSpPr>
      <dsp:spPr>
        <a:xfrm>
          <a:off x="6752907" y="0"/>
          <a:ext cx="2843212" cy="568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Государственная программа «Комплексное развитие сельских территорий»</a:t>
          </a:r>
        </a:p>
      </dsp:txBody>
      <dsp:txXfrm>
        <a:off x="6752907" y="0"/>
        <a:ext cx="2843212" cy="568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33781-97F2-4F27-808F-70EC125C2176}">
      <dsp:nvSpPr>
        <dsp:cNvPr id="0" name=""/>
        <dsp:cNvSpPr/>
      </dsp:nvSpPr>
      <dsp:spPr>
        <a:xfrm>
          <a:off x="2861310" y="583"/>
          <a:ext cx="4291965" cy="2275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планируется включение в порядки предоставления субсидий дополнительного критерия – наличие нормативно-правовых актов, регламентирующих использование объектов спортивной инфраструктуры муниципальных образовательных учреждений во </a:t>
          </a:r>
          <a:r>
            <a:rPr lang="ru-RU" sz="1400" kern="1200" dirty="0" err="1"/>
            <a:t>внеучебное</a:t>
          </a:r>
          <a:r>
            <a:rPr lang="ru-RU" sz="1400" kern="1200" dirty="0"/>
            <a:t> время</a:t>
          </a:r>
        </a:p>
      </dsp:txBody>
      <dsp:txXfrm>
        <a:off x="2861310" y="285038"/>
        <a:ext cx="3438600" cy="1706730"/>
      </dsp:txXfrm>
    </dsp:sp>
    <dsp:sp modelId="{644AABBA-185D-4096-A126-4904A2CAB970}">
      <dsp:nvSpPr>
        <dsp:cNvPr id="0" name=""/>
        <dsp:cNvSpPr/>
      </dsp:nvSpPr>
      <dsp:spPr>
        <a:xfrm>
          <a:off x="0" y="583"/>
          <a:ext cx="2861310" cy="2275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Использование спортивных сооружений</a:t>
          </a:r>
        </a:p>
      </dsp:txBody>
      <dsp:txXfrm>
        <a:off x="111088" y="111671"/>
        <a:ext cx="2639134" cy="2053464"/>
      </dsp:txXfrm>
    </dsp:sp>
    <dsp:sp modelId="{733D4DE1-CEC0-4DD8-87C2-2B0EFC2DBC5C}">
      <dsp:nvSpPr>
        <dsp:cNvPr id="0" name=""/>
        <dsp:cNvSpPr/>
      </dsp:nvSpPr>
      <dsp:spPr>
        <a:xfrm>
          <a:off x="2861310" y="2503787"/>
          <a:ext cx="4291965" cy="227564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/>
            <a:t>предлагается включить в подпункт 1) п. 5 решения Координационного совета представительных органов муниципальных образований Архангельской области абзац: «текущий ремонт и содержание спортивных сооружений, находящихся в ведении муниципальных образований»</a:t>
          </a:r>
        </a:p>
      </dsp:txBody>
      <dsp:txXfrm>
        <a:off x="2861310" y="2788242"/>
        <a:ext cx="3438600" cy="1706730"/>
      </dsp:txXfrm>
    </dsp:sp>
    <dsp:sp modelId="{BA746C99-B3D9-42C9-AAD9-D178452D28E4}">
      <dsp:nvSpPr>
        <dsp:cNvPr id="0" name=""/>
        <dsp:cNvSpPr/>
      </dsp:nvSpPr>
      <dsp:spPr>
        <a:xfrm>
          <a:off x="0" y="2503787"/>
          <a:ext cx="2861310" cy="2275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Содержание спортивных сооружений</a:t>
          </a:r>
        </a:p>
      </dsp:txBody>
      <dsp:txXfrm>
        <a:off x="111088" y="2614875"/>
        <a:ext cx="2639134" cy="2053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87DCB-ACCC-4AC0-BEA5-764309B58CE0}" type="datetimeFigureOut">
              <a:rPr lang="ru-RU" smtClean="0"/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3DD7-CDF0-45F3-8CC2-4C0757184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1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52FAE-85D1-4EC8-B227-CCD20E6269F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51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8E3517-B496-460C-8F2B-F7FACFC56532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8146E-9330-40F0-AAB6-281236ADCC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8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39ADC-5E5A-4D49-BE0A-E477B74BC172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7579D-0703-4DE2-A0CD-29F14224D4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14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61B788-4111-4E58-BD02-531D4C29D930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7579D-0703-4DE2-A0CD-29F14224D4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7517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CD4DC-BC85-4F1D-8200-75494DF09238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7579D-0703-4DE2-A0CD-29F14224D4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735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61FF1-A5A9-478F-A187-232BCF1F17FB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7579D-0703-4DE2-A0CD-29F14224D4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362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F5FE7E-2FB2-4D2F-8E5D-46401E57BCF5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7579D-0703-4DE2-A0CD-29F14224D4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79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689679-845B-4C89-9ABF-E6A6DAF51AA3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D7D7C-2D5E-42C0-A083-C8CAB51FEA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626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0E32BF-B9AF-409A-A97E-D4A095174364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A153A-4B2B-45F1-B104-B464090258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7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09D5B0-12ED-47D3-8504-28509211646C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A8AD5-036E-4C98-B8B1-91B141E44F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17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F68B6-564F-4992-938F-F7CFC1A0D66E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32219F-036E-44EA-AE27-B01EAF5E49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8200FA-C4BB-4254-8B38-92CF35197A86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76A42E-D99B-4092-B3CC-7B08234EE0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2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79242-8838-4870-85E2-1581C313C6DD}" type="datetime1">
              <a:rPr lang="ru-RU" smtClean="0"/>
              <a:t>27.05.2024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58029-9511-4244-AE97-0AB6BDD82B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25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221CE3-15E8-4E95-961F-C6F64A671D21}" type="datetime1">
              <a:rPr lang="ru-RU" smtClean="0"/>
              <a:t>27.05.2024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1CF44-576F-42C6-856D-CAAA59D07D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48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E4249-7935-4522-B290-9703FE61F866}" type="datetime1">
              <a:rPr lang="ru-RU" smtClean="0"/>
              <a:t>27.05.2024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BC8A9-2C50-4702-A2A7-20C22C53B6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9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0F269D-5C68-4AD5-9872-6DE3885BF891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17B19-0E72-4AB5-A52D-B46BEA7431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5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F74632-41BD-44F2-9A5F-9F17A1721519}" type="datetime1">
              <a:rPr lang="ru-RU" smtClean="0"/>
              <a:t>27.05.2024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3AC15-7FB8-4CB5-B635-307970F5CD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45BEF0-9E0E-47D2-A61C-498A4DFF3CFA}" type="datetime1">
              <a:rPr lang="ru-RU" smtClean="0"/>
              <a:t>27.05.2024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297579D-0703-4DE2-A0CD-29F14224D4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83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014" y="1121435"/>
            <a:ext cx="8925639" cy="2396227"/>
          </a:xfrm>
        </p:spPr>
        <p:txBody>
          <a:bodyPr>
            <a:noAutofit/>
          </a:bodyPr>
          <a:lstStyle/>
          <a:p>
            <a:r>
              <a:rPr lang="ru-RU" b="1" dirty="0"/>
              <a:t>Об актуальных задачах развития физической культуры и спорта</a:t>
            </a:r>
            <a:br>
              <a:rPr lang="ru-RU" b="1" dirty="0"/>
            </a:br>
            <a:r>
              <a:rPr lang="ru-RU" b="1" dirty="0"/>
              <a:t>в муниципальных образовательных организациях</a:t>
            </a:r>
          </a:p>
        </p:txBody>
      </p:sp>
      <p:pic>
        <p:nvPicPr>
          <p:cNvPr id="6" name="Picture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27500" y="5840083"/>
            <a:ext cx="8596668" cy="5070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Министр спорта Архангельской области А.Ю. Аксенов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7500" y="3687987"/>
            <a:ext cx="9294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Информация министерства спорта Архангельской области к заседанию координационного совета представительных органов муниципальных образований Архангельской области при Архангельском областном Собрании депутатов</a:t>
            </a:r>
          </a:p>
        </p:txBody>
      </p:sp>
    </p:spTree>
    <p:extLst>
      <p:ext uri="{BB962C8B-B14F-4D97-AF65-F5344CB8AC3E}">
        <p14:creationId xmlns:p14="http://schemas.microsoft.com/office/powerpoint/2010/main" val="208323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10374702" cy="1000665"/>
          </a:xfrm>
        </p:spPr>
        <p:txBody>
          <a:bodyPr>
            <a:noAutofit/>
          </a:bodyPr>
          <a:lstStyle/>
          <a:p>
            <a:r>
              <a:rPr lang="ru-RU" sz="2800" b="1" dirty="0"/>
              <a:t>ПРЕДЛОЖЕНИЯ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86529070"/>
              </p:ext>
            </p:extLst>
          </p:nvPr>
        </p:nvGraphicFramePr>
        <p:xfrm>
          <a:off x="1504950" y="1420764"/>
          <a:ext cx="7153276" cy="478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408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4" y="224286"/>
            <a:ext cx="9825488" cy="1000665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Поддержка мероприятий по развитию физической культуры и спорта в муниципальных образовательных организациях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438078"/>
              </p:ext>
            </p:extLst>
          </p:nvPr>
        </p:nvGraphicFramePr>
        <p:xfrm>
          <a:off x="775599" y="1190625"/>
          <a:ext cx="8816975" cy="544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59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9122274" cy="1000665"/>
          </a:xfrm>
        </p:spPr>
        <p:txBody>
          <a:bodyPr>
            <a:normAutofit/>
          </a:bodyPr>
          <a:lstStyle/>
          <a:p>
            <a:r>
              <a:rPr lang="ru-RU" sz="2800" b="1" dirty="0"/>
              <a:t>Развитие инфраструктуры спорта – обустройство плоскостных сооружений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686276"/>
              </p:ext>
            </p:extLst>
          </p:nvPr>
        </p:nvGraphicFramePr>
        <p:xfrm>
          <a:off x="651205" y="1339520"/>
          <a:ext cx="8356597" cy="21431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2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81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Образовательные учреждения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Кол-во, ед.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Кол-во, ед.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16 060,00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14 213,30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15 891,70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13 801,91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19 942,00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11 593,00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15 532,00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8 062,09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34 551,70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23 397,00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27 523,00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20 605,02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31 101,90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15 665,30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27 236,00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14 029,11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32 900,00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17 476,18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30 984,81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16 679,95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64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134 555,60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82 344,78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54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117 167,51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73 178,08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95760"/>
              </p:ext>
            </p:extLst>
          </p:nvPr>
        </p:nvGraphicFramePr>
        <p:xfrm>
          <a:off x="345056" y="3613030"/>
          <a:ext cx="3614468" cy="324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316838"/>
              </p:ext>
            </p:extLst>
          </p:nvPr>
        </p:nvGraphicFramePr>
        <p:xfrm>
          <a:off x="3881886" y="3621657"/>
          <a:ext cx="3752491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5" name="Picture 1" descr="\\Fs\user\Министерство по делам молодежи\СПОРТ\Юрий Епонишников\Конкурсы\Плоскостные\плоскостные 2023\Фото\Архангельск 23 СОШ\Итог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303" y="3795623"/>
            <a:ext cx="3634593" cy="2725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39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9122274" cy="1000665"/>
          </a:xfrm>
        </p:spPr>
        <p:txBody>
          <a:bodyPr>
            <a:normAutofit/>
          </a:bodyPr>
          <a:lstStyle/>
          <a:p>
            <a:r>
              <a:rPr lang="ru-RU" sz="2800" b="1" dirty="0"/>
              <a:t>Развитие инфраструктуры спорта – обустройство спортивных сооружений в рекреационных зонах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22696"/>
              </p:ext>
            </p:extLst>
          </p:nvPr>
        </p:nvGraphicFramePr>
        <p:xfrm>
          <a:off x="651205" y="1339520"/>
          <a:ext cx="8356597" cy="21431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2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9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1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81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Образовательные учреждения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Кол-во, ед.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Кол-во, ед.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МБ,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тыс. рублей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8 500,00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3 349,10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5 010,00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2 203,21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10 000,00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5 851,20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1 876,70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17 100,00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13 594,00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7 087,30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4 842,11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16 882,10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17 218,90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14 538,00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15 130,00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2024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15 390,00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17 027,49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15 390,00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17 027,47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67 872,10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53 689,49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47 876,50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41 079,49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476340"/>
              </p:ext>
            </p:extLst>
          </p:nvPr>
        </p:nvGraphicFramePr>
        <p:xfrm>
          <a:off x="143774" y="3733800"/>
          <a:ext cx="3893388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993804"/>
              </p:ext>
            </p:extLst>
          </p:nvPr>
        </p:nvGraphicFramePr>
        <p:xfrm>
          <a:off x="3821502" y="3733800"/>
          <a:ext cx="3959524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/>
          <a:stretch/>
        </p:blipFill>
        <p:spPr bwMode="auto">
          <a:xfrm>
            <a:off x="7806627" y="3819526"/>
            <a:ext cx="3879269" cy="270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4666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9122274" cy="1000665"/>
          </a:xfrm>
        </p:spPr>
        <p:txBody>
          <a:bodyPr>
            <a:normAutofit/>
          </a:bodyPr>
          <a:lstStyle/>
          <a:p>
            <a:r>
              <a:rPr lang="ru-RU" sz="2800" b="1" dirty="0"/>
              <a:t>Развитие инфраструктуры спорта – типы образовательных учреждений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97515"/>
              </p:ext>
            </p:extLst>
          </p:nvPr>
        </p:nvGraphicFramePr>
        <p:xfrm>
          <a:off x="625475" y="1420764"/>
          <a:ext cx="9120786" cy="13182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1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Тип организации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Областной бюджет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Местный бюджет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Количество объектов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Общеобразовательная школа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105 588,37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71 507,82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Спортивная школа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55 230,64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41 814,75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Учреждение дошкольного образования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3 875,00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2 915,00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6435"/>
              </p:ext>
            </p:extLst>
          </p:nvPr>
        </p:nvGraphicFramePr>
        <p:xfrm>
          <a:off x="538161" y="2809875"/>
          <a:ext cx="5567363" cy="4048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0338261"/>
              </p:ext>
            </p:extLst>
          </p:nvPr>
        </p:nvGraphicFramePr>
        <p:xfrm>
          <a:off x="6320287" y="2786062"/>
          <a:ext cx="4572000" cy="4071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432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9759890" cy="1000665"/>
          </a:xfrm>
        </p:spPr>
        <p:txBody>
          <a:bodyPr>
            <a:noAutofit/>
          </a:bodyPr>
          <a:lstStyle/>
          <a:p>
            <a:r>
              <a:rPr lang="ru-RU" sz="2800" b="1" dirty="0"/>
              <a:t>Развитие инфраструктуры спорта – капитальный ремонт крытых муниципальных спортивных объектов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676891"/>
              </p:ext>
            </p:extLst>
          </p:nvPr>
        </p:nvGraphicFramePr>
        <p:xfrm>
          <a:off x="987582" y="1441353"/>
          <a:ext cx="6032342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7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Год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Кол-во, 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тыс. рублей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МБ,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тыс. рублей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–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–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–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18 800,0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4 700,00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4 700,0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2 199,6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4 700,00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1 885,7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10 000,00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4 500,00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74" y="1988342"/>
            <a:ext cx="3835399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9" y="3929060"/>
            <a:ext cx="3457575" cy="259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" y="3729035"/>
            <a:ext cx="3457575" cy="2593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652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9759890" cy="1000665"/>
          </a:xfrm>
        </p:spPr>
        <p:txBody>
          <a:bodyPr>
            <a:noAutofit/>
          </a:bodyPr>
          <a:lstStyle/>
          <a:p>
            <a:r>
              <a:rPr lang="ru-RU" sz="2800" b="1" dirty="0"/>
              <a:t>Реализация мероприятий Национальных проектов</a:t>
            </a:r>
            <a:br>
              <a:rPr lang="ru-RU" sz="2800" b="1" dirty="0"/>
            </a:br>
            <a:r>
              <a:rPr lang="ru-RU" sz="2800" b="1" dirty="0"/>
              <a:t>и государственных программ федерального уровня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1971670"/>
              </p:ext>
            </p:extLst>
          </p:nvPr>
        </p:nvGraphicFramePr>
        <p:xfrm>
          <a:off x="431799" y="1171575"/>
          <a:ext cx="9693275" cy="568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485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9759890" cy="1000665"/>
          </a:xfrm>
        </p:spPr>
        <p:txBody>
          <a:bodyPr>
            <a:noAutofit/>
          </a:bodyPr>
          <a:lstStyle/>
          <a:p>
            <a:r>
              <a:rPr lang="ru-RU" sz="2800" b="1" dirty="0"/>
              <a:t>Государственная поддержка муниципальных спортивных школ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53898"/>
              </p:ext>
            </p:extLst>
          </p:nvPr>
        </p:nvGraphicFramePr>
        <p:xfrm>
          <a:off x="581025" y="1270000"/>
          <a:ext cx="9220199" cy="511667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09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37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37" marR="5637" marT="5637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Муниципальное образование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Количество спортивных школ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Размер субсидии,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Количество спортивных школ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Размер субсидии, руб.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7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Городской округ «Город Архангельск»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7 317 639,00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6 727 391,00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Вельский муниципальный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1 067 775,00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1 217 540,00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Городской округ «Котлас»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2 181 656,00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1 849 501,00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Городской округ «Северодвинск»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1 390 806,00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2 423 484,00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Городской округ «Город Коряжма»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1 393 078,00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1 107 382,00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Городской округ «Город Новодвинск»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168 169,00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57 978,00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Городской округ «Мирный»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1 604 426,00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1 433 991,00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Каргопольский муниципальный округ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45 451,00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77 304,00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Коношский муниципальный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23 191,00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51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Няндомский муниципальный округ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251 238,00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37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u="none" strike="noStrike" dirty="0"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15 169 000,00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15 169 000,00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637" marR="5637" marT="5637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78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224286"/>
            <a:ext cx="10374702" cy="1000665"/>
          </a:xfrm>
        </p:spPr>
        <p:txBody>
          <a:bodyPr>
            <a:noAutofit/>
          </a:bodyPr>
          <a:lstStyle/>
          <a:p>
            <a:r>
              <a:rPr lang="ru-RU" sz="2800" b="1" dirty="0"/>
              <a:t>Поддержка физкультурно-спортивных организаций, осуществляющих развитие вида спорта «лыжные гонки»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8661" y="6492875"/>
            <a:ext cx="683339" cy="365125"/>
          </a:xfrm>
        </p:spPr>
        <p:txBody>
          <a:bodyPr/>
          <a:lstStyle/>
          <a:p>
            <a:pPr>
              <a:defRPr/>
            </a:pPr>
            <a:fld id="{4CDA8AD5-036E-4C98-B8B1-91B141E44FB1}" type="slidenum">
              <a:rPr lang="ru-RU" sz="1400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sz="1400" b="1">
              <a:solidFill>
                <a:schemeClr val="bg1"/>
              </a:solidFill>
            </a:endParaRPr>
          </a:p>
        </p:txBody>
      </p:sp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74" y="-1"/>
            <a:ext cx="2599426" cy="14207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623188"/>
              </p:ext>
            </p:extLst>
          </p:nvPr>
        </p:nvGraphicFramePr>
        <p:xfrm>
          <a:off x="561975" y="1387475"/>
          <a:ext cx="9925050" cy="488399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998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3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7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Организация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Размер субсидии, руб.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2023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2024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5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 городского округа «Город Архангельск» «Спортивная школа имени Героя Советского Союза Павла Васильевича Усова»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1 400 000,00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1 050 000,00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7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 «Вельская спортивная школа»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1 200 000,00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1 200 000,00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 дополнительного образования «Спортивная школа № 2» (Северодвинск)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1 000 000,00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840 000,00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7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 «Няндомская спортивная школа»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500 000,00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 «Новодвинская спортивная школа имени С.В. Быкова» 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500 000,00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 дополнительного образования «Дворец спорта для детей и юношества»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300 000,00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 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образовательное учреждение дополнительного образования «Детско-юношеская спортивная школа «Виледь»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200 000,00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 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17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учреждение дополнительного образования «Коряжемская спортивная школа»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 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учреждение дополнительного образования «Спортивная школа г. Онеги»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 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300 000,00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бюджетное образовательное учреждение дополнительного образования спортивная школа «Центр спортивной подготовки»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 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200 000,00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26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u="none" strike="noStrike">
                          <a:effectLst/>
                        </a:rPr>
                        <a:t>Муниципальное образовательное учреждение дополнительного образования «Детско-юношеская спортивная школа» (п. Шипицино)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effectLst/>
                        </a:rPr>
                        <a:t> -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100 000,00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0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ИТОГО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5 100 000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5 100 000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42227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10050</TotalTime>
  <Words>1028</Words>
  <Application>Microsoft Office PowerPoint</Application>
  <PresentationFormat>Широкоэкранный</PresentationFormat>
  <Paragraphs>300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Грань</vt:lpstr>
      <vt:lpstr>Об актуальных задачах развития физической культуры и спорта в муниципальных образовательных организациях</vt:lpstr>
      <vt:lpstr>Поддержка мероприятий по развитию физической культуры и спорта в муниципальных образовательных организациях</vt:lpstr>
      <vt:lpstr>Развитие инфраструктуры спорта – обустройство плоскостных сооружений</vt:lpstr>
      <vt:lpstr>Развитие инфраструктуры спорта – обустройство спортивных сооружений в рекреационных зонах</vt:lpstr>
      <vt:lpstr>Развитие инфраструктуры спорта – типы образовательных учреждений</vt:lpstr>
      <vt:lpstr>Развитие инфраструктуры спорта – капитальный ремонт крытых муниципальных спортивных объектов</vt:lpstr>
      <vt:lpstr>Реализация мероприятий Национальных проектов и государственных программ федерального уровня</vt:lpstr>
      <vt:lpstr>Государственная поддержка муниципальных спортивных школ</vt:lpstr>
      <vt:lpstr>Поддержка физкультурно-спортивных организаций, осуществляющих развитие вида спорта «лыжные гонки»</vt:lpstr>
      <vt:lpstr>ПРЕДЛОЖЕНИЯ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Новинский Алексей Геннадьевич</dc:creator>
  <cp:lastModifiedBy>Епонишников Юрий Валерьевич</cp:lastModifiedBy>
  <cp:revision>149</cp:revision>
  <cp:lastPrinted>2024-02-05T06:28:40Z</cp:lastPrinted>
  <dcterms:created xsi:type="dcterms:W3CDTF">2023-08-24T08:20:16Z</dcterms:created>
  <dcterms:modified xsi:type="dcterms:W3CDTF">2024-05-27T05:36:27Z</dcterms:modified>
</cp:coreProperties>
</file>