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2" r:id="rId2"/>
    <p:sldId id="268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7" r:id="rId11"/>
    <p:sldId id="269" r:id="rId12"/>
    <p:sldId id="263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660"/>
  </p:normalViewPr>
  <p:slideViewPr>
    <p:cSldViewPr snapToGrid="0">
      <p:cViewPr varScale="1">
        <p:scale>
          <a:sx n="95" d="100"/>
          <a:sy n="95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A1ABC-74D2-4455-B1E3-8F8CAAF61E9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F90D9-3874-4E1F-BE63-3C9C8078D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8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067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28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34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06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78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50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Bef>
                <a:spcPct val="0"/>
              </a:spcBef>
            </a:pPr>
            <a:fld id="{D63F52FB-2A1F-4D06-92D0-582D4D7F8178}" type="slidenum">
              <a:rPr lang="ru-RU" altLang="ru-RU" smtClean="0"/>
              <a:pPr defTabSz="914400"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95238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9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5988" algn="l"/>
                <a:tab pos="1831975" algn="l"/>
                <a:tab pos="2747963" algn="l"/>
                <a:tab pos="3663950" algn="l"/>
                <a:tab pos="4579938" algn="l"/>
                <a:tab pos="5495925" algn="l"/>
                <a:tab pos="6411913" algn="l"/>
                <a:tab pos="7327900" algn="l"/>
                <a:tab pos="8243888" algn="l"/>
                <a:tab pos="9159875" algn="l"/>
                <a:tab pos="100758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3"/>
              </a:spcBef>
              <a:buClrTx/>
              <a:buFontTx/>
              <a:buNone/>
            </a:pPr>
            <a:fld id="{4BA73163-30C4-4D43-B486-6BEFCD427FE9}" type="slidenum">
              <a:rPr lang="ru-RU" altLang="ru-RU" smtClean="0">
                <a:latin typeface="Calibri" panose="020F0502020204030204" pitchFamily="34" charset="0"/>
              </a:rPr>
              <a:pPr>
                <a:spcBef>
                  <a:spcPts val="13"/>
                </a:spcBef>
                <a:buClrTx/>
                <a:buFontTx/>
                <a:buNone/>
              </a:pPr>
              <a:t>2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8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800" rIns="91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ts val="13"/>
              </a:spcBef>
              <a:spcAft>
                <a:spcPts val="13"/>
              </a:spcAft>
              <a:buClrTx/>
              <a:buFontTx/>
              <a:buNone/>
            </a:pPr>
            <a:fld id="{2C09C005-12DD-4AE5-9BEB-37270BD6D1F6}" type="slidenum">
              <a:rPr lang="ru-RU" altLang="ru-RU">
                <a:latin typeface="Calibri" panose="020F0502020204030204" pitchFamily="34" charset="0"/>
              </a:rPr>
              <a:pPr algn="r" eaLnBrk="1" hangingPunct="1">
                <a:spcBef>
                  <a:spcPts val="13"/>
                </a:spcBef>
                <a:spcAft>
                  <a:spcPts val="13"/>
                </a:spcAft>
                <a:buClrTx/>
                <a:buFontTx/>
                <a:buNone/>
              </a:pPr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297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68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5D78D6-31E5-4EF4-8280-A13D9E4AA85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019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7158E-F48E-4C46-90D2-9223F5407A0D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06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CCF145-62C2-41BB-92C7-5A8C6A25121F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816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EBDAD9-22B2-472C-87A3-65F3C13C09B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2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EBDAD9-22B2-472C-87A3-65F3C13C09B4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72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0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469654" y="2386744"/>
            <a:ext cx="9252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0B386-5622-443E-A8D9-A6FC3C27C657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747E7-04DB-48E9-A0FB-20376B1DAC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808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C63F2-A15D-4FBD-BB30-97721E8B2D8E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7BA38-B95D-405F-A829-4C3BBB0FA7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460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40528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95" y="937260"/>
            <a:ext cx="6288232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57B2-1B33-462D-8D2D-3BB5FF6A97F0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206E-8886-4205-BD78-67B4CF32B5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54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AEC0-B0F9-4896-A877-EC18227632C7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4A6E-B7A5-4B20-B7F7-9FAEC78F8D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364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75232" y="2386744"/>
            <a:ext cx="925372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DB817-65F9-4E09-A531-6ACEC34CFEA2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69F0F-B10D-444E-8A61-817A36C66D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089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653" y="2638044"/>
            <a:ext cx="438403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6" y="2638044"/>
            <a:ext cx="4387355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45A8-26EA-406E-BC5A-198803407939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71B6C-D8CC-4A76-9E84-5004530C2A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028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652" y="2313435"/>
            <a:ext cx="4384032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652" y="3143250"/>
            <a:ext cx="4384032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387355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5"/>
            <a:ext cx="4387355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B5C25-F7F6-4CE4-B4FA-FE703AA89796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FA1EA-9FE7-44AC-9E9C-6FA4028390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977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B47F-0FC0-4536-94B9-9BD0F64DC767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61A31-D609-4BD1-91FF-6D7C882565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882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36788-0BF8-4798-A31E-B12CDC7ACEA7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7F27-8140-49E1-965A-69046FB4F0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228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4271" y="2243830"/>
            <a:ext cx="4387459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18"/>
            <a:ext cx="379476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A3854-C40C-4102-8B25-1F40413794F0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55133" y="6235701"/>
            <a:ext cx="5073651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8F95-1F3D-4B95-B7AC-12931A916F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172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3440" y="2243828"/>
            <a:ext cx="438912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-42172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20"/>
            <a:ext cx="379476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1E3E938D-91A9-4708-AA46-EF4E5FDC516C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3018" y="6235701"/>
            <a:ext cx="5071533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0677-8092-42D2-8BF8-811F31E223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925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2067" y="965200"/>
            <a:ext cx="7916333" cy="118745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42067" y="2638426"/>
            <a:ext cx="7916333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367" y="6238875"/>
            <a:ext cx="2753784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fld id="{A9C2733C-26CB-41EB-BC43-B280BF897E88}" type="datetimeFigureOut">
              <a:rPr lang="ru-RU"/>
              <a:pPr>
                <a:defRPr/>
              </a:pPr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8967" y="6235701"/>
            <a:ext cx="6076951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7618" y="6218239"/>
            <a:ext cx="486833" cy="36512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BBA7B0-A83F-4FBB-8253-DC27160758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035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3366199" y="195246"/>
            <a:ext cx="8825802" cy="377510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eaLnBrk="1" hangingPunct="1">
              <a:defRPr/>
            </a:pPr>
            <a:endParaRPr lang="ru-RU" sz="1100" b="1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39862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2814225" y="1980895"/>
            <a:ext cx="9377776" cy="228965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Aft>
                <a:spcPts val="600"/>
              </a:spcAft>
              <a:defRPr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>
              <a:spcAft>
                <a:spcPts val="600"/>
              </a:spcAft>
              <a:defRPr/>
            </a:pP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Особенности территориального устройства</a:t>
            </a:r>
          </a:p>
          <a:p>
            <a:pPr algn="r">
              <a:spcAft>
                <a:spcPts val="600"/>
              </a:spcAft>
              <a:defRPr/>
            </a:pP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муниципальных </a:t>
            </a:r>
            <a:r>
              <a:rPr lang="ru-RU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округов </a:t>
            </a: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Архангельской </a:t>
            </a:r>
            <a:r>
              <a:rPr lang="ru-RU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области</a:t>
            </a:r>
          </a:p>
          <a:p>
            <a:pPr algn="r">
              <a:spcAft>
                <a:spcPts val="600"/>
              </a:spcAft>
              <a:defRPr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792538" y="5786438"/>
            <a:ext cx="45339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sz="1600" dirty="0">
              <a:latin typeface="Calibri" pitchFamily="34" charset="0"/>
              <a:cs typeface="Arial" charset="0"/>
            </a:endParaRPr>
          </a:p>
          <a:p>
            <a:pPr algn="ctr" eaLnBrk="1" hangingPunct="1">
              <a:defRPr/>
            </a:pPr>
            <a:endParaRPr lang="ru-RU" sz="1000" dirty="0">
              <a:solidFill>
                <a:srgbClr val="376092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r>
              <a:rPr lang="ru-RU" sz="1550" b="1" dirty="0">
                <a:solidFill>
                  <a:schemeClr val="tx2"/>
                </a:solidFill>
                <a:cs typeface="Arial" charset="0"/>
              </a:rPr>
              <a:t>февраль </a:t>
            </a:r>
            <a:r>
              <a:rPr lang="ru-RU" sz="1550" b="1" dirty="0" smtClean="0">
                <a:solidFill>
                  <a:schemeClr val="tx2"/>
                </a:solidFill>
                <a:cs typeface="Arial" charset="0"/>
              </a:rPr>
              <a:t>2024 </a:t>
            </a:r>
            <a:r>
              <a:rPr lang="ru-RU" sz="1550" b="1" dirty="0">
                <a:solidFill>
                  <a:schemeClr val="tx2"/>
                </a:solidFill>
                <a:cs typeface="Arial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69316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912328"/>
              </p:ext>
            </p:extLst>
          </p:nvPr>
        </p:nvGraphicFramePr>
        <p:xfrm>
          <a:off x="300940" y="1549400"/>
          <a:ext cx="11574684" cy="4112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860">
                  <a:extLst>
                    <a:ext uri="{9D8B030D-6E8A-4147-A177-3AD203B41FA5}">
                      <a16:colId xmlns:a16="http://schemas.microsoft.com/office/drawing/2014/main" val="1078572628"/>
                    </a:ext>
                  </a:extLst>
                </a:gridCol>
                <a:gridCol w="2066412">
                  <a:extLst>
                    <a:ext uri="{9D8B030D-6E8A-4147-A177-3AD203B41FA5}">
                      <a16:colId xmlns:a16="http://schemas.microsoft.com/office/drawing/2014/main" val="2507295678"/>
                    </a:ext>
                  </a:extLst>
                </a:gridCol>
                <a:gridCol w="618285">
                  <a:extLst>
                    <a:ext uri="{9D8B030D-6E8A-4147-A177-3AD203B41FA5}">
                      <a16:colId xmlns:a16="http://schemas.microsoft.com/office/drawing/2014/main" val="665533472"/>
                    </a:ext>
                  </a:extLst>
                </a:gridCol>
                <a:gridCol w="3768696">
                  <a:extLst>
                    <a:ext uri="{9D8B030D-6E8A-4147-A177-3AD203B41FA5}">
                      <a16:colId xmlns:a16="http://schemas.microsoft.com/office/drawing/2014/main" val="260313402"/>
                    </a:ext>
                  </a:extLst>
                </a:gridCol>
                <a:gridCol w="803304">
                  <a:extLst>
                    <a:ext uri="{9D8B030D-6E8A-4147-A177-3AD203B41FA5}">
                      <a16:colId xmlns:a16="http://schemas.microsoft.com/office/drawing/2014/main" val="3598505349"/>
                    </a:ext>
                  </a:extLst>
                </a:gridCol>
                <a:gridCol w="3945127">
                  <a:extLst>
                    <a:ext uri="{9D8B030D-6E8A-4147-A177-3AD203B41FA5}">
                      <a16:colId xmlns:a16="http://schemas.microsoft.com/office/drawing/2014/main" val="1553398635"/>
                    </a:ext>
                  </a:extLst>
                </a:gridCol>
              </a:tblGrid>
              <a:tr h="63109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территориальных отделов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статус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Особенности преобразования района в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363196072"/>
                  </a:ext>
                </a:extLst>
              </a:tr>
              <a:tr h="209953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Пинежский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муниципальный </a:t>
                      </a:r>
                      <a:r>
                        <a:rPr lang="ru-RU" sz="1400" dirty="0">
                          <a:effectLst/>
                        </a:rPr>
                        <a:t>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Пинежский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территориальный отдел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DejaVu Sans" charset="0"/>
                      </a:endParaRP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юр. лицо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Вместо 14 </a:t>
                      </a:r>
                      <a:r>
                        <a:rPr lang="ru-RU" sz="1400" dirty="0" smtClean="0">
                          <a:effectLst/>
                        </a:rPr>
                        <a:t>поселений </a:t>
                      </a:r>
                      <a:r>
                        <a:rPr lang="ru-RU" sz="1400" dirty="0" smtClean="0">
                          <a:effectLst/>
                        </a:rPr>
                        <a:t>создан 1 </a:t>
                      </a:r>
                      <a:r>
                        <a:rPr lang="ru-RU" sz="1400" dirty="0" smtClean="0">
                          <a:effectLst/>
                        </a:rPr>
                        <a:t>территориальный </a:t>
                      </a:r>
                      <a:r>
                        <a:rPr lang="ru-RU" sz="1400" dirty="0" smtClean="0">
                          <a:effectLst/>
                        </a:rPr>
                        <a:t>отдел,</a:t>
                      </a:r>
                      <a:r>
                        <a:rPr lang="ru-RU" sz="1400" baseline="0" dirty="0" smtClean="0">
                          <a:effectLst/>
                        </a:rPr>
                        <a:t> а сотрудники </a:t>
                      </a:r>
                      <a:r>
                        <a:rPr lang="ru-RU" sz="1400" dirty="0" smtClean="0">
                          <a:effectLst/>
                        </a:rPr>
                        <a:t>13 поселений </a:t>
                      </a:r>
                      <a:r>
                        <a:rPr lang="ru-RU" sz="1400" dirty="0" smtClean="0">
                          <a:effectLst/>
                        </a:rPr>
                        <a:t>вошли в отдел по </a:t>
                      </a:r>
                      <a:r>
                        <a:rPr lang="ru-RU" sz="1400" dirty="0" smtClean="0">
                          <a:effectLst/>
                        </a:rPr>
                        <a:t>местному самоуправлению администрации округа («</a:t>
                      </a:r>
                      <a:r>
                        <a:rPr lang="ru-RU" sz="1400" dirty="0" err="1" smtClean="0">
                          <a:effectLst/>
                        </a:rPr>
                        <a:t>Пинежское</a:t>
                      </a:r>
                      <a:r>
                        <a:rPr lang="ru-RU" sz="1400" dirty="0" smtClean="0">
                          <a:effectLst/>
                        </a:rPr>
                        <a:t>»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вошло в состав </a:t>
                      </a:r>
                      <a:r>
                        <a:rPr lang="ru-RU" sz="1400" baseline="0" dirty="0" err="1" smtClean="0">
                          <a:effectLst/>
                        </a:rPr>
                        <a:t>Пинежского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baseline="0" dirty="0" err="1" smtClean="0">
                          <a:effectLst/>
                        </a:rPr>
                        <a:t>террриториального</a:t>
                      </a:r>
                      <a:r>
                        <a:rPr lang="ru-RU" sz="1400" baseline="0" dirty="0" smtClean="0">
                          <a:effectLst/>
                        </a:rPr>
                        <a:t> отдела; работники поселений </a:t>
                      </a:r>
                      <a:r>
                        <a:rPr lang="ru-RU" sz="1400" baseline="0" dirty="0" smtClean="0">
                          <a:effectLst/>
                        </a:rPr>
                        <a:t>«</a:t>
                      </a:r>
                      <a:r>
                        <a:rPr lang="ru-RU" sz="1400" baseline="0" dirty="0" err="1" smtClean="0">
                          <a:effectLst/>
                        </a:rPr>
                        <a:t>Веркольское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Карпогорское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Кеврольское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Кушкопальское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Лавельское</a:t>
                      </a:r>
                      <a:r>
                        <a:rPr lang="ru-RU" sz="1400" baseline="0" dirty="0" smtClean="0">
                          <a:effectLst/>
                        </a:rPr>
                        <a:t>», «Междуреченское», «</a:t>
                      </a:r>
                      <a:r>
                        <a:rPr lang="ru-RU" sz="1400" baseline="0" dirty="0" err="1" smtClean="0">
                          <a:effectLst/>
                        </a:rPr>
                        <a:t>Нюхченское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Пиринемское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Покшеньгское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Сийское</a:t>
                      </a:r>
                      <a:r>
                        <a:rPr lang="ru-RU" sz="1400" baseline="0" dirty="0" smtClean="0">
                          <a:effectLst/>
                        </a:rPr>
                        <a:t>», «Сосновское», «Сурское», «</a:t>
                      </a:r>
                      <a:r>
                        <a:rPr lang="ru-RU" sz="1400" baseline="0" dirty="0" err="1" smtClean="0">
                          <a:effectLst/>
                        </a:rPr>
                        <a:t>Шилегское</a:t>
                      </a:r>
                      <a:r>
                        <a:rPr lang="ru-RU" sz="1400" baseline="0" dirty="0" smtClean="0">
                          <a:effectLst/>
                        </a:rPr>
                        <a:t>» </a:t>
                      </a:r>
                      <a:r>
                        <a:rPr lang="ru-RU" sz="1400" baseline="0" dirty="0" smtClean="0">
                          <a:effectLst/>
                        </a:rPr>
                        <a:t>стали муниципальными служащими отдела местного самоуправления администрации округа 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2334157703"/>
                  </a:ext>
                </a:extLst>
              </a:tr>
              <a:tr h="13822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Отдел по местному самоуправлению администрации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Пинежского</a:t>
                      </a: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муниципального округа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312107"/>
                  </a:ext>
                </a:extLst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 bwMode="auto">
          <a:xfrm>
            <a:off x="2776071" y="533400"/>
            <a:ext cx="7712543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>
                <a:solidFill>
                  <a:prstClr val="white"/>
                </a:solidFill>
              </a:rPr>
              <a:t>муниципальных </a:t>
            </a: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округов</a:t>
            </a:r>
          </a:p>
        </p:txBody>
      </p:sp>
    </p:spTree>
    <p:extLst>
      <p:ext uri="{BB962C8B-B14F-4D97-AF65-F5344CB8AC3E}">
        <p14:creationId xmlns:p14="http://schemas.microsoft.com/office/powerpoint/2010/main" val="96805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3503613" y="620714"/>
            <a:ext cx="6481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>
              <a:latin typeface="Arial" panose="020B0604020202020204" pitchFamily="34" charset="0"/>
            </a:endParaRP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2452688" y="3714750"/>
            <a:ext cx="8388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chemeClr val="bg1"/>
              </a:solidFill>
            </a:endParaRPr>
          </a:p>
        </p:txBody>
      </p:sp>
      <p:pic>
        <p:nvPicPr>
          <p:cNvPr id="3175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14" y="93733"/>
            <a:ext cx="826372" cy="933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кругленный прямоугольник 6"/>
          <p:cNvSpPr/>
          <p:nvPr/>
        </p:nvSpPr>
        <p:spPr bwMode="auto">
          <a:xfrm>
            <a:off x="2281866" y="300712"/>
            <a:ext cx="9377776" cy="94528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На территории Архангельской области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применяются </a:t>
            </a:r>
          </a:p>
          <a:p>
            <a:pPr algn="ctr">
              <a:defRPr/>
            </a:pPr>
            <a:r>
              <a:rPr lang="ru-RU" sz="2000" b="1" i="1" dirty="0" smtClean="0">
                <a:solidFill>
                  <a:schemeClr val="bg1"/>
                </a:solidFill>
                <a:cs typeface="Arial" charset="0"/>
              </a:rPr>
              <a:t>6 моделей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территориального управления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в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созданных муниципальных округах: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8" name="Group 4">
            <a:extLst>
              <a:ext uri="{FF2B5EF4-FFF2-40B4-BE49-F238E27FC236}">
                <a16:creationId xmlns:a16="http://schemas.microsoft.com/office/drawing/2014/main" id="{00D7C93A-60B2-4979-96AB-6CB426C9C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728637"/>
              </p:ext>
            </p:extLst>
          </p:nvPr>
        </p:nvGraphicFramePr>
        <p:xfrm>
          <a:off x="479914" y="1376282"/>
          <a:ext cx="11384783" cy="5054132"/>
        </p:xfrm>
        <a:graphic>
          <a:graphicData uri="http://schemas.openxmlformats.org/drawingml/2006/table">
            <a:tbl>
              <a:tblPr/>
              <a:tblGrid>
                <a:gridCol w="472274">
                  <a:extLst>
                    <a:ext uri="{9D8B030D-6E8A-4147-A177-3AD203B41FA5}">
                      <a16:colId xmlns:a16="http://schemas.microsoft.com/office/drawing/2014/main" val="3517496944"/>
                    </a:ext>
                  </a:extLst>
                </a:gridCol>
                <a:gridCol w="7136735">
                  <a:extLst>
                    <a:ext uri="{9D8B030D-6E8A-4147-A177-3AD203B41FA5}">
                      <a16:colId xmlns:a16="http://schemas.microsoft.com/office/drawing/2014/main" val="3752684823"/>
                    </a:ext>
                  </a:extLst>
                </a:gridCol>
                <a:gridCol w="3775774">
                  <a:extLst>
                    <a:ext uri="{9D8B030D-6E8A-4147-A177-3AD203B41FA5}">
                      <a16:colId xmlns:a16="http://schemas.microsoft.com/office/drawing/2014/main" val="2315272389"/>
                    </a:ext>
                  </a:extLst>
                </a:gridCol>
              </a:tblGrid>
              <a:tr h="340022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Применяемая модель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Муниципальные округа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618077"/>
                  </a:ext>
                </a:extLst>
              </a:tr>
              <a:tr h="544402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Территориальные отделы (управления) со статусом юридического лица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Вилегодский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Плесецкий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Мезенский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Холмогорский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Приморский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61221"/>
                  </a:ext>
                </a:extLst>
              </a:tr>
              <a:tr h="70282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Территориальные отделы (управления) без статуса юридического лица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Верхнетоемский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Каргопольский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Котласский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Няндомский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Красноборский</a:t>
                      </a:r>
                      <a:endParaRPr kumimoji="0" lang="en-US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3650"/>
                  </a:ext>
                </a:extLst>
              </a:tr>
              <a:tr h="458399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На месте поселений – муниципальные казенные учреждения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Виноградовский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644706"/>
                  </a:ext>
                </a:extLst>
              </a:tr>
              <a:tr h="458399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Без образования территориальных отделов (отдельный отдел/управление в администрации)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Лешуконский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334094"/>
                  </a:ext>
                </a:extLst>
              </a:tr>
              <a:tr h="632756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Без образования территориальных отделов (специалисты бывших поселений в составе определенного отдела)</a:t>
                      </a:r>
                      <a:endParaRPr lang="ru-RU" sz="1400" dirty="0"/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alt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Шенкурский</a:t>
                      </a:r>
                      <a:endParaRPr lang="ru-RU" sz="1200" b="1" dirty="0"/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640641"/>
                  </a:ext>
                </a:extLst>
              </a:tr>
              <a:tr h="32343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«Смешанный тип» (территориальные отделы и отдел в администрации округа)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Устьянский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Пинежский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50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1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3503613" y="620714"/>
            <a:ext cx="6481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>
              <a:latin typeface="Arial" panose="020B0604020202020204" pitchFamily="34" charset="0"/>
            </a:endParaRPr>
          </a:p>
        </p:txBody>
      </p:sp>
      <p:sp>
        <p:nvSpPr>
          <p:cNvPr id="31747" name="Rectangle 8"/>
          <p:cNvSpPr>
            <a:spLocks noChangeArrowheads="1"/>
          </p:cNvSpPr>
          <p:nvPr/>
        </p:nvSpPr>
        <p:spPr bwMode="auto">
          <a:xfrm>
            <a:off x="1952626" y="1643063"/>
            <a:ext cx="8501063" cy="7858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chemeClr val="bg1"/>
              </a:solidFill>
            </a:endParaRPr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3952876" y="1357313"/>
            <a:ext cx="6715125" cy="857250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chemeClr val="bg1"/>
                </a:solidFill>
                <a:cs typeface="Arial" charset="0"/>
              </a:rPr>
              <a:t>Благодарю за внимание!</a:t>
            </a: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2452688" y="3714750"/>
            <a:ext cx="8388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chemeClr val="bg1"/>
              </a:solidFill>
            </a:endParaRPr>
          </a:p>
        </p:txBody>
      </p:sp>
      <p:pic>
        <p:nvPicPr>
          <p:cNvPr id="3175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214313"/>
            <a:ext cx="107315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002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</a:pPr>
            <a:endParaRPr lang="ru-RU" altLang="ru-RU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763" y="542925"/>
            <a:ext cx="7467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4100" name="Group 4">
            <a:extLst>
              <a:ext uri="{FF2B5EF4-FFF2-40B4-BE49-F238E27FC236}">
                <a16:creationId xmlns:a16="http://schemas.microsoft.com/office/drawing/2014/main" id="{00D7C93A-60B2-4979-96AB-6CB426C9C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40840"/>
              </p:ext>
            </p:extLst>
          </p:nvPr>
        </p:nvGraphicFramePr>
        <p:xfrm>
          <a:off x="1952625" y="1637881"/>
          <a:ext cx="8500904" cy="3421884"/>
        </p:xfrm>
        <a:graphic>
          <a:graphicData uri="http://schemas.openxmlformats.org/drawingml/2006/table">
            <a:tbl>
              <a:tblPr/>
              <a:tblGrid>
                <a:gridCol w="3335774">
                  <a:extLst>
                    <a:ext uri="{9D8B030D-6E8A-4147-A177-3AD203B41FA5}">
                      <a16:colId xmlns:a16="http://schemas.microsoft.com/office/drawing/2014/main" val="3517496944"/>
                    </a:ext>
                  </a:extLst>
                </a:gridCol>
                <a:gridCol w="2226960">
                  <a:extLst>
                    <a:ext uri="{9D8B030D-6E8A-4147-A177-3AD203B41FA5}">
                      <a16:colId xmlns:a16="http://schemas.microsoft.com/office/drawing/2014/main" val="3752684823"/>
                    </a:ext>
                  </a:extLst>
                </a:gridCol>
                <a:gridCol w="2938170">
                  <a:extLst>
                    <a:ext uri="{9D8B030D-6E8A-4147-A177-3AD203B41FA5}">
                      <a16:colId xmlns:a16="http://schemas.microsoft.com/office/drawing/2014/main" val="2315272389"/>
                    </a:ext>
                  </a:extLst>
                </a:gridCol>
              </a:tblGrid>
              <a:tr h="954055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Вид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муниципального образования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на 1 января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2020 года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На 1 января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2024 года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618077"/>
                  </a:ext>
                </a:extLst>
              </a:tr>
              <a:tr h="387282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Городские округа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61221"/>
                  </a:ext>
                </a:extLst>
              </a:tr>
              <a:tr h="417124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Муниципальные районы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43650"/>
                  </a:ext>
                </a:extLst>
              </a:tr>
              <a:tr h="385516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Муниципальные округа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644706"/>
                  </a:ext>
                </a:extLst>
              </a:tr>
              <a:tr h="463141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Городские поселения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334094"/>
                  </a:ext>
                </a:extLst>
              </a:tr>
              <a:tr h="427484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Сельские поселения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640641"/>
                  </a:ext>
                </a:extLst>
              </a:tr>
              <a:tr h="387282"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ВСЕГО: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90000" marR="90000" marT="45003" marB="45003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50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2300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964572"/>
              </p:ext>
            </p:extLst>
          </p:nvPr>
        </p:nvGraphicFramePr>
        <p:xfrm>
          <a:off x="240650" y="1300955"/>
          <a:ext cx="11574684" cy="429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860">
                  <a:extLst>
                    <a:ext uri="{9D8B030D-6E8A-4147-A177-3AD203B41FA5}">
                      <a16:colId xmlns:a16="http://schemas.microsoft.com/office/drawing/2014/main" val="1078572628"/>
                    </a:ext>
                  </a:extLst>
                </a:gridCol>
                <a:gridCol w="2066412">
                  <a:extLst>
                    <a:ext uri="{9D8B030D-6E8A-4147-A177-3AD203B41FA5}">
                      <a16:colId xmlns:a16="http://schemas.microsoft.com/office/drawing/2014/main" val="2507295678"/>
                    </a:ext>
                  </a:extLst>
                </a:gridCol>
                <a:gridCol w="1310964">
                  <a:extLst>
                    <a:ext uri="{9D8B030D-6E8A-4147-A177-3AD203B41FA5}">
                      <a16:colId xmlns:a16="http://schemas.microsoft.com/office/drawing/2014/main" val="665533472"/>
                    </a:ext>
                  </a:extLst>
                </a:gridCol>
                <a:gridCol w="3649054">
                  <a:extLst>
                    <a:ext uri="{9D8B030D-6E8A-4147-A177-3AD203B41FA5}">
                      <a16:colId xmlns:a16="http://schemas.microsoft.com/office/drawing/2014/main" val="260313402"/>
                    </a:ext>
                  </a:extLst>
                </a:gridCol>
                <a:gridCol w="1495514">
                  <a:extLst>
                    <a:ext uri="{9D8B030D-6E8A-4147-A177-3AD203B41FA5}">
                      <a16:colId xmlns:a16="http://schemas.microsoft.com/office/drawing/2014/main" val="3598505349"/>
                    </a:ext>
                  </a:extLst>
                </a:gridCol>
                <a:gridCol w="2679880">
                  <a:extLst>
                    <a:ext uri="{9D8B030D-6E8A-4147-A177-3AD203B41FA5}">
                      <a16:colId xmlns:a16="http://schemas.microsoft.com/office/drawing/2014/main" val="1553398635"/>
                    </a:ext>
                  </a:extLst>
                </a:gridCol>
              </a:tblGrid>
              <a:tr h="70871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</a:t>
                      </a:r>
                      <a:r>
                        <a:rPr lang="ru-RU" sz="1400" dirty="0" smtClean="0">
                          <a:effectLst/>
                        </a:rPr>
                        <a:t>территориального отдела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статус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Особенности преобразования района в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363196072"/>
                  </a:ext>
                </a:extLst>
              </a:tr>
              <a:tr h="597289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Верхнетоемский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Афанасьевский</a:t>
                      </a:r>
                      <a:r>
                        <a:rPr lang="ru-RU" sz="1400" dirty="0">
                          <a:effectLst/>
                        </a:rPr>
                        <a:t>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Вместо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8 </a:t>
                      </a:r>
                      <a:r>
                        <a:rPr lang="ru-RU" sz="1400" dirty="0" smtClean="0">
                          <a:effectLst/>
                        </a:rPr>
                        <a:t>поселений </a:t>
                      </a:r>
                      <a:r>
                        <a:rPr lang="ru-RU" sz="1400" dirty="0" smtClean="0">
                          <a:effectLst/>
                        </a:rPr>
                        <a:t>создано 6 </a:t>
                      </a:r>
                      <a:r>
                        <a:rPr lang="ru-RU" sz="1400" dirty="0">
                          <a:effectLst/>
                        </a:rPr>
                        <a:t>территориальных отделов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(«</a:t>
                      </a:r>
                      <a:r>
                        <a:rPr lang="ru-RU" sz="1400" dirty="0" err="1" smtClean="0">
                          <a:effectLst/>
                        </a:rPr>
                        <a:t>Пучужское</a:t>
                      </a:r>
                      <a:r>
                        <a:rPr lang="ru-RU" sz="1400" dirty="0" smtClean="0">
                          <a:effectLst/>
                        </a:rPr>
                        <a:t>» поселение </a:t>
                      </a:r>
                      <a:r>
                        <a:rPr lang="ru-RU" sz="1400" dirty="0" smtClean="0">
                          <a:effectLst/>
                        </a:rPr>
                        <a:t>вошло в состав </a:t>
                      </a:r>
                      <a:r>
                        <a:rPr lang="ru-RU" sz="1400" dirty="0" err="1" smtClean="0">
                          <a:effectLst/>
                        </a:rPr>
                        <a:t>Афанасьевского</a:t>
                      </a:r>
                      <a:r>
                        <a:rPr lang="ru-RU" sz="1400" dirty="0" smtClean="0">
                          <a:effectLst/>
                        </a:rPr>
                        <a:t> территориального отдела, </a:t>
                      </a:r>
                      <a:r>
                        <a:rPr lang="ru-RU" sz="1400" dirty="0" smtClean="0">
                          <a:effectLst/>
                        </a:rPr>
                        <a:t>«</a:t>
                      </a:r>
                      <a:r>
                        <a:rPr lang="ru-RU" sz="1400" dirty="0" err="1" smtClean="0">
                          <a:effectLst/>
                        </a:rPr>
                        <a:t>Верхнетоемское</a:t>
                      </a:r>
                      <a:r>
                        <a:rPr lang="ru-RU" sz="1400" dirty="0" smtClean="0">
                          <a:effectLst/>
                        </a:rPr>
                        <a:t>»</a:t>
                      </a:r>
                      <a:r>
                        <a:rPr lang="ru-RU" sz="1400" baseline="0" dirty="0" smtClean="0">
                          <a:effectLst/>
                        </a:rPr>
                        <a:t> вошло в </a:t>
                      </a:r>
                      <a:r>
                        <a:rPr lang="ru-RU" sz="1400" baseline="0" dirty="0" smtClean="0">
                          <a:effectLst/>
                        </a:rPr>
                        <a:t>состав администрации </a:t>
                      </a:r>
                      <a:r>
                        <a:rPr lang="ru-RU" sz="1400" baseline="0" dirty="0" smtClean="0">
                          <a:effectLst/>
                        </a:rPr>
                        <a:t>округа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2334157703"/>
                  </a:ext>
                </a:extLst>
              </a:tr>
              <a:tr h="597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Выйский</a:t>
                      </a:r>
                      <a:r>
                        <a:rPr lang="ru-RU" sz="1400" dirty="0">
                          <a:effectLst/>
                        </a:rPr>
                        <a:t>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668674"/>
                  </a:ext>
                </a:extLst>
              </a:tr>
              <a:tr h="597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Горковский</a:t>
                      </a:r>
                      <a:r>
                        <a:rPr lang="ru-RU" sz="1400" dirty="0">
                          <a:effectLst/>
                        </a:rPr>
                        <a:t>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063747"/>
                  </a:ext>
                </a:extLst>
              </a:tr>
              <a:tr h="597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Двинской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712887"/>
                  </a:ext>
                </a:extLst>
              </a:tr>
              <a:tr h="597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Сефтренский</a:t>
                      </a:r>
                      <a:r>
                        <a:rPr lang="ru-RU" sz="1400" dirty="0">
                          <a:effectLst/>
                        </a:rPr>
                        <a:t> территориальный отдел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2544"/>
                  </a:ext>
                </a:extLst>
              </a:tr>
              <a:tr h="5972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Федьковский</a:t>
                      </a:r>
                      <a:r>
                        <a:rPr lang="ru-RU" sz="1400" dirty="0">
                          <a:effectLst/>
                        </a:rPr>
                        <a:t>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312107"/>
                  </a:ext>
                </a:extLst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 bwMode="auto">
          <a:xfrm>
            <a:off x="2776071" y="533400"/>
            <a:ext cx="7712543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 smtClean="0">
                <a:solidFill>
                  <a:prstClr val="white"/>
                </a:solidFill>
                <a:latin typeface="Calibri" panose="020F0502020204030204"/>
              </a:rPr>
              <a:t>муниципальных округов</a:t>
            </a:r>
            <a:endParaRPr lang="ru-RU" b="1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98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505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2776071" y="533400"/>
            <a:ext cx="7712543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>
                <a:solidFill>
                  <a:prstClr val="white"/>
                </a:solidFill>
              </a:rPr>
              <a:t>муниципальных </a:t>
            </a: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округов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908946"/>
              </p:ext>
            </p:extLst>
          </p:nvPr>
        </p:nvGraphicFramePr>
        <p:xfrm>
          <a:off x="243068" y="1412873"/>
          <a:ext cx="11609408" cy="4907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980">
                  <a:extLst>
                    <a:ext uri="{9D8B030D-6E8A-4147-A177-3AD203B41FA5}">
                      <a16:colId xmlns:a16="http://schemas.microsoft.com/office/drawing/2014/main" val="1643217392"/>
                    </a:ext>
                  </a:extLst>
                </a:gridCol>
                <a:gridCol w="1786694">
                  <a:extLst>
                    <a:ext uri="{9D8B030D-6E8A-4147-A177-3AD203B41FA5}">
                      <a16:colId xmlns:a16="http://schemas.microsoft.com/office/drawing/2014/main" val="4195420659"/>
                    </a:ext>
                  </a:extLst>
                </a:gridCol>
                <a:gridCol w="609597">
                  <a:extLst>
                    <a:ext uri="{9D8B030D-6E8A-4147-A177-3AD203B41FA5}">
                      <a16:colId xmlns:a16="http://schemas.microsoft.com/office/drawing/2014/main" val="539226636"/>
                    </a:ext>
                  </a:extLst>
                </a:gridCol>
                <a:gridCol w="2917442">
                  <a:extLst>
                    <a:ext uri="{9D8B030D-6E8A-4147-A177-3AD203B41FA5}">
                      <a16:colId xmlns:a16="http://schemas.microsoft.com/office/drawing/2014/main" val="601764770"/>
                    </a:ext>
                  </a:extLst>
                </a:gridCol>
                <a:gridCol w="1640793">
                  <a:extLst>
                    <a:ext uri="{9D8B030D-6E8A-4147-A177-3AD203B41FA5}">
                      <a16:colId xmlns:a16="http://schemas.microsoft.com/office/drawing/2014/main" val="235669278"/>
                    </a:ext>
                  </a:extLst>
                </a:gridCol>
                <a:gridCol w="4280902">
                  <a:extLst>
                    <a:ext uri="{9D8B030D-6E8A-4147-A177-3AD203B41FA5}">
                      <a16:colId xmlns:a16="http://schemas.microsoft.com/office/drawing/2014/main" val="1249631973"/>
                    </a:ext>
                  </a:extLst>
                </a:gridCol>
              </a:tblGrid>
              <a:tr h="58246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</a:t>
                      </a:r>
                      <a:r>
                        <a:rPr lang="ru-RU" sz="1400" dirty="0" smtClean="0">
                          <a:effectLst/>
                        </a:rPr>
                        <a:t>территориального отдела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статус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Особенности </a:t>
                      </a:r>
                      <a:r>
                        <a:rPr lang="ru-RU" sz="1400" dirty="0" smtClean="0">
                          <a:effectLst/>
                        </a:rPr>
                        <a:t>преобразования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extLst>
                  <a:ext uri="{0D108BD9-81ED-4DB2-BD59-A6C34878D82A}">
                    <a16:rowId xmlns:a16="http://schemas.microsoft.com/office/drawing/2014/main" val="985267291"/>
                  </a:ext>
                </a:extLst>
              </a:tr>
              <a:tr h="478683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Вилегодский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Вилегодский</a:t>
                      </a:r>
                      <a:r>
                        <a:rPr lang="ru-RU" sz="1400" dirty="0">
                          <a:effectLst/>
                        </a:rPr>
                        <a:t>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юр. лицо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Вместо 6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 smtClean="0">
                          <a:effectLst/>
                        </a:rPr>
                        <a:t>создано 4 </a:t>
                      </a:r>
                      <a:r>
                        <a:rPr lang="ru-RU" sz="1400" dirty="0">
                          <a:effectLst/>
                        </a:rPr>
                        <a:t>территориальных </a:t>
                      </a:r>
                      <a:r>
                        <a:rPr lang="ru-RU" sz="1400" dirty="0" smtClean="0">
                          <a:effectLst/>
                        </a:rPr>
                        <a:t>отдела со статусом юридических лиц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(территория поселения «</a:t>
                      </a:r>
                      <a:r>
                        <a:rPr lang="ru-RU" sz="1400" dirty="0" err="1" smtClean="0">
                          <a:effectLst/>
                        </a:rPr>
                        <a:t>Беляевское</a:t>
                      </a:r>
                      <a:r>
                        <a:rPr lang="ru-RU" sz="1400" dirty="0" smtClean="0">
                          <a:effectLst/>
                        </a:rPr>
                        <a:t>» </a:t>
                      </a:r>
                      <a:r>
                        <a:rPr lang="ru-RU" sz="1400" dirty="0" smtClean="0">
                          <a:effectLst/>
                        </a:rPr>
                        <a:t>вошла в состав Никольского территориального отдела, </a:t>
                      </a:r>
                      <a:r>
                        <a:rPr lang="ru-RU" sz="1400" dirty="0" smtClean="0">
                          <a:effectLst/>
                        </a:rPr>
                        <a:t>«</a:t>
                      </a:r>
                      <a:r>
                        <a:rPr lang="ru-RU" sz="1400" dirty="0" err="1" smtClean="0">
                          <a:effectLst/>
                        </a:rPr>
                        <a:t>Ильинское</a:t>
                      </a:r>
                      <a:r>
                        <a:rPr lang="ru-RU" sz="1400" dirty="0" smtClean="0">
                          <a:effectLst/>
                        </a:rPr>
                        <a:t>» ликвидировано)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extLst>
                  <a:ext uri="{0D108BD9-81ED-4DB2-BD59-A6C34878D82A}">
                    <a16:rowId xmlns:a16="http://schemas.microsoft.com/office/drawing/2014/main" val="610621107"/>
                  </a:ext>
                </a:extLst>
              </a:tr>
              <a:tr h="388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Никольский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юр. лицо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627235"/>
                  </a:ext>
                </a:extLst>
              </a:tr>
              <a:tr h="388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Павловский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юр. лицо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871555"/>
                  </a:ext>
                </a:extLst>
              </a:tr>
              <a:tr h="388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Селянский территориальный отдел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юр. лицо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781107"/>
                  </a:ext>
                </a:extLst>
              </a:tr>
              <a:tr h="33247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Виноградовский муниципальный округ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МКУ «</a:t>
                      </a:r>
                      <a:r>
                        <a:rPr lang="ru-RU" sz="1400" dirty="0" err="1">
                          <a:effectLst/>
                        </a:rPr>
                        <a:t>Березниковское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юр. лицо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Вместо 8 сельских поселений создано </a:t>
                      </a:r>
                      <a:r>
                        <a:rPr lang="ru-RU" sz="1400" dirty="0">
                          <a:effectLst/>
                        </a:rPr>
                        <a:t>2 </a:t>
                      </a:r>
                      <a:r>
                        <a:rPr lang="ru-RU" sz="1400" dirty="0" smtClean="0">
                          <a:effectLst/>
                        </a:rPr>
                        <a:t>муниципальных казенных учреждения с обособленными рабочими местами </a:t>
                      </a:r>
                      <a:r>
                        <a:rPr lang="ru-RU" sz="1400" dirty="0" smtClean="0">
                          <a:effectLst/>
                        </a:rPr>
                        <a:t>(по </a:t>
                      </a:r>
                      <a:r>
                        <a:rPr lang="ru-RU" sz="1400" dirty="0" smtClean="0">
                          <a:effectLst/>
                        </a:rPr>
                        <a:t>1-2 специалиста на месте бывших администраций) (населенные</a:t>
                      </a:r>
                      <a:r>
                        <a:rPr lang="ru-RU" sz="1400" baseline="0" dirty="0" smtClean="0">
                          <a:effectLst/>
                        </a:rPr>
                        <a:t> пункты </a:t>
                      </a:r>
                      <a:r>
                        <a:rPr lang="ru-RU" sz="1400" dirty="0" smtClean="0">
                          <a:effectLst/>
                        </a:rPr>
                        <a:t>поселений «</a:t>
                      </a:r>
                      <a:r>
                        <a:rPr lang="ru-RU" sz="1400" dirty="0" err="1" smtClean="0">
                          <a:effectLst/>
                        </a:rPr>
                        <a:t>Березниковское</a:t>
                      </a:r>
                      <a:r>
                        <a:rPr lang="ru-RU" sz="1400" dirty="0" smtClean="0">
                          <a:effectLst/>
                        </a:rPr>
                        <a:t>»,</a:t>
                      </a:r>
                      <a:r>
                        <a:rPr lang="ru-RU" sz="1400" baseline="0" dirty="0" smtClean="0">
                          <a:effectLst/>
                        </a:rPr>
                        <a:t> «</a:t>
                      </a:r>
                      <a:r>
                        <a:rPr lang="ru-RU" sz="1400" baseline="0" dirty="0" err="1" smtClean="0">
                          <a:effectLst/>
                        </a:rPr>
                        <a:t>Заостровское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Шидровское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Моржегорское</a:t>
                      </a:r>
                      <a:r>
                        <a:rPr lang="ru-RU" sz="1400" baseline="0" dirty="0" smtClean="0">
                          <a:effectLst/>
                        </a:rPr>
                        <a:t>» вошли в состав МКУ «</a:t>
                      </a:r>
                      <a:r>
                        <a:rPr lang="ru-RU" sz="1400" baseline="0" dirty="0" err="1" smtClean="0">
                          <a:effectLst/>
                        </a:rPr>
                        <a:t>Березниковское</a:t>
                      </a:r>
                      <a:r>
                        <a:rPr lang="ru-RU" sz="1400" baseline="0" dirty="0" smtClean="0">
                          <a:effectLst/>
                        </a:rPr>
                        <a:t>»; населенные пункты поселений «</a:t>
                      </a:r>
                      <a:r>
                        <a:rPr lang="ru-RU" sz="1400" baseline="0" dirty="0" err="1" smtClean="0">
                          <a:effectLst/>
                        </a:rPr>
                        <a:t>Рочегодское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Борецкое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Осиновское</a:t>
                      </a:r>
                      <a:r>
                        <a:rPr lang="ru-RU" sz="1400" baseline="0" dirty="0" smtClean="0">
                          <a:effectLst/>
                        </a:rPr>
                        <a:t>», «</a:t>
                      </a:r>
                      <a:r>
                        <a:rPr lang="ru-RU" sz="1400" baseline="0" dirty="0" err="1" smtClean="0">
                          <a:effectLst/>
                        </a:rPr>
                        <a:t>Усть-Ваенгьское</a:t>
                      </a:r>
                      <a:r>
                        <a:rPr lang="ru-RU" sz="1400" baseline="0" dirty="0" smtClean="0">
                          <a:effectLst/>
                        </a:rPr>
                        <a:t>» вошли в состав МКУ «</a:t>
                      </a:r>
                      <a:r>
                        <a:rPr lang="ru-RU" sz="1400" baseline="0" dirty="0" err="1" smtClean="0">
                          <a:effectLst/>
                        </a:rPr>
                        <a:t>Рочегодское</a:t>
                      </a:r>
                      <a:r>
                        <a:rPr lang="ru-RU" sz="1400" baseline="0" dirty="0" smtClean="0">
                          <a:effectLst/>
                        </a:rPr>
                        <a:t>»)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extLst>
                  <a:ext uri="{0D108BD9-81ED-4DB2-BD59-A6C34878D82A}">
                    <a16:rowId xmlns:a16="http://schemas.microsoft.com/office/drawing/2014/main" val="2493945063"/>
                  </a:ext>
                </a:extLst>
              </a:tr>
              <a:tr h="2348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МКУ «</a:t>
                      </a:r>
                      <a:r>
                        <a:rPr lang="ru-RU" sz="1400" dirty="0" err="1">
                          <a:effectLst/>
                        </a:rPr>
                        <a:t>Рочегодское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юр. лицо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83" marR="4348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292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75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710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645381"/>
              </p:ext>
            </p:extLst>
          </p:nvPr>
        </p:nvGraphicFramePr>
        <p:xfrm>
          <a:off x="370390" y="1300164"/>
          <a:ext cx="11389488" cy="5440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204">
                  <a:extLst>
                    <a:ext uri="{9D8B030D-6E8A-4147-A177-3AD203B41FA5}">
                      <a16:colId xmlns:a16="http://schemas.microsoft.com/office/drawing/2014/main" val="1218558205"/>
                    </a:ext>
                  </a:extLst>
                </a:gridCol>
                <a:gridCol w="1683137">
                  <a:extLst>
                    <a:ext uri="{9D8B030D-6E8A-4147-A177-3AD203B41FA5}">
                      <a16:colId xmlns:a16="http://schemas.microsoft.com/office/drawing/2014/main" val="410352875"/>
                    </a:ext>
                  </a:extLst>
                </a:gridCol>
                <a:gridCol w="484493">
                  <a:extLst>
                    <a:ext uri="{9D8B030D-6E8A-4147-A177-3AD203B41FA5}">
                      <a16:colId xmlns:a16="http://schemas.microsoft.com/office/drawing/2014/main" val="3912038301"/>
                    </a:ext>
                  </a:extLst>
                </a:gridCol>
                <a:gridCol w="3766591">
                  <a:extLst>
                    <a:ext uri="{9D8B030D-6E8A-4147-A177-3AD203B41FA5}">
                      <a16:colId xmlns:a16="http://schemas.microsoft.com/office/drawing/2014/main" val="1034963343"/>
                    </a:ext>
                  </a:extLst>
                </a:gridCol>
                <a:gridCol w="1024932">
                  <a:extLst>
                    <a:ext uri="{9D8B030D-6E8A-4147-A177-3AD203B41FA5}">
                      <a16:colId xmlns:a16="http://schemas.microsoft.com/office/drawing/2014/main" val="2333520918"/>
                    </a:ext>
                  </a:extLst>
                </a:gridCol>
                <a:gridCol w="4123131">
                  <a:extLst>
                    <a:ext uri="{9D8B030D-6E8A-4147-A177-3AD203B41FA5}">
                      <a16:colId xmlns:a16="http://schemas.microsoft.com/office/drawing/2014/main" val="4007839657"/>
                    </a:ext>
                  </a:extLst>
                </a:gridCol>
              </a:tblGrid>
              <a:tr h="5305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№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Наименование </a:t>
                      </a:r>
                      <a:r>
                        <a:rPr lang="ru-RU" sz="1300" dirty="0" smtClean="0">
                          <a:effectLst/>
                        </a:rPr>
                        <a:t>территориального отделов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статус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Особенности преобразования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района  в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extLst>
                  <a:ext uri="{0D108BD9-81ED-4DB2-BD59-A6C34878D82A}">
                    <a16:rowId xmlns:a16="http://schemas.microsoft.com/office/drawing/2014/main" val="3723283989"/>
                  </a:ext>
                </a:extLst>
              </a:tr>
              <a:tr h="31794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Каргопольский</a:t>
                      </a:r>
                      <a:r>
                        <a:rPr lang="ru-RU" sz="1300" dirty="0">
                          <a:effectLst/>
                        </a:rPr>
                        <a:t> 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Ошевенский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 6 </a:t>
                      </a:r>
                      <a:r>
                        <a:rPr lang="ru-RU" sz="1300" dirty="0" smtClean="0">
                          <a:effectLst/>
                        </a:rPr>
                        <a:t>поселений </a:t>
                      </a:r>
                      <a:r>
                        <a:rPr lang="ru-RU" sz="1300" dirty="0" smtClean="0">
                          <a:effectLst/>
                        </a:rPr>
                        <a:t>создано </a:t>
                      </a:r>
                      <a:r>
                        <a:rPr lang="ru-RU" sz="1300" dirty="0">
                          <a:effectLst/>
                        </a:rPr>
                        <a:t>5 территориальных </a:t>
                      </a:r>
                      <a:r>
                        <a:rPr lang="ru-RU" sz="1300" dirty="0" smtClean="0">
                          <a:effectLst/>
                        </a:rPr>
                        <a:t>отделов («</a:t>
                      </a:r>
                      <a:r>
                        <a:rPr lang="ru-RU" sz="1300" dirty="0" err="1" smtClean="0">
                          <a:effectLst/>
                        </a:rPr>
                        <a:t>Каргопольское</a:t>
                      </a:r>
                      <a:r>
                        <a:rPr lang="ru-RU" sz="1300" dirty="0" smtClean="0">
                          <a:effectLst/>
                        </a:rPr>
                        <a:t>» поселение присоединено к округу)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extLst>
                  <a:ext uri="{0D108BD9-81ED-4DB2-BD59-A6C34878D82A}">
                    <a16:rowId xmlns:a16="http://schemas.microsoft.com/office/drawing/2014/main" val="2781261205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Павловский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846088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Печниковский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319991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Приозерный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970033"/>
                  </a:ext>
                </a:extLst>
              </a:tr>
              <a:tr h="247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Ухотский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836833"/>
                  </a:ext>
                </a:extLst>
              </a:tr>
              <a:tr h="317943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Плесецкий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Плесецкий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 14 </a:t>
                      </a:r>
                      <a:r>
                        <a:rPr lang="ru-RU" sz="1300" dirty="0" smtClean="0">
                          <a:effectLst/>
                        </a:rPr>
                        <a:t>поселений </a:t>
                      </a:r>
                      <a:r>
                        <a:rPr lang="ru-RU" sz="1300" dirty="0" smtClean="0">
                          <a:effectLst/>
                        </a:rPr>
                        <a:t>создано</a:t>
                      </a:r>
                      <a:r>
                        <a:rPr lang="ru-RU" sz="1300" baseline="0" dirty="0" smtClean="0">
                          <a:effectLst/>
                        </a:rPr>
                        <a:t> </a:t>
                      </a:r>
                      <a:r>
                        <a:rPr lang="ru-RU" sz="1300" dirty="0" smtClean="0">
                          <a:effectLst/>
                        </a:rPr>
                        <a:t>5 </a:t>
                      </a:r>
                      <a:r>
                        <a:rPr lang="ru-RU" sz="1300" dirty="0">
                          <a:effectLst/>
                        </a:rPr>
                        <a:t>территориальных </a:t>
                      </a:r>
                      <a:r>
                        <a:rPr lang="ru-RU" sz="1300" dirty="0" smtClean="0">
                          <a:effectLst/>
                        </a:rPr>
                        <a:t>отделов («</a:t>
                      </a:r>
                      <a:r>
                        <a:rPr lang="ru-RU" sz="1300" dirty="0" err="1" smtClean="0">
                          <a:effectLst/>
                        </a:rPr>
                        <a:t>Плесецкое</a:t>
                      </a:r>
                      <a:r>
                        <a:rPr lang="ru-RU" sz="1300" dirty="0" smtClean="0">
                          <a:effectLst/>
                        </a:rPr>
                        <a:t>», «Тарасовское» и «</a:t>
                      </a:r>
                      <a:r>
                        <a:rPr lang="ru-RU" sz="1300" dirty="0" err="1" smtClean="0">
                          <a:effectLst/>
                        </a:rPr>
                        <a:t>Пуксоозерское</a:t>
                      </a:r>
                      <a:r>
                        <a:rPr lang="ru-RU" sz="1300" dirty="0" smtClean="0">
                          <a:effectLst/>
                        </a:rPr>
                        <a:t>» </a:t>
                      </a:r>
                      <a:r>
                        <a:rPr lang="ru-RU" sz="1300" dirty="0" smtClean="0">
                          <a:effectLst/>
                        </a:rPr>
                        <a:t>вошли в состав </a:t>
                      </a:r>
                      <a:r>
                        <a:rPr lang="ru-RU" sz="1300" dirty="0" err="1" smtClean="0">
                          <a:effectLst/>
                        </a:rPr>
                        <a:t>Плесецкого</a:t>
                      </a:r>
                      <a:r>
                        <a:rPr lang="ru-RU" sz="1300" dirty="0" smtClean="0">
                          <a:effectLst/>
                        </a:rPr>
                        <a:t> </a:t>
                      </a:r>
                      <a:r>
                        <a:rPr lang="ru-RU" sz="1300" baseline="0" dirty="0" smtClean="0">
                          <a:effectLst/>
                        </a:rPr>
                        <a:t>территориального отдела, </a:t>
                      </a:r>
                      <a:r>
                        <a:rPr lang="ru-RU" sz="1300" baseline="0" dirty="0" smtClean="0">
                          <a:effectLst/>
                        </a:rPr>
                        <a:t>«</a:t>
                      </a:r>
                      <a:r>
                        <a:rPr lang="ru-RU" sz="1300" baseline="0" dirty="0" err="1" smtClean="0">
                          <a:effectLst/>
                        </a:rPr>
                        <a:t>Емцовское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Ярнемское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Савинский территориальный отдел,  , «</a:t>
                      </a:r>
                      <a:r>
                        <a:rPr lang="ru-RU" sz="1300" baseline="0" dirty="0" err="1" smtClean="0">
                          <a:effectLst/>
                        </a:rPr>
                        <a:t>Ундозерское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Федовское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Оксовское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</a:t>
                      </a:r>
                      <a:r>
                        <a:rPr lang="ru-RU" sz="1300" baseline="0" dirty="0" err="1" smtClean="0">
                          <a:effectLst/>
                        </a:rPr>
                        <a:t>Североонежский</a:t>
                      </a:r>
                      <a:r>
                        <a:rPr lang="ru-RU" sz="1300" baseline="0" dirty="0" smtClean="0">
                          <a:effectLst/>
                        </a:rPr>
                        <a:t> территориальный отдел, «</a:t>
                      </a:r>
                      <a:r>
                        <a:rPr lang="ru-RU" sz="1300" baseline="0" dirty="0" err="1" smtClean="0">
                          <a:effectLst/>
                        </a:rPr>
                        <a:t>Самодедское</a:t>
                      </a:r>
                      <a:r>
                        <a:rPr lang="ru-RU" sz="1300" baseline="0" dirty="0" smtClean="0">
                          <a:effectLst/>
                        </a:rPr>
                        <a:t>» вошло в Обозерский территориальный отдел; «</a:t>
                      </a:r>
                      <a:r>
                        <a:rPr lang="ru-RU" sz="1300" baseline="0" dirty="0" err="1" smtClean="0">
                          <a:effectLst/>
                        </a:rPr>
                        <a:t>Кенозерское</a:t>
                      </a:r>
                      <a:r>
                        <a:rPr lang="ru-RU" sz="1300" baseline="0" dirty="0" smtClean="0">
                          <a:effectLst/>
                        </a:rPr>
                        <a:t>» вошло в </a:t>
                      </a:r>
                      <a:r>
                        <a:rPr lang="ru-RU" sz="1300" baseline="0" dirty="0" err="1" smtClean="0">
                          <a:effectLst/>
                        </a:rPr>
                        <a:t>Коневский</a:t>
                      </a:r>
                      <a:r>
                        <a:rPr lang="ru-RU" sz="1300" baseline="0" dirty="0" smtClean="0">
                          <a:effectLst/>
                        </a:rPr>
                        <a:t> территориальный отдел)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extLst>
                  <a:ext uri="{0D108BD9-81ED-4DB2-BD59-A6C34878D82A}">
                    <a16:rowId xmlns:a16="http://schemas.microsoft.com/office/drawing/2014/main" val="1429041430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Савинский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820423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Обозерский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963206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Североонежский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59924"/>
                  </a:ext>
                </a:extLst>
              </a:tr>
              <a:tr h="7690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Коневский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542054"/>
                  </a:ext>
                </a:extLst>
              </a:tr>
              <a:tr h="317943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Котласский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Сольвычегодский территориальный отдел 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</a:t>
                      </a:r>
                      <a:r>
                        <a:rPr lang="ru-RU" sz="1300" baseline="0" dirty="0" smtClean="0">
                          <a:effectLst/>
                        </a:rPr>
                        <a:t> </a:t>
                      </a:r>
                      <a:r>
                        <a:rPr lang="ru-RU" sz="1300" dirty="0" smtClean="0">
                          <a:effectLst/>
                        </a:rPr>
                        <a:t>4 поселений создано </a:t>
                      </a:r>
                      <a:r>
                        <a:rPr lang="ru-RU" sz="1300" dirty="0">
                          <a:effectLst/>
                        </a:rPr>
                        <a:t>4 территориальных отдела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extLst>
                  <a:ext uri="{0D108BD9-81ED-4DB2-BD59-A6C34878D82A}">
                    <a16:rowId xmlns:a16="http://schemas.microsoft.com/office/drawing/2014/main" val="1322440944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Черемушский территориальный отдел 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933086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Шипицинский территориальный отдел 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626322"/>
                  </a:ext>
                </a:extLst>
              </a:tr>
              <a:tr h="317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Приводинский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45" marR="3924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548819"/>
                  </a:ext>
                </a:extLst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 bwMode="auto">
          <a:xfrm>
            <a:off x="2776070" y="533400"/>
            <a:ext cx="7784426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>
                <a:solidFill>
                  <a:prstClr val="white"/>
                </a:solidFill>
              </a:rPr>
              <a:t>муниципальных </a:t>
            </a: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округов</a:t>
            </a:r>
          </a:p>
        </p:txBody>
      </p:sp>
    </p:spTree>
    <p:extLst>
      <p:ext uri="{BB962C8B-B14F-4D97-AF65-F5344CB8AC3E}">
        <p14:creationId xmlns:p14="http://schemas.microsoft.com/office/powerpoint/2010/main" val="21412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915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178379"/>
              </p:ext>
            </p:extLst>
          </p:nvPr>
        </p:nvGraphicFramePr>
        <p:xfrm>
          <a:off x="454464" y="1140181"/>
          <a:ext cx="11493025" cy="5388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998">
                  <a:extLst>
                    <a:ext uri="{9D8B030D-6E8A-4147-A177-3AD203B41FA5}">
                      <a16:colId xmlns:a16="http://schemas.microsoft.com/office/drawing/2014/main" val="3420886396"/>
                    </a:ext>
                  </a:extLst>
                </a:gridCol>
                <a:gridCol w="1796214">
                  <a:extLst>
                    <a:ext uri="{9D8B030D-6E8A-4147-A177-3AD203B41FA5}">
                      <a16:colId xmlns:a16="http://schemas.microsoft.com/office/drawing/2014/main" val="1258450415"/>
                    </a:ext>
                  </a:extLst>
                </a:gridCol>
                <a:gridCol w="782236">
                  <a:extLst>
                    <a:ext uri="{9D8B030D-6E8A-4147-A177-3AD203B41FA5}">
                      <a16:colId xmlns:a16="http://schemas.microsoft.com/office/drawing/2014/main" val="2535950768"/>
                    </a:ext>
                  </a:extLst>
                </a:gridCol>
                <a:gridCol w="3369387">
                  <a:extLst>
                    <a:ext uri="{9D8B030D-6E8A-4147-A177-3AD203B41FA5}">
                      <a16:colId xmlns:a16="http://schemas.microsoft.com/office/drawing/2014/main" val="2862708243"/>
                    </a:ext>
                  </a:extLst>
                </a:gridCol>
                <a:gridCol w="1205802">
                  <a:extLst>
                    <a:ext uri="{9D8B030D-6E8A-4147-A177-3AD203B41FA5}">
                      <a16:colId xmlns:a16="http://schemas.microsoft.com/office/drawing/2014/main" val="3242191998"/>
                    </a:ext>
                  </a:extLst>
                </a:gridCol>
                <a:gridCol w="4029388">
                  <a:extLst>
                    <a:ext uri="{9D8B030D-6E8A-4147-A177-3AD203B41FA5}">
                      <a16:colId xmlns:a16="http://schemas.microsoft.com/office/drawing/2014/main" val="2775167862"/>
                    </a:ext>
                  </a:extLst>
                </a:gridCol>
              </a:tblGrid>
              <a:tr h="406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Наименование территориальных отделов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статус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Особенности преобразования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района  в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extLst>
                  <a:ext uri="{0D108BD9-81ED-4DB2-BD59-A6C34878D82A}">
                    <a16:rowId xmlns:a16="http://schemas.microsoft.com/office/drawing/2014/main" val="3522895135"/>
                  </a:ext>
                </a:extLst>
              </a:tr>
              <a:tr h="9057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Лешуконский</a:t>
                      </a:r>
                      <a:r>
                        <a:rPr lang="ru-RU" sz="1300" dirty="0">
                          <a:effectLst/>
                        </a:rPr>
                        <a:t> 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Территориальное управление администрации Лешуконского муниципального округа Архангельской области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 6 </a:t>
                      </a:r>
                      <a:r>
                        <a:rPr lang="ru-RU" sz="1300" dirty="0" smtClean="0">
                          <a:effectLst/>
                        </a:rPr>
                        <a:t>поселений </a:t>
                      </a:r>
                      <a:r>
                        <a:rPr lang="ru-RU" sz="1300" dirty="0" smtClean="0">
                          <a:effectLst/>
                        </a:rPr>
                        <a:t>создано 1 </a:t>
                      </a:r>
                      <a:r>
                        <a:rPr lang="ru-RU" sz="1300" dirty="0">
                          <a:effectLst/>
                        </a:rPr>
                        <a:t>территориальное </a:t>
                      </a:r>
                      <a:r>
                        <a:rPr lang="ru-RU" sz="1300" dirty="0" smtClean="0">
                          <a:effectLst/>
                        </a:rPr>
                        <a:t>управление (работники</a:t>
                      </a:r>
                      <a:r>
                        <a:rPr lang="ru-RU" sz="1300" baseline="0" dirty="0" smtClean="0">
                          <a:effectLst/>
                        </a:rPr>
                        <a:t> поселений «</a:t>
                      </a:r>
                      <a:r>
                        <a:rPr lang="ru-RU" sz="1300" dirty="0" err="1" smtClean="0">
                          <a:effectLst/>
                        </a:rPr>
                        <a:t>Вожгорское</a:t>
                      </a:r>
                      <a:r>
                        <a:rPr lang="ru-RU" sz="1300" dirty="0" smtClean="0">
                          <a:effectLst/>
                        </a:rPr>
                        <a:t>», «</a:t>
                      </a:r>
                      <a:r>
                        <a:rPr lang="ru-RU" sz="1300" dirty="0" err="1" smtClean="0">
                          <a:effectLst/>
                        </a:rPr>
                        <a:t>Койнасское</a:t>
                      </a:r>
                      <a:r>
                        <a:rPr lang="ru-RU" sz="1300" dirty="0" smtClean="0">
                          <a:effectLst/>
                        </a:rPr>
                        <a:t>», «Лешуконское», «</a:t>
                      </a:r>
                      <a:r>
                        <a:rPr lang="ru-RU" sz="1300" dirty="0" err="1" smtClean="0">
                          <a:effectLst/>
                        </a:rPr>
                        <a:t>Олемское</a:t>
                      </a:r>
                      <a:r>
                        <a:rPr lang="ru-RU" sz="1300" dirty="0" smtClean="0">
                          <a:effectLst/>
                        </a:rPr>
                        <a:t>», «</a:t>
                      </a:r>
                      <a:r>
                        <a:rPr lang="ru-RU" sz="1300" dirty="0" err="1" smtClean="0">
                          <a:effectLst/>
                        </a:rPr>
                        <a:t>Ценогорское</a:t>
                      </a:r>
                      <a:r>
                        <a:rPr lang="ru-RU" sz="1300" dirty="0" smtClean="0">
                          <a:effectLst/>
                        </a:rPr>
                        <a:t>», «</a:t>
                      </a:r>
                      <a:r>
                        <a:rPr lang="ru-RU" sz="1300" dirty="0" err="1" smtClean="0">
                          <a:effectLst/>
                        </a:rPr>
                        <a:t>Юромское</a:t>
                      </a:r>
                      <a:r>
                        <a:rPr lang="ru-RU" sz="1300" dirty="0" smtClean="0">
                          <a:effectLst/>
                        </a:rPr>
                        <a:t>» вошли в состав территориального управления округа)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extLst>
                  <a:ext uri="{0D108BD9-81ED-4DB2-BD59-A6C34878D82A}">
                    <a16:rowId xmlns:a16="http://schemas.microsoft.com/office/drawing/2014/main" val="3163374460"/>
                  </a:ext>
                </a:extLst>
              </a:tr>
              <a:tr h="362285">
                <a:tc row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Мезенский 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Каменский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row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 11 </a:t>
                      </a:r>
                      <a:r>
                        <a:rPr lang="ru-RU" sz="1300" dirty="0" smtClean="0">
                          <a:effectLst/>
                        </a:rPr>
                        <a:t>поселений </a:t>
                      </a:r>
                      <a:r>
                        <a:rPr lang="ru-RU" sz="1300" dirty="0" smtClean="0">
                          <a:effectLst/>
                        </a:rPr>
                        <a:t>создано 9 </a:t>
                      </a:r>
                      <a:r>
                        <a:rPr lang="ru-RU" sz="1300" dirty="0">
                          <a:effectLst/>
                        </a:rPr>
                        <a:t>территориальных </a:t>
                      </a:r>
                      <a:r>
                        <a:rPr lang="ru-RU" sz="1300" dirty="0" smtClean="0">
                          <a:effectLst/>
                        </a:rPr>
                        <a:t>отделов («</a:t>
                      </a:r>
                      <a:r>
                        <a:rPr lang="ru-RU" sz="1300" dirty="0" err="1" smtClean="0">
                          <a:effectLst/>
                        </a:rPr>
                        <a:t>Целегорское</a:t>
                      </a:r>
                      <a:r>
                        <a:rPr lang="ru-RU" sz="1300" dirty="0" smtClean="0">
                          <a:effectLst/>
                        </a:rPr>
                        <a:t>» поселение</a:t>
                      </a:r>
                      <a:r>
                        <a:rPr lang="ru-RU" sz="1300" baseline="0" dirty="0" smtClean="0">
                          <a:effectLst/>
                        </a:rPr>
                        <a:t> вошло в состав Зареченского территориального отдела, «</a:t>
                      </a:r>
                      <a:r>
                        <a:rPr lang="ru-RU" sz="1300" baseline="0" dirty="0" err="1" smtClean="0">
                          <a:effectLst/>
                        </a:rPr>
                        <a:t>Мензенское</a:t>
                      </a:r>
                      <a:r>
                        <a:rPr lang="ru-RU" sz="1300" baseline="0" dirty="0" smtClean="0">
                          <a:effectLst/>
                        </a:rPr>
                        <a:t>» в состав администрации  округа)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extLst>
                  <a:ext uri="{0D108BD9-81ED-4DB2-BD59-A6C34878D82A}">
                    <a16:rowId xmlns:a16="http://schemas.microsoft.com/office/drawing/2014/main" val="1527713496"/>
                  </a:ext>
                </a:extLst>
              </a:tr>
              <a:tr h="362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Быченский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046655"/>
                  </a:ext>
                </a:extLst>
              </a:tr>
              <a:tr h="362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Зареченский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444318"/>
                  </a:ext>
                </a:extLst>
              </a:tr>
              <a:tr h="362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Долгощельский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 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95325"/>
                  </a:ext>
                </a:extLst>
              </a:tr>
              <a:tr h="362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Ручьевский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592213"/>
                  </a:ext>
                </a:extLst>
              </a:tr>
              <a:tr h="362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Дорогорский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867671"/>
                  </a:ext>
                </a:extLst>
              </a:tr>
              <a:tr h="362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Совпольский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453872"/>
                  </a:ext>
                </a:extLst>
              </a:tr>
              <a:tr h="3622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Соянский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29832"/>
                  </a:ext>
                </a:extLst>
              </a:tr>
              <a:tr h="309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Койденский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214433"/>
                  </a:ext>
                </a:extLst>
              </a:tr>
              <a:tr h="36228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9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Няндомский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Мошинский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 3 поселений создано </a:t>
                      </a:r>
                      <a:r>
                        <a:rPr lang="ru-RU" sz="1300" dirty="0">
                          <a:effectLst/>
                        </a:rPr>
                        <a:t>2 территориальных </a:t>
                      </a:r>
                      <a:r>
                        <a:rPr lang="ru-RU" sz="1300" dirty="0" smtClean="0">
                          <a:effectLst/>
                        </a:rPr>
                        <a:t>отдела, </a:t>
                      </a:r>
                      <a:r>
                        <a:rPr lang="ru-RU" sz="1300" baseline="0" dirty="0" smtClean="0">
                          <a:effectLst/>
                        </a:rPr>
                        <a:t>«</a:t>
                      </a:r>
                      <a:r>
                        <a:rPr lang="ru-RU" sz="13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Няндомское</a:t>
                      </a: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13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вошло в состав администрации округа)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extLst>
                  <a:ext uri="{0D108BD9-81ED-4DB2-BD59-A6C34878D82A}">
                    <a16:rowId xmlns:a16="http://schemas.microsoft.com/office/drawing/2014/main" val="3603373723"/>
                  </a:ext>
                </a:extLst>
              </a:tr>
              <a:tr h="344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Шалакушский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-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027" marR="4202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993999"/>
                  </a:ext>
                </a:extLst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 bwMode="auto">
          <a:xfrm>
            <a:off x="2776071" y="453013"/>
            <a:ext cx="7891930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>
                <a:solidFill>
                  <a:prstClr val="white"/>
                </a:solidFill>
              </a:rPr>
              <a:t>муниципальных </a:t>
            </a: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округов</a:t>
            </a:r>
          </a:p>
        </p:txBody>
      </p:sp>
    </p:spTree>
    <p:extLst>
      <p:ext uri="{BB962C8B-B14F-4D97-AF65-F5344CB8AC3E}">
        <p14:creationId xmlns:p14="http://schemas.microsoft.com/office/powerpoint/2010/main" val="120627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5120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3037"/>
              </p:ext>
            </p:extLst>
          </p:nvPr>
        </p:nvGraphicFramePr>
        <p:xfrm>
          <a:off x="452491" y="1196664"/>
          <a:ext cx="11444756" cy="5581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919">
                  <a:extLst>
                    <a:ext uri="{9D8B030D-6E8A-4147-A177-3AD203B41FA5}">
                      <a16:colId xmlns:a16="http://schemas.microsoft.com/office/drawing/2014/main" val="99351291"/>
                    </a:ext>
                  </a:extLst>
                </a:gridCol>
                <a:gridCol w="1668171">
                  <a:extLst>
                    <a:ext uri="{9D8B030D-6E8A-4147-A177-3AD203B41FA5}">
                      <a16:colId xmlns:a16="http://schemas.microsoft.com/office/drawing/2014/main" val="3060945045"/>
                    </a:ext>
                  </a:extLst>
                </a:gridCol>
                <a:gridCol w="616551">
                  <a:extLst>
                    <a:ext uri="{9D8B030D-6E8A-4147-A177-3AD203B41FA5}">
                      <a16:colId xmlns:a16="http://schemas.microsoft.com/office/drawing/2014/main" val="2298979157"/>
                    </a:ext>
                  </a:extLst>
                </a:gridCol>
                <a:gridCol w="3335436">
                  <a:extLst>
                    <a:ext uri="{9D8B030D-6E8A-4147-A177-3AD203B41FA5}">
                      <a16:colId xmlns:a16="http://schemas.microsoft.com/office/drawing/2014/main" val="810370092"/>
                    </a:ext>
                  </a:extLst>
                </a:gridCol>
                <a:gridCol w="838913">
                  <a:extLst>
                    <a:ext uri="{9D8B030D-6E8A-4147-A177-3AD203B41FA5}">
                      <a16:colId xmlns:a16="http://schemas.microsoft.com/office/drawing/2014/main" val="315134572"/>
                    </a:ext>
                  </a:extLst>
                </a:gridCol>
                <a:gridCol w="4450766">
                  <a:extLst>
                    <a:ext uri="{9D8B030D-6E8A-4147-A177-3AD203B41FA5}">
                      <a16:colId xmlns:a16="http://schemas.microsoft.com/office/drawing/2014/main" val="521848359"/>
                    </a:ext>
                  </a:extLst>
                </a:gridCol>
              </a:tblGrid>
              <a:tr h="570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№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Наименование территориальных отделов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статус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Особенности преобразования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района  в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extLst>
                  <a:ext uri="{0D108BD9-81ED-4DB2-BD59-A6C34878D82A}">
                    <a16:rowId xmlns:a16="http://schemas.microsoft.com/office/drawing/2014/main" val="4270446382"/>
                  </a:ext>
                </a:extLst>
              </a:tr>
              <a:tr h="350171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Устьянский</a:t>
                      </a:r>
                      <a:r>
                        <a:rPr lang="ru-RU" sz="1300" dirty="0">
                          <a:effectLst/>
                        </a:rPr>
                        <a:t> 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Октябрьское </a:t>
                      </a:r>
                      <a:r>
                        <a:rPr lang="ru-RU" sz="1300" dirty="0" smtClean="0">
                          <a:effectLst/>
                        </a:rPr>
                        <a:t>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</a:t>
                      </a:r>
                      <a:r>
                        <a:rPr lang="ru-RU" sz="1300" baseline="0" dirty="0" smtClean="0">
                          <a:effectLst/>
                        </a:rPr>
                        <a:t> </a:t>
                      </a:r>
                      <a:r>
                        <a:rPr lang="ru-RU" sz="1300" dirty="0" smtClean="0">
                          <a:effectLst/>
                        </a:rPr>
                        <a:t>16 создано 5 </a:t>
                      </a:r>
                      <a:r>
                        <a:rPr lang="ru-RU" sz="1300" dirty="0" smtClean="0">
                          <a:effectLst/>
                        </a:rPr>
                        <a:t>территориальных отделов и </a:t>
                      </a:r>
                      <a:r>
                        <a:rPr lang="ru-RU" sz="1300" dirty="0" smtClean="0">
                          <a:effectLst/>
                        </a:rPr>
                        <a:t>1 </a:t>
                      </a:r>
                      <a:r>
                        <a:rPr lang="ru-RU" sz="1300" dirty="0" smtClean="0">
                          <a:effectLst/>
                        </a:rPr>
                        <a:t>отдел по работе с сельскими территориями (</a:t>
                      </a:r>
                      <a:r>
                        <a:rPr lang="ru-RU" sz="1300" baseline="0" dirty="0" smtClean="0">
                          <a:effectLst/>
                        </a:rPr>
                        <a:t>работники поселений «</a:t>
                      </a:r>
                      <a:r>
                        <a:rPr lang="ru-RU" sz="1300" baseline="0" dirty="0" err="1" smtClean="0">
                          <a:effectLst/>
                        </a:rPr>
                        <a:t>Бестужевское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Малодорское</a:t>
                      </a:r>
                      <a:r>
                        <a:rPr lang="ru-RU" sz="1300" baseline="0" dirty="0" smtClean="0">
                          <a:effectLst/>
                        </a:rPr>
                        <a:t>», «Орловское», «Дмитриевское», «</a:t>
                      </a:r>
                      <a:r>
                        <a:rPr lang="ru-RU" sz="1300" baseline="0" dirty="0" err="1" smtClean="0">
                          <a:effectLst/>
                        </a:rPr>
                        <a:t>Лихачевское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Синицкое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Плосское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Илезское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Лойгинское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Череновское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отдел по работе с сельскими территориями, который возглавляет руководитель аппарата администрации округа)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extLst>
                  <a:ext uri="{0D108BD9-81ED-4DB2-BD59-A6C34878D82A}">
                    <a16:rowId xmlns:a16="http://schemas.microsoft.com/office/drawing/2014/main" val="2142835825"/>
                  </a:ext>
                </a:extLst>
              </a:tr>
              <a:tr h="350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Березницкий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31024"/>
                  </a:ext>
                </a:extLst>
              </a:tr>
              <a:tr h="350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Шангальский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447631"/>
                  </a:ext>
                </a:extLst>
              </a:tr>
              <a:tr h="350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Киземский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118858"/>
                  </a:ext>
                </a:extLst>
              </a:tr>
              <a:tr h="350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Ростовско-Минский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62372"/>
                  </a:ext>
                </a:extLst>
              </a:tr>
              <a:tr h="301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Отдел по работе с сельскими территориями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-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714089"/>
                  </a:ext>
                </a:extLst>
              </a:tr>
              <a:tr h="810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11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Шенкурский муниципальный округ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1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Нет территориальных отделов, есть специалисты округа, работающие удаленно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-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Работники 8 поселений вошли с состав отдела</a:t>
                      </a:r>
                      <a:r>
                        <a:rPr lang="ru-RU" sz="1300" baseline="0" dirty="0" smtClean="0">
                          <a:effectLst/>
                        </a:rPr>
                        <a:t> организационной работы и муниципальной службы</a:t>
                      </a:r>
                      <a:r>
                        <a:rPr lang="ru-RU" sz="1300" dirty="0" smtClean="0">
                          <a:effectLst/>
                        </a:rPr>
                        <a:t> администрации округа (на местах в бывших администрациях работают специалисты)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extLst>
                  <a:ext uri="{0D108BD9-81ED-4DB2-BD59-A6C34878D82A}">
                    <a16:rowId xmlns:a16="http://schemas.microsoft.com/office/drawing/2014/main" val="3208632717"/>
                  </a:ext>
                </a:extLst>
              </a:tr>
              <a:tr h="350171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Холмогорский 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Емецкий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 13 поселений создано 4 </a:t>
                      </a:r>
                      <a:r>
                        <a:rPr lang="ru-RU" sz="1300" dirty="0">
                          <a:effectLst/>
                        </a:rPr>
                        <a:t>территориальных </a:t>
                      </a:r>
                      <a:r>
                        <a:rPr lang="ru-RU" sz="1300" dirty="0" smtClean="0">
                          <a:effectLst/>
                        </a:rPr>
                        <a:t>отдела </a:t>
                      </a:r>
                      <a:r>
                        <a:rPr lang="ru-RU" sz="1300" dirty="0" smtClean="0">
                          <a:effectLst/>
                        </a:rPr>
                        <a:t>(«</a:t>
                      </a:r>
                      <a:r>
                        <a:rPr lang="ru-RU" sz="1300" dirty="0" err="1" smtClean="0">
                          <a:effectLst/>
                        </a:rPr>
                        <a:t>Емецкое</a:t>
                      </a:r>
                      <a:r>
                        <a:rPr lang="ru-RU" sz="1300" dirty="0" smtClean="0">
                          <a:effectLst/>
                        </a:rPr>
                        <a:t>», «Двинское»,</a:t>
                      </a:r>
                      <a:r>
                        <a:rPr lang="ru-RU" sz="1300" baseline="0" dirty="0" smtClean="0">
                          <a:effectLst/>
                        </a:rPr>
                        <a:t> «</a:t>
                      </a:r>
                      <a:r>
                        <a:rPr lang="ru-RU" sz="1300" baseline="0" dirty="0" err="1" smtClean="0">
                          <a:effectLst/>
                        </a:rPr>
                        <a:t>Хаврогорское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</a:t>
                      </a:r>
                      <a:r>
                        <a:rPr lang="ru-RU" sz="1300" baseline="0" dirty="0" err="1" smtClean="0">
                          <a:effectLst/>
                        </a:rPr>
                        <a:t>Емецкий</a:t>
                      </a:r>
                      <a:r>
                        <a:rPr lang="ru-RU" sz="1300" baseline="0" dirty="0" smtClean="0">
                          <a:effectLst/>
                        </a:rPr>
                        <a:t> территориальный отдел; «</a:t>
                      </a:r>
                      <a:r>
                        <a:rPr lang="ru-RU" sz="1300" baseline="0" dirty="0" err="1" smtClean="0">
                          <a:effectLst/>
                        </a:rPr>
                        <a:t>Маригорское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Ракульское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Усть-Пинежское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</a:t>
                      </a:r>
                      <a:r>
                        <a:rPr lang="ru-RU" sz="1300" baseline="0" dirty="0" err="1" smtClean="0">
                          <a:effectLst/>
                        </a:rPr>
                        <a:t>Матигорский</a:t>
                      </a:r>
                      <a:r>
                        <a:rPr lang="ru-RU" sz="1300" baseline="0" dirty="0" smtClean="0">
                          <a:effectLst/>
                        </a:rPr>
                        <a:t> территориальный отдел, «</a:t>
                      </a:r>
                      <a:r>
                        <a:rPr lang="ru-RU" sz="1300" baseline="0" dirty="0" err="1" smtClean="0">
                          <a:effectLst/>
                        </a:rPr>
                        <a:t>Луковецкое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Белогорское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Ухтостровское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Светлозеское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состав </a:t>
                      </a:r>
                      <a:r>
                        <a:rPr lang="ru-RU" sz="1300" baseline="0" dirty="0" err="1" smtClean="0">
                          <a:effectLst/>
                        </a:rPr>
                        <a:t>Луковецкий</a:t>
                      </a:r>
                      <a:r>
                        <a:rPr lang="ru-RU" sz="1300" baseline="0" dirty="0" smtClean="0">
                          <a:effectLst/>
                        </a:rPr>
                        <a:t>  территориальный отдел; «Холмогорское», «</a:t>
                      </a:r>
                      <a:r>
                        <a:rPr lang="ru-RU" sz="1300" baseline="0" dirty="0" err="1" smtClean="0">
                          <a:effectLst/>
                        </a:rPr>
                        <a:t>Койдокурское</a:t>
                      </a:r>
                      <a:r>
                        <a:rPr lang="ru-RU" sz="1300" baseline="0" dirty="0" smtClean="0">
                          <a:effectLst/>
                        </a:rPr>
                        <a:t>», «</a:t>
                      </a:r>
                      <a:r>
                        <a:rPr lang="ru-RU" sz="1300" baseline="0" dirty="0" err="1" smtClean="0">
                          <a:effectLst/>
                        </a:rPr>
                        <a:t>Кехотское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состав Холмогорского территориального отдела)</a:t>
                      </a:r>
                      <a:endParaRPr lang="ru-RU" sz="13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extLst>
                  <a:ext uri="{0D108BD9-81ED-4DB2-BD59-A6C34878D82A}">
                    <a16:rowId xmlns:a16="http://schemas.microsoft.com/office/drawing/2014/main" val="3569763050"/>
                  </a:ext>
                </a:extLst>
              </a:tr>
              <a:tr h="350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Луковецкий</a:t>
                      </a:r>
                      <a:r>
                        <a:rPr lang="ru-RU" sz="1300" dirty="0">
                          <a:effectLst/>
                        </a:rPr>
                        <a:t> территориальный 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172720"/>
                  </a:ext>
                </a:extLst>
              </a:tr>
              <a:tr h="350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Матигорский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юр. лицо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841909"/>
                  </a:ext>
                </a:extLst>
              </a:tr>
              <a:tr h="9904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Холмогорский территориальный отдел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0" marR="452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552030"/>
                  </a:ext>
                </a:extLst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 bwMode="auto">
          <a:xfrm>
            <a:off x="2776071" y="533400"/>
            <a:ext cx="7712543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>
                <a:solidFill>
                  <a:prstClr val="white"/>
                </a:solidFill>
              </a:rPr>
              <a:t>муниципальных </a:t>
            </a: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округов</a:t>
            </a:r>
          </a:p>
        </p:txBody>
      </p:sp>
    </p:spTree>
    <p:extLst>
      <p:ext uri="{BB962C8B-B14F-4D97-AF65-F5344CB8AC3E}">
        <p14:creationId xmlns:p14="http://schemas.microsoft.com/office/powerpoint/2010/main" val="4636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5120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ый прямоугольник 5"/>
          <p:cNvSpPr/>
          <p:nvPr/>
        </p:nvSpPr>
        <p:spPr bwMode="auto">
          <a:xfrm>
            <a:off x="2776071" y="533400"/>
            <a:ext cx="7712543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 smtClean="0">
                <a:solidFill>
                  <a:prstClr val="white"/>
                </a:solidFill>
              </a:rPr>
              <a:t>муниципальных </a:t>
            </a: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округов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369746"/>
              </p:ext>
            </p:extLst>
          </p:nvPr>
        </p:nvGraphicFramePr>
        <p:xfrm>
          <a:off x="291401" y="1606610"/>
          <a:ext cx="11488381" cy="4416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080">
                  <a:extLst>
                    <a:ext uri="{9D8B030D-6E8A-4147-A177-3AD203B41FA5}">
                      <a16:colId xmlns:a16="http://schemas.microsoft.com/office/drawing/2014/main" val="1078572628"/>
                    </a:ext>
                  </a:extLst>
                </a:gridCol>
                <a:gridCol w="2051004">
                  <a:extLst>
                    <a:ext uri="{9D8B030D-6E8A-4147-A177-3AD203B41FA5}">
                      <a16:colId xmlns:a16="http://schemas.microsoft.com/office/drawing/2014/main" val="2507295678"/>
                    </a:ext>
                  </a:extLst>
                </a:gridCol>
                <a:gridCol w="920853">
                  <a:extLst>
                    <a:ext uri="{9D8B030D-6E8A-4147-A177-3AD203B41FA5}">
                      <a16:colId xmlns:a16="http://schemas.microsoft.com/office/drawing/2014/main" val="665533472"/>
                    </a:ext>
                  </a:extLst>
                </a:gridCol>
                <a:gridCol w="3706667">
                  <a:extLst>
                    <a:ext uri="{9D8B030D-6E8A-4147-A177-3AD203B41FA5}">
                      <a16:colId xmlns:a16="http://schemas.microsoft.com/office/drawing/2014/main" val="260313402"/>
                    </a:ext>
                  </a:extLst>
                </a:gridCol>
                <a:gridCol w="992403">
                  <a:extLst>
                    <a:ext uri="{9D8B030D-6E8A-4147-A177-3AD203B41FA5}">
                      <a16:colId xmlns:a16="http://schemas.microsoft.com/office/drawing/2014/main" val="3598505349"/>
                    </a:ext>
                  </a:extLst>
                </a:gridCol>
                <a:gridCol w="3447374">
                  <a:extLst>
                    <a:ext uri="{9D8B030D-6E8A-4147-A177-3AD203B41FA5}">
                      <a16:colId xmlns:a16="http://schemas.microsoft.com/office/drawing/2014/main" val="1553398635"/>
                    </a:ext>
                  </a:extLst>
                </a:gridCol>
              </a:tblGrid>
              <a:tr h="49349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Наименование территориальных отделов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статус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Особенности преобразования района в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363196072"/>
                  </a:ext>
                </a:extLst>
              </a:tr>
              <a:tr h="52332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Приморский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муниципальный </a:t>
                      </a:r>
                      <a:r>
                        <a:rPr lang="ru-RU" sz="1300" dirty="0">
                          <a:effectLst/>
                        </a:rPr>
                        <a:t>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Беломорское территориальное управление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Вместо 10 </a:t>
                      </a:r>
                      <a:r>
                        <a:rPr lang="ru-RU" sz="1300" dirty="0" smtClean="0">
                          <a:effectLst/>
                        </a:rPr>
                        <a:t>поселений </a:t>
                      </a:r>
                      <a:r>
                        <a:rPr lang="ru-RU" sz="1300" dirty="0" smtClean="0">
                          <a:effectLst/>
                        </a:rPr>
                        <a:t>создано </a:t>
                      </a:r>
                      <a:r>
                        <a:rPr lang="ru-RU" sz="1300" dirty="0" smtClean="0">
                          <a:effectLst/>
                        </a:rPr>
                        <a:t>3 </a:t>
                      </a:r>
                      <a:r>
                        <a:rPr lang="ru-RU" sz="1300" dirty="0">
                          <a:effectLst/>
                        </a:rPr>
                        <a:t>территориальных </a:t>
                      </a:r>
                      <a:r>
                        <a:rPr lang="ru-RU" sz="1300" dirty="0" smtClean="0">
                          <a:effectLst/>
                        </a:rPr>
                        <a:t>управления и 1 территориальный отдел</a:t>
                      </a:r>
                      <a:endParaRPr lang="ru-RU" sz="13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(«Приморское», «</a:t>
                      </a:r>
                      <a:r>
                        <a:rPr lang="ru-RU" sz="1300" dirty="0" err="1" smtClean="0">
                          <a:effectLst/>
                        </a:rPr>
                        <a:t>Пертоминское</a:t>
                      </a:r>
                      <a:r>
                        <a:rPr lang="ru-RU" sz="1300" dirty="0" smtClean="0">
                          <a:effectLst/>
                        </a:rPr>
                        <a:t>» и «Островное»</a:t>
                      </a:r>
                      <a:r>
                        <a:rPr lang="ru-RU" sz="1300" baseline="0" dirty="0" smtClean="0">
                          <a:effectLst/>
                        </a:rPr>
                        <a:t> вошли в Беломорское территориальное управление, </a:t>
                      </a:r>
                      <a:r>
                        <a:rPr lang="ru-RU" sz="1300" dirty="0" smtClean="0">
                          <a:effectLst/>
                        </a:rPr>
                        <a:t> «</a:t>
                      </a:r>
                      <a:r>
                        <a:rPr lang="ru-RU" sz="1300" dirty="0" err="1" smtClean="0">
                          <a:effectLst/>
                        </a:rPr>
                        <a:t>Заостровское</a:t>
                      </a:r>
                      <a:r>
                        <a:rPr lang="ru-RU" sz="1300" dirty="0" smtClean="0">
                          <a:effectLst/>
                        </a:rPr>
                        <a:t>», «</a:t>
                      </a:r>
                      <a:r>
                        <a:rPr lang="ru-RU" sz="1300" dirty="0" err="1" smtClean="0">
                          <a:effectLst/>
                        </a:rPr>
                        <a:t>Катунинское</a:t>
                      </a:r>
                      <a:r>
                        <a:rPr lang="ru-RU" sz="1300" dirty="0" smtClean="0">
                          <a:effectLst/>
                        </a:rPr>
                        <a:t>» и «</a:t>
                      </a:r>
                      <a:r>
                        <a:rPr lang="ru-RU" sz="1300" dirty="0" err="1" smtClean="0">
                          <a:effectLst/>
                        </a:rPr>
                        <a:t>Лисестровское</a:t>
                      </a:r>
                      <a:r>
                        <a:rPr lang="ru-RU" sz="1300" dirty="0" smtClean="0">
                          <a:effectLst/>
                        </a:rPr>
                        <a:t>» вошли</a:t>
                      </a:r>
                      <a:r>
                        <a:rPr lang="ru-RU" sz="1300" baseline="0" dirty="0" smtClean="0">
                          <a:effectLst/>
                        </a:rPr>
                        <a:t> в Лисестровское территориальное управление, «</a:t>
                      </a:r>
                      <a:r>
                        <a:rPr lang="ru-RU" sz="1300" baseline="0" dirty="0" err="1" smtClean="0">
                          <a:effectLst/>
                        </a:rPr>
                        <a:t>Уемское</a:t>
                      </a:r>
                      <a:r>
                        <a:rPr lang="ru-RU" sz="1300" baseline="0" dirty="0" smtClean="0">
                          <a:effectLst/>
                        </a:rPr>
                        <a:t>» и «Боброво-</a:t>
                      </a:r>
                      <a:r>
                        <a:rPr lang="ru-RU" sz="1300" baseline="0" dirty="0" err="1" smtClean="0">
                          <a:effectLst/>
                        </a:rPr>
                        <a:t>Лявленское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</a:t>
                      </a:r>
                      <a:r>
                        <a:rPr lang="ru-RU" sz="1300" baseline="0" dirty="0" err="1" smtClean="0">
                          <a:effectLst/>
                        </a:rPr>
                        <a:t>Уемское</a:t>
                      </a:r>
                      <a:r>
                        <a:rPr lang="ru-RU" sz="1300" baseline="0" dirty="0" smtClean="0">
                          <a:effectLst/>
                        </a:rPr>
                        <a:t> территориальное управление, «</a:t>
                      </a:r>
                      <a:r>
                        <a:rPr lang="ru-RU" sz="1300" baseline="0" dirty="0" err="1" smtClean="0">
                          <a:effectLst/>
                        </a:rPr>
                        <a:t>Талажское</a:t>
                      </a:r>
                      <a:r>
                        <a:rPr lang="ru-RU" sz="1300" baseline="0" dirty="0" smtClean="0">
                          <a:effectLst/>
                        </a:rPr>
                        <a:t>» вошло в состав </a:t>
                      </a:r>
                      <a:r>
                        <a:rPr lang="ru-RU" sz="1300" baseline="0" dirty="0" err="1" smtClean="0">
                          <a:effectLst/>
                        </a:rPr>
                        <a:t>Талажского</a:t>
                      </a:r>
                      <a:r>
                        <a:rPr lang="ru-RU" sz="1300" baseline="0" dirty="0" smtClean="0">
                          <a:effectLst/>
                        </a:rPr>
                        <a:t> территориального отдела.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effectLst/>
                        </a:rPr>
                        <a:t>Работники поселения «</a:t>
                      </a:r>
                      <a:r>
                        <a:rPr lang="ru-RU" sz="1300" baseline="0" dirty="0" err="1" smtClean="0">
                          <a:effectLst/>
                        </a:rPr>
                        <a:t>Соловецкое</a:t>
                      </a:r>
                      <a:r>
                        <a:rPr lang="ru-RU" sz="1300" baseline="0" dirty="0" smtClean="0">
                          <a:effectLst/>
                        </a:rPr>
                        <a:t>» вошли в состав управления по инфраструктурному развитию и муниципальному хозяйству администрации Приморского муниципального округа</a:t>
                      </a:r>
                      <a:r>
                        <a:rPr lang="ru-RU" sz="1300" dirty="0" smtClean="0">
                          <a:effectLst/>
                        </a:rPr>
                        <a:t>)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2334157703"/>
                  </a:ext>
                </a:extLst>
              </a:tr>
              <a:tr h="523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Лисестровское территориальное управление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юр. лицо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668674"/>
                  </a:ext>
                </a:extLst>
              </a:tr>
              <a:tr h="5233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Уемское</a:t>
                      </a: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территориальное управление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юр. лицо</a:t>
                      </a:r>
                      <a:endParaRPr lang="ru-RU" sz="1300" dirty="0">
                        <a:effectLst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063747"/>
                  </a:ext>
                </a:extLst>
              </a:tr>
              <a:tr h="2353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4</a:t>
                      </a:r>
                      <a:endParaRPr lang="ru-RU" sz="13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effectLst/>
                        </a:rPr>
                        <a:t>Талажский</a:t>
                      </a:r>
                      <a:r>
                        <a:rPr lang="ru-RU" sz="1300" dirty="0" smtClean="0">
                          <a:effectLst/>
                        </a:rPr>
                        <a:t> </a:t>
                      </a:r>
                      <a:r>
                        <a:rPr lang="ru-RU" sz="1300" dirty="0">
                          <a:effectLst/>
                        </a:rPr>
                        <a:t>территориальный </a:t>
                      </a:r>
                      <a:r>
                        <a:rPr lang="ru-RU" sz="1300" dirty="0" smtClean="0">
                          <a:effectLst/>
                        </a:rPr>
                        <a:t>отдел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юр. лицо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712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67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809876" y="142876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0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885795"/>
              </p:ext>
            </p:extLst>
          </p:nvPr>
        </p:nvGraphicFramePr>
        <p:xfrm>
          <a:off x="300940" y="1549400"/>
          <a:ext cx="11574684" cy="3723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860">
                  <a:extLst>
                    <a:ext uri="{9D8B030D-6E8A-4147-A177-3AD203B41FA5}">
                      <a16:colId xmlns:a16="http://schemas.microsoft.com/office/drawing/2014/main" val="1078572628"/>
                    </a:ext>
                  </a:extLst>
                </a:gridCol>
                <a:gridCol w="2066412">
                  <a:extLst>
                    <a:ext uri="{9D8B030D-6E8A-4147-A177-3AD203B41FA5}">
                      <a16:colId xmlns:a16="http://schemas.microsoft.com/office/drawing/2014/main" val="2507295678"/>
                    </a:ext>
                  </a:extLst>
                </a:gridCol>
                <a:gridCol w="1797605">
                  <a:extLst>
                    <a:ext uri="{9D8B030D-6E8A-4147-A177-3AD203B41FA5}">
                      <a16:colId xmlns:a16="http://schemas.microsoft.com/office/drawing/2014/main" val="665533472"/>
                    </a:ext>
                  </a:extLst>
                </a:gridCol>
                <a:gridCol w="3731976">
                  <a:extLst>
                    <a:ext uri="{9D8B030D-6E8A-4147-A177-3AD203B41FA5}">
                      <a16:colId xmlns:a16="http://schemas.microsoft.com/office/drawing/2014/main" val="260313402"/>
                    </a:ext>
                  </a:extLst>
                </a:gridCol>
                <a:gridCol w="934497">
                  <a:extLst>
                    <a:ext uri="{9D8B030D-6E8A-4147-A177-3AD203B41FA5}">
                      <a16:colId xmlns:a16="http://schemas.microsoft.com/office/drawing/2014/main" val="3598505349"/>
                    </a:ext>
                  </a:extLst>
                </a:gridCol>
                <a:gridCol w="2671334">
                  <a:extLst>
                    <a:ext uri="{9D8B030D-6E8A-4147-A177-3AD203B41FA5}">
                      <a16:colId xmlns:a16="http://schemas.microsoft.com/office/drawing/2014/main" val="1553398635"/>
                    </a:ext>
                  </a:extLst>
                </a:gridCol>
              </a:tblGrid>
              <a:tr h="105641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территориальных отделов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статус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Особенности преобразования района в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363196072"/>
                  </a:ext>
                </a:extLst>
              </a:tr>
              <a:tr h="446451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</a:rPr>
                        <a:t>Красноборский</a:t>
                      </a: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муниципальный </a:t>
                      </a:r>
                      <a:r>
                        <a:rPr lang="ru-RU" sz="1400" dirty="0">
                          <a:effectLst/>
                        </a:rPr>
                        <a:t>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Белослудский территориальный отдел</a:t>
                      </a: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Вместо 7 </a:t>
                      </a:r>
                      <a:r>
                        <a:rPr lang="ru-RU" sz="1400" dirty="0" smtClean="0">
                          <a:effectLst/>
                        </a:rPr>
                        <a:t>поселений </a:t>
                      </a:r>
                      <a:r>
                        <a:rPr lang="ru-RU" sz="1400" dirty="0" smtClean="0">
                          <a:effectLst/>
                        </a:rPr>
                        <a:t>создано 6 </a:t>
                      </a:r>
                      <a:r>
                        <a:rPr lang="ru-RU" sz="1400" dirty="0">
                          <a:effectLst/>
                        </a:rPr>
                        <a:t>территориальных отделов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 «Алексеевское»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вошло в состав администрации округа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extLst>
                  <a:ext uri="{0D108BD9-81ED-4DB2-BD59-A6C34878D82A}">
                    <a16:rowId xmlns:a16="http://schemas.microsoft.com/office/drawing/2014/main" val="2334157703"/>
                  </a:ext>
                </a:extLst>
              </a:tr>
              <a:tr h="398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Верхнеуфтюгский территориальный отдел</a:t>
                      </a: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668674"/>
                  </a:ext>
                </a:extLst>
              </a:tr>
              <a:tr h="414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Куликовский территориальный отдел</a:t>
                      </a: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063747"/>
                  </a:ext>
                </a:extLst>
              </a:tr>
              <a:tr h="358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Пермогорский территориальный отдел</a:t>
                      </a: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712887"/>
                  </a:ext>
                </a:extLst>
              </a:tr>
              <a:tr h="422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DejaVu Sans" charset="0"/>
                        </a:rPr>
                        <a:t>Телеговский территориальный отдел</a:t>
                      </a: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2544"/>
                  </a:ext>
                </a:extLst>
              </a:tr>
              <a:tr h="627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>
                  <a:txBody>
                    <a:bodyPr/>
                    <a:lstStyle>
                      <a:lvl1pPr>
                        <a:spcBef>
                          <a:spcPts val="8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1pPr>
                      <a:lvl2pPr>
                        <a:spcBef>
                          <a:spcPts val="7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2pPr>
                      <a:lvl3pPr>
                        <a:spcBef>
                          <a:spcPts val="6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3pPr>
                      <a:lvl4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4pPr>
                      <a:lvl5pPr>
                        <a:spcBef>
                          <a:spcPts val="51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5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Noto Sans CJK SC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11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Черевковский</a:t>
                      </a: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территориальный отдел</a:t>
                      </a:r>
                    </a:p>
                  </a:txBody>
                  <a:tcPr marL="65160" marR="65160" marT="0" marB="0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180" marR="521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312107"/>
                  </a:ext>
                </a:extLst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 bwMode="auto">
          <a:xfrm>
            <a:off x="2776071" y="533400"/>
            <a:ext cx="7712543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Территориальное устройство </a:t>
            </a:r>
            <a:r>
              <a:rPr lang="ru-RU" b="1" dirty="0">
                <a:solidFill>
                  <a:prstClr val="white"/>
                </a:solidFill>
              </a:rPr>
              <a:t>муниципальных </a:t>
            </a:r>
            <a:r>
              <a:rPr lang="ru-RU" b="1" dirty="0">
                <a:solidFill>
                  <a:prstClr val="white"/>
                </a:solidFill>
                <a:latin typeface="Calibri" panose="020F0502020204030204"/>
              </a:rPr>
              <a:t>округов</a:t>
            </a:r>
          </a:p>
        </p:txBody>
      </p:sp>
    </p:spTree>
    <p:extLst>
      <p:ext uri="{BB962C8B-B14F-4D97-AF65-F5344CB8AC3E}">
        <p14:creationId xmlns:p14="http://schemas.microsoft.com/office/powerpoint/2010/main" val="349045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1381</Words>
  <Application>Microsoft Office PowerPoint</Application>
  <PresentationFormat>Широкоэкранный</PresentationFormat>
  <Paragraphs>366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DejaVu Sans</vt:lpstr>
      <vt:lpstr>Times New Roman</vt:lpstr>
      <vt:lpstr>Parcel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Петрова Мира Александровна</dc:creator>
  <cp:lastModifiedBy>Петрова Мира Александровна</cp:lastModifiedBy>
  <cp:revision>45</cp:revision>
  <cp:lastPrinted>2024-02-28T09:32:50Z</cp:lastPrinted>
  <dcterms:created xsi:type="dcterms:W3CDTF">2023-11-30T07:12:44Z</dcterms:created>
  <dcterms:modified xsi:type="dcterms:W3CDTF">2024-02-29T10:55:13Z</dcterms:modified>
</cp:coreProperties>
</file>