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88" r:id="rId4"/>
  </p:sldMasterIdLst>
  <p:notesMasterIdLst>
    <p:notesMasterId r:id="rId23"/>
  </p:notesMasterIdLst>
  <p:sldIdLst>
    <p:sldId id="257" r:id="rId5"/>
    <p:sldId id="260" r:id="rId6"/>
    <p:sldId id="287" r:id="rId7"/>
    <p:sldId id="286" r:id="rId8"/>
    <p:sldId id="301" r:id="rId9"/>
    <p:sldId id="291" r:id="rId10"/>
    <p:sldId id="272" r:id="rId11"/>
    <p:sldId id="273" r:id="rId12"/>
    <p:sldId id="274" r:id="rId13"/>
    <p:sldId id="275" r:id="rId14"/>
    <p:sldId id="276" r:id="rId15"/>
    <p:sldId id="284" r:id="rId16"/>
    <p:sldId id="278" r:id="rId17"/>
    <p:sldId id="281" r:id="rId18"/>
    <p:sldId id="299" r:id="rId19"/>
    <p:sldId id="300" r:id="rId20"/>
    <p:sldId id="296" r:id="rId21"/>
    <p:sldId id="29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343" autoAdjust="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17-4F42-B0A7-7ADC4DA4758C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100-4575-A7ED-F165A8E7F0D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100-4575-A7ED-F165A8E7F0D7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100-4575-A7ED-F165A8E7F0D7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100-4575-A7ED-F165A8E7F0D7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100-4575-A7ED-F165A8E7F0D7}"/>
              </c:ext>
            </c:extLst>
          </c:dPt>
          <c:dLbls>
            <c:dLbl>
              <c:idx val="0"/>
              <c:layout>
                <c:manualLayout>
                  <c:x val="-0.12321287602471423"/>
                  <c:y val="-0.1302885835390922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317-4F42-B0A7-7ADC4DA4758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учителя</c:v>
                </c:pt>
                <c:pt idx="1">
                  <c:v>учителя-логопеды, учителя-дефектологи</c:v>
                </c:pt>
                <c:pt idx="2">
                  <c:v>социальные педагоги, педагоги-пихологи</c:v>
                </c:pt>
                <c:pt idx="3">
                  <c:v>педагоги дополнительного образования</c:v>
                </c:pt>
                <c:pt idx="4">
                  <c:v>воспитатели</c:v>
                </c:pt>
                <c:pt idx="5">
                  <c:v>другие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0.7</c:v>
                </c:pt>
                <c:pt idx="1">
                  <c:v>0.03</c:v>
                </c:pt>
                <c:pt idx="2">
                  <c:v>0.04</c:v>
                </c:pt>
                <c:pt idx="3">
                  <c:v>0.02</c:v>
                </c:pt>
                <c:pt idx="4">
                  <c:v>0.16</c:v>
                </c:pt>
                <c:pt idx="5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17-4F42-B0A7-7ADC4DA4758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906331783521273"/>
          <c:y val="4.9999903512809155E-2"/>
          <c:w val="0.34825969432893245"/>
          <c:h val="0.8908095468286109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55185023994951E-2"/>
          <c:y val="5.1466648311675654E-2"/>
          <c:w val="0.93844814976005031"/>
          <c:h val="0.488970703260722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прием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преподавание в начальных классах</c:v>
                </c:pt>
                <c:pt idx="2">
                  <c:v>педагогика дополнительного образования</c:v>
                </c:pt>
                <c:pt idx="3">
                  <c:v>коррекционная педагогика в начальном образовании</c:v>
                </c:pt>
                <c:pt idx="4">
                  <c:v>физическая культура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338</c:v>
                </c:pt>
                <c:pt idx="1">
                  <c:v>145</c:v>
                </c:pt>
                <c:pt idx="2">
                  <c:v>25</c:v>
                </c:pt>
                <c:pt idx="3">
                  <c:v>25</c:v>
                </c:pt>
                <c:pt idx="4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B7-4075-86FD-10698B560E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контингент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преподавание в начальных классах</c:v>
                </c:pt>
                <c:pt idx="2">
                  <c:v>педагогика дополнительного образования</c:v>
                </c:pt>
                <c:pt idx="3">
                  <c:v>коррекционная педагогика в начальном образовании</c:v>
                </c:pt>
                <c:pt idx="4">
                  <c:v>физическая культура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1235</c:v>
                </c:pt>
                <c:pt idx="1">
                  <c:v>494</c:v>
                </c:pt>
                <c:pt idx="2">
                  <c:v>275</c:v>
                </c:pt>
                <c:pt idx="3">
                  <c:v>106</c:v>
                </c:pt>
                <c:pt idx="4">
                  <c:v>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B7-4075-86FD-10698B560E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выпуск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преподавание в начальных классах</c:v>
                </c:pt>
                <c:pt idx="2">
                  <c:v>педагогика дополнительного образования</c:v>
                </c:pt>
                <c:pt idx="3">
                  <c:v>коррекционная педагогика в начальном образовании</c:v>
                </c:pt>
                <c:pt idx="4">
                  <c:v>физическая культура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259</c:v>
                </c:pt>
                <c:pt idx="1">
                  <c:v>96</c:v>
                </c:pt>
                <c:pt idx="2">
                  <c:v>60</c:v>
                </c:pt>
                <c:pt idx="3">
                  <c:v>26</c:v>
                </c:pt>
                <c:pt idx="4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1B7-4075-86FD-10698B560E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3066768"/>
        <c:axId val="223067160"/>
      </c:barChart>
      <c:catAx>
        <c:axId val="22306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23067160"/>
        <c:crosses val="autoZero"/>
        <c:auto val="1"/>
        <c:lblAlgn val="ctr"/>
        <c:lblOffset val="100"/>
        <c:noMultiLvlLbl val="0"/>
      </c:catAx>
      <c:valAx>
        <c:axId val="2230671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306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714342067568694"/>
          <c:y val="5.7900095740315793E-2"/>
          <c:w val="0.41845661476221363"/>
          <c:h val="9.2815677096788896E-2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ru-RU" dirty="0"/>
              <a:t>Результаты </a:t>
            </a:r>
            <a:r>
              <a:rPr lang="ru-RU" dirty="0" smtClean="0"/>
              <a:t>приема по целевым договорам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0" normalizeH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89</c:v>
                </c:pt>
                <c:pt idx="2">
                  <c:v>65</c:v>
                </c:pt>
                <c:pt idx="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A3-4773-8805-233868748F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258428016"/>
        <c:axId val="258430368"/>
      </c:barChart>
      <c:catAx>
        <c:axId val="25842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58430368"/>
        <c:crosses val="autoZero"/>
        <c:auto val="1"/>
        <c:lblAlgn val="ctr"/>
        <c:lblOffset val="100"/>
        <c:noMultiLvlLbl val="0"/>
      </c:catAx>
      <c:valAx>
        <c:axId val="2584303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5842801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82723982287677E-2"/>
          <c:y val="0.11078146793649682"/>
          <c:w val="0.5423588736644247"/>
          <c:h val="0.7815198832121323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E0-4523-9ECB-38905A13155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E0-4523-9ECB-38905A131550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E0-4523-9ECB-38905A131550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EF-4932-9AF5-3BDD5579F490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9E0-4523-9ECB-38905A131550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DEF-4932-9AF5-3BDD5579F490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EF-4932-9AF5-3BDD5579F490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B9E0-4523-9ECB-38905A131550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B9E0-4523-9ECB-38905A131550}"/>
              </c:ext>
            </c:extLst>
          </c:dPt>
          <c:dLbls>
            <c:dLbl>
              <c:idx val="3"/>
              <c:layout>
                <c:manualLayout>
                  <c:x val="1.9830698629718013E-3"/>
                  <c:y val="-4.546794038070687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DEF-4932-9AF5-3BDD5579F4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8713356881925824E-3"/>
                  <c:y val="2.50939046112662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DEF-4932-9AF5-3BDD5579F4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643311762440821E-2"/>
                  <c:y val="4.622772177727647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DEF-4932-9AF5-3BDD5579F49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воспитатели</c:v>
                </c:pt>
                <c:pt idx="1">
                  <c:v>старшие воспитатели</c:v>
                </c:pt>
                <c:pt idx="2">
                  <c:v>музыкальные руководители</c:v>
                </c:pt>
                <c:pt idx="3">
                  <c:v>инструкторы по физической культуре</c:v>
                </c:pt>
                <c:pt idx="4">
                  <c:v>учителя-логопеды</c:v>
                </c:pt>
                <c:pt idx="5">
                  <c:v>учителя-дефектологи</c:v>
                </c:pt>
                <c:pt idx="6">
                  <c:v>педагоги-психологи</c:v>
                </c:pt>
                <c:pt idx="7">
                  <c:v>социальные педагоги</c:v>
                </c:pt>
                <c:pt idx="8">
                  <c:v>другие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0.76</c:v>
                </c:pt>
                <c:pt idx="1">
                  <c:v>0.04</c:v>
                </c:pt>
                <c:pt idx="2">
                  <c:v>0.06</c:v>
                </c:pt>
                <c:pt idx="3">
                  <c:v>0.03</c:v>
                </c:pt>
                <c:pt idx="4">
                  <c:v>0.06</c:v>
                </c:pt>
                <c:pt idx="5">
                  <c:v>0.01</c:v>
                </c:pt>
                <c:pt idx="6">
                  <c:v>0.03</c:v>
                </c:pt>
                <c:pt idx="7">
                  <c:v>0.1</c:v>
                </c:pt>
                <c:pt idx="8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EF-4932-9AF5-3BDD5579F4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98230501415076"/>
          <c:y val="2.5577688740136797E-2"/>
          <c:w val="0.35502261067378837"/>
          <c:h val="0.9519271988631923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45936232907747"/>
          <c:y val="6.8830143759909423E-2"/>
          <c:w val="0.339634621411391"/>
          <c:h val="0.862339712480181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E4-4152-91BD-D23C42EC2F4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E4-4152-91BD-D23C42EC2F4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465-4C14-9A3C-1ED29A00305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65-4C14-9A3C-1ED29A003052}"/>
              </c:ext>
            </c:extLst>
          </c:dPt>
          <c:dLbls>
            <c:dLbl>
              <c:idx val="2"/>
              <c:layout>
                <c:manualLayout>
                  <c:x val="5.440995403902537E-3"/>
                  <c:y val="2.4050148943109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465-4C14-9A3C-1ED29A0030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преподаватели</c:v>
                </c:pt>
                <c:pt idx="1">
                  <c:v>мастера производжственного обучения</c:v>
                </c:pt>
                <c:pt idx="2">
                  <c:v>социальные педагоги, педагоги-психологи, педагоги организаторы</c:v>
                </c:pt>
                <c:pt idx="3">
                  <c:v>прочие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0.68</c:v>
                </c:pt>
                <c:pt idx="1">
                  <c:v>0.18</c:v>
                </c:pt>
                <c:pt idx="2">
                  <c:v>0.03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65-4C14-9A3C-1ED29A00305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936879097507706"/>
          <c:y val="6.1901308314701073E-2"/>
          <c:w val="0.50584452441500904"/>
          <c:h val="0.8761973833705978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2210873805258"/>
          <c:y val="6.302814836203513E-2"/>
          <c:w val="0.3186921753780117"/>
          <c:h val="0.873943703275929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3-4DF9-B8DC-3B43911AC47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3-4DF9-B8DC-3B43911AC47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23-4DF9-B8DC-3B43911AC47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723-4DF9-B8DC-3B43911AC476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723-4DF9-B8DC-3B43911AC476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723-4DF9-B8DC-3B43911AC476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723-4DF9-B8DC-3B43911AC476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723-4DF9-B8DC-3B43911AC4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воспитатели</c:v>
                </c:pt>
                <c:pt idx="1">
                  <c:v>старшие воспитатели</c:v>
                </c:pt>
                <c:pt idx="2">
                  <c:v>музыкальные руководители</c:v>
                </c:pt>
                <c:pt idx="3">
                  <c:v>инструкторы по физической культуре</c:v>
                </c:pt>
                <c:pt idx="4">
                  <c:v>учителя-логопеды</c:v>
                </c:pt>
                <c:pt idx="5">
                  <c:v>учителя-дефектологи</c:v>
                </c:pt>
                <c:pt idx="6">
                  <c:v>педагоги-психологи</c:v>
                </c:pt>
                <c:pt idx="7">
                  <c:v>социальные педагоги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119</c:v>
                </c:pt>
                <c:pt idx="1">
                  <c:v>6</c:v>
                </c:pt>
                <c:pt idx="2">
                  <c:v>41</c:v>
                </c:pt>
                <c:pt idx="3">
                  <c:v>10</c:v>
                </c:pt>
                <c:pt idx="4">
                  <c:v>12</c:v>
                </c:pt>
                <c:pt idx="5">
                  <c:v>4</c:v>
                </c:pt>
                <c:pt idx="6">
                  <c:v>10</c:v>
                </c:pt>
                <c:pt idx="7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91-43BB-A84A-61036D1102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025946067781749"/>
          <c:y val="9.9738322648174796E-2"/>
          <c:w val="0.51720390215171141"/>
          <c:h val="0.8005233547036504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328169511128724E-2"/>
          <c:y val="5.1568485023483289E-2"/>
          <c:w val="0.3186921753780117"/>
          <c:h val="0.873943703275929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CF-453E-A679-92402A33B6A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CF-453E-A679-92402A33B6A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0CF-453E-A679-92402A33B6A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0CF-453E-A679-92402A33B6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общеобразовательных дисциплин</c:v>
                </c:pt>
                <c:pt idx="1">
                  <c:v>общего гуманитарного и социально-экономического учебного цикла</c:v>
                </c:pt>
                <c:pt idx="2">
                  <c:v>математического и общего естественнонаучного учебного цикла</c:v>
                </c:pt>
                <c:pt idx="3">
                  <c:v>профессионального учебного цикла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</c:v>
                </c:pt>
                <c:pt idx="1">
                  <c:v>23</c:v>
                </c:pt>
                <c:pt idx="2">
                  <c:v>12</c:v>
                </c:pt>
                <c:pt idx="3">
                  <c:v>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E2-4269-ABF1-0A46FDE28A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815363467877338"/>
          <c:y val="7.5489855490938298E-2"/>
          <c:w val="0.55930972815075553"/>
          <c:h val="0.8490202890181234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24882274045509E-2"/>
          <c:y val="0.1883254919588136"/>
          <c:w val="0.34138871303598617"/>
          <c:h val="0.5981251707805088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DB-49AC-9C26-80C22E0C3CB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EDB-49AC-9C26-80C22E0C3CB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EDB-49AC-9C26-80C22E0C3CB6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EDB-49AC-9C26-80C22E0C3CB6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EDB-49AC-9C26-80C22E0C3CB6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EDB-49AC-9C26-80C22E0C3CB6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EDB-49AC-9C26-80C22E0C3CB6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EDB-49AC-9C26-80C22E0C3CB6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DE6-47E5-9E43-B25C2A90AE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начальное общее образование</c:v>
                </c:pt>
                <c:pt idx="1">
                  <c:v>русский язык и литература</c:v>
                </c:pt>
                <c:pt idx="2">
                  <c:v>история, экономика, право, обществознание</c:v>
                </c:pt>
                <c:pt idx="3">
                  <c:v>математика, информатика и ИКТ</c:v>
                </c:pt>
                <c:pt idx="4">
                  <c:v>физика</c:v>
                </c:pt>
                <c:pt idx="5">
                  <c:v>химия, география, биология</c:v>
                </c:pt>
                <c:pt idx="6">
                  <c:v>иностранный язык</c:v>
                </c:pt>
                <c:pt idx="7">
                  <c:v>физическая культура</c:v>
                </c:pt>
                <c:pt idx="8">
                  <c:v>прочие предметы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14</c:v>
                </c:pt>
                <c:pt idx="1">
                  <c:v>37</c:v>
                </c:pt>
                <c:pt idx="2">
                  <c:v>10</c:v>
                </c:pt>
                <c:pt idx="3">
                  <c:v>35</c:v>
                </c:pt>
                <c:pt idx="4">
                  <c:v>11</c:v>
                </c:pt>
                <c:pt idx="5">
                  <c:v>13</c:v>
                </c:pt>
                <c:pt idx="6">
                  <c:v>37</c:v>
                </c:pt>
                <c:pt idx="7">
                  <c:v>6</c:v>
                </c:pt>
                <c:pt idx="8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EDB-49AC-9C26-80C22E0C3C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672981750961772"/>
          <c:y val="5.4573367306635243E-2"/>
          <c:w val="0.57924444425949484"/>
          <c:h val="0.878849850537646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Учителей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227FD6E-9F7F-4DBF-A0CF-EF46D6E28569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учителя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83A6E44-674C-429F-ABA8-D0CFC4E796B5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учителя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BD6E417-AFA0-4715-9B88-610BF5F10BCA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учителей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204</c:v>
                </c:pt>
                <c:pt idx="1">
                  <c:v>283</c:v>
                </c:pt>
                <c:pt idx="2">
                  <c:v>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94-4EBA-90BE-B9E6A952B9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170</c:v>
                </c:pt>
                <c:pt idx="1">
                  <c:v>233</c:v>
                </c:pt>
                <c:pt idx="2">
                  <c:v>164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94-4EBA-90BE-B9E6A952B9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4718136"/>
        <c:axId val="154718528"/>
      </c:barChart>
      <c:catAx>
        <c:axId val="154718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54718528"/>
        <c:crosses val="autoZero"/>
        <c:auto val="1"/>
        <c:lblAlgn val="ctr"/>
        <c:lblOffset val="100"/>
        <c:noMultiLvlLbl val="0"/>
      </c:catAx>
      <c:valAx>
        <c:axId val="154718528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471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ru-RU" dirty="0"/>
              <a:t>Результаты приема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0" normalizeH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991</c:v>
                </c:pt>
                <c:pt idx="1">
                  <c:v>850</c:v>
                </c:pt>
                <c:pt idx="2">
                  <c:v>831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D3-4F3C-AF75-F1B1670C22E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222994832"/>
        <c:axId val="222995224"/>
      </c:barChart>
      <c:catAx>
        <c:axId val="22299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22995224"/>
        <c:crosses val="autoZero"/>
        <c:auto val="1"/>
        <c:lblAlgn val="ctr"/>
        <c:lblOffset val="100"/>
        <c:noMultiLvlLbl val="0"/>
      </c:catAx>
      <c:valAx>
        <c:axId val="2229952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299483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ru-RU" dirty="0"/>
              <a:t>Результаты </a:t>
            </a:r>
            <a:r>
              <a:rPr lang="ru-RU" dirty="0" smtClean="0"/>
              <a:t>выпуска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cap="none" spc="0" normalizeH="0" baseline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232701396869297"/>
                  <c:y val="-0.104538397440930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9E7-4A20-A4F9-6679FF2C90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642</c:v>
                </c:pt>
                <c:pt idx="1">
                  <c:v>548</c:v>
                </c:pt>
                <c:pt idx="2">
                  <c:v>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FE-46DE-87AA-D655CB62E60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7"/>
        <c:axId val="223065592"/>
        <c:axId val="223065984"/>
      </c:barChart>
      <c:catAx>
        <c:axId val="22306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23065984"/>
        <c:crosses val="autoZero"/>
        <c:auto val="1"/>
        <c:lblAlgn val="ctr"/>
        <c:lblOffset val="100"/>
        <c:noMultiLvlLbl val="0"/>
      </c:catAx>
      <c:valAx>
        <c:axId val="2230659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30655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ED7C38-DA64-4B58-B87B-031738ADE78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5C6C3CE-84DE-4243-98A3-834CAB478862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2400" b="1" dirty="0" smtClean="0">
              <a:effectLst/>
              <a:latin typeface="Calibri" panose="020F0502020204030204" pitchFamily="34" charset="0"/>
              <a:cs typeface="Calibri" panose="020F0502020204030204" pitchFamily="34" charset="0"/>
            </a:rPr>
            <a:t>Распределение вакансий</a:t>
          </a:r>
          <a:endParaRPr lang="ru-RU" sz="24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C44BEB-A63A-4384-AF85-95908B198FF3}" type="parTrans" cxnId="{5CAD5007-0ADA-41AF-9B9F-0CD00F717849}">
      <dgm:prSet/>
      <dgm:spPr/>
      <dgm:t>
        <a:bodyPr/>
        <a:lstStyle/>
        <a:p>
          <a:pPr algn="ctr"/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EE2B5-616B-4B1C-81B4-92D63933390F}" type="sibTrans" cxnId="{5CAD5007-0ADA-41AF-9B9F-0CD00F717849}">
      <dgm:prSet/>
      <dgm:spPr/>
      <dgm:t>
        <a:bodyPr/>
        <a:lstStyle/>
        <a:p>
          <a:pPr algn="ctr"/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DDBD72-FDE3-461C-8410-C1B7CA328AD3}" type="pres">
      <dgm:prSet presAssocID="{3AED7C38-DA64-4B58-B87B-031738ADE7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BAB326-9C4B-4788-B411-3ED23B014AE6}" type="pres">
      <dgm:prSet presAssocID="{15C6C3CE-84DE-4243-98A3-834CAB47886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55E1BE-CA4E-4572-AF49-3798B37EA346}" type="presOf" srcId="{15C6C3CE-84DE-4243-98A3-834CAB478862}" destId="{D0BAB326-9C4B-4788-B411-3ED23B014AE6}" srcOrd="0" destOrd="0" presId="urn:microsoft.com/office/officeart/2005/8/layout/vList2"/>
    <dgm:cxn modelId="{5CAD5007-0ADA-41AF-9B9F-0CD00F717849}" srcId="{3AED7C38-DA64-4B58-B87B-031738ADE787}" destId="{15C6C3CE-84DE-4243-98A3-834CAB478862}" srcOrd="0" destOrd="0" parTransId="{FFC44BEB-A63A-4384-AF85-95908B198FF3}" sibTransId="{917EE2B5-616B-4B1C-81B4-92D63933390F}"/>
    <dgm:cxn modelId="{729A2023-0FF5-48FD-8652-5B67076C4A94}" type="presOf" srcId="{3AED7C38-DA64-4B58-B87B-031738ADE787}" destId="{9BDDBD72-FDE3-461C-8410-C1B7CA328AD3}" srcOrd="0" destOrd="0" presId="urn:microsoft.com/office/officeart/2005/8/layout/vList2"/>
    <dgm:cxn modelId="{1B77586C-2219-4A8D-A81C-4C4755E28994}" type="presParOf" srcId="{9BDDBD72-FDE3-461C-8410-C1B7CA328AD3}" destId="{D0BAB326-9C4B-4788-B411-3ED23B014A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AC82EA-8B08-4510-B258-FA9568B32E9A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010F02E-43E4-4CA6-965B-7CB3DB560771}">
      <dgm:prSet custT="1"/>
      <dgm:spPr/>
      <dgm:t>
        <a:bodyPr/>
        <a:lstStyle/>
        <a:p>
          <a:pPr algn="ctr" rtl="0"/>
          <a:r>
            <a:rPr lang="ru-RU" sz="1100" b="0" smtClean="0">
              <a:effectLst/>
              <a:latin typeface="Calibri" panose="020F0502020204030204" pitchFamily="34" charset="0"/>
            </a:rPr>
            <a:t>Практиориентированность </a:t>
          </a:r>
          <a:br>
            <a:rPr lang="ru-RU" sz="1100" b="0" smtClean="0">
              <a:effectLst/>
              <a:latin typeface="Calibri" panose="020F0502020204030204" pitchFamily="34" charset="0"/>
            </a:rPr>
          </a:br>
          <a:r>
            <a:rPr lang="ru-RU" sz="1100" b="0" smtClean="0">
              <a:effectLst/>
              <a:latin typeface="Calibri" panose="020F0502020204030204" pitchFamily="34" charset="0"/>
            </a:rPr>
            <a:t>и цифровизация</a:t>
          </a:r>
          <a:endParaRPr lang="ru-RU" sz="1100" b="0" dirty="0">
            <a:effectLst/>
            <a:latin typeface="Calibri" panose="020F0502020204030204" pitchFamily="34" charset="0"/>
          </a:endParaRPr>
        </a:p>
      </dgm:t>
    </dgm:pt>
    <dgm:pt modelId="{77D0F205-3F13-46CC-9EE8-7A58A36A518E}" type="parTrans" cxnId="{A2B74E6F-5D70-4F5F-ABB6-B72AE573A97E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64F3A09F-CDD2-4F64-91AD-226E143530C7}" type="sibTrans" cxnId="{A2B74E6F-5D70-4F5F-ABB6-B72AE573A97E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8B8D03C0-ADD4-4B39-AA3F-E8E417B28B44}">
      <dgm:prSet custT="1"/>
      <dgm:spPr/>
      <dgm:t>
        <a:bodyPr/>
        <a:lstStyle/>
        <a:p>
          <a:pPr algn="ctr" rtl="0"/>
          <a:r>
            <a:rPr lang="ru-RU" sz="1100" b="0" smtClean="0">
              <a:effectLst/>
              <a:latin typeface="Calibri" panose="020F0502020204030204" pitchFamily="34" charset="0"/>
            </a:rPr>
            <a:t>Современные лаборатории</a:t>
          </a:r>
          <a:endParaRPr lang="ru-RU" sz="1100" b="0" dirty="0">
            <a:effectLst/>
            <a:latin typeface="Calibri" panose="020F0502020204030204" pitchFamily="34" charset="0"/>
          </a:endParaRPr>
        </a:p>
      </dgm:t>
    </dgm:pt>
    <dgm:pt modelId="{242DD324-56C6-44DA-B373-7BC962F966B8}" type="parTrans" cxnId="{BED9E775-8DF1-49A6-B9F5-01C0CA8CC9A3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5415FA7D-EB11-4B7D-BEF2-1630D841AB4F}" type="sibTrans" cxnId="{BED9E775-8DF1-49A6-B9F5-01C0CA8CC9A3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27E84E35-3E32-451F-BB1E-1A1CAB730D74}">
      <dgm:prSet custT="1"/>
      <dgm:spPr/>
      <dgm:t>
        <a:bodyPr/>
        <a:lstStyle/>
        <a:p>
          <a:pPr algn="ctr" rtl="0"/>
          <a:r>
            <a:rPr lang="ru-RU" sz="1100" b="0" smtClean="0">
              <a:effectLst/>
              <a:latin typeface="Calibri" panose="020F0502020204030204" pitchFamily="34" charset="0"/>
            </a:rPr>
            <a:t>Трудоустройство</a:t>
          </a:r>
          <a:endParaRPr lang="ru-RU" sz="1100" b="0" dirty="0">
            <a:effectLst/>
            <a:latin typeface="Calibri" panose="020F0502020204030204" pitchFamily="34" charset="0"/>
          </a:endParaRPr>
        </a:p>
      </dgm:t>
    </dgm:pt>
    <dgm:pt modelId="{B461866F-4399-40DB-BD4A-D092DFA43381}" type="parTrans" cxnId="{E51CEFD6-66CA-4818-AC0F-3FBE96D5E104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429CADA0-B50B-4BFA-8FDD-F160C952A2F0}" type="sibTrans" cxnId="{E51CEFD6-66CA-4818-AC0F-3FBE96D5E104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2A1405FE-C69B-47D7-9049-2873F47099CE}">
      <dgm:prSet custT="1"/>
      <dgm:spPr/>
      <dgm:t>
        <a:bodyPr/>
        <a:lstStyle/>
        <a:p>
          <a:pPr algn="ctr" rtl="0"/>
          <a:r>
            <a:rPr lang="ru-RU" sz="1100" b="0" smtClean="0">
              <a:effectLst/>
              <a:latin typeface="Calibri" panose="020F0502020204030204" pitchFamily="34" charset="0"/>
            </a:rPr>
            <a:t>Компетентные преподаватели с практическим опытом</a:t>
          </a:r>
          <a:endParaRPr lang="ru-RU" sz="1100" b="0" dirty="0">
            <a:effectLst/>
            <a:latin typeface="Calibri" panose="020F0502020204030204" pitchFamily="34" charset="0"/>
          </a:endParaRPr>
        </a:p>
      </dgm:t>
    </dgm:pt>
    <dgm:pt modelId="{19DC5E1A-A751-4E6A-938D-8C346A21B623}" type="parTrans" cxnId="{487B01C0-F82E-4726-A5A6-D60E419A0EAC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0AC6AEEA-0886-4073-9199-41CD6B9B7393}" type="sibTrans" cxnId="{487B01C0-F82E-4726-A5A6-D60E419A0EAC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80B767AC-88A0-42C1-9E6D-9C9D80F681E4}">
      <dgm:prSet custT="1"/>
      <dgm:spPr/>
      <dgm:t>
        <a:bodyPr/>
        <a:lstStyle/>
        <a:p>
          <a:pPr algn="ctr" rtl="0"/>
          <a:r>
            <a:rPr lang="ru-RU" sz="1100" b="0" dirty="0" smtClean="0">
              <a:effectLst/>
              <a:latin typeface="Calibri" panose="020F0502020204030204" pitchFamily="34" charset="0"/>
            </a:rPr>
            <a:t>Программы обучения, разработанные совместно с работодателями</a:t>
          </a:r>
          <a:endParaRPr lang="ru-RU" sz="1100" b="0" dirty="0">
            <a:effectLst/>
            <a:latin typeface="Calibri" panose="020F0502020204030204" pitchFamily="34" charset="0"/>
          </a:endParaRPr>
        </a:p>
      </dgm:t>
    </dgm:pt>
    <dgm:pt modelId="{2E30CC12-B943-4665-961A-B427E68C8068}" type="parTrans" cxnId="{C7BC8D89-3811-41AE-8162-F8158FD410D2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0A32926D-CE91-4F13-8BA3-41292ED399BB}" type="sibTrans" cxnId="{C7BC8D89-3811-41AE-8162-F8158FD410D2}">
      <dgm:prSet/>
      <dgm:spPr/>
      <dgm:t>
        <a:bodyPr/>
        <a:lstStyle/>
        <a:p>
          <a:endParaRPr lang="ru-RU" sz="1100" b="0">
            <a:solidFill>
              <a:schemeClr val="tx1"/>
            </a:solidFill>
            <a:effectLst/>
            <a:latin typeface="Calibri" panose="020F0502020204030204" pitchFamily="34" charset="0"/>
          </a:endParaRPr>
        </a:p>
      </dgm:t>
    </dgm:pt>
    <dgm:pt modelId="{0A2D5509-ACE3-4CBF-AB84-925F92F862C6}" type="pres">
      <dgm:prSet presAssocID="{4EAC82EA-8B08-4510-B258-FA9568B32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20826A-F7F3-4EC8-B0B4-ED3D0765D06F}" type="pres">
      <dgm:prSet presAssocID="{5010F02E-43E4-4CA6-965B-7CB3DB56077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DD072-C2FB-4EB7-9531-05BB8927E4D1}" type="pres">
      <dgm:prSet presAssocID="{64F3A09F-CDD2-4F64-91AD-226E143530C7}" presName="spacer" presStyleCnt="0"/>
      <dgm:spPr/>
    </dgm:pt>
    <dgm:pt modelId="{91A858ED-6948-4C2E-9ED0-9885B820A84D}" type="pres">
      <dgm:prSet presAssocID="{8B8D03C0-ADD4-4B39-AA3F-E8E417B28B4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1217F-C4B8-4DE2-B55D-D2D4B3F371F2}" type="pres">
      <dgm:prSet presAssocID="{5415FA7D-EB11-4B7D-BEF2-1630D841AB4F}" presName="spacer" presStyleCnt="0"/>
      <dgm:spPr/>
    </dgm:pt>
    <dgm:pt modelId="{DE0A85FF-B04D-426C-8A9D-77B4F7C7834D}" type="pres">
      <dgm:prSet presAssocID="{27E84E35-3E32-451F-BB1E-1A1CAB730D7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CF5B9-E0E0-401F-A5F0-9EAC5D5C2107}" type="pres">
      <dgm:prSet presAssocID="{429CADA0-B50B-4BFA-8FDD-F160C952A2F0}" presName="spacer" presStyleCnt="0"/>
      <dgm:spPr/>
    </dgm:pt>
    <dgm:pt modelId="{62E54DE8-14EC-4460-A9BE-A31BAF9D6C3F}" type="pres">
      <dgm:prSet presAssocID="{2A1405FE-C69B-47D7-9049-2873F47099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A6E69-9D9F-48D0-BA40-26B5BA3C5606}" type="pres">
      <dgm:prSet presAssocID="{0AC6AEEA-0886-4073-9199-41CD6B9B7393}" presName="spacer" presStyleCnt="0"/>
      <dgm:spPr/>
    </dgm:pt>
    <dgm:pt modelId="{5B3228D9-C04A-4714-8158-EF9462755D3E}" type="pres">
      <dgm:prSet presAssocID="{80B767AC-88A0-42C1-9E6D-9C9D80F681E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BC8D89-3811-41AE-8162-F8158FD410D2}" srcId="{4EAC82EA-8B08-4510-B258-FA9568B32E9A}" destId="{80B767AC-88A0-42C1-9E6D-9C9D80F681E4}" srcOrd="4" destOrd="0" parTransId="{2E30CC12-B943-4665-961A-B427E68C8068}" sibTransId="{0A32926D-CE91-4F13-8BA3-41292ED399BB}"/>
    <dgm:cxn modelId="{E3062A23-E057-4427-A0A5-A73525C88B0B}" type="presOf" srcId="{5010F02E-43E4-4CA6-965B-7CB3DB560771}" destId="{B120826A-F7F3-4EC8-B0B4-ED3D0765D06F}" srcOrd="0" destOrd="0" presId="urn:microsoft.com/office/officeart/2005/8/layout/vList2"/>
    <dgm:cxn modelId="{CD349870-EFF4-4E0C-B153-8784B818BB75}" type="presOf" srcId="{8B8D03C0-ADD4-4B39-AA3F-E8E417B28B44}" destId="{91A858ED-6948-4C2E-9ED0-9885B820A84D}" srcOrd="0" destOrd="0" presId="urn:microsoft.com/office/officeart/2005/8/layout/vList2"/>
    <dgm:cxn modelId="{D06768E5-889A-4372-B1D7-364E33592D6A}" type="presOf" srcId="{27E84E35-3E32-451F-BB1E-1A1CAB730D74}" destId="{DE0A85FF-B04D-426C-8A9D-77B4F7C7834D}" srcOrd="0" destOrd="0" presId="urn:microsoft.com/office/officeart/2005/8/layout/vList2"/>
    <dgm:cxn modelId="{487B01C0-F82E-4726-A5A6-D60E419A0EAC}" srcId="{4EAC82EA-8B08-4510-B258-FA9568B32E9A}" destId="{2A1405FE-C69B-47D7-9049-2873F47099CE}" srcOrd="3" destOrd="0" parTransId="{19DC5E1A-A751-4E6A-938D-8C346A21B623}" sibTransId="{0AC6AEEA-0886-4073-9199-41CD6B9B7393}"/>
    <dgm:cxn modelId="{C9BEBFB0-4688-4F39-A864-74D1F2DE7754}" type="presOf" srcId="{4EAC82EA-8B08-4510-B258-FA9568B32E9A}" destId="{0A2D5509-ACE3-4CBF-AB84-925F92F862C6}" srcOrd="0" destOrd="0" presId="urn:microsoft.com/office/officeart/2005/8/layout/vList2"/>
    <dgm:cxn modelId="{0980B6D0-5929-40F3-A941-FB8E1DC039A0}" type="presOf" srcId="{80B767AC-88A0-42C1-9E6D-9C9D80F681E4}" destId="{5B3228D9-C04A-4714-8158-EF9462755D3E}" srcOrd="0" destOrd="0" presId="urn:microsoft.com/office/officeart/2005/8/layout/vList2"/>
    <dgm:cxn modelId="{6487C178-1677-4D65-9C17-7C320761C8A3}" type="presOf" srcId="{2A1405FE-C69B-47D7-9049-2873F47099CE}" destId="{62E54DE8-14EC-4460-A9BE-A31BAF9D6C3F}" srcOrd="0" destOrd="0" presId="urn:microsoft.com/office/officeart/2005/8/layout/vList2"/>
    <dgm:cxn modelId="{BED9E775-8DF1-49A6-B9F5-01C0CA8CC9A3}" srcId="{4EAC82EA-8B08-4510-B258-FA9568B32E9A}" destId="{8B8D03C0-ADD4-4B39-AA3F-E8E417B28B44}" srcOrd="1" destOrd="0" parTransId="{242DD324-56C6-44DA-B373-7BC962F966B8}" sibTransId="{5415FA7D-EB11-4B7D-BEF2-1630D841AB4F}"/>
    <dgm:cxn modelId="{A2B74E6F-5D70-4F5F-ABB6-B72AE573A97E}" srcId="{4EAC82EA-8B08-4510-B258-FA9568B32E9A}" destId="{5010F02E-43E4-4CA6-965B-7CB3DB560771}" srcOrd="0" destOrd="0" parTransId="{77D0F205-3F13-46CC-9EE8-7A58A36A518E}" sibTransId="{64F3A09F-CDD2-4F64-91AD-226E143530C7}"/>
    <dgm:cxn modelId="{E51CEFD6-66CA-4818-AC0F-3FBE96D5E104}" srcId="{4EAC82EA-8B08-4510-B258-FA9568B32E9A}" destId="{27E84E35-3E32-451F-BB1E-1A1CAB730D74}" srcOrd="2" destOrd="0" parTransId="{B461866F-4399-40DB-BD4A-D092DFA43381}" sibTransId="{429CADA0-B50B-4BFA-8FDD-F160C952A2F0}"/>
    <dgm:cxn modelId="{4FE0D36A-F170-4992-9437-931FC21BD4BE}" type="presParOf" srcId="{0A2D5509-ACE3-4CBF-AB84-925F92F862C6}" destId="{B120826A-F7F3-4EC8-B0B4-ED3D0765D06F}" srcOrd="0" destOrd="0" presId="urn:microsoft.com/office/officeart/2005/8/layout/vList2"/>
    <dgm:cxn modelId="{83F3D934-19A9-4B23-AD4E-F4DAF9261E7C}" type="presParOf" srcId="{0A2D5509-ACE3-4CBF-AB84-925F92F862C6}" destId="{135DD072-C2FB-4EB7-9531-05BB8927E4D1}" srcOrd="1" destOrd="0" presId="urn:microsoft.com/office/officeart/2005/8/layout/vList2"/>
    <dgm:cxn modelId="{AF20DA3F-51EA-431B-AC93-F4B4B5B25E08}" type="presParOf" srcId="{0A2D5509-ACE3-4CBF-AB84-925F92F862C6}" destId="{91A858ED-6948-4C2E-9ED0-9885B820A84D}" srcOrd="2" destOrd="0" presId="urn:microsoft.com/office/officeart/2005/8/layout/vList2"/>
    <dgm:cxn modelId="{C74370A8-B9D5-4EAE-9CB8-6DA228DFB4C4}" type="presParOf" srcId="{0A2D5509-ACE3-4CBF-AB84-925F92F862C6}" destId="{7CA1217F-C4B8-4DE2-B55D-D2D4B3F371F2}" srcOrd="3" destOrd="0" presId="urn:microsoft.com/office/officeart/2005/8/layout/vList2"/>
    <dgm:cxn modelId="{73DE38D7-A4BA-4F1E-9A13-2B5C22AEAFE9}" type="presParOf" srcId="{0A2D5509-ACE3-4CBF-AB84-925F92F862C6}" destId="{DE0A85FF-B04D-426C-8A9D-77B4F7C7834D}" srcOrd="4" destOrd="0" presId="urn:microsoft.com/office/officeart/2005/8/layout/vList2"/>
    <dgm:cxn modelId="{AA769275-E469-4AC9-8C12-E88736C79C24}" type="presParOf" srcId="{0A2D5509-ACE3-4CBF-AB84-925F92F862C6}" destId="{150CF5B9-E0E0-401F-A5F0-9EAC5D5C2107}" srcOrd="5" destOrd="0" presId="urn:microsoft.com/office/officeart/2005/8/layout/vList2"/>
    <dgm:cxn modelId="{E05C503D-489F-43A2-90D3-0F5F21BE1FE0}" type="presParOf" srcId="{0A2D5509-ACE3-4CBF-AB84-925F92F862C6}" destId="{62E54DE8-14EC-4460-A9BE-A31BAF9D6C3F}" srcOrd="6" destOrd="0" presId="urn:microsoft.com/office/officeart/2005/8/layout/vList2"/>
    <dgm:cxn modelId="{E7B16143-EC33-473C-BDDB-A521F68FAB01}" type="presParOf" srcId="{0A2D5509-ACE3-4CBF-AB84-925F92F862C6}" destId="{4AAA6E69-9D9F-48D0-BA40-26B5BA3C5606}" srcOrd="7" destOrd="0" presId="urn:microsoft.com/office/officeart/2005/8/layout/vList2"/>
    <dgm:cxn modelId="{E35C56CC-BAA6-42AB-A387-9FEC4B9D06BF}" type="presParOf" srcId="{0A2D5509-ACE3-4CBF-AB84-925F92F862C6}" destId="{5B3228D9-C04A-4714-8158-EF9462755D3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D8524B-23EA-4C44-9ABB-492E6489A6A7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23E27866-E53B-473C-A0E7-78649A22485F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Дошкольное образование</a:t>
          </a:r>
          <a:endParaRPr lang="ru-RU" sz="1400">
            <a:latin typeface="Calibri" panose="020F0502020204030204" pitchFamily="34" charset="0"/>
          </a:endParaRPr>
        </a:p>
      </dgm:t>
    </dgm:pt>
    <dgm:pt modelId="{DF02E616-F803-4D07-B991-8D507F0A9A7C}" type="parTrans" cxnId="{FE0E5722-EE07-4FF4-917F-110C44B00C4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F54C8C6-7BFE-4CE4-9853-1FA181C871B8}" type="sibTrans" cxnId="{FE0E5722-EE07-4FF4-917F-110C44B00C4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AFC7B3A-D854-4904-BB42-CE34EBC3D55A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Преподавание в начальных классах</a:t>
          </a:r>
          <a:endParaRPr lang="ru-RU" sz="1400">
            <a:latin typeface="Calibri" panose="020F0502020204030204" pitchFamily="34" charset="0"/>
          </a:endParaRPr>
        </a:p>
      </dgm:t>
    </dgm:pt>
    <dgm:pt modelId="{5E150736-94CF-48E1-917C-F14D117E6967}" type="parTrans" cxnId="{A9276B54-FE50-4168-A849-8B6C96F5F49F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EF9CBE19-9CE9-499D-A3E4-A95000862975}" type="sibTrans" cxnId="{A9276B54-FE50-4168-A849-8B6C96F5F49F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A963459B-AD37-4149-92EB-F3CDBA8B8AEC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Педагогика дополнительного образования</a:t>
          </a:r>
          <a:endParaRPr lang="ru-RU" sz="1400">
            <a:latin typeface="Calibri" panose="020F0502020204030204" pitchFamily="34" charset="0"/>
          </a:endParaRPr>
        </a:p>
      </dgm:t>
    </dgm:pt>
    <dgm:pt modelId="{8246C02D-FCA4-4D8A-862B-FFBDD0BEA7CD}" type="parTrans" cxnId="{D89E32FB-7D41-4655-B728-74AB1E72636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7FA87FD-AF80-4C37-AC82-909C11E0331F}" type="sibTrans" cxnId="{D89E32FB-7D41-4655-B728-74AB1E726362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C76BC29B-4882-407E-BF05-9A5DC49A6A04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Специальное дошкольное образование</a:t>
          </a:r>
          <a:endParaRPr lang="ru-RU" sz="1400">
            <a:latin typeface="Calibri" panose="020F0502020204030204" pitchFamily="34" charset="0"/>
          </a:endParaRPr>
        </a:p>
      </dgm:t>
    </dgm:pt>
    <dgm:pt modelId="{597B329B-14CA-4CCC-AA86-16D0375730F8}" type="parTrans" cxnId="{B33A0783-950D-4B57-BDF6-E54DB74ACB2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BA8493F6-E06E-4C2C-98A9-4B34E104B7F1}" type="sibTrans" cxnId="{B33A0783-950D-4B57-BDF6-E54DB74ACB2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94749280-5B57-4172-8727-5E9893C47147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Музыкальное образование</a:t>
          </a:r>
          <a:endParaRPr lang="ru-RU" sz="1400">
            <a:latin typeface="Calibri" panose="020F0502020204030204" pitchFamily="34" charset="0"/>
          </a:endParaRPr>
        </a:p>
      </dgm:t>
    </dgm:pt>
    <dgm:pt modelId="{1F2822F1-37B1-4395-A6E3-9E4A11EBD0E6}" type="parTrans" cxnId="{B05CA643-A41B-433F-A710-69F55DC3CD0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0D720BA5-18CD-4B4C-A97A-EB532E57311C}" type="sibTrans" cxnId="{B05CA643-A41B-433F-A710-69F55DC3CD04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702121E-5CBB-491A-9F97-8B2945570E6A}">
      <dgm:prSet custT="1"/>
      <dgm:spPr/>
      <dgm:t>
        <a:bodyPr/>
        <a:lstStyle/>
        <a:p>
          <a:pPr rtl="0"/>
          <a:r>
            <a:rPr lang="ru-RU" sz="1400" smtClean="0">
              <a:latin typeface="Calibri" panose="020F0502020204030204" pitchFamily="34" charset="0"/>
            </a:rPr>
            <a:t>Физическая культура</a:t>
          </a:r>
          <a:endParaRPr lang="ru-RU" sz="1400">
            <a:latin typeface="Calibri" panose="020F0502020204030204" pitchFamily="34" charset="0"/>
          </a:endParaRPr>
        </a:p>
      </dgm:t>
    </dgm:pt>
    <dgm:pt modelId="{DAA9FE43-1F53-4DDA-ABE8-6A16256B5E9A}" type="parTrans" cxnId="{414B3C14-1CDB-4EBC-A05E-9F290BDFDA2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D4EA816D-244E-4092-A844-3EA02BF0B069}" type="sibTrans" cxnId="{414B3C14-1CDB-4EBC-A05E-9F290BDFDA2C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49BED5C-2A25-4EC6-9F60-FC40E6101B88}" type="pres">
      <dgm:prSet presAssocID="{2CD8524B-23EA-4C44-9ABB-492E6489A6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916981-ABE0-407D-B90E-3396D7CEA704}" type="pres">
      <dgm:prSet presAssocID="{23E27866-E53B-473C-A0E7-78649A22485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36B624-7329-4771-AE08-682C73CB417D}" type="pres">
      <dgm:prSet presAssocID="{2F54C8C6-7BFE-4CE4-9853-1FA181C871B8}" presName="spacer" presStyleCnt="0"/>
      <dgm:spPr/>
    </dgm:pt>
    <dgm:pt modelId="{A8203F0B-77DB-4956-B1EA-F0F67B82B1A1}" type="pres">
      <dgm:prSet presAssocID="{2AFC7B3A-D854-4904-BB42-CE34EBC3D55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D4981A-399C-4F49-9C6E-2B7B1FBB12F2}" type="pres">
      <dgm:prSet presAssocID="{EF9CBE19-9CE9-499D-A3E4-A95000862975}" presName="spacer" presStyleCnt="0"/>
      <dgm:spPr/>
    </dgm:pt>
    <dgm:pt modelId="{6A127011-0EAA-408F-9E6E-B8175AABE023}" type="pres">
      <dgm:prSet presAssocID="{A963459B-AD37-4149-92EB-F3CDBA8B8AE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7DEEE7-8852-461B-8B4C-3B6D221279F6}" type="pres">
      <dgm:prSet presAssocID="{D7FA87FD-AF80-4C37-AC82-909C11E0331F}" presName="spacer" presStyleCnt="0"/>
      <dgm:spPr/>
    </dgm:pt>
    <dgm:pt modelId="{0610EBEF-17EC-42BF-BE9A-D8AE9BF99C3C}" type="pres">
      <dgm:prSet presAssocID="{C76BC29B-4882-407E-BF05-9A5DC49A6A0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7713D-1F1C-4F15-AE6A-8FE28C8BA933}" type="pres">
      <dgm:prSet presAssocID="{BA8493F6-E06E-4C2C-98A9-4B34E104B7F1}" presName="spacer" presStyleCnt="0"/>
      <dgm:spPr/>
    </dgm:pt>
    <dgm:pt modelId="{A0A5E600-F380-4098-9734-42DD7D929483}" type="pres">
      <dgm:prSet presAssocID="{94749280-5B57-4172-8727-5E9893C4714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63452-22AB-4BE4-89C3-7B54FAE43802}" type="pres">
      <dgm:prSet presAssocID="{0D720BA5-18CD-4B4C-A97A-EB532E57311C}" presName="spacer" presStyleCnt="0"/>
      <dgm:spPr/>
    </dgm:pt>
    <dgm:pt modelId="{E9DB6CB9-5901-40D0-8FA8-A95BEF025818}" type="pres">
      <dgm:prSet presAssocID="{7702121E-5CBB-491A-9F97-8B2945570E6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9E32FB-7D41-4655-B728-74AB1E726362}" srcId="{2CD8524B-23EA-4C44-9ABB-492E6489A6A7}" destId="{A963459B-AD37-4149-92EB-F3CDBA8B8AEC}" srcOrd="2" destOrd="0" parTransId="{8246C02D-FCA4-4D8A-862B-FFBDD0BEA7CD}" sibTransId="{D7FA87FD-AF80-4C37-AC82-909C11E0331F}"/>
    <dgm:cxn modelId="{A9276B54-FE50-4168-A849-8B6C96F5F49F}" srcId="{2CD8524B-23EA-4C44-9ABB-492E6489A6A7}" destId="{2AFC7B3A-D854-4904-BB42-CE34EBC3D55A}" srcOrd="1" destOrd="0" parTransId="{5E150736-94CF-48E1-917C-F14D117E6967}" sibTransId="{EF9CBE19-9CE9-499D-A3E4-A95000862975}"/>
    <dgm:cxn modelId="{2FBE7524-5EBC-484E-AEFA-D2186E10E4D3}" type="presOf" srcId="{2AFC7B3A-D854-4904-BB42-CE34EBC3D55A}" destId="{A8203F0B-77DB-4956-B1EA-F0F67B82B1A1}" srcOrd="0" destOrd="0" presId="urn:microsoft.com/office/officeart/2005/8/layout/vList2"/>
    <dgm:cxn modelId="{3542FED3-794D-4B5B-9C95-9866A6D8CF22}" type="presOf" srcId="{2CD8524B-23EA-4C44-9ABB-492E6489A6A7}" destId="{649BED5C-2A25-4EC6-9F60-FC40E6101B88}" srcOrd="0" destOrd="0" presId="urn:microsoft.com/office/officeart/2005/8/layout/vList2"/>
    <dgm:cxn modelId="{526E95BB-1D4F-402F-95DB-50D7B4D97D16}" type="presOf" srcId="{A963459B-AD37-4149-92EB-F3CDBA8B8AEC}" destId="{6A127011-0EAA-408F-9E6E-B8175AABE023}" srcOrd="0" destOrd="0" presId="urn:microsoft.com/office/officeart/2005/8/layout/vList2"/>
    <dgm:cxn modelId="{414B3C14-1CDB-4EBC-A05E-9F290BDFDA2C}" srcId="{2CD8524B-23EA-4C44-9ABB-492E6489A6A7}" destId="{7702121E-5CBB-491A-9F97-8B2945570E6A}" srcOrd="5" destOrd="0" parTransId="{DAA9FE43-1F53-4DDA-ABE8-6A16256B5E9A}" sibTransId="{D4EA816D-244E-4092-A844-3EA02BF0B069}"/>
    <dgm:cxn modelId="{36CCD9F8-7B47-47C9-9C1C-A935DB0DF600}" type="presOf" srcId="{C76BC29B-4882-407E-BF05-9A5DC49A6A04}" destId="{0610EBEF-17EC-42BF-BE9A-D8AE9BF99C3C}" srcOrd="0" destOrd="0" presId="urn:microsoft.com/office/officeart/2005/8/layout/vList2"/>
    <dgm:cxn modelId="{5143F77F-BB6D-4A8C-B475-059E9472BACD}" type="presOf" srcId="{23E27866-E53B-473C-A0E7-78649A22485F}" destId="{AE916981-ABE0-407D-B90E-3396D7CEA704}" srcOrd="0" destOrd="0" presId="urn:microsoft.com/office/officeart/2005/8/layout/vList2"/>
    <dgm:cxn modelId="{B05CA643-A41B-433F-A710-69F55DC3CD04}" srcId="{2CD8524B-23EA-4C44-9ABB-492E6489A6A7}" destId="{94749280-5B57-4172-8727-5E9893C47147}" srcOrd="4" destOrd="0" parTransId="{1F2822F1-37B1-4395-A6E3-9E4A11EBD0E6}" sibTransId="{0D720BA5-18CD-4B4C-A97A-EB532E57311C}"/>
    <dgm:cxn modelId="{CFA460E9-16BF-4666-915E-D4388EEF8BCD}" type="presOf" srcId="{7702121E-5CBB-491A-9F97-8B2945570E6A}" destId="{E9DB6CB9-5901-40D0-8FA8-A95BEF025818}" srcOrd="0" destOrd="0" presId="urn:microsoft.com/office/officeart/2005/8/layout/vList2"/>
    <dgm:cxn modelId="{FE0E5722-EE07-4FF4-917F-110C44B00C46}" srcId="{2CD8524B-23EA-4C44-9ABB-492E6489A6A7}" destId="{23E27866-E53B-473C-A0E7-78649A22485F}" srcOrd="0" destOrd="0" parTransId="{DF02E616-F803-4D07-B991-8D507F0A9A7C}" sibTransId="{2F54C8C6-7BFE-4CE4-9853-1FA181C871B8}"/>
    <dgm:cxn modelId="{B33A0783-950D-4B57-BDF6-E54DB74ACB24}" srcId="{2CD8524B-23EA-4C44-9ABB-492E6489A6A7}" destId="{C76BC29B-4882-407E-BF05-9A5DC49A6A04}" srcOrd="3" destOrd="0" parTransId="{597B329B-14CA-4CCC-AA86-16D0375730F8}" sibTransId="{BA8493F6-E06E-4C2C-98A9-4B34E104B7F1}"/>
    <dgm:cxn modelId="{5587AE8A-6E3F-478C-BE04-1AF5D15CCD33}" type="presOf" srcId="{94749280-5B57-4172-8727-5E9893C47147}" destId="{A0A5E600-F380-4098-9734-42DD7D929483}" srcOrd="0" destOrd="0" presId="urn:microsoft.com/office/officeart/2005/8/layout/vList2"/>
    <dgm:cxn modelId="{1ECC4294-E6E1-4C7F-909F-5F88FC9BDCF7}" type="presParOf" srcId="{649BED5C-2A25-4EC6-9F60-FC40E6101B88}" destId="{AE916981-ABE0-407D-B90E-3396D7CEA704}" srcOrd="0" destOrd="0" presId="urn:microsoft.com/office/officeart/2005/8/layout/vList2"/>
    <dgm:cxn modelId="{DD06AD7D-7F44-4624-BE51-614D9D0297C0}" type="presParOf" srcId="{649BED5C-2A25-4EC6-9F60-FC40E6101B88}" destId="{9336B624-7329-4771-AE08-682C73CB417D}" srcOrd="1" destOrd="0" presId="urn:microsoft.com/office/officeart/2005/8/layout/vList2"/>
    <dgm:cxn modelId="{DFBADEF4-7112-4B71-9559-E7AA490C17C5}" type="presParOf" srcId="{649BED5C-2A25-4EC6-9F60-FC40E6101B88}" destId="{A8203F0B-77DB-4956-B1EA-F0F67B82B1A1}" srcOrd="2" destOrd="0" presId="urn:microsoft.com/office/officeart/2005/8/layout/vList2"/>
    <dgm:cxn modelId="{5D525E83-D346-4AAD-BA29-C5ED3A28A910}" type="presParOf" srcId="{649BED5C-2A25-4EC6-9F60-FC40E6101B88}" destId="{08D4981A-399C-4F49-9C6E-2B7B1FBB12F2}" srcOrd="3" destOrd="0" presId="urn:microsoft.com/office/officeart/2005/8/layout/vList2"/>
    <dgm:cxn modelId="{6D656D4F-02B6-450E-899B-CB768CD215F6}" type="presParOf" srcId="{649BED5C-2A25-4EC6-9F60-FC40E6101B88}" destId="{6A127011-0EAA-408F-9E6E-B8175AABE023}" srcOrd="4" destOrd="0" presId="urn:microsoft.com/office/officeart/2005/8/layout/vList2"/>
    <dgm:cxn modelId="{E14C06F6-D4A1-4249-86D0-129F8CCA4CE6}" type="presParOf" srcId="{649BED5C-2A25-4EC6-9F60-FC40E6101B88}" destId="{6A7DEEE7-8852-461B-8B4C-3B6D221279F6}" srcOrd="5" destOrd="0" presId="urn:microsoft.com/office/officeart/2005/8/layout/vList2"/>
    <dgm:cxn modelId="{31AD0F0C-728E-4EC3-82ED-B2AA10F13082}" type="presParOf" srcId="{649BED5C-2A25-4EC6-9F60-FC40E6101B88}" destId="{0610EBEF-17EC-42BF-BE9A-D8AE9BF99C3C}" srcOrd="6" destOrd="0" presId="urn:microsoft.com/office/officeart/2005/8/layout/vList2"/>
    <dgm:cxn modelId="{D79AA0C5-677D-4DA1-B41C-64ABF078DC3E}" type="presParOf" srcId="{649BED5C-2A25-4EC6-9F60-FC40E6101B88}" destId="{E467713D-1F1C-4F15-AE6A-8FE28C8BA933}" srcOrd="7" destOrd="0" presId="urn:microsoft.com/office/officeart/2005/8/layout/vList2"/>
    <dgm:cxn modelId="{96B89EEE-0218-40E8-92AE-BEB947500CB9}" type="presParOf" srcId="{649BED5C-2A25-4EC6-9F60-FC40E6101B88}" destId="{A0A5E600-F380-4098-9734-42DD7D929483}" srcOrd="8" destOrd="0" presId="urn:microsoft.com/office/officeart/2005/8/layout/vList2"/>
    <dgm:cxn modelId="{6D9B107C-7DA2-4311-87A9-A0F122FB5BE9}" type="presParOf" srcId="{649BED5C-2A25-4EC6-9F60-FC40E6101B88}" destId="{65863452-22AB-4BE4-89C3-7B54FAE43802}" srcOrd="9" destOrd="0" presId="urn:microsoft.com/office/officeart/2005/8/layout/vList2"/>
    <dgm:cxn modelId="{CDCC3221-4AAE-4B0F-9E30-4CB82EF07DF3}" type="presParOf" srcId="{649BED5C-2A25-4EC6-9F60-FC40E6101B88}" destId="{E9DB6CB9-5901-40D0-8FA8-A95BEF02581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8EA927-73B7-4B3B-AF80-5A34CA86970E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DF01520B-3ABC-483A-BA8E-978A4C064268}">
      <dgm:prSet phldrT="[Текст]" custT="1"/>
      <dgm:spPr/>
      <dgm:t>
        <a:bodyPr/>
        <a:lstStyle/>
        <a:p>
          <a:r>
            <a:rPr lang="ru-RU" sz="1200" b="1" dirty="0" smtClean="0">
              <a:latin typeface="Calibri" panose="020F0502020204030204" pitchFamily="34" charset="0"/>
            </a:rPr>
            <a:t>11</a:t>
          </a:r>
          <a:r>
            <a:rPr lang="ru-RU" sz="1200" dirty="0" smtClean="0">
              <a:latin typeface="Calibri" panose="020F0502020204030204" pitchFamily="34" charset="0"/>
            </a:rPr>
            <a:t> образовательных организаций</a:t>
          </a:r>
          <a:br>
            <a:rPr lang="ru-RU" sz="1200" dirty="0" smtClean="0">
              <a:latin typeface="Calibri" panose="020F0502020204030204" pitchFamily="34" charset="0"/>
            </a:rPr>
          </a:br>
          <a:r>
            <a:rPr lang="ru-RU" sz="1200" b="1" dirty="0" smtClean="0">
              <a:latin typeface="Calibri" panose="020F0502020204030204" pitchFamily="34" charset="0"/>
            </a:rPr>
            <a:t>5</a:t>
          </a:r>
          <a:r>
            <a:rPr lang="ru-RU" sz="1200" dirty="0" smtClean="0">
              <a:latin typeface="Calibri" panose="020F0502020204030204" pitchFamily="34" charset="0"/>
            </a:rPr>
            <a:t> колледжей</a:t>
          </a:r>
          <a:endParaRPr lang="ru-RU" sz="1200" dirty="0">
            <a:latin typeface="Calibri" panose="020F0502020204030204" pitchFamily="34" charset="0"/>
          </a:endParaRPr>
        </a:p>
      </dgm:t>
    </dgm:pt>
    <dgm:pt modelId="{B4F5775E-85C6-424E-8BE0-0C66C09BE724}" type="parTrans" cxnId="{4D06C2FF-9E3D-40BF-8739-0B73E33C6D65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4C6A9E1D-6C7A-4282-B91F-0571A2291D10}" type="sibTrans" cxnId="{4D06C2FF-9E3D-40BF-8739-0B73E33C6D65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8C9EEF54-071D-4E4A-B256-C5DA5679F027}">
      <dgm:prSet phldrT="[Текст]"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</a:rPr>
            <a:t>6 направлений</a:t>
          </a:r>
          <a:endParaRPr lang="ru-RU" sz="1400" dirty="0">
            <a:latin typeface="Calibri" panose="020F0502020204030204" pitchFamily="34" charset="0"/>
          </a:endParaRPr>
        </a:p>
      </dgm:t>
    </dgm:pt>
    <dgm:pt modelId="{8767A70B-03DA-42CD-AB30-63FC5BED4020}" type="parTrans" cxnId="{DC093479-7EC6-4998-BAB6-01A23A3BEAEF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4A605C02-7CEF-45A4-B661-ABE1D917BEA9}" type="sibTrans" cxnId="{DC093479-7EC6-4998-BAB6-01A23A3BEAEF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2C5B5DD6-E5CB-40EB-ACE6-62DF911B8291}">
      <dgm:prSet phldrT="[Текст]" custT="1"/>
      <dgm:spPr/>
      <dgm:t>
        <a:bodyPr/>
        <a:lstStyle/>
        <a:p>
          <a:r>
            <a:rPr lang="ru-RU" sz="1400" b="1" dirty="0" smtClean="0">
              <a:latin typeface="Calibri" panose="020F0502020204030204" pitchFamily="34" charset="0"/>
            </a:rPr>
            <a:t>1900 молодых педагогов</a:t>
          </a:r>
          <a:endParaRPr lang="ru-RU" sz="1400" b="1" dirty="0">
            <a:latin typeface="Calibri" panose="020F0502020204030204" pitchFamily="34" charset="0"/>
          </a:endParaRPr>
        </a:p>
      </dgm:t>
    </dgm:pt>
    <dgm:pt modelId="{30E7FEE1-CBE2-482B-BCC2-84099A55B010}" type="parTrans" cxnId="{0DCDBFCD-C10B-4958-AF0F-F54C402B910A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ADD0F788-CA98-4F2F-BDB5-6C5BE7946327}" type="sibTrans" cxnId="{0DCDBFCD-C10B-4958-AF0F-F54C402B910A}">
      <dgm:prSet/>
      <dgm:spPr/>
      <dgm:t>
        <a:bodyPr/>
        <a:lstStyle/>
        <a:p>
          <a:endParaRPr lang="ru-RU" sz="1100">
            <a:latin typeface="Calibri" panose="020F0502020204030204" pitchFamily="34" charset="0"/>
          </a:endParaRPr>
        </a:p>
      </dgm:t>
    </dgm:pt>
    <dgm:pt modelId="{1527CB29-E050-4D3D-B5D3-D83C4799314E}" type="pres">
      <dgm:prSet presAssocID="{238EA927-73B7-4B3B-AF80-5A34CA86970E}" presName="Name0" presStyleCnt="0">
        <dgm:presLayoutVars>
          <dgm:dir/>
          <dgm:animLvl val="lvl"/>
          <dgm:resizeHandles val="exact"/>
        </dgm:presLayoutVars>
      </dgm:prSet>
      <dgm:spPr/>
    </dgm:pt>
    <dgm:pt modelId="{6ED9E50F-BB2B-4EAB-B183-43F0AF10FF2F}" type="pres">
      <dgm:prSet presAssocID="{DF01520B-3ABC-483A-BA8E-978A4C06426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10DEB-B293-402F-A02F-CC5C769D627C}" type="pres">
      <dgm:prSet presAssocID="{4C6A9E1D-6C7A-4282-B91F-0571A2291D10}" presName="parTxOnlySpace" presStyleCnt="0"/>
      <dgm:spPr/>
    </dgm:pt>
    <dgm:pt modelId="{552B56E1-D5FB-4B4D-AD2C-FD79B064B094}" type="pres">
      <dgm:prSet presAssocID="{8C9EEF54-071D-4E4A-B256-C5DA5679F02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1E19A-5F0E-44EF-A396-136FBFAE1C95}" type="pres">
      <dgm:prSet presAssocID="{4A605C02-7CEF-45A4-B661-ABE1D917BEA9}" presName="parTxOnlySpace" presStyleCnt="0"/>
      <dgm:spPr/>
    </dgm:pt>
    <dgm:pt modelId="{75A7CDAC-AB60-439E-BF81-EDDE101F2941}" type="pres">
      <dgm:prSet presAssocID="{2C5B5DD6-E5CB-40EB-ACE6-62DF911B829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F14BB3-E6C2-4BF0-90BC-211504459CD3}" type="presOf" srcId="{8C9EEF54-071D-4E4A-B256-C5DA5679F027}" destId="{552B56E1-D5FB-4B4D-AD2C-FD79B064B094}" srcOrd="0" destOrd="0" presId="urn:microsoft.com/office/officeart/2005/8/layout/chevron1"/>
    <dgm:cxn modelId="{EF5018D8-24B2-4236-80F6-4E4CFDE2E746}" type="presOf" srcId="{DF01520B-3ABC-483A-BA8E-978A4C064268}" destId="{6ED9E50F-BB2B-4EAB-B183-43F0AF10FF2F}" srcOrd="0" destOrd="0" presId="urn:microsoft.com/office/officeart/2005/8/layout/chevron1"/>
    <dgm:cxn modelId="{448E91E3-D6BB-403B-90F6-ABBBAD0C9B2C}" type="presOf" srcId="{2C5B5DD6-E5CB-40EB-ACE6-62DF911B8291}" destId="{75A7CDAC-AB60-439E-BF81-EDDE101F2941}" srcOrd="0" destOrd="0" presId="urn:microsoft.com/office/officeart/2005/8/layout/chevron1"/>
    <dgm:cxn modelId="{4D06C2FF-9E3D-40BF-8739-0B73E33C6D65}" srcId="{238EA927-73B7-4B3B-AF80-5A34CA86970E}" destId="{DF01520B-3ABC-483A-BA8E-978A4C064268}" srcOrd="0" destOrd="0" parTransId="{B4F5775E-85C6-424E-8BE0-0C66C09BE724}" sibTransId="{4C6A9E1D-6C7A-4282-B91F-0571A2291D10}"/>
    <dgm:cxn modelId="{BAB9CFBE-1AE7-4D2E-B2B3-A6098788DB1B}" type="presOf" srcId="{238EA927-73B7-4B3B-AF80-5A34CA86970E}" destId="{1527CB29-E050-4D3D-B5D3-D83C4799314E}" srcOrd="0" destOrd="0" presId="urn:microsoft.com/office/officeart/2005/8/layout/chevron1"/>
    <dgm:cxn modelId="{DC093479-7EC6-4998-BAB6-01A23A3BEAEF}" srcId="{238EA927-73B7-4B3B-AF80-5A34CA86970E}" destId="{8C9EEF54-071D-4E4A-B256-C5DA5679F027}" srcOrd="1" destOrd="0" parTransId="{8767A70B-03DA-42CD-AB30-63FC5BED4020}" sibTransId="{4A605C02-7CEF-45A4-B661-ABE1D917BEA9}"/>
    <dgm:cxn modelId="{0DCDBFCD-C10B-4958-AF0F-F54C402B910A}" srcId="{238EA927-73B7-4B3B-AF80-5A34CA86970E}" destId="{2C5B5DD6-E5CB-40EB-ACE6-62DF911B8291}" srcOrd="2" destOrd="0" parTransId="{30E7FEE1-CBE2-482B-BCC2-84099A55B010}" sibTransId="{ADD0F788-CA98-4F2F-BDB5-6C5BE7946327}"/>
    <dgm:cxn modelId="{09FB4E14-BE4B-477F-9D04-0FF4D2DC8295}" type="presParOf" srcId="{1527CB29-E050-4D3D-B5D3-D83C4799314E}" destId="{6ED9E50F-BB2B-4EAB-B183-43F0AF10FF2F}" srcOrd="0" destOrd="0" presId="urn:microsoft.com/office/officeart/2005/8/layout/chevron1"/>
    <dgm:cxn modelId="{09CF0644-0208-4F53-AE0A-866F42208F48}" type="presParOf" srcId="{1527CB29-E050-4D3D-B5D3-D83C4799314E}" destId="{21A10DEB-B293-402F-A02F-CC5C769D627C}" srcOrd="1" destOrd="0" presId="urn:microsoft.com/office/officeart/2005/8/layout/chevron1"/>
    <dgm:cxn modelId="{5DE35443-49A9-483E-BB11-60946D58401D}" type="presParOf" srcId="{1527CB29-E050-4D3D-B5D3-D83C4799314E}" destId="{552B56E1-D5FB-4B4D-AD2C-FD79B064B094}" srcOrd="2" destOrd="0" presId="urn:microsoft.com/office/officeart/2005/8/layout/chevron1"/>
    <dgm:cxn modelId="{AFFCB544-6167-45F7-A514-6B24109B3735}" type="presParOf" srcId="{1527CB29-E050-4D3D-B5D3-D83C4799314E}" destId="{6961E19A-5F0E-44EF-A396-136FBFAE1C95}" srcOrd="3" destOrd="0" presId="urn:microsoft.com/office/officeart/2005/8/layout/chevron1"/>
    <dgm:cxn modelId="{173F2567-853D-4B9C-BF5E-77C423F76219}" type="presParOf" srcId="{1527CB29-E050-4D3D-B5D3-D83C4799314E}" destId="{75A7CDAC-AB60-439E-BF81-EDDE101F294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7DE8DB4-B4A8-4DC6-8745-3AF2AFDBBEF7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2C49FA9-8EFB-4A93-BE4C-8D07A7393AD3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2020 год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F755B9-D967-4EC2-BF71-B824ECEC4AFE}" type="parTrans" cxnId="{80FC957E-97EE-4A75-99DB-595E96576CEB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3B371E-67E1-4660-9D2E-C768223B0CD8}" type="sibTrans" cxnId="{80FC957E-97EE-4A75-99DB-595E96576CEB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FA1DFA-CFA6-4059-A406-9D330517BB16}">
      <dgm:prSet phldrT="[Текст]"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24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мероприятия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DF3896-8A48-48F7-A35D-DE1918D11BAB}" type="parTrans" cxnId="{D819C660-0E14-4C9F-B5CB-0CBB39E7FC7C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029017-3B49-41B9-BB12-5B7F0F9A61FE}" type="sibTrans" cxnId="{D819C660-0E14-4C9F-B5CB-0CBB39E7FC7C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8B6116-9046-43F9-86D0-61FC2B2B34B8}">
      <dgm:prSet phldrT="[Текст]"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114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школьников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AD007E-D984-40AB-A09F-82B56D61164E}" type="parTrans" cxnId="{30E947FA-2018-4FA1-B05B-BF7280D60491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D6F653-F732-4AD0-A73E-18707463799E}" type="sibTrans" cxnId="{30E947FA-2018-4FA1-B05B-BF7280D60491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F9CDD2-CCF6-40BF-BDF7-357852B8A14B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2021 год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6BADFE-1470-4F93-9B2B-BBDC0693EC2B}" type="parTrans" cxnId="{C70B2BE0-0B9C-42B3-B673-09E452C1659A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311879-569B-445C-A27B-ECA2DD1AF6FD}" type="sibTrans" cxnId="{C70B2BE0-0B9C-42B3-B673-09E452C1659A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78237C-E43D-4463-A118-842B629490CD}">
      <dgm:prSet phldrT="[Текст]"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17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мероприятий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B7A783-D354-4602-9DB8-A53E5FC488AC}" type="parTrans" cxnId="{FA971FD6-6F0E-4D7C-82A8-EA703FC8787B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207ED1-FE28-4C66-B1B5-E6252A3C1D8A}" type="sibTrans" cxnId="{FA971FD6-6F0E-4D7C-82A8-EA703FC8787B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A9BDDD8-6F85-4017-9681-4ADF669557E0}">
      <dgm:prSet phldrT="[Текст]" custT="1"/>
      <dgm:spPr/>
      <dgm:t>
        <a:bodyPr/>
        <a:lstStyle/>
        <a:p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260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школьников</a:t>
          </a:r>
          <a:endParaRPr lang="ru-RU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BE26A0-1B30-4818-922B-51DF55D8A29C}" type="parTrans" cxnId="{BA779BC8-6D04-4F44-BDFC-F581FAA22262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6251C4-5A8B-4899-9863-B861EE2BAB0E}" type="sibTrans" cxnId="{BA779BC8-6D04-4F44-BDFC-F581FAA22262}">
      <dgm:prSet/>
      <dgm:spPr/>
      <dgm:t>
        <a:bodyPr/>
        <a:lstStyle/>
        <a:p>
          <a:endParaRPr lang="ru-RU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8A5DBA-853C-46CF-9196-EC172EDBDCFA}" type="pres">
      <dgm:prSet presAssocID="{17DE8DB4-B4A8-4DC6-8745-3AF2AFDBBE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18C22F-7095-447D-87BA-7AE266CEA9FA}" type="pres">
      <dgm:prSet presAssocID="{52C49FA9-8EFB-4A93-BE4C-8D07A7393AD3}" presName="linNode" presStyleCnt="0"/>
      <dgm:spPr/>
    </dgm:pt>
    <dgm:pt modelId="{4819DCB2-0F48-4427-9010-E35FDCEFF930}" type="pres">
      <dgm:prSet presAssocID="{52C49FA9-8EFB-4A93-BE4C-8D07A7393AD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39831-2A41-49C1-8F08-3D150A4A0152}" type="pres">
      <dgm:prSet presAssocID="{52C49FA9-8EFB-4A93-BE4C-8D07A7393AD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58B2B-2BD1-4312-A6E5-81B2642C017C}" type="pres">
      <dgm:prSet presAssocID="{833B371E-67E1-4660-9D2E-C768223B0CD8}" presName="sp" presStyleCnt="0"/>
      <dgm:spPr/>
    </dgm:pt>
    <dgm:pt modelId="{6CDB7135-FC12-4FCF-9568-EED4A481351A}" type="pres">
      <dgm:prSet presAssocID="{EAF9CDD2-CCF6-40BF-BDF7-357852B8A14B}" presName="linNode" presStyleCnt="0"/>
      <dgm:spPr/>
    </dgm:pt>
    <dgm:pt modelId="{4ECDF02E-5E04-44A6-BD3C-E2B9E8C2D50F}" type="pres">
      <dgm:prSet presAssocID="{EAF9CDD2-CCF6-40BF-BDF7-357852B8A14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EB296-FD59-40C5-86C4-86FBED82450F}" type="pres">
      <dgm:prSet presAssocID="{EAF9CDD2-CCF6-40BF-BDF7-357852B8A14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DDD371-5D13-42EE-8039-5FD9FF6D91A8}" type="presOf" srcId="{69FA1DFA-CFA6-4059-A406-9D330517BB16}" destId="{87F39831-2A41-49C1-8F08-3D150A4A0152}" srcOrd="0" destOrd="0" presId="urn:microsoft.com/office/officeart/2005/8/layout/vList5"/>
    <dgm:cxn modelId="{3E7D5CB5-42B1-4E3E-AC51-2A1C79597295}" type="presOf" srcId="{678B6116-9046-43F9-86D0-61FC2B2B34B8}" destId="{87F39831-2A41-49C1-8F08-3D150A4A0152}" srcOrd="0" destOrd="1" presId="urn:microsoft.com/office/officeart/2005/8/layout/vList5"/>
    <dgm:cxn modelId="{FA971FD6-6F0E-4D7C-82A8-EA703FC8787B}" srcId="{EAF9CDD2-CCF6-40BF-BDF7-357852B8A14B}" destId="{8E78237C-E43D-4463-A118-842B629490CD}" srcOrd="0" destOrd="0" parTransId="{28B7A783-D354-4602-9DB8-A53E5FC488AC}" sibTransId="{88207ED1-FE28-4C66-B1B5-E6252A3C1D8A}"/>
    <dgm:cxn modelId="{D819C660-0E14-4C9F-B5CB-0CBB39E7FC7C}" srcId="{52C49FA9-8EFB-4A93-BE4C-8D07A7393AD3}" destId="{69FA1DFA-CFA6-4059-A406-9D330517BB16}" srcOrd="0" destOrd="0" parTransId="{8CDF3896-8A48-48F7-A35D-DE1918D11BAB}" sibTransId="{93029017-3B49-41B9-BB12-5B7F0F9A61FE}"/>
    <dgm:cxn modelId="{C70B2BE0-0B9C-42B3-B673-09E452C1659A}" srcId="{17DE8DB4-B4A8-4DC6-8745-3AF2AFDBBEF7}" destId="{EAF9CDD2-CCF6-40BF-BDF7-357852B8A14B}" srcOrd="1" destOrd="0" parTransId="{226BADFE-1470-4F93-9B2B-BBDC0693EC2B}" sibTransId="{A5311879-569B-445C-A27B-ECA2DD1AF6FD}"/>
    <dgm:cxn modelId="{4244A047-AB1C-416A-8920-684195433F0F}" type="presOf" srcId="{EAF9CDD2-CCF6-40BF-BDF7-357852B8A14B}" destId="{4ECDF02E-5E04-44A6-BD3C-E2B9E8C2D50F}" srcOrd="0" destOrd="0" presId="urn:microsoft.com/office/officeart/2005/8/layout/vList5"/>
    <dgm:cxn modelId="{B00801B9-6C9A-4D71-8C70-D9A6671BC345}" type="presOf" srcId="{EA9BDDD8-6F85-4017-9681-4ADF669557E0}" destId="{970EB296-FD59-40C5-86C4-86FBED82450F}" srcOrd="0" destOrd="1" presId="urn:microsoft.com/office/officeart/2005/8/layout/vList5"/>
    <dgm:cxn modelId="{30E947FA-2018-4FA1-B05B-BF7280D60491}" srcId="{52C49FA9-8EFB-4A93-BE4C-8D07A7393AD3}" destId="{678B6116-9046-43F9-86D0-61FC2B2B34B8}" srcOrd="1" destOrd="0" parTransId="{1BAD007E-D984-40AB-A09F-82B56D61164E}" sibTransId="{88D6F653-F732-4AD0-A73E-18707463799E}"/>
    <dgm:cxn modelId="{164B8BB2-2EF2-46FD-8B70-B267D26D3130}" type="presOf" srcId="{52C49FA9-8EFB-4A93-BE4C-8D07A7393AD3}" destId="{4819DCB2-0F48-4427-9010-E35FDCEFF930}" srcOrd="0" destOrd="0" presId="urn:microsoft.com/office/officeart/2005/8/layout/vList5"/>
    <dgm:cxn modelId="{C1CDC03B-4F7D-47F7-9814-C2B1D3904E01}" type="presOf" srcId="{8E78237C-E43D-4463-A118-842B629490CD}" destId="{970EB296-FD59-40C5-86C4-86FBED82450F}" srcOrd="0" destOrd="0" presId="urn:microsoft.com/office/officeart/2005/8/layout/vList5"/>
    <dgm:cxn modelId="{80FC957E-97EE-4A75-99DB-595E96576CEB}" srcId="{17DE8DB4-B4A8-4DC6-8745-3AF2AFDBBEF7}" destId="{52C49FA9-8EFB-4A93-BE4C-8D07A7393AD3}" srcOrd="0" destOrd="0" parTransId="{96F755B9-D967-4EC2-BF71-B824ECEC4AFE}" sibTransId="{833B371E-67E1-4660-9D2E-C768223B0CD8}"/>
    <dgm:cxn modelId="{BA779BC8-6D04-4F44-BDFC-F581FAA22262}" srcId="{EAF9CDD2-CCF6-40BF-BDF7-357852B8A14B}" destId="{EA9BDDD8-6F85-4017-9681-4ADF669557E0}" srcOrd="1" destOrd="0" parTransId="{16BE26A0-1B30-4818-922B-51DF55D8A29C}" sibTransId="{626251C4-5A8B-4899-9863-B861EE2BAB0E}"/>
    <dgm:cxn modelId="{8199C82B-D39E-4405-BB98-01628C991DA4}" type="presOf" srcId="{17DE8DB4-B4A8-4DC6-8745-3AF2AFDBBEF7}" destId="{588A5DBA-853C-46CF-9196-EC172EDBDCFA}" srcOrd="0" destOrd="0" presId="urn:microsoft.com/office/officeart/2005/8/layout/vList5"/>
    <dgm:cxn modelId="{3F97DBA8-7D80-4F01-BB71-DBF4CF0C9176}" type="presParOf" srcId="{588A5DBA-853C-46CF-9196-EC172EDBDCFA}" destId="{F818C22F-7095-447D-87BA-7AE266CEA9FA}" srcOrd="0" destOrd="0" presId="urn:microsoft.com/office/officeart/2005/8/layout/vList5"/>
    <dgm:cxn modelId="{A16470CE-7705-45CF-871E-002FB7AF8BC7}" type="presParOf" srcId="{F818C22F-7095-447D-87BA-7AE266CEA9FA}" destId="{4819DCB2-0F48-4427-9010-E35FDCEFF930}" srcOrd="0" destOrd="0" presId="urn:microsoft.com/office/officeart/2005/8/layout/vList5"/>
    <dgm:cxn modelId="{83D8461D-D48F-455C-A0FF-94EBDBC3B711}" type="presParOf" srcId="{F818C22F-7095-447D-87BA-7AE266CEA9FA}" destId="{87F39831-2A41-49C1-8F08-3D150A4A0152}" srcOrd="1" destOrd="0" presId="urn:microsoft.com/office/officeart/2005/8/layout/vList5"/>
    <dgm:cxn modelId="{7FB7A02C-A29F-4CA6-BFF1-960C3E33349E}" type="presParOf" srcId="{588A5DBA-853C-46CF-9196-EC172EDBDCFA}" destId="{B6858B2B-2BD1-4312-A6E5-81B2642C017C}" srcOrd="1" destOrd="0" presId="urn:microsoft.com/office/officeart/2005/8/layout/vList5"/>
    <dgm:cxn modelId="{90190C2B-960E-475D-90CB-F89192013AEE}" type="presParOf" srcId="{588A5DBA-853C-46CF-9196-EC172EDBDCFA}" destId="{6CDB7135-FC12-4FCF-9568-EED4A481351A}" srcOrd="2" destOrd="0" presId="urn:microsoft.com/office/officeart/2005/8/layout/vList5"/>
    <dgm:cxn modelId="{24063F52-5F51-4A98-9C0B-66FCFD52789E}" type="presParOf" srcId="{6CDB7135-FC12-4FCF-9568-EED4A481351A}" destId="{4ECDF02E-5E04-44A6-BD3C-E2B9E8C2D50F}" srcOrd="0" destOrd="0" presId="urn:microsoft.com/office/officeart/2005/8/layout/vList5"/>
    <dgm:cxn modelId="{EBD2C641-B565-473E-A25E-15DE58091F1E}" type="presParOf" srcId="{6CDB7135-FC12-4FCF-9568-EED4A481351A}" destId="{970EB296-FD59-40C5-86C4-86FBED82450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CC451A-A3D1-43F3-A9A6-A94B23FBADBB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9787B83-9273-4E15-A2E1-7C94314976C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«ФОРМУЛА ПРОФЕССИИ: ПЕДАГОГ»</a:t>
          </a:r>
          <a:endParaRPr lang="ru-R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9D31981-25DB-45FD-9E4F-111D9275AA7B}" type="parTrans" cxnId="{233594B0-36F6-4668-86E8-CA618D4C053B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15DCD4-85F4-44D2-9E56-459C8925FC2F}" type="sibTrans" cxnId="{233594B0-36F6-4668-86E8-CA618D4C053B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7B5541-0660-4E32-89EA-76A7D467B02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140</a:t>
          </a:r>
          <a:r>
            <a:rPr lang="ru-RU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человек</a:t>
          </a:r>
          <a:endParaRPr lang="ru-R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2218EF-F82E-45E7-975D-C58047C9A630}" type="parTrans" cxnId="{B1A6A34E-D798-4B75-9D11-8E3AC8AE10CC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404D71-5DD8-4AC0-86ED-6408BDD86C91}" type="sibTrans" cxnId="{B1A6A34E-D798-4B75-9D11-8E3AC8AE10CC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8942C9-EEB1-4C87-8B05-C975EF5D4E4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«ФОРМУЛА ПРОФЕССИИ: воспитатель»</a:t>
          </a:r>
          <a:endParaRPr lang="ru-R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93E29C-03F2-4881-B6E1-006F0C86D669}" type="parTrans" cxnId="{A29F6225-D53C-451C-AA3A-B1C87B518783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14B29E-5A7D-4B64-B232-0FB40823DBDD}" type="sibTrans" cxnId="{A29F6225-D53C-451C-AA3A-B1C87B518783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2C82BE-029D-4119-8B5B-DB2839D471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213</a:t>
          </a:r>
          <a:r>
            <a:rPr lang="ru-RU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человек</a:t>
          </a:r>
          <a:endParaRPr lang="ru-R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14F60E-5B82-480A-AEF6-6B0959FDBB38}" type="parTrans" cxnId="{92E8A857-C54B-41CF-BCB3-E4BE8F1B4DAA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9B4FD4-4CDA-4C54-9567-4644E5CF9119}" type="sibTrans" cxnId="{92E8A857-C54B-41CF-BCB3-E4BE8F1B4DAA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430B18-1A55-4686-8A6A-E825EB4ED2CF}" type="pres">
      <dgm:prSet presAssocID="{25CC451A-A3D1-43F3-A9A6-A94B23FBADB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21BE60-0B52-4324-8375-7690D526DEEC}" type="pres">
      <dgm:prSet presAssocID="{69787B83-9273-4E15-A2E1-7C94314976CF}" presName="comp" presStyleCnt="0"/>
      <dgm:spPr/>
    </dgm:pt>
    <dgm:pt modelId="{B5B06258-09DE-4C37-8D56-2115EB94E4E5}" type="pres">
      <dgm:prSet presAssocID="{69787B83-9273-4E15-A2E1-7C94314976CF}" presName="box" presStyleLbl="node1" presStyleIdx="0" presStyleCnt="2"/>
      <dgm:spPr/>
      <dgm:t>
        <a:bodyPr/>
        <a:lstStyle/>
        <a:p>
          <a:endParaRPr lang="ru-RU"/>
        </a:p>
      </dgm:t>
    </dgm:pt>
    <dgm:pt modelId="{04D7AF91-B0DA-4710-B333-3DF116B48D7A}" type="pres">
      <dgm:prSet presAssocID="{69787B83-9273-4E15-A2E1-7C94314976CF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E46A6310-CD14-4708-9103-2CCF64CC315C}" type="pres">
      <dgm:prSet presAssocID="{69787B83-9273-4E15-A2E1-7C94314976C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A6228-F0B8-40D8-85BC-6141460D51C9}" type="pres">
      <dgm:prSet presAssocID="{4D15DCD4-85F4-44D2-9E56-459C8925FC2F}" presName="spacer" presStyleCnt="0"/>
      <dgm:spPr/>
    </dgm:pt>
    <dgm:pt modelId="{681C2924-1406-4854-BB64-3CAA85C71A5D}" type="pres">
      <dgm:prSet presAssocID="{808942C9-EEB1-4C87-8B05-C975EF5D4E44}" presName="comp" presStyleCnt="0"/>
      <dgm:spPr/>
    </dgm:pt>
    <dgm:pt modelId="{AD037D77-029A-48D6-A7E7-A6C981A4C8FE}" type="pres">
      <dgm:prSet presAssocID="{808942C9-EEB1-4C87-8B05-C975EF5D4E44}" presName="box" presStyleLbl="node1" presStyleIdx="1" presStyleCnt="2"/>
      <dgm:spPr/>
      <dgm:t>
        <a:bodyPr/>
        <a:lstStyle/>
        <a:p>
          <a:endParaRPr lang="ru-RU"/>
        </a:p>
      </dgm:t>
    </dgm:pt>
    <dgm:pt modelId="{82803B0A-4973-4C7B-88B8-7351CFD56FC3}" type="pres">
      <dgm:prSet presAssocID="{808942C9-EEB1-4C87-8B05-C975EF5D4E44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ADCC3E48-65E5-4A91-8E84-266C1EB3EF7E}" type="pres">
      <dgm:prSet presAssocID="{808942C9-EEB1-4C87-8B05-C975EF5D4E4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07F28-0A31-48E8-A08D-E0F395A7BE7E}" type="presOf" srcId="{25CC451A-A3D1-43F3-A9A6-A94B23FBADBB}" destId="{C7430B18-1A55-4686-8A6A-E825EB4ED2CF}" srcOrd="0" destOrd="0" presId="urn:microsoft.com/office/officeart/2005/8/layout/vList4"/>
    <dgm:cxn modelId="{251889E7-246C-4102-825A-0FBE444A20FA}" type="presOf" srcId="{DC2C82BE-029D-4119-8B5B-DB2839D4718A}" destId="{AD037D77-029A-48D6-A7E7-A6C981A4C8FE}" srcOrd="0" destOrd="1" presId="urn:microsoft.com/office/officeart/2005/8/layout/vList4"/>
    <dgm:cxn modelId="{5ADE4E5A-14E3-4C19-AE84-E39D59DF751C}" type="presOf" srcId="{D07B5541-0660-4E32-89EA-76A7D467B02A}" destId="{E46A6310-CD14-4708-9103-2CCF64CC315C}" srcOrd="1" destOrd="1" presId="urn:microsoft.com/office/officeart/2005/8/layout/vList4"/>
    <dgm:cxn modelId="{8E1EEA7C-168A-482B-918B-0977B6CC9508}" type="presOf" srcId="{DC2C82BE-029D-4119-8B5B-DB2839D4718A}" destId="{ADCC3E48-65E5-4A91-8E84-266C1EB3EF7E}" srcOrd="1" destOrd="1" presId="urn:microsoft.com/office/officeart/2005/8/layout/vList4"/>
    <dgm:cxn modelId="{BCB8B39A-199C-4F35-805C-9A1FB072D7CC}" type="presOf" srcId="{69787B83-9273-4E15-A2E1-7C94314976CF}" destId="{E46A6310-CD14-4708-9103-2CCF64CC315C}" srcOrd="1" destOrd="0" presId="urn:microsoft.com/office/officeart/2005/8/layout/vList4"/>
    <dgm:cxn modelId="{DCBB3593-B7A3-4716-B225-2FF6587DA105}" type="presOf" srcId="{808942C9-EEB1-4C87-8B05-C975EF5D4E44}" destId="{AD037D77-029A-48D6-A7E7-A6C981A4C8FE}" srcOrd="0" destOrd="0" presId="urn:microsoft.com/office/officeart/2005/8/layout/vList4"/>
    <dgm:cxn modelId="{233594B0-36F6-4668-86E8-CA618D4C053B}" srcId="{25CC451A-A3D1-43F3-A9A6-A94B23FBADBB}" destId="{69787B83-9273-4E15-A2E1-7C94314976CF}" srcOrd="0" destOrd="0" parTransId="{B9D31981-25DB-45FD-9E4F-111D9275AA7B}" sibTransId="{4D15DCD4-85F4-44D2-9E56-459C8925FC2F}"/>
    <dgm:cxn modelId="{92E8A857-C54B-41CF-BCB3-E4BE8F1B4DAA}" srcId="{808942C9-EEB1-4C87-8B05-C975EF5D4E44}" destId="{DC2C82BE-029D-4119-8B5B-DB2839D4718A}" srcOrd="0" destOrd="0" parTransId="{1914F60E-5B82-480A-AEF6-6B0959FDBB38}" sibTransId="{5D9B4FD4-4CDA-4C54-9567-4644E5CF9119}"/>
    <dgm:cxn modelId="{0E5DA690-6CF4-4245-9B9A-7E2807781526}" type="presOf" srcId="{808942C9-EEB1-4C87-8B05-C975EF5D4E44}" destId="{ADCC3E48-65E5-4A91-8E84-266C1EB3EF7E}" srcOrd="1" destOrd="0" presId="urn:microsoft.com/office/officeart/2005/8/layout/vList4"/>
    <dgm:cxn modelId="{B1A6A34E-D798-4B75-9D11-8E3AC8AE10CC}" srcId="{69787B83-9273-4E15-A2E1-7C94314976CF}" destId="{D07B5541-0660-4E32-89EA-76A7D467B02A}" srcOrd="0" destOrd="0" parTransId="{B72218EF-F82E-45E7-975D-C58047C9A630}" sibTransId="{DC404D71-5DD8-4AC0-86ED-6408BDD86C91}"/>
    <dgm:cxn modelId="{B448910D-17D8-4539-9E65-FD208301B1AA}" type="presOf" srcId="{69787B83-9273-4E15-A2E1-7C94314976CF}" destId="{B5B06258-09DE-4C37-8D56-2115EB94E4E5}" srcOrd="0" destOrd="0" presId="urn:microsoft.com/office/officeart/2005/8/layout/vList4"/>
    <dgm:cxn modelId="{D01E531C-AA6D-437D-BADF-7E9ACB859FA9}" type="presOf" srcId="{D07B5541-0660-4E32-89EA-76A7D467B02A}" destId="{B5B06258-09DE-4C37-8D56-2115EB94E4E5}" srcOrd="0" destOrd="1" presId="urn:microsoft.com/office/officeart/2005/8/layout/vList4"/>
    <dgm:cxn modelId="{A29F6225-D53C-451C-AA3A-B1C87B518783}" srcId="{25CC451A-A3D1-43F3-A9A6-A94B23FBADBB}" destId="{808942C9-EEB1-4C87-8B05-C975EF5D4E44}" srcOrd="1" destOrd="0" parTransId="{E593E29C-03F2-4881-B6E1-006F0C86D669}" sibTransId="{F114B29E-5A7D-4B64-B232-0FB40823DBDD}"/>
    <dgm:cxn modelId="{9D6D6B23-4D32-4DEE-8749-4DC8221DBFEE}" type="presParOf" srcId="{C7430B18-1A55-4686-8A6A-E825EB4ED2CF}" destId="{5421BE60-0B52-4324-8375-7690D526DEEC}" srcOrd="0" destOrd="0" presId="urn:microsoft.com/office/officeart/2005/8/layout/vList4"/>
    <dgm:cxn modelId="{F642C1BB-42A2-4C69-8F4C-8886777BE722}" type="presParOf" srcId="{5421BE60-0B52-4324-8375-7690D526DEEC}" destId="{B5B06258-09DE-4C37-8D56-2115EB94E4E5}" srcOrd="0" destOrd="0" presId="urn:microsoft.com/office/officeart/2005/8/layout/vList4"/>
    <dgm:cxn modelId="{4AFBAC18-6E0F-4B70-9A0F-12A8C622E056}" type="presParOf" srcId="{5421BE60-0B52-4324-8375-7690D526DEEC}" destId="{04D7AF91-B0DA-4710-B333-3DF116B48D7A}" srcOrd="1" destOrd="0" presId="urn:microsoft.com/office/officeart/2005/8/layout/vList4"/>
    <dgm:cxn modelId="{12C82337-FCED-4F54-B8F3-BC5B3379D1D5}" type="presParOf" srcId="{5421BE60-0B52-4324-8375-7690D526DEEC}" destId="{E46A6310-CD14-4708-9103-2CCF64CC315C}" srcOrd="2" destOrd="0" presId="urn:microsoft.com/office/officeart/2005/8/layout/vList4"/>
    <dgm:cxn modelId="{BF8D36C2-6B5C-4386-8748-5640995A099F}" type="presParOf" srcId="{C7430B18-1A55-4686-8A6A-E825EB4ED2CF}" destId="{6EAA6228-F0B8-40D8-85BC-6141460D51C9}" srcOrd="1" destOrd="0" presId="urn:microsoft.com/office/officeart/2005/8/layout/vList4"/>
    <dgm:cxn modelId="{15BCB1B0-EC73-4DA1-8AF0-B085EC4FF292}" type="presParOf" srcId="{C7430B18-1A55-4686-8A6A-E825EB4ED2CF}" destId="{681C2924-1406-4854-BB64-3CAA85C71A5D}" srcOrd="2" destOrd="0" presId="urn:microsoft.com/office/officeart/2005/8/layout/vList4"/>
    <dgm:cxn modelId="{D6501F41-1F72-41BD-BB44-2A81309EC199}" type="presParOf" srcId="{681C2924-1406-4854-BB64-3CAA85C71A5D}" destId="{AD037D77-029A-48D6-A7E7-A6C981A4C8FE}" srcOrd="0" destOrd="0" presId="urn:microsoft.com/office/officeart/2005/8/layout/vList4"/>
    <dgm:cxn modelId="{087E6F98-9C24-438E-9942-AB933410A5E2}" type="presParOf" srcId="{681C2924-1406-4854-BB64-3CAA85C71A5D}" destId="{82803B0A-4973-4C7B-88B8-7351CFD56FC3}" srcOrd="1" destOrd="0" presId="urn:microsoft.com/office/officeart/2005/8/layout/vList4"/>
    <dgm:cxn modelId="{57A28CFC-B554-4AEB-8B77-C084FF541F80}" type="presParOf" srcId="{681C2924-1406-4854-BB64-3CAA85C71A5D}" destId="{ADCC3E48-65E5-4A91-8E84-266C1EB3EF7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29CAC2A-5B85-464F-849F-4B7E71B3F4DF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</dgm:pt>
    <dgm:pt modelId="{F5E802C4-CE80-48F1-9D87-AAA1F8B6F1E1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«ДЕГУСТАЦИЯ ПРОФЕССИЙ»</a:t>
          </a:r>
          <a:b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30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мастер-классов</a:t>
          </a:r>
          <a:b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1800" b="1" dirty="0" smtClean="0">
              <a:latin typeface="Calibri" panose="020F0502020204030204" pitchFamily="34" charset="0"/>
              <a:cs typeface="Calibri" panose="020F0502020204030204" pitchFamily="34" charset="0"/>
            </a:rPr>
            <a:t>223</a:t>
          </a:r>
          <a:r>
            <a:rPr lang="ru-RU" sz="18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школьника</a:t>
          </a:r>
          <a:endParaRPr lang="ru-RU" sz="1800" dirty="0"/>
        </a:p>
      </dgm:t>
    </dgm:pt>
    <dgm:pt modelId="{33ECDFE9-89CD-4C52-ACE0-1F7854A7FBFE}" type="parTrans" cxnId="{E633C101-1E3C-4367-8DAF-BC4A735767F0}">
      <dgm:prSet/>
      <dgm:spPr/>
      <dgm:t>
        <a:bodyPr/>
        <a:lstStyle/>
        <a:p>
          <a:endParaRPr lang="ru-RU"/>
        </a:p>
      </dgm:t>
    </dgm:pt>
    <dgm:pt modelId="{A4C420A4-16B3-4539-81C8-E203FCAF105B}" type="sibTrans" cxnId="{E633C101-1E3C-4367-8DAF-BC4A735767F0}">
      <dgm:prSet/>
      <dgm:spPr/>
      <dgm:t>
        <a:bodyPr/>
        <a:lstStyle/>
        <a:p>
          <a:endParaRPr lang="ru-RU"/>
        </a:p>
      </dgm:t>
    </dgm:pt>
    <dgm:pt modelId="{2C59EBC9-C1F8-4625-BBE2-DCC4C587394E}" type="pres">
      <dgm:prSet presAssocID="{029CAC2A-5B85-464F-849F-4B7E71B3F4DF}" presName="linearFlow" presStyleCnt="0">
        <dgm:presLayoutVars>
          <dgm:dir/>
          <dgm:resizeHandles val="exact"/>
        </dgm:presLayoutVars>
      </dgm:prSet>
      <dgm:spPr/>
    </dgm:pt>
    <dgm:pt modelId="{38167D74-4C04-42C7-A8B5-82BD2178E472}" type="pres">
      <dgm:prSet presAssocID="{F5E802C4-CE80-48F1-9D87-AAA1F8B6F1E1}" presName="composite" presStyleCnt="0"/>
      <dgm:spPr/>
    </dgm:pt>
    <dgm:pt modelId="{C37E9645-C965-4FA0-A5B0-2827602C697A}" type="pres">
      <dgm:prSet presAssocID="{F5E802C4-CE80-48F1-9D87-AAA1F8B6F1E1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</dgm:spPr>
    </dgm:pt>
    <dgm:pt modelId="{0986A705-E985-410C-82E3-CEF800A2E99C}" type="pres">
      <dgm:prSet presAssocID="{F5E802C4-CE80-48F1-9D87-AAA1F8B6F1E1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D3A11-A8DF-4C3C-AD36-60E6140A5A62}" type="presOf" srcId="{F5E802C4-CE80-48F1-9D87-AAA1F8B6F1E1}" destId="{0986A705-E985-410C-82E3-CEF800A2E99C}" srcOrd="0" destOrd="0" presId="urn:microsoft.com/office/officeart/2005/8/layout/vList3"/>
    <dgm:cxn modelId="{8FAB2EE8-97B6-4473-BB55-8D87C16F770C}" type="presOf" srcId="{029CAC2A-5B85-464F-849F-4B7E71B3F4DF}" destId="{2C59EBC9-C1F8-4625-BBE2-DCC4C587394E}" srcOrd="0" destOrd="0" presId="urn:microsoft.com/office/officeart/2005/8/layout/vList3"/>
    <dgm:cxn modelId="{E633C101-1E3C-4367-8DAF-BC4A735767F0}" srcId="{029CAC2A-5B85-464F-849F-4B7E71B3F4DF}" destId="{F5E802C4-CE80-48F1-9D87-AAA1F8B6F1E1}" srcOrd="0" destOrd="0" parTransId="{33ECDFE9-89CD-4C52-ACE0-1F7854A7FBFE}" sibTransId="{A4C420A4-16B3-4539-81C8-E203FCAF105B}"/>
    <dgm:cxn modelId="{E0329843-A96C-4F95-81EC-52A5F7C1CCAA}" type="presParOf" srcId="{2C59EBC9-C1F8-4625-BBE2-DCC4C587394E}" destId="{38167D74-4C04-42C7-A8B5-82BD2178E472}" srcOrd="0" destOrd="0" presId="urn:microsoft.com/office/officeart/2005/8/layout/vList3"/>
    <dgm:cxn modelId="{00577100-1C45-4D44-AAF1-35FCAD967746}" type="presParOf" srcId="{38167D74-4C04-42C7-A8B5-82BD2178E472}" destId="{C37E9645-C965-4FA0-A5B0-2827602C697A}" srcOrd="0" destOrd="0" presId="urn:microsoft.com/office/officeart/2005/8/layout/vList3"/>
    <dgm:cxn modelId="{78E37B40-857B-4680-AFB9-997E9290B496}" type="presParOf" srcId="{38167D74-4C04-42C7-A8B5-82BD2178E472}" destId="{0986A705-E985-410C-82E3-CEF800A2E9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88AD96D-63B7-4ABC-8D1C-CBE2B5267939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1D0D93C-F544-466A-9134-E5483A5B0339}" type="pres">
      <dgm:prSet presAssocID="{888AD96D-63B7-4ABC-8D1C-CBE2B52679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649511-D2D2-4388-BA2F-57F887332F3B}" type="presOf" srcId="{888AD96D-63B7-4ABC-8D1C-CBE2B5267939}" destId="{B1D0D93C-F544-466A-9134-E5483A5B03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8CA567-478B-4BE2-ADB8-4483DEA7BF01}" type="doc">
      <dgm:prSet loTypeId="urn:microsoft.com/office/officeart/2005/8/layout/h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ED37D15-6E72-4046-A5D4-1E8284F612DF}">
      <dgm:prSet phldrT="[Текст]" custT="1"/>
      <dgm:spPr/>
      <dgm:t>
        <a:bodyPr/>
        <a:lstStyle/>
        <a:p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Направления подготовки</a:t>
          </a:r>
          <a:endParaRPr lang="ru-RU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326CF1-016F-48A8-8FA7-48603D2103A2}" type="parTrans" cxnId="{5835A980-E794-446A-A847-530F9E843A9B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AA2481-BCE6-4431-B698-23172C5EC727}" type="sibTrans" cxnId="{5835A980-E794-446A-A847-530F9E843A9B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9C86CA-D857-46BE-97A3-8AB86674A148}">
      <dgm:prSet phldrT="[Текст]"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44.03.01 Педагогическое образование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965311-59B5-4CE3-956A-C4CFF8E6052A}" type="parTrans" cxnId="{4967BF90-66F2-4263-98A4-A89385CB78B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D3FAD1-C60E-4290-9B21-36CD63E16DFD}" type="sibTrans" cxnId="{4967BF90-66F2-4263-98A4-A89385CB78B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671352-9651-468B-9896-9E1FC5AEE6E7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44.03.02 Психолого-педагогическое образование</a:t>
          </a:r>
        </a:p>
      </dgm:t>
    </dgm:pt>
    <dgm:pt modelId="{AC2D7657-BEC8-43BF-862A-9F71E396CA9E}" type="parTrans" cxnId="{A71F1704-A9FF-4328-9459-D8B6D1514FC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9DC9343-E473-4117-86A5-0644CD710385}" type="sibTrans" cxnId="{A71F1704-A9FF-4328-9459-D8B6D1514FC8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39E9B1-FD05-44CB-AC86-3C1B1BDC01DB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44.03.03 Специальное (дефектологическое) образование</a:t>
          </a:r>
        </a:p>
      </dgm:t>
    </dgm:pt>
    <dgm:pt modelId="{CA15D78F-FFAD-4BA5-8C36-2E55AC1BF2C6}" type="parTrans" cxnId="{50E56219-FB6D-4257-A641-D3B19D88F15E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421287-0183-45E8-AF27-200322FB31DE}" type="sibTrans" cxnId="{50E56219-FB6D-4257-A641-D3B19D88F15E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75099E-76C9-4649-9CD1-C6AC61AAD668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44.03.05 Педагогическое образование (с двумя профилями подготовки)</a:t>
          </a:r>
        </a:p>
      </dgm:t>
    </dgm:pt>
    <dgm:pt modelId="{B57B1B46-E958-45E2-8BD2-B1EE0FBE3CA7}" type="parTrans" cxnId="{771CAF3B-C802-4400-8FA6-D1B39C353D5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EB3870-511E-44FB-A615-E4316AD09B18}" type="sibTrans" cxnId="{771CAF3B-C802-4400-8FA6-D1B39C353D5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A88AFE-BDB9-4251-977D-6ED73FCE5D9B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44.05.01 Педагогика и психология </a:t>
          </a:r>
          <a:r>
            <a:rPr lang="ru-RU" sz="1400" dirty="0" err="1" smtClean="0">
              <a:latin typeface="Calibri" panose="020F0502020204030204" pitchFamily="34" charset="0"/>
              <a:cs typeface="Calibri" panose="020F0502020204030204" pitchFamily="34" charset="0"/>
            </a:rPr>
            <a:t>девиантного</a:t>
          </a:r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 поведения</a:t>
          </a:r>
        </a:p>
      </dgm:t>
    </dgm:pt>
    <dgm:pt modelId="{2DB18AFF-9BFC-4EDD-A9F2-7FC01E0D650A}" type="parTrans" cxnId="{756018F8-A09A-4BD4-BAD3-8E09D002A1B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77FADA-9FDC-4651-9296-B14726751550}" type="sibTrans" cxnId="{756018F8-A09A-4BD4-BAD3-8E09D002A1B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28DBA3-8A18-4EB2-B2F5-FC8C082BA0AD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44.04.01 Педагогическое образование</a:t>
          </a:r>
        </a:p>
      </dgm:t>
    </dgm:pt>
    <dgm:pt modelId="{2DEA15F4-C098-4C5D-95E4-4F21A5129B08}" type="parTrans" cxnId="{E71D7369-866F-4A85-98F2-6DA6C5721934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BD07B8-7AC3-48C1-B58C-DAE7CC0E9F2C}" type="sibTrans" cxnId="{E71D7369-866F-4A85-98F2-6DA6C5721934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0294C6-0794-4211-BAD7-A7E53C07F9D8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44.04.02 Психолого-педагогическое образование</a:t>
          </a:r>
        </a:p>
      </dgm:t>
    </dgm:pt>
    <dgm:pt modelId="{4205F14D-81FF-43FD-A9D8-E6A064170533}" type="parTrans" cxnId="{65E006DF-DA44-4620-8C83-8CF93F44B39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DD25B1-4ABE-401D-B4F6-45F81FF7C9E5}" type="sibTrans" cxnId="{65E006DF-DA44-4620-8C83-8CF93F44B397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DEE82F-5730-4745-A964-887CA6542FA6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44.04.03 Специальное (дефектологическое) образование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96E3B6-A4A1-446C-8F5C-D9C2DC6F54D1}" type="parTrans" cxnId="{34587D1C-40E3-4EFF-8DA4-5AF931CEAA6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914706-DC40-4C70-A0E0-80FCA02C02E9}" type="sibTrans" cxnId="{34587D1C-40E3-4EFF-8DA4-5AF931CEAA66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241F9F-3913-4E41-870E-D1822C33883A}" type="pres">
      <dgm:prSet presAssocID="{E48CA567-478B-4BE2-ADB8-4483DEA7BF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CA05ED-6CD6-499D-A462-018817EBF658}" type="pres">
      <dgm:prSet presAssocID="{3ED37D15-6E72-4046-A5D4-1E8284F612DF}" presName="composite" presStyleCnt="0"/>
      <dgm:spPr/>
    </dgm:pt>
    <dgm:pt modelId="{DBB1C565-DEE7-45F4-BCA0-CC244F3447A8}" type="pres">
      <dgm:prSet presAssocID="{3ED37D15-6E72-4046-A5D4-1E8284F612DF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78DE0-5A06-4983-B08F-28B93A3F5FDC}" type="pres">
      <dgm:prSet presAssocID="{3ED37D15-6E72-4046-A5D4-1E8284F612D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B97FA3-4317-4946-8D2E-EC078D189C96}" type="presOf" srcId="{3ED37D15-6E72-4046-A5D4-1E8284F612DF}" destId="{DBB1C565-DEE7-45F4-BCA0-CC244F3447A8}" srcOrd="0" destOrd="0" presId="urn:microsoft.com/office/officeart/2005/8/layout/hList1"/>
    <dgm:cxn modelId="{F0089C60-227C-41F2-A89E-6C5EF895BE5E}" type="presOf" srcId="{B828DBA3-8A18-4EB2-B2F5-FC8C082BA0AD}" destId="{E1978DE0-5A06-4983-B08F-28B93A3F5FDC}" srcOrd="0" destOrd="5" presId="urn:microsoft.com/office/officeart/2005/8/layout/hList1"/>
    <dgm:cxn modelId="{377AC58B-28AE-4AB0-9877-9BD88ECCB9CD}" type="presOf" srcId="{E20294C6-0794-4211-BAD7-A7E53C07F9D8}" destId="{E1978DE0-5A06-4983-B08F-28B93A3F5FDC}" srcOrd="0" destOrd="6" presId="urn:microsoft.com/office/officeart/2005/8/layout/hList1"/>
    <dgm:cxn modelId="{0CB06148-E8F4-4674-97E6-FA402AFF4C97}" type="presOf" srcId="{CEDEE82F-5730-4745-A964-887CA6542FA6}" destId="{E1978DE0-5A06-4983-B08F-28B93A3F5FDC}" srcOrd="0" destOrd="7" presId="urn:microsoft.com/office/officeart/2005/8/layout/hList1"/>
    <dgm:cxn modelId="{873F2C46-D2BD-4D0A-A079-7938144F598E}" type="presOf" srcId="{E039E9B1-FD05-44CB-AC86-3C1B1BDC01DB}" destId="{E1978DE0-5A06-4983-B08F-28B93A3F5FDC}" srcOrd="0" destOrd="2" presId="urn:microsoft.com/office/officeart/2005/8/layout/hList1"/>
    <dgm:cxn modelId="{34587D1C-40E3-4EFF-8DA4-5AF931CEAA66}" srcId="{3ED37D15-6E72-4046-A5D4-1E8284F612DF}" destId="{CEDEE82F-5730-4745-A964-887CA6542FA6}" srcOrd="7" destOrd="0" parTransId="{4F96E3B6-A4A1-446C-8F5C-D9C2DC6F54D1}" sibTransId="{56914706-DC40-4C70-A0E0-80FCA02C02E9}"/>
    <dgm:cxn modelId="{801B6B1C-4812-4267-A6BD-89CA3A9B46F0}" type="presOf" srcId="{87A88AFE-BDB9-4251-977D-6ED73FCE5D9B}" destId="{E1978DE0-5A06-4983-B08F-28B93A3F5FDC}" srcOrd="0" destOrd="4" presId="urn:microsoft.com/office/officeart/2005/8/layout/hList1"/>
    <dgm:cxn modelId="{50E56219-FB6D-4257-A641-D3B19D88F15E}" srcId="{3ED37D15-6E72-4046-A5D4-1E8284F612DF}" destId="{E039E9B1-FD05-44CB-AC86-3C1B1BDC01DB}" srcOrd="2" destOrd="0" parTransId="{CA15D78F-FFAD-4BA5-8C36-2E55AC1BF2C6}" sibTransId="{9D421287-0183-45E8-AF27-200322FB31DE}"/>
    <dgm:cxn modelId="{949236D3-29E7-4543-9526-0F2A52156A32}" type="presOf" srcId="{02671352-9651-468B-9896-9E1FC5AEE6E7}" destId="{E1978DE0-5A06-4983-B08F-28B93A3F5FDC}" srcOrd="0" destOrd="1" presId="urn:microsoft.com/office/officeart/2005/8/layout/hList1"/>
    <dgm:cxn modelId="{4967BF90-66F2-4263-98A4-A89385CB78B2}" srcId="{3ED37D15-6E72-4046-A5D4-1E8284F612DF}" destId="{E09C86CA-D857-46BE-97A3-8AB86674A148}" srcOrd="0" destOrd="0" parTransId="{65965311-59B5-4CE3-956A-C4CFF8E6052A}" sibTransId="{BAD3FAD1-C60E-4290-9B21-36CD63E16DFD}"/>
    <dgm:cxn modelId="{63CE7C17-C0F3-4DA4-B1D1-33B6CC60A6F5}" type="presOf" srcId="{E09C86CA-D857-46BE-97A3-8AB86674A148}" destId="{E1978DE0-5A06-4983-B08F-28B93A3F5FDC}" srcOrd="0" destOrd="0" presId="urn:microsoft.com/office/officeart/2005/8/layout/hList1"/>
    <dgm:cxn modelId="{5835A980-E794-446A-A847-530F9E843A9B}" srcId="{E48CA567-478B-4BE2-ADB8-4483DEA7BF01}" destId="{3ED37D15-6E72-4046-A5D4-1E8284F612DF}" srcOrd="0" destOrd="0" parTransId="{87326CF1-016F-48A8-8FA7-48603D2103A2}" sibTransId="{63AA2481-BCE6-4431-B698-23172C5EC727}"/>
    <dgm:cxn modelId="{771CAF3B-C802-4400-8FA6-D1B39C353D52}" srcId="{3ED37D15-6E72-4046-A5D4-1E8284F612DF}" destId="{3E75099E-76C9-4649-9CD1-C6AC61AAD668}" srcOrd="3" destOrd="0" parTransId="{B57B1B46-E958-45E2-8BD2-B1EE0FBE3CA7}" sibTransId="{72EB3870-511E-44FB-A615-E4316AD09B18}"/>
    <dgm:cxn modelId="{AE48CCA6-1D8A-435E-A4F3-B86B95BF0F44}" type="presOf" srcId="{3E75099E-76C9-4649-9CD1-C6AC61AAD668}" destId="{E1978DE0-5A06-4983-B08F-28B93A3F5FDC}" srcOrd="0" destOrd="3" presId="urn:microsoft.com/office/officeart/2005/8/layout/hList1"/>
    <dgm:cxn modelId="{D6F7B62E-AD98-4CC3-B4B1-6635DF1F9E9E}" type="presOf" srcId="{E48CA567-478B-4BE2-ADB8-4483DEA7BF01}" destId="{E7241F9F-3913-4E41-870E-D1822C33883A}" srcOrd="0" destOrd="0" presId="urn:microsoft.com/office/officeart/2005/8/layout/hList1"/>
    <dgm:cxn modelId="{E71D7369-866F-4A85-98F2-6DA6C5721934}" srcId="{3ED37D15-6E72-4046-A5D4-1E8284F612DF}" destId="{B828DBA3-8A18-4EB2-B2F5-FC8C082BA0AD}" srcOrd="5" destOrd="0" parTransId="{2DEA15F4-C098-4C5D-95E4-4F21A5129B08}" sibTransId="{36BD07B8-7AC3-48C1-B58C-DAE7CC0E9F2C}"/>
    <dgm:cxn modelId="{756018F8-A09A-4BD4-BAD3-8E09D002A1B7}" srcId="{3ED37D15-6E72-4046-A5D4-1E8284F612DF}" destId="{87A88AFE-BDB9-4251-977D-6ED73FCE5D9B}" srcOrd="4" destOrd="0" parTransId="{2DB18AFF-9BFC-4EDD-A9F2-7FC01E0D650A}" sibTransId="{AD77FADA-9FDC-4651-9296-B14726751550}"/>
    <dgm:cxn modelId="{A71F1704-A9FF-4328-9459-D8B6D1514FC8}" srcId="{3ED37D15-6E72-4046-A5D4-1E8284F612DF}" destId="{02671352-9651-468B-9896-9E1FC5AEE6E7}" srcOrd="1" destOrd="0" parTransId="{AC2D7657-BEC8-43BF-862A-9F71E396CA9E}" sibTransId="{39DC9343-E473-4117-86A5-0644CD710385}"/>
    <dgm:cxn modelId="{65E006DF-DA44-4620-8C83-8CF93F44B397}" srcId="{3ED37D15-6E72-4046-A5D4-1E8284F612DF}" destId="{E20294C6-0794-4211-BAD7-A7E53C07F9D8}" srcOrd="6" destOrd="0" parTransId="{4205F14D-81FF-43FD-A9D8-E6A064170533}" sibTransId="{94DD25B1-4ABE-401D-B4F6-45F81FF7C9E5}"/>
    <dgm:cxn modelId="{84270F45-6B25-42FE-BD0E-D48EF490BF76}" type="presParOf" srcId="{E7241F9F-3913-4E41-870E-D1822C33883A}" destId="{60CA05ED-6CD6-499D-A462-018817EBF658}" srcOrd="0" destOrd="0" presId="urn:microsoft.com/office/officeart/2005/8/layout/hList1"/>
    <dgm:cxn modelId="{4B875374-FC02-43E6-8201-0884CC913799}" type="presParOf" srcId="{60CA05ED-6CD6-499D-A462-018817EBF658}" destId="{DBB1C565-DEE7-45F4-BCA0-CC244F3447A8}" srcOrd="0" destOrd="0" presId="urn:microsoft.com/office/officeart/2005/8/layout/hList1"/>
    <dgm:cxn modelId="{6B59F394-8043-4D83-81D9-A0ACA9802FF7}" type="presParOf" srcId="{60CA05ED-6CD6-499D-A462-018817EBF658}" destId="{E1978DE0-5A06-4983-B08F-28B93A3F5F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8CA567-478B-4BE2-ADB8-4483DEA7BF01}" type="doc">
      <dgm:prSet loTypeId="urn:microsoft.com/office/officeart/2005/8/layout/hList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ED37D15-6E72-4046-A5D4-1E8284F612DF}">
      <dgm:prSet phldrT="[Текст]" custT="1"/>
      <dgm:spPr/>
      <dgm:t>
        <a:bodyPr/>
        <a:lstStyle/>
        <a:p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Направления </a:t>
          </a:r>
        </a:p>
        <a:p>
          <a:r>
            <a:rPr lang="ru-RU" sz="1600" b="1" dirty="0" smtClean="0">
              <a:latin typeface="Calibri" panose="020F0502020204030204" pitchFamily="34" charset="0"/>
              <a:cs typeface="Calibri" panose="020F0502020204030204" pitchFamily="34" charset="0"/>
            </a:rPr>
            <a:t>подготовки</a:t>
          </a:r>
          <a:endParaRPr lang="ru-RU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326CF1-016F-48A8-8FA7-48603D2103A2}" type="parTrans" cxnId="{5835A980-E794-446A-A847-530F9E843A9B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AA2481-BCE6-4431-B698-23172C5EC727}" type="sibTrans" cxnId="{5835A980-E794-446A-A847-530F9E843A9B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9C86CA-D857-46BE-97A3-8AB86674A148}">
      <dgm:prSet phldrT="[Текст]"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44.02.01 Дошкольное образование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965311-59B5-4CE3-956A-C4CFF8E6052A}" type="parTrans" cxnId="{4967BF90-66F2-4263-98A4-A89385CB78B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D3FAD1-C60E-4290-9B21-36CD63E16DFD}" type="sibTrans" cxnId="{4967BF90-66F2-4263-98A4-A89385CB78B2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964546-A6BE-4884-A692-F8B53F02E9A9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44.02.02 Преподавание в начальных классах</a:t>
          </a:r>
        </a:p>
      </dgm:t>
    </dgm:pt>
    <dgm:pt modelId="{C1488679-292E-40EA-A709-D945E7422F11}" type="parTrans" cxnId="{60D6A907-370D-4F78-B2B7-E6D6B72361F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1D0F5E-2E7C-4709-930E-D2DAD5A6353C}" type="sibTrans" cxnId="{60D6A907-370D-4F78-B2B7-E6D6B72361FF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BA4C90-FE14-42F6-866E-44E31A035A53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44.02.03 Педагогика дополнительного образования</a:t>
          </a:r>
        </a:p>
      </dgm:t>
    </dgm:pt>
    <dgm:pt modelId="{78E94C97-1DDB-4404-9E51-C13E77641155}" type="parTrans" cxnId="{76E2221D-AEE6-43D2-9879-0F8CDE4238D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D81D8C-8BEA-4043-8D13-4E06A6862900}" type="sibTrans" cxnId="{76E2221D-AEE6-43D2-9879-0F8CDE4238D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C46E40-EE9C-4471-89FE-72FEC628C494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44.02.05 Коррекционная педагогика в начальном образовании</a:t>
          </a:r>
        </a:p>
      </dgm:t>
    </dgm:pt>
    <dgm:pt modelId="{76346B88-04E0-496A-B410-87B52CA71FAA}" type="parTrans" cxnId="{2EA45EC7-0562-4D5B-BA13-529DD04E142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F67FE1-5F26-4D15-A2F2-ED91FF43AC9B}" type="sibTrans" cxnId="{2EA45EC7-0562-4D5B-BA13-529DD04E1421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0D05A3-C86A-4105-8E4E-1F83D217CE8A}">
      <dgm:prSet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  <a:cs typeface="Calibri" panose="020F0502020204030204" pitchFamily="34" charset="0"/>
            </a:rPr>
            <a:t>49.02.01 Физическая культура</a:t>
          </a:r>
          <a:endParaRPr lang="ru-RU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9BF50A-D863-4880-96E2-1177F9B0CAB4}" type="parTrans" cxnId="{C1CDBE76-0BFD-4CB8-A988-26CF130AE7A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85B6936-DC36-4655-9C74-58F17ADB0079}" type="sibTrans" cxnId="{C1CDBE76-0BFD-4CB8-A988-26CF130AE7AA}">
      <dgm:prSet/>
      <dgm:spPr/>
      <dgm:t>
        <a:bodyPr/>
        <a:lstStyle/>
        <a:p>
          <a:endParaRPr lang="ru-RU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241F9F-3913-4E41-870E-D1822C33883A}" type="pres">
      <dgm:prSet presAssocID="{E48CA567-478B-4BE2-ADB8-4483DEA7BF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CA05ED-6CD6-499D-A462-018817EBF658}" type="pres">
      <dgm:prSet presAssocID="{3ED37D15-6E72-4046-A5D4-1E8284F612DF}" presName="composite" presStyleCnt="0"/>
      <dgm:spPr/>
    </dgm:pt>
    <dgm:pt modelId="{DBB1C565-DEE7-45F4-BCA0-CC244F3447A8}" type="pres">
      <dgm:prSet presAssocID="{3ED37D15-6E72-4046-A5D4-1E8284F612DF}" presName="parTx" presStyleLbl="alignNode1" presStyleIdx="0" presStyleCnt="1" custScaleY="100000" custLinFactNeighborY="17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78DE0-5A06-4983-B08F-28B93A3F5FDC}" type="pres">
      <dgm:prSet presAssocID="{3ED37D15-6E72-4046-A5D4-1E8284F612D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DBE76-0BFD-4CB8-A988-26CF130AE7AA}" srcId="{3ED37D15-6E72-4046-A5D4-1E8284F612DF}" destId="{FD0D05A3-C86A-4105-8E4E-1F83D217CE8A}" srcOrd="4" destOrd="0" parTransId="{609BF50A-D863-4880-96E2-1177F9B0CAB4}" sibTransId="{385B6936-DC36-4655-9C74-58F17ADB0079}"/>
    <dgm:cxn modelId="{4967BF90-66F2-4263-98A4-A89385CB78B2}" srcId="{3ED37D15-6E72-4046-A5D4-1E8284F612DF}" destId="{E09C86CA-D857-46BE-97A3-8AB86674A148}" srcOrd="0" destOrd="0" parTransId="{65965311-59B5-4CE3-956A-C4CFF8E6052A}" sibTransId="{BAD3FAD1-C60E-4290-9B21-36CD63E16DFD}"/>
    <dgm:cxn modelId="{76E2221D-AEE6-43D2-9879-0F8CDE4238D1}" srcId="{3ED37D15-6E72-4046-A5D4-1E8284F612DF}" destId="{B0BA4C90-FE14-42F6-866E-44E31A035A53}" srcOrd="2" destOrd="0" parTransId="{78E94C97-1DDB-4404-9E51-C13E77641155}" sibTransId="{36D81D8C-8BEA-4043-8D13-4E06A6862900}"/>
    <dgm:cxn modelId="{24B965F5-93CC-4750-8F60-795F9B13D16F}" type="presOf" srcId="{F5964546-A6BE-4884-A692-F8B53F02E9A9}" destId="{E1978DE0-5A06-4983-B08F-28B93A3F5FDC}" srcOrd="0" destOrd="1" presId="urn:microsoft.com/office/officeart/2005/8/layout/hList1"/>
    <dgm:cxn modelId="{424A76D6-2488-4180-98DA-DD106940DCBD}" type="presOf" srcId="{E09C86CA-D857-46BE-97A3-8AB86674A148}" destId="{E1978DE0-5A06-4983-B08F-28B93A3F5FDC}" srcOrd="0" destOrd="0" presId="urn:microsoft.com/office/officeart/2005/8/layout/hList1"/>
    <dgm:cxn modelId="{5835A980-E794-446A-A847-530F9E843A9B}" srcId="{E48CA567-478B-4BE2-ADB8-4483DEA7BF01}" destId="{3ED37D15-6E72-4046-A5D4-1E8284F612DF}" srcOrd="0" destOrd="0" parTransId="{87326CF1-016F-48A8-8FA7-48603D2103A2}" sibTransId="{63AA2481-BCE6-4431-B698-23172C5EC727}"/>
    <dgm:cxn modelId="{2EA45EC7-0562-4D5B-BA13-529DD04E1421}" srcId="{3ED37D15-6E72-4046-A5D4-1E8284F612DF}" destId="{E1C46E40-EE9C-4471-89FE-72FEC628C494}" srcOrd="3" destOrd="0" parTransId="{76346B88-04E0-496A-B410-87B52CA71FAA}" sibTransId="{05F67FE1-5F26-4D15-A2F2-ED91FF43AC9B}"/>
    <dgm:cxn modelId="{92703448-882F-42A8-B525-E067FEA52D32}" type="presOf" srcId="{E48CA567-478B-4BE2-ADB8-4483DEA7BF01}" destId="{E7241F9F-3913-4E41-870E-D1822C33883A}" srcOrd="0" destOrd="0" presId="urn:microsoft.com/office/officeart/2005/8/layout/hList1"/>
    <dgm:cxn modelId="{60D6A907-370D-4F78-B2B7-E6D6B72361FF}" srcId="{3ED37D15-6E72-4046-A5D4-1E8284F612DF}" destId="{F5964546-A6BE-4884-A692-F8B53F02E9A9}" srcOrd="1" destOrd="0" parTransId="{C1488679-292E-40EA-A709-D945E7422F11}" sibTransId="{F31D0F5E-2E7C-4709-930E-D2DAD5A6353C}"/>
    <dgm:cxn modelId="{A0F0C7AB-E626-46A2-B54F-042BC72D3EF4}" type="presOf" srcId="{B0BA4C90-FE14-42F6-866E-44E31A035A53}" destId="{E1978DE0-5A06-4983-B08F-28B93A3F5FDC}" srcOrd="0" destOrd="2" presId="urn:microsoft.com/office/officeart/2005/8/layout/hList1"/>
    <dgm:cxn modelId="{920697EA-6DD7-4EA2-B972-42F74446BA3B}" type="presOf" srcId="{E1C46E40-EE9C-4471-89FE-72FEC628C494}" destId="{E1978DE0-5A06-4983-B08F-28B93A3F5FDC}" srcOrd="0" destOrd="3" presId="urn:microsoft.com/office/officeart/2005/8/layout/hList1"/>
    <dgm:cxn modelId="{E1918204-C831-4D42-968B-C9D75EB24A61}" type="presOf" srcId="{3ED37D15-6E72-4046-A5D4-1E8284F612DF}" destId="{DBB1C565-DEE7-45F4-BCA0-CC244F3447A8}" srcOrd="0" destOrd="0" presId="urn:microsoft.com/office/officeart/2005/8/layout/hList1"/>
    <dgm:cxn modelId="{FFF9E7D3-0FEC-466D-BD07-2AFFA945859A}" type="presOf" srcId="{FD0D05A3-C86A-4105-8E4E-1F83D217CE8A}" destId="{E1978DE0-5A06-4983-B08F-28B93A3F5FDC}" srcOrd="0" destOrd="4" presId="urn:microsoft.com/office/officeart/2005/8/layout/hList1"/>
    <dgm:cxn modelId="{0CFFE24F-E2FE-4335-ADC0-301FD99CF5EE}" type="presParOf" srcId="{E7241F9F-3913-4E41-870E-D1822C33883A}" destId="{60CA05ED-6CD6-499D-A462-018817EBF658}" srcOrd="0" destOrd="0" presId="urn:microsoft.com/office/officeart/2005/8/layout/hList1"/>
    <dgm:cxn modelId="{157801E9-00CF-4FC3-82DD-F8CEE8C554DC}" type="presParOf" srcId="{60CA05ED-6CD6-499D-A462-018817EBF658}" destId="{DBB1C565-DEE7-45F4-BCA0-CC244F3447A8}" srcOrd="0" destOrd="0" presId="urn:microsoft.com/office/officeart/2005/8/layout/hList1"/>
    <dgm:cxn modelId="{56F00C84-CE22-44CC-99CB-9DFCFECEC670}" type="presParOf" srcId="{60CA05ED-6CD6-499D-A462-018817EBF658}" destId="{E1978DE0-5A06-4983-B08F-28B93A3F5FD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9E8C97-2C04-4E55-AA5C-CA73C2856F1D}" type="doc">
      <dgm:prSet loTypeId="urn:microsoft.com/office/officeart/2005/8/layout/h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CDD799B-7CF9-4510-9ED1-0096A033EF1B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dirty="0" smtClean="0">
              <a:latin typeface="Calibri" panose="020F0502020204030204" pitchFamily="34" charset="0"/>
            </a:rPr>
            <a:t>Федеральный закон от 14 апреля 2023 г. № 124-ФЗ "О внесении изменений </a:t>
          </a:r>
          <a:br>
            <a:rPr lang="ru-RU" sz="1600" b="1" dirty="0" smtClean="0">
              <a:latin typeface="Calibri" panose="020F0502020204030204" pitchFamily="34" charset="0"/>
            </a:rPr>
          </a:br>
          <a:r>
            <a:rPr lang="ru-RU" sz="1600" b="1" dirty="0" smtClean="0">
              <a:latin typeface="Calibri" panose="020F0502020204030204" pitchFamily="34" charset="0"/>
            </a:rPr>
            <a:t>в Федеральный закон "Об образовании в Российской Федерации"</a:t>
          </a:r>
          <a:endParaRPr lang="ru-RU" sz="1600" b="1" dirty="0">
            <a:latin typeface="Calibri" panose="020F0502020204030204" pitchFamily="34" charset="0"/>
          </a:endParaRPr>
        </a:p>
      </dgm:t>
    </dgm:pt>
    <dgm:pt modelId="{B6D46399-7200-4D49-B180-760B1B0BA660}" type="parTrans" cxnId="{A3C8CAB9-D0F9-45E6-A697-68E96B98CD53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40CB1AC8-EC92-4EA0-AEE7-C26A9906194B}" type="sibTrans" cxnId="{A3C8CAB9-D0F9-45E6-A697-68E96B98CD53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4E4BE2E1-DFC3-4725-B01C-3A0E101FAC00}">
      <dgm:prSet phldrT="[Текст]" custT="1"/>
      <dgm:spPr/>
      <dgm:t>
        <a:bodyPr/>
        <a:lstStyle/>
        <a:p>
          <a:r>
            <a:rPr lang="ru-RU" sz="1400" dirty="0" smtClean="0">
              <a:latin typeface="Calibri" panose="020F0502020204030204" pitchFamily="34" charset="0"/>
            </a:rPr>
            <a:t>определена верхняя граница осуществления трудовой деятельности в месте, определенном договором о целевом обучении </a:t>
          </a:r>
          <a:r>
            <a:rPr lang="ru-RU" sz="1400" b="1" dirty="0" smtClean="0">
              <a:latin typeface="Calibri" panose="020F0502020204030204" pitchFamily="34" charset="0"/>
            </a:rPr>
            <a:t>- отработка после целевого обучения будет длиться от 3 до 5 лет соответственно</a:t>
          </a:r>
          <a:endParaRPr lang="ru-RU" sz="1400" dirty="0">
            <a:latin typeface="Calibri" panose="020F0502020204030204" pitchFamily="34" charset="0"/>
          </a:endParaRPr>
        </a:p>
      </dgm:t>
    </dgm:pt>
    <dgm:pt modelId="{26104A42-4C87-48E3-8270-30E9E2318F4F}" type="parTrans" cxnId="{6B297079-A53C-4CAF-9471-DE7A43D5C29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00FF854A-228C-4503-900D-126CD6954865}" type="sibTrans" cxnId="{6B297079-A53C-4CAF-9471-DE7A43D5C296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76227831-139B-4C93-A0B1-DEFD51CFD3B0}">
      <dgm:prSet phldrT="[Текст]" custT="1"/>
      <dgm:spPr/>
      <dgm:t>
        <a:bodyPr/>
        <a:lstStyle/>
        <a:p>
          <a:r>
            <a:rPr lang="ru-RU" sz="1400" b="0" dirty="0" smtClean="0">
              <a:latin typeface="Calibri" panose="020F0502020204030204" pitchFamily="34" charset="0"/>
            </a:rPr>
            <a:t>установлена необходимость размещения заказчиком предложения о заключении договора о целевом </a:t>
          </a:r>
          <a:r>
            <a:rPr lang="ru-RU" sz="1400" b="1" dirty="0" smtClean="0">
              <a:latin typeface="Calibri" panose="020F0502020204030204" pitchFamily="34" charset="0"/>
            </a:rPr>
            <a:t>обучении на Единой цифровой платформе "Работа в России"</a:t>
          </a:r>
          <a:endParaRPr lang="ru-RU" sz="1400" b="1" dirty="0">
            <a:latin typeface="Calibri" panose="020F0502020204030204" pitchFamily="34" charset="0"/>
          </a:endParaRPr>
        </a:p>
      </dgm:t>
    </dgm:pt>
    <dgm:pt modelId="{26E45C39-3A62-4AE0-8844-6C715FDE1A34}" type="parTrans" cxnId="{288F6C1A-DA51-4172-AC19-AB80F92CD6B8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268FF1ED-B8DB-47F0-8AF8-A6A6DD8FDA2B}" type="sibTrans" cxnId="{288F6C1A-DA51-4172-AC19-AB80F92CD6B8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69EE538E-3C7A-4796-B92E-E01DDF0D7AF6}">
      <dgm:prSet phldrT="[Текст]" custT="1"/>
      <dgm:spPr/>
      <dgm:t>
        <a:bodyPr/>
        <a:lstStyle/>
        <a:p>
          <a:r>
            <a:rPr lang="ru-RU" sz="1400" b="0" dirty="0" smtClean="0">
              <a:latin typeface="Calibri" panose="020F0502020204030204" pitchFamily="34" charset="0"/>
            </a:rPr>
            <a:t>закреплено понятие "целевое обучение"</a:t>
          </a:r>
          <a:endParaRPr lang="ru-RU" sz="1400" b="0" dirty="0">
            <a:latin typeface="Calibri" panose="020F0502020204030204" pitchFamily="34" charset="0"/>
          </a:endParaRPr>
        </a:p>
      </dgm:t>
    </dgm:pt>
    <dgm:pt modelId="{D3AF610E-C9E8-4FC5-9E5C-B801716F035D}" type="parTrans" cxnId="{5EAA5F3E-EF39-457F-97B4-AFBE84758E7F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9E3F4DBE-5D30-46AE-8A12-2B7B985D0A85}" type="sibTrans" cxnId="{5EAA5F3E-EF39-457F-97B4-AFBE84758E7F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47D24EC7-4068-4361-9698-EC305F7BDF8A}">
      <dgm:prSet phldrT="[Текст]" custT="1"/>
      <dgm:spPr/>
      <dgm:t>
        <a:bodyPr/>
        <a:lstStyle/>
        <a:p>
          <a:r>
            <a:rPr lang="ru-RU" sz="1400" b="0" dirty="0" smtClean="0">
              <a:latin typeface="Calibri" panose="020F0502020204030204" pitchFamily="34" charset="0"/>
            </a:rPr>
            <a:t>внесены изменения в источники финансирования обучения </a:t>
          </a:r>
          <a:endParaRPr lang="ru-RU" sz="1400" b="0" dirty="0">
            <a:latin typeface="Calibri" panose="020F0502020204030204" pitchFamily="34" charset="0"/>
          </a:endParaRPr>
        </a:p>
      </dgm:t>
    </dgm:pt>
    <dgm:pt modelId="{DA1DF8CA-8838-4A43-964F-7868AB3E877E}" type="parTrans" cxnId="{4CC32879-BCF7-460D-9BD2-27BA7CFEF975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F0DC6B9F-1ABF-4A1B-9934-DFFD88F6C603}" type="sibTrans" cxnId="{4CC32879-BCF7-460D-9BD2-27BA7CFEF975}">
      <dgm:prSet/>
      <dgm:spPr/>
      <dgm:t>
        <a:bodyPr/>
        <a:lstStyle/>
        <a:p>
          <a:endParaRPr lang="ru-RU" sz="1400">
            <a:latin typeface="Calibri" panose="020F0502020204030204" pitchFamily="34" charset="0"/>
          </a:endParaRPr>
        </a:p>
      </dgm:t>
    </dgm:pt>
    <dgm:pt modelId="{047484B0-AD75-496E-9FC2-9BF7FCE6EDF1}" type="pres">
      <dgm:prSet presAssocID="{F89E8C97-2C04-4E55-AA5C-CA73C2856F1D}" presName="Name0" presStyleCnt="0">
        <dgm:presLayoutVars>
          <dgm:dir/>
          <dgm:animLvl val="lvl"/>
          <dgm:resizeHandles val="exact"/>
        </dgm:presLayoutVars>
      </dgm:prSet>
      <dgm:spPr/>
    </dgm:pt>
    <dgm:pt modelId="{2A31CC6E-0107-4AF7-A6ED-E9B418CFDF21}" type="pres">
      <dgm:prSet presAssocID="{ECDD799B-7CF9-4510-9ED1-0096A033EF1B}" presName="composite" presStyleCnt="0"/>
      <dgm:spPr/>
    </dgm:pt>
    <dgm:pt modelId="{A99623EE-C350-41BF-9D9F-DFAEAF28313C}" type="pres">
      <dgm:prSet presAssocID="{ECDD799B-7CF9-4510-9ED1-0096A033EF1B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88E7559-5105-42A7-905F-B9C509CA0015}" type="pres">
      <dgm:prSet presAssocID="{ECDD799B-7CF9-4510-9ED1-0096A033EF1B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B297079-A53C-4CAF-9471-DE7A43D5C296}" srcId="{ECDD799B-7CF9-4510-9ED1-0096A033EF1B}" destId="{4E4BE2E1-DFC3-4725-B01C-3A0E101FAC00}" srcOrd="1" destOrd="0" parTransId="{26104A42-4C87-48E3-8270-30E9E2318F4F}" sibTransId="{00FF854A-228C-4503-900D-126CD6954865}"/>
    <dgm:cxn modelId="{0D8D8115-7D7C-4EA8-BF78-6075D432B903}" type="presOf" srcId="{4E4BE2E1-DFC3-4725-B01C-3A0E101FAC00}" destId="{588E7559-5105-42A7-905F-B9C509CA0015}" srcOrd="0" destOrd="1" presId="urn:microsoft.com/office/officeart/2005/8/layout/hList1"/>
    <dgm:cxn modelId="{288F6C1A-DA51-4172-AC19-AB80F92CD6B8}" srcId="{ECDD799B-7CF9-4510-9ED1-0096A033EF1B}" destId="{76227831-139B-4C93-A0B1-DEFD51CFD3B0}" srcOrd="2" destOrd="0" parTransId="{26E45C39-3A62-4AE0-8844-6C715FDE1A34}" sibTransId="{268FF1ED-B8DB-47F0-8AF8-A6A6DD8FDA2B}"/>
    <dgm:cxn modelId="{5EAA5F3E-EF39-457F-97B4-AFBE84758E7F}" srcId="{ECDD799B-7CF9-4510-9ED1-0096A033EF1B}" destId="{69EE538E-3C7A-4796-B92E-E01DDF0D7AF6}" srcOrd="0" destOrd="0" parTransId="{D3AF610E-C9E8-4FC5-9E5C-B801716F035D}" sibTransId="{9E3F4DBE-5D30-46AE-8A12-2B7B985D0A85}"/>
    <dgm:cxn modelId="{211631CB-F068-46ED-9EAA-CE9E221F1923}" type="presOf" srcId="{ECDD799B-7CF9-4510-9ED1-0096A033EF1B}" destId="{A99623EE-C350-41BF-9D9F-DFAEAF28313C}" srcOrd="0" destOrd="0" presId="urn:microsoft.com/office/officeart/2005/8/layout/hList1"/>
    <dgm:cxn modelId="{A3C8CAB9-D0F9-45E6-A697-68E96B98CD53}" srcId="{F89E8C97-2C04-4E55-AA5C-CA73C2856F1D}" destId="{ECDD799B-7CF9-4510-9ED1-0096A033EF1B}" srcOrd="0" destOrd="0" parTransId="{B6D46399-7200-4D49-B180-760B1B0BA660}" sibTransId="{40CB1AC8-EC92-4EA0-AEE7-C26A9906194B}"/>
    <dgm:cxn modelId="{B636EEA0-9C3B-4598-B50C-C9EBC41DB493}" type="presOf" srcId="{69EE538E-3C7A-4796-B92E-E01DDF0D7AF6}" destId="{588E7559-5105-42A7-905F-B9C509CA0015}" srcOrd="0" destOrd="0" presId="urn:microsoft.com/office/officeart/2005/8/layout/hList1"/>
    <dgm:cxn modelId="{A963B987-26FF-45BA-84C8-120490251B27}" type="presOf" srcId="{76227831-139B-4C93-A0B1-DEFD51CFD3B0}" destId="{588E7559-5105-42A7-905F-B9C509CA0015}" srcOrd="0" destOrd="2" presId="urn:microsoft.com/office/officeart/2005/8/layout/hList1"/>
    <dgm:cxn modelId="{4CC32879-BCF7-460D-9BD2-27BA7CFEF975}" srcId="{ECDD799B-7CF9-4510-9ED1-0096A033EF1B}" destId="{47D24EC7-4068-4361-9698-EC305F7BDF8A}" srcOrd="3" destOrd="0" parTransId="{DA1DF8CA-8838-4A43-964F-7868AB3E877E}" sibTransId="{F0DC6B9F-1ABF-4A1B-9934-DFFD88F6C603}"/>
    <dgm:cxn modelId="{9E66DB32-2B25-401E-86AA-AAF3F078E938}" type="presOf" srcId="{47D24EC7-4068-4361-9698-EC305F7BDF8A}" destId="{588E7559-5105-42A7-905F-B9C509CA0015}" srcOrd="0" destOrd="3" presId="urn:microsoft.com/office/officeart/2005/8/layout/hList1"/>
    <dgm:cxn modelId="{A4BAFDB0-AE62-424B-8F5F-DB27697BFD88}" type="presOf" srcId="{F89E8C97-2C04-4E55-AA5C-CA73C2856F1D}" destId="{047484B0-AD75-496E-9FC2-9BF7FCE6EDF1}" srcOrd="0" destOrd="0" presId="urn:microsoft.com/office/officeart/2005/8/layout/hList1"/>
    <dgm:cxn modelId="{300E7898-EA52-446E-9E01-ADD634EABA3B}" type="presParOf" srcId="{047484B0-AD75-496E-9FC2-9BF7FCE6EDF1}" destId="{2A31CC6E-0107-4AF7-A6ED-E9B418CFDF21}" srcOrd="0" destOrd="0" presId="urn:microsoft.com/office/officeart/2005/8/layout/hList1"/>
    <dgm:cxn modelId="{E4E4D017-4AD8-4604-9833-4F59C750D32D}" type="presParOf" srcId="{2A31CC6E-0107-4AF7-A6ED-E9B418CFDF21}" destId="{A99623EE-C350-41BF-9D9F-DFAEAF28313C}" srcOrd="0" destOrd="0" presId="urn:microsoft.com/office/officeart/2005/8/layout/hList1"/>
    <dgm:cxn modelId="{44AA0068-4AD8-450E-A7AE-5C51ABC41496}" type="presParOf" srcId="{2A31CC6E-0107-4AF7-A6ED-E9B418CFDF21}" destId="{588E7559-5105-42A7-905F-B9C509CA001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C03E24-7090-4460-A9D5-946E0180BDE7}" type="doc">
      <dgm:prSet loTypeId="urn:microsoft.com/office/officeart/2005/8/layout/pList2" loCatId="list" qsTypeId="urn:microsoft.com/office/officeart/2005/8/quickstyle/simple3" qsCatId="simple" csTypeId="urn:microsoft.com/office/officeart/2005/8/colors/accent3_2" csCatId="accent3" phldr="1"/>
      <dgm:spPr/>
    </dgm:pt>
    <dgm:pt modelId="{1EE2A451-EBD3-442F-902E-F98F6FE06EE1}">
      <dgm:prSet phldrT="[Текст]"/>
      <dgm:spPr/>
      <dgm:t>
        <a:bodyPr/>
        <a:lstStyle/>
        <a:p>
          <a:r>
            <a:rPr lang="ru-RU" b="1" dirty="0" smtClean="0"/>
            <a:t>1269</a:t>
          </a:r>
          <a:r>
            <a:rPr lang="ru-RU" dirty="0" smtClean="0"/>
            <a:t> педагогов-наставников</a:t>
          </a:r>
          <a:endParaRPr lang="ru-RU" dirty="0"/>
        </a:p>
      </dgm:t>
    </dgm:pt>
    <dgm:pt modelId="{43E6FF32-8390-4019-AE48-3F15F36E8F99}" type="parTrans" cxnId="{CCB7D581-CC1E-4C54-8990-104D11F4F6F6}">
      <dgm:prSet/>
      <dgm:spPr/>
      <dgm:t>
        <a:bodyPr/>
        <a:lstStyle/>
        <a:p>
          <a:endParaRPr lang="ru-RU"/>
        </a:p>
      </dgm:t>
    </dgm:pt>
    <dgm:pt modelId="{B07C2AC8-F545-4DC0-AF1C-A0E2246BAC51}" type="sibTrans" cxnId="{CCB7D581-CC1E-4C54-8990-104D11F4F6F6}">
      <dgm:prSet/>
      <dgm:spPr/>
      <dgm:t>
        <a:bodyPr/>
        <a:lstStyle/>
        <a:p>
          <a:endParaRPr lang="ru-RU"/>
        </a:p>
      </dgm:t>
    </dgm:pt>
    <dgm:pt modelId="{AA75D6C1-1B28-44D0-9AE3-C240B0EAC3AA}" type="pres">
      <dgm:prSet presAssocID="{48C03E24-7090-4460-A9D5-946E0180BDE7}" presName="Name0" presStyleCnt="0">
        <dgm:presLayoutVars>
          <dgm:dir/>
          <dgm:resizeHandles val="exact"/>
        </dgm:presLayoutVars>
      </dgm:prSet>
      <dgm:spPr/>
    </dgm:pt>
    <dgm:pt modelId="{FCFC0620-0F9E-40D1-87E3-F9253E52176F}" type="pres">
      <dgm:prSet presAssocID="{48C03E24-7090-4460-A9D5-946E0180BDE7}" presName="bkgdShp" presStyleLbl="alignAccFollowNode1" presStyleIdx="0" presStyleCnt="1"/>
      <dgm:spPr/>
    </dgm:pt>
    <dgm:pt modelId="{991097C8-278E-4D56-BE9D-6B45D5280905}" type="pres">
      <dgm:prSet presAssocID="{48C03E24-7090-4460-A9D5-946E0180BDE7}" presName="linComp" presStyleCnt="0"/>
      <dgm:spPr/>
    </dgm:pt>
    <dgm:pt modelId="{CBAA8215-3B1F-4C9B-88F5-49EFBDD5C1DD}" type="pres">
      <dgm:prSet presAssocID="{1EE2A451-EBD3-442F-902E-F98F6FE06EE1}" presName="compNode" presStyleCnt="0"/>
      <dgm:spPr/>
    </dgm:pt>
    <dgm:pt modelId="{661CC219-EF95-44BD-A2EE-ACC223426CBC}" type="pres">
      <dgm:prSet presAssocID="{1EE2A451-EBD3-442F-902E-F98F6FE06EE1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1A471-2CDA-430B-87E5-D4EB49D876C2}" type="pres">
      <dgm:prSet presAssocID="{1EE2A451-EBD3-442F-902E-F98F6FE06EE1}" presName="invisiNode" presStyleLbl="node1" presStyleIdx="0" presStyleCnt="1"/>
      <dgm:spPr/>
    </dgm:pt>
    <dgm:pt modelId="{FF8A6EB6-C317-4B0C-9D35-2B8CFAEA153C}" type="pres">
      <dgm:prSet presAssocID="{1EE2A451-EBD3-442F-902E-F98F6FE06EE1}" presName="imagNode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</dgm:ptLst>
  <dgm:cxnLst>
    <dgm:cxn modelId="{0E8FB1EE-99FA-486E-9353-EAAE30FEF8CE}" type="presOf" srcId="{1EE2A451-EBD3-442F-902E-F98F6FE06EE1}" destId="{661CC219-EF95-44BD-A2EE-ACC223426CBC}" srcOrd="0" destOrd="0" presId="urn:microsoft.com/office/officeart/2005/8/layout/pList2"/>
    <dgm:cxn modelId="{05E4F622-C5EA-40D4-A87D-F7DD486BA35F}" type="presOf" srcId="{48C03E24-7090-4460-A9D5-946E0180BDE7}" destId="{AA75D6C1-1B28-44D0-9AE3-C240B0EAC3AA}" srcOrd="0" destOrd="0" presId="urn:microsoft.com/office/officeart/2005/8/layout/pList2"/>
    <dgm:cxn modelId="{CCB7D581-CC1E-4C54-8990-104D11F4F6F6}" srcId="{48C03E24-7090-4460-A9D5-946E0180BDE7}" destId="{1EE2A451-EBD3-442F-902E-F98F6FE06EE1}" srcOrd="0" destOrd="0" parTransId="{43E6FF32-8390-4019-AE48-3F15F36E8F99}" sibTransId="{B07C2AC8-F545-4DC0-AF1C-A0E2246BAC51}"/>
    <dgm:cxn modelId="{54327C59-4186-4A8B-9AF1-103A02A088DF}" type="presParOf" srcId="{AA75D6C1-1B28-44D0-9AE3-C240B0EAC3AA}" destId="{FCFC0620-0F9E-40D1-87E3-F9253E52176F}" srcOrd="0" destOrd="0" presId="urn:microsoft.com/office/officeart/2005/8/layout/pList2"/>
    <dgm:cxn modelId="{C2F8B638-839D-4E9A-AA1F-1267B26DBD5A}" type="presParOf" srcId="{AA75D6C1-1B28-44D0-9AE3-C240B0EAC3AA}" destId="{991097C8-278E-4D56-BE9D-6B45D5280905}" srcOrd="1" destOrd="0" presId="urn:microsoft.com/office/officeart/2005/8/layout/pList2"/>
    <dgm:cxn modelId="{6ABEF9A0-902D-4978-8320-7FD8F2D1BB75}" type="presParOf" srcId="{991097C8-278E-4D56-BE9D-6B45D5280905}" destId="{CBAA8215-3B1F-4C9B-88F5-49EFBDD5C1DD}" srcOrd="0" destOrd="0" presId="urn:microsoft.com/office/officeart/2005/8/layout/pList2"/>
    <dgm:cxn modelId="{849E63C6-C036-41B6-899D-A5C487F4FB0F}" type="presParOf" srcId="{CBAA8215-3B1F-4C9B-88F5-49EFBDD5C1DD}" destId="{661CC219-EF95-44BD-A2EE-ACC223426CBC}" srcOrd="0" destOrd="0" presId="urn:microsoft.com/office/officeart/2005/8/layout/pList2"/>
    <dgm:cxn modelId="{96FAAC2D-FDED-4014-8001-7298D02AE681}" type="presParOf" srcId="{CBAA8215-3B1F-4C9B-88F5-49EFBDD5C1DD}" destId="{BAE1A471-2CDA-430B-87E5-D4EB49D876C2}" srcOrd="1" destOrd="0" presId="urn:microsoft.com/office/officeart/2005/8/layout/pList2"/>
    <dgm:cxn modelId="{68F5A10E-C6F9-492E-A0DA-76142EFF7910}" type="presParOf" srcId="{CBAA8215-3B1F-4C9B-88F5-49EFBDD5C1DD}" destId="{FF8A6EB6-C317-4B0C-9D35-2B8CFAEA153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DDF101-D2A3-42E5-848A-475CD993149B}" type="doc">
      <dgm:prSet loTypeId="urn:microsoft.com/office/officeart/2005/8/layout/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05FFA38-B0E2-4E19-9DD0-A85A37E7F598}">
      <dgm:prSet phldrT="[Текст]" custT="1"/>
      <dgm:spPr/>
      <dgm:t>
        <a:bodyPr/>
        <a:lstStyle/>
        <a:p>
          <a:r>
            <a:rPr lang="ru-RU" sz="1600" dirty="0" smtClean="0"/>
            <a:t>Конкурс на присуждение премий лучшим педагогам-наставникам</a:t>
          </a:r>
          <a:endParaRPr lang="ru-RU" sz="1600" dirty="0"/>
        </a:p>
      </dgm:t>
    </dgm:pt>
    <dgm:pt modelId="{5C5EB9BC-C49B-41B4-B932-A4D9592D53DF}" type="parTrans" cxnId="{B0DEC4D4-47C3-4391-99D5-6B848C5C9854}">
      <dgm:prSet/>
      <dgm:spPr/>
      <dgm:t>
        <a:bodyPr/>
        <a:lstStyle/>
        <a:p>
          <a:endParaRPr lang="ru-RU"/>
        </a:p>
      </dgm:t>
    </dgm:pt>
    <dgm:pt modelId="{7F84D302-804C-4C99-A41F-1EA4158AD408}" type="sibTrans" cxnId="{B0DEC4D4-47C3-4391-99D5-6B848C5C9854}">
      <dgm:prSet/>
      <dgm:spPr/>
      <dgm:t>
        <a:bodyPr/>
        <a:lstStyle/>
        <a:p>
          <a:endParaRPr lang="ru-RU"/>
        </a:p>
      </dgm:t>
    </dgm:pt>
    <dgm:pt modelId="{1D34C133-1BE3-4326-A4AB-E48EB81F041B}">
      <dgm:prSet phldrT="[Текст]" custT="1"/>
      <dgm:spPr/>
      <dgm:t>
        <a:bodyPr/>
        <a:lstStyle/>
        <a:p>
          <a:r>
            <a:rPr lang="ru-RU" sz="1800" b="1" dirty="0" smtClean="0"/>
            <a:t>5 победителей</a:t>
          </a:r>
          <a:endParaRPr lang="ru-RU" sz="1800" b="1" dirty="0"/>
        </a:p>
      </dgm:t>
    </dgm:pt>
    <dgm:pt modelId="{50D096BF-73C3-49E3-B1B5-5A262DA46D1F}" type="parTrans" cxnId="{070BEAB5-C8AF-47A7-B269-1274A2340C45}">
      <dgm:prSet/>
      <dgm:spPr/>
      <dgm:t>
        <a:bodyPr/>
        <a:lstStyle/>
        <a:p>
          <a:endParaRPr lang="ru-RU"/>
        </a:p>
      </dgm:t>
    </dgm:pt>
    <dgm:pt modelId="{3D7FBC2C-1FFD-4148-A27D-FFEFE46F07CF}" type="sibTrans" cxnId="{070BEAB5-C8AF-47A7-B269-1274A2340C45}">
      <dgm:prSet/>
      <dgm:spPr/>
      <dgm:t>
        <a:bodyPr/>
        <a:lstStyle/>
        <a:p>
          <a:endParaRPr lang="ru-RU"/>
        </a:p>
      </dgm:t>
    </dgm:pt>
    <dgm:pt modelId="{FE7DEEB3-914B-49E0-8B72-8855EBBFAD61}">
      <dgm:prSet phldrT="[Текст]" custT="1"/>
      <dgm:spPr/>
      <dgm:t>
        <a:bodyPr/>
        <a:lstStyle/>
        <a:p>
          <a:r>
            <a:rPr lang="ru-RU" sz="1800" b="1" dirty="0" smtClean="0"/>
            <a:t>по 75 тыс. рублей</a:t>
          </a:r>
          <a:endParaRPr lang="ru-RU" sz="1800" b="1" dirty="0"/>
        </a:p>
      </dgm:t>
    </dgm:pt>
    <dgm:pt modelId="{4EF0819F-28AD-4AA7-BB0F-7D6197B33D1C}" type="parTrans" cxnId="{0F2FAD2D-5B51-4C0E-ACC2-D20E3D9E63F1}">
      <dgm:prSet/>
      <dgm:spPr/>
      <dgm:t>
        <a:bodyPr/>
        <a:lstStyle/>
        <a:p>
          <a:endParaRPr lang="ru-RU"/>
        </a:p>
      </dgm:t>
    </dgm:pt>
    <dgm:pt modelId="{5B5128D1-C37B-4B18-846B-A2AC14639B91}" type="sibTrans" cxnId="{0F2FAD2D-5B51-4C0E-ACC2-D20E3D9E63F1}">
      <dgm:prSet/>
      <dgm:spPr/>
      <dgm:t>
        <a:bodyPr/>
        <a:lstStyle/>
        <a:p>
          <a:endParaRPr lang="ru-RU"/>
        </a:p>
      </dgm:t>
    </dgm:pt>
    <dgm:pt modelId="{0FFE7679-5624-48AC-8FAB-09CE4B0EBD2D}" type="pres">
      <dgm:prSet presAssocID="{43DDF101-D2A3-42E5-848A-475CD99314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A1173-3F3D-49B4-8815-0EC0E16C926C}" type="pres">
      <dgm:prSet presAssocID="{FE7DEEB3-914B-49E0-8B72-8855EBBFAD61}" presName="boxAndChildren" presStyleCnt="0"/>
      <dgm:spPr/>
    </dgm:pt>
    <dgm:pt modelId="{F524F078-A8A1-4BAC-8BD5-4B7DE83B5C69}" type="pres">
      <dgm:prSet presAssocID="{FE7DEEB3-914B-49E0-8B72-8855EBBFAD61}" presName="parentTextBox" presStyleLbl="node1" presStyleIdx="0" presStyleCnt="3"/>
      <dgm:spPr/>
      <dgm:t>
        <a:bodyPr/>
        <a:lstStyle/>
        <a:p>
          <a:endParaRPr lang="ru-RU"/>
        </a:p>
      </dgm:t>
    </dgm:pt>
    <dgm:pt modelId="{3619AF76-C24A-4D7F-9983-17DA520927AD}" type="pres">
      <dgm:prSet presAssocID="{3D7FBC2C-1FFD-4148-A27D-FFEFE46F07CF}" presName="sp" presStyleCnt="0"/>
      <dgm:spPr/>
    </dgm:pt>
    <dgm:pt modelId="{D904F809-6C25-4A1D-B472-E0E65DE32972}" type="pres">
      <dgm:prSet presAssocID="{1D34C133-1BE3-4326-A4AB-E48EB81F041B}" presName="arrowAndChildren" presStyleCnt="0"/>
      <dgm:spPr/>
    </dgm:pt>
    <dgm:pt modelId="{303CB18F-2F70-4D1A-8C1C-7C69558CCC6A}" type="pres">
      <dgm:prSet presAssocID="{1D34C133-1BE3-4326-A4AB-E48EB81F041B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CA161AE-7A5A-4AF4-B460-F5A6322D6DCB}" type="pres">
      <dgm:prSet presAssocID="{7F84D302-804C-4C99-A41F-1EA4158AD408}" presName="sp" presStyleCnt="0"/>
      <dgm:spPr/>
    </dgm:pt>
    <dgm:pt modelId="{C7F910BC-7C26-4663-B765-946300F3908D}" type="pres">
      <dgm:prSet presAssocID="{205FFA38-B0E2-4E19-9DD0-A85A37E7F598}" presName="arrowAndChildren" presStyleCnt="0"/>
      <dgm:spPr/>
    </dgm:pt>
    <dgm:pt modelId="{C56C7702-072C-453A-8430-105F1D3A162C}" type="pres">
      <dgm:prSet presAssocID="{205FFA38-B0E2-4E19-9DD0-A85A37E7F598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070BEAB5-C8AF-47A7-B269-1274A2340C45}" srcId="{43DDF101-D2A3-42E5-848A-475CD993149B}" destId="{1D34C133-1BE3-4326-A4AB-E48EB81F041B}" srcOrd="1" destOrd="0" parTransId="{50D096BF-73C3-49E3-B1B5-5A262DA46D1F}" sibTransId="{3D7FBC2C-1FFD-4148-A27D-FFEFE46F07CF}"/>
    <dgm:cxn modelId="{B0DEC4D4-47C3-4391-99D5-6B848C5C9854}" srcId="{43DDF101-D2A3-42E5-848A-475CD993149B}" destId="{205FFA38-B0E2-4E19-9DD0-A85A37E7F598}" srcOrd="0" destOrd="0" parTransId="{5C5EB9BC-C49B-41B4-B932-A4D9592D53DF}" sibTransId="{7F84D302-804C-4C99-A41F-1EA4158AD408}"/>
    <dgm:cxn modelId="{DF1A3769-F3DC-4EBF-BDAD-9B65D0C96183}" type="presOf" srcId="{FE7DEEB3-914B-49E0-8B72-8855EBBFAD61}" destId="{F524F078-A8A1-4BAC-8BD5-4B7DE83B5C69}" srcOrd="0" destOrd="0" presId="urn:microsoft.com/office/officeart/2005/8/layout/process4"/>
    <dgm:cxn modelId="{68588D5E-1FCA-4FB0-8D5D-D5876F3AD09F}" type="presOf" srcId="{1D34C133-1BE3-4326-A4AB-E48EB81F041B}" destId="{303CB18F-2F70-4D1A-8C1C-7C69558CCC6A}" srcOrd="0" destOrd="0" presId="urn:microsoft.com/office/officeart/2005/8/layout/process4"/>
    <dgm:cxn modelId="{0F2FAD2D-5B51-4C0E-ACC2-D20E3D9E63F1}" srcId="{43DDF101-D2A3-42E5-848A-475CD993149B}" destId="{FE7DEEB3-914B-49E0-8B72-8855EBBFAD61}" srcOrd="2" destOrd="0" parTransId="{4EF0819F-28AD-4AA7-BB0F-7D6197B33D1C}" sibTransId="{5B5128D1-C37B-4B18-846B-A2AC14639B91}"/>
    <dgm:cxn modelId="{969C9BA1-097F-4FD4-86EF-BC7828E74F79}" type="presOf" srcId="{205FFA38-B0E2-4E19-9DD0-A85A37E7F598}" destId="{C56C7702-072C-453A-8430-105F1D3A162C}" srcOrd="0" destOrd="0" presId="urn:microsoft.com/office/officeart/2005/8/layout/process4"/>
    <dgm:cxn modelId="{B21EDC20-68BA-4269-BB7B-D28951528898}" type="presOf" srcId="{43DDF101-D2A3-42E5-848A-475CD993149B}" destId="{0FFE7679-5624-48AC-8FAB-09CE4B0EBD2D}" srcOrd="0" destOrd="0" presId="urn:microsoft.com/office/officeart/2005/8/layout/process4"/>
    <dgm:cxn modelId="{554D75EA-E8F3-4A5A-896C-E39A4FDFF75E}" type="presParOf" srcId="{0FFE7679-5624-48AC-8FAB-09CE4B0EBD2D}" destId="{A20A1173-3F3D-49B4-8815-0EC0E16C926C}" srcOrd="0" destOrd="0" presId="urn:microsoft.com/office/officeart/2005/8/layout/process4"/>
    <dgm:cxn modelId="{52A1DD9B-E7CE-4366-9870-DAC43EA0AEDD}" type="presParOf" srcId="{A20A1173-3F3D-49B4-8815-0EC0E16C926C}" destId="{F524F078-A8A1-4BAC-8BD5-4B7DE83B5C69}" srcOrd="0" destOrd="0" presId="urn:microsoft.com/office/officeart/2005/8/layout/process4"/>
    <dgm:cxn modelId="{90C82B0D-464A-4F77-B9E6-E162B2E14AA3}" type="presParOf" srcId="{0FFE7679-5624-48AC-8FAB-09CE4B0EBD2D}" destId="{3619AF76-C24A-4D7F-9983-17DA520927AD}" srcOrd="1" destOrd="0" presId="urn:microsoft.com/office/officeart/2005/8/layout/process4"/>
    <dgm:cxn modelId="{1182F8B8-E5F1-47F5-A100-310D0776A742}" type="presParOf" srcId="{0FFE7679-5624-48AC-8FAB-09CE4B0EBD2D}" destId="{D904F809-6C25-4A1D-B472-E0E65DE32972}" srcOrd="2" destOrd="0" presId="urn:microsoft.com/office/officeart/2005/8/layout/process4"/>
    <dgm:cxn modelId="{ED484F21-D140-414B-B73D-AF128C0532D3}" type="presParOf" srcId="{D904F809-6C25-4A1D-B472-E0E65DE32972}" destId="{303CB18F-2F70-4D1A-8C1C-7C69558CCC6A}" srcOrd="0" destOrd="0" presId="urn:microsoft.com/office/officeart/2005/8/layout/process4"/>
    <dgm:cxn modelId="{E169ED1A-35D2-4FCF-8D0E-9F50056B2DF5}" type="presParOf" srcId="{0FFE7679-5624-48AC-8FAB-09CE4B0EBD2D}" destId="{1CA161AE-7A5A-4AF4-B460-F5A6322D6DCB}" srcOrd="3" destOrd="0" presId="urn:microsoft.com/office/officeart/2005/8/layout/process4"/>
    <dgm:cxn modelId="{613053AA-3D83-403A-AC88-7BD341E201FA}" type="presParOf" srcId="{0FFE7679-5624-48AC-8FAB-09CE4B0EBD2D}" destId="{C7F910BC-7C26-4663-B765-946300F3908D}" srcOrd="4" destOrd="0" presId="urn:microsoft.com/office/officeart/2005/8/layout/process4"/>
    <dgm:cxn modelId="{9EAFF94C-1512-4CA6-8AB0-5A08E3AC2A4A}" type="presParOf" srcId="{C7F910BC-7C26-4663-B765-946300F3908D}" destId="{C56C7702-072C-453A-8430-105F1D3A162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ED7C38-DA64-4B58-B87B-031738ADE78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5C6C3CE-84DE-4243-98A3-834CAB478862}">
      <dgm:prSet phldrT="[Текст]" custT="1"/>
      <dgm:spPr>
        <a:ln>
          <a:noFill/>
        </a:ln>
      </dgm:spPr>
      <dgm:t>
        <a:bodyPr/>
        <a:lstStyle/>
        <a:p>
          <a:pPr algn="ctr"/>
          <a:r>
            <a:rPr lang="ru-RU" sz="2400" b="1" dirty="0" smtClean="0">
              <a:effectLst/>
              <a:latin typeface="Calibri" panose="020F0502020204030204" pitchFamily="34" charset="0"/>
              <a:cs typeface="Calibri" panose="020F0502020204030204" pitchFamily="34" charset="0"/>
            </a:rPr>
            <a:t>«Юный мастер»</a:t>
          </a:r>
        </a:p>
        <a:p>
          <a:pPr algn="ctr"/>
          <a:r>
            <a:rPr lang="ru-RU" sz="2400" b="1" dirty="0" smtClean="0">
              <a:effectLst/>
              <a:latin typeface="Calibri" panose="020F0502020204030204" pitchFamily="34" charset="0"/>
              <a:cs typeface="Calibri" panose="020F0502020204030204" pitchFamily="34" charset="0"/>
            </a:rPr>
            <a:t>2021-2024</a:t>
          </a:r>
          <a:endParaRPr lang="ru-RU" sz="24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C44BEB-A63A-4384-AF85-95908B198FF3}" type="parTrans" cxnId="{5CAD5007-0ADA-41AF-9B9F-0CD00F717849}">
      <dgm:prSet/>
      <dgm:spPr/>
      <dgm:t>
        <a:bodyPr/>
        <a:lstStyle/>
        <a:p>
          <a:pPr algn="ctr"/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EE2B5-616B-4B1C-81B4-92D63933390F}" type="sibTrans" cxnId="{5CAD5007-0ADA-41AF-9B9F-0CD00F717849}">
      <dgm:prSet/>
      <dgm:spPr/>
      <dgm:t>
        <a:bodyPr/>
        <a:lstStyle/>
        <a:p>
          <a:pPr algn="ctr"/>
          <a:endParaRPr lang="ru-RU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DDBD72-FDE3-461C-8410-C1B7CA328AD3}" type="pres">
      <dgm:prSet presAssocID="{3AED7C38-DA64-4B58-B87B-031738ADE7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BAB326-9C4B-4788-B411-3ED23B014AE6}" type="pres">
      <dgm:prSet presAssocID="{15C6C3CE-84DE-4243-98A3-834CAB47886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016D4B-CBEE-4A89-B75F-ACD74BCAF2A5}" type="presOf" srcId="{15C6C3CE-84DE-4243-98A3-834CAB478862}" destId="{D0BAB326-9C4B-4788-B411-3ED23B014AE6}" srcOrd="0" destOrd="0" presId="urn:microsoft.com/office/officeart/2005/8/layout/vList2"/>
    <dgm:cxn modelId="{5CAD5007-0ADA-41AF-9B9F-0CD00F717849}" srcId="{3AED7C38-DA64-4B58-B87B-031738ADE787}" destId="{15C6C3CE-84DE-4243-98A3-834CAB478862}" srcOrd="0" destOrd="0" parTransId="{FFC44BEB-A63A-4384-AF85-95908B198FF3}" sibTransId="{917EE2B5-616B-4B1C-81B4-92D63933390F}"/>
    <dgm:cxn modelId="{E668448C-3D75-4581-9FB0-CAB59DDCC159}" type="presOf" srcId="{3AED7C38-DA64-4B58-B87B-031738ADE787}" destId="{9BDDBD72-FDE3-461C-8410-C1B7CA328AD3}" srcOrd="0" destOrd="0" presId="urn:microsoft.com/office/officeart/2005/8/layout/vList2"/>
    <dgm:cxn modelId="{051EFBAD-2FC6-4F21-8534-550C3C979893}" type="presParOf" srcId="{9BDDBD72-FDE3-461C-8410-C1B7CA328AD3}" destId="{D0BAB326-9C4B-4788-B411-3ED23B014A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ED7C38-DA64-4B58-B87B-031738ADE78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5C6C3CE-84DE-4243-98A3-834CAB478862}">
      <dgm:prSet phldrT="[Текст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12000">
              <a:schemeClr val="accent1">
                <a:lumMod val="45000"/>
                <a:lumOff val="55000"/>
              </a:schemeClr>
            </a:gs>
            <a:gs pos="83000">
              <a:schemeClr val="bg2">
                <a:lumMod val="75000"/>
              </a:schemeClr>
            </a:gs>
            <a:gs pos="100000">
              <a:schemeClr val="tx2">
                <a:lumMod val="1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pPr algn="l"/>
          <a:r>
            <a:rPr lang="ru-RU" sz="1800" smtClean="0">
              <a:latin typeface="Calibri" panose="020F0502020204030204" pitchFamily="34" charset="0"/>
              <a:cs typeface="Calibri" panose="020F0502020204030204" pitchFamily="34" charset="0"/>
            </a:rPr>
            <a:t>Единая Концепция внедрена в школах  с 01.09.2023 – профминимум</a:t>
          </a:r>
          <a:endParaRPr lang="ru-RU" sz="1800" b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FC44BEB-A63A-4384-AF85-95908B198FF3}" type="parTrans" cxnId="{5CAD5007-0ADA-41AF-9B9F-0CD00F717849}">
      <dgm:prSet/>
      <dgm:spPr/>
      <dgm:t>
        <a:bodyPr/>
        <a:lstStyle/>
        <a:p>
          <a:pPr algn="l"/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EE2B5-616B-4B1C-81B4-92D63933390F}" type="sibTrans" cxnId="{5CAD5007-0ADA-41AF-9B9F-0CD00F717849}">
      <dgm:prSet/>
      <dgm:spPr/>
      <dgm:t>
        <a:bodyPr/>
        <a:lstStyle/>
        <a:p>
          <a:pPr algn="l"/>
          <a:endParaRPr lang="ru-RU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DDBD72-FDE3-461C-8410-C1B7CA328AD3}" type="pres">
      <dgm:prSet presAssocID="{3AED7C38-DA64-4B58-B87B-031738ADE7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BAB326-9C4B-4788-B411-3ED23B014AE6}" type="pres">
      <dgm:prSet presAssocID="{15C6C3CE-84DE-4243-98A3-834CAB47886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AD5007-0ADA-41AF-9B9F-0CD00F717849}" srcId="{3AED7C38-DA64-4B58-B87B-031738ADE787}" destId="{15C6C3CE-84DE-4243-98A3-834CAB478862}" srcOrd="0" destOrd="0" parTransId="{FFC44BEB-A63A-4384-AF85-95908B198FF3}" sibTransId="{917EE2B5-616B-4B1C-81B4-92D63933390F}"/>
    <dgm:cxn modelId="{41E95C94-B722-48E4-93CB-7E810AD11364}" type="presOf" srcId="{15C6C3CE-84DE-4243-98A3-834CAB478862}" destId="{D0BAB326-9C4B-4788-B411-3ED23B014AE6}" srcOrd="0" destOrd="0" presId="urn:microsoft.com/office/officeart/2005/8/layout/vList2"/>
    <dgm:cxn modelId="{B6B39B93-5BA9-4BAE-BC87-4BAAD04F0AFB}" type="presOf" srcId="{3AED7C38-DA64-4B58-B87B-031738ADE787}" destId="{9BDDBD72-FDE3-461C-8410-C1B7CA328AD3}" srcOrd="0" destOrd="0" presId="urn:microsoft.com/office/officeart/2005/8/layout/vList2"/>
    <dgm:cxn modelId="{B5033033-A823-4987-8A0B-47351B90FC1A}" type="presParOf" srcId="{9BDDBD72-FDE3-461C-8410-C1B7CA328AD3}" destId="{D0BAB326-9C4B-4788-B411-3ED23B014A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5CBA76-3DFF-4020-9172-A4A066CFF552}" type="doc">
      <dgm:prSet loTypeId="urn:microsoft.com/office/officeart/2005/8/layout/hList3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21ABF62-0AD8-400A-B3DE-B2350854F33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Calibri" panose="020F0502020204030204" pitchFamily="34" charset="0"/>
            </a:rPr>
            <a:t>Классы/группы психолого-педагогической направленности</a:t>
          </a:r>
          <a:endParaRPr lang="ru-RU" sz="1600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89A047CF-4A80-40AA-BDF6-77D88E90F17A}" type="parTrans" cxnId="{85211214-438E-4DF7-AED5-67DDE947D3AD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FAAB06E5-DE04-4A5E-B386-7182168E0422}" type="sibTrans" cxnId="{85211214-438E-4DF7-AED5-67DDE947D3AD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877C52E-2DCF-48B9-AFDE-9D766075FFE4}">
      <dgm:prSet phldrT="[Текст]" custT="1"/>
      <dgm:spPr/>
      <dgm:t>
        <a:bodyPr/>
        <a:lstStyle/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2022-2023 </a:t>
          </a:r>
        </a:p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учебный год</a:t>
          </a:r>
        </a:p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23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организации</a:t>
          </a:r>
        </a:p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26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классов/групп</a:t>
          </a:r>
        </a:p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375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человека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7D9862E-6F36-4D32-A62A-D4B5EAFB4077}" type="parTrans" cxnId="{65AE9848-E7F3-4E76-9A17-214D8DA62CDE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9D05F16A-A6F9-49D6-A1D1-C19133C2D558}" type="sibTrans" cxnId="{65AE9848-E7F3-4E76-9A17-214D8DA62CDE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DD5F29A7-1552-4E08-8DE0-A5008D1A2378}">
      <dgm:prSet phldrT="[Текст]" custT="1"/>
      <dgm:spPr/>
      <dgm:t>
        <a:bodyPr/>
        <a:lstStyle/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2023-2024 </a:t>
          </a:r>
        </a:p>
        <a:p>
          <a:pPr>
            <a:lnSpc>
              <a:spcPct val="11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учебный год</a:t>
          </a:r>
          <a:b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44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организации</a:t>
          </a:r>
          <a:b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59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классов/групп</a:t>
          </a:r>
          <a:b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</a:br>
          <a:r>
            <a:rPr lang="ru-RU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754</a:t>
          </a:r>
          <a:r>
            <a:rPr lang="ru-RU" sz="1400" dirty="0" smtClean="0">
              <a:solidFill>
                <a:schemeClr val="tx1"/>
              </a:solidFill>
              <a:latin typeface="Calibri" panose="020F0502020204030204" pitchFamily="34" charset="0"/>
            </a:rPr>
            <a:t> человека</a:t>
          </a:r>
          <a:endParaRPr lang="ru-RU" sz="14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0B80CA4E-1EDD-41CA-943D-84F360928A93}" type="parTrans" cxnId="{C1286F51-475B-486D-AF72-1433ECCA73D2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BF9B9AEC-75A3-4507-A688-1E487CDB402E}" type="sibTrans" cxnId="{C1286F51-475B-486D-AF72-1433ECCA73D2}">
      <dgm:prSet/>
      <dgm:spPr/>
      <dgm:t>
        <a:bodyPr/>
        <a:lstStyle/>
        <a:p>
          <a:endParaRPr lang="ru-RU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5FFE804B-BFD3-418A-98CD-011D7B9474E3}" type="pres">
      <dgm:prSet presAssocID="{0D5CBA76-3DFF-4020-9172-A4A066CFF5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8E532E-0B7E-4EC1-A456-64A85711FA07}" type="pres">
      <dgm:prSet presAssocID="{421ABF62-0AD8-400A-B3DE-B2350854F333}" presName="roof" presStyleLbl="dkBgShp" presStyleIdx="0" presStyleCnt="2"/>
      <dgm:spPr/>
      <dgm:t>
        <a:bodyPr/>
        <a:lstStyle/>
        <a:p>
          <a:endParaRPr lang="ru-RU"/>
        </a:p>
      </dgm:t>
    </dgm:pt>
    <dgm:pt modelId="{3B44025F-7ED4-44A1-ACCE-630C10BFE04F}" type="pres">
      <dgm:prSet presAssocID="{421ABF62-0AD8-400A-B3DE-B2350854F333}" presName="pillars" presStyleCnt="0"/>
      <dgm:spPr/>
    </dgm:pt>
    <dgm:pt modelId="{A23C19D8-190D-4C19-9F73-34D3443C58A1}" type="pres">
      <dgm:prSet presAssocID="{421ABF62-0AD8-400A-B3DE-B2350854F333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DF40C-6FA6-4662-B9FD-73F273559AF9}" type="pres">
      <dgm:prSet presAssocID="{DD5F29A7-1552-4E08-8DE0-A5008D1A2378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607B1-3B5E-4134-B86A-B21A0D480C58}" type="pres">
      <dgm:prSet presAssocID="{421ABF62-0AD8-400A-B3DE-B2350854F333}" presName="base" presStyleLbl="dkBgShp" presStyleIdx="1" presStyleCnt="2"/>
      <dgm:spPr/>
    </dgm:pt>
  </dgm:ptLst>
  <dgm:cxnLst>
    <dgm:cxn modelId="{C1286F51-475B-486D-AF72-1433ECCA73D2}" srcId="{421ABF62-0AD8-400A-B3DE-B2350854F333}" destId="{DD5F29A7-1552-4E08-8DE0-A5008D1A2378}" srcOrd="1" destOrd="0" parTransId="{0B80CA4E-1EDD-41CA-943D-84F360928A93}" sibTransId="{BF9B9AEC-75A3-4507-A688-1E487CDB402E}"/>
    <dgm:cxn modelId="{A64B79E6-B410-4DE8-BE67-AFE8ED09428C}" type="presOf" srcId="{DD5F29A7-1552-4E08-8DE0-A5008D1A2378}" destId="{CD9DF40C-6FA6-4662-B9FD-73F273559AF9}" srcOrd="0" destOrd="0" presId="urn:microsoft.com/office/officeart/2005/8/layout/hList3"/>
    <dgm:cxn modelId="{65AE9848-E7F3-4E76-9A17-214D8DA62CDE}" srcId="{421ABF62-0AD8-400A-B3DE-B2350854F333}" destId="{7877C52E-2DCF-48B9-AFDE-9D766075FFE4}" srcOrd="0" destOrd="0" parTransId="{D7D9862E-6F36-4D32-A62A-D4B5EAFB4077}" sibTransId="{9D05F16A-A6F9-49D6-A1D1-C19133C2D558}"/>
    <dgm:cxn modelId="{D5B5D4F6-86BF-4413-8169-7D18663AA9E9}" type="presOf" srcId="{0D5CBA76-3DFF-4020-9172-A4A066CFF552}" destId="{5FFE804B-BFD3-418A-98CD-011D7B9474E3}" srcOrd="0" destOrd="0" presId="urn:microsoft.com/office/officeart/2005/8/layout/hList3"/>
    <dgm:cxn modelId="{85211214-438E-4DF7-AED5-67DDE947D3AD}" srcId="{0D5CBA76-3DFF-4020-9172-A4A066CFF552}" destId="{421ABF62-0AD8-400A-B3DE-B2350854F333}" srcOrd="0" destOrd="0" parTransId="{89A047CF-4A80-40AA-BDF6-77D88E90F17A}" sibTransId="{FAAB06E5-DE04-4A5E-B386-7182168E0422}"/>
    <dgm:cxn modelId="{B426FBEB-FBED-4D04-874E-23A01B56A852}" type="presOf" srcId="{7877C52E-2DCF-48B9-AFDE-9D766075FFE4}" destId="{A23C19D8-190D-4C19-9F73-34D3443C58A1}" srcOrd="0" destOrd="0" presId="urn:microsoft.com/office/officeart/2005/8/layout/hList3"/>
    <dgm:cxn modelId="{D5DA4B8E-F890-4D45-8852-BCE45D285661}" type="presOf" srcId="{421ABF62-0AD8-400A-B3DE-B2350854F333}" destId="{858E532E-0B7E-4EC1-A456-64A85711FA07}" srcOrd="0" destOrd="0" presId="urn:microsoft.com/office/officeart/2005/8/layout/hList3"/>
    <dgm:cxn modelId="{FD2CA542-B323-4B5E-BB0D-B3596FC75976}" type="presParOf" srcId="{5FFE804B-BFD3-418A-98CD-011D7B9474E3}" destId="{858E532E-0B7E-4EC1-A456-64A85711FA07}" srcOrd="0" destOrd="0" presId="urn:microsoft.com/office/officeart/2005/8/layout/hList3"/>
    <dgm:cxn modelId="{617B8AF9-09E4-4C2D-9DF2-876CF1C90061}" type="presParOf" srcId="{5FFE804B-BFD3-418A-98CD-011D7B9474E3}" destId="{3B44025F-7ED4-44A1-ACCE-630C10BFE04F}" srcOrd="1" destOrd="0" presId="urn:microsoft.com/office/officeart/2005/8/layout/hList3"/>
    <dgm:cxn modelId="{CFAADE10-8FCD-48EE-A9AA-89AEEADC4095}" type="presParOf" srcId="{3B44025F-7ED4-44A1-ACCE-630C10BFE04F}" destId="{A23C19D8-190D-4C19-9F73-34D3443C58A1}" srcOrd="0" destOrd="0" presId="urn:microsoft.com/office/officeart/2005/8/layout/hList3"/>
    <dgm:cxn modelId="{AA4AA5C1-F270-458A-B597-A39C03D8536C}" type="presParOf" srcId="{3B44025F-7ED4-44A1-ACCE-630C10BFE04F}" destId="{CD9DF40C-6FA6-4662-B9FD-73F273559AF9}" srcOrd="1" destOrd="0" presId="urn:microsoft.com/office/officeart/2005/8/layout/hList3"/>
    <dgm:cxn modelId="{A15BFDE8-1F54-4985-AAF8-0F5C79C92CB0}" type="presParOf" srcId="{5FFE804B-BFD3-418A-98CD-011D7B9474E3}" destId="{443607B1-3B5E-4134-B86A-B21A0D480C5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0826A-F7F3-4EC8-B0B4-ED3D0765D06F}">
      <dsp:nvSpPr>
        <dsp:cNvPr id="0" name=""/>
        <dsp:cNvSpPr/>
      </dsp:nvSpPr>
      <dsp:spPr>
        <a:xfrm>
          <a:off x="0" y="1183"/>
          <a:ext cx="2110302" cy="59520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smtClean="0">
              <a:effectLst/>
              <a:latin typeface="Calibri" panose="020F0502020204030204" pitchFamily="34" charset="0"/>
            </a:rPr>
            <a:t>Практиориентированность </a:t>
          </a:r>
          <a:br>
            <a:rPr lang="ru-RU" sz="1100" b="0" kern="1200" smtClean="0">
              <a:effectLst/>
              <a:latin typeface="Calibri" panose="020F0502020204030204" pitchFamily="34" charset="0"/>
            </a:rPr>
          </a:br>
          <a:r>
            <a:rPr lang="ru-RU" sz="1100" b="0" kern="1200" smtClean="0">
              <a:effectLst/>
              <a:latin typeface="Calibri" panose="020F0502020204030204" pitchFamily="34" charset="0"/>
            </a:rPr>
            <a:t>и цифровизация</a:t>
          </a:r>
          <a:endParaRPr lang="ru-RU" sz="1100" b="0" kern="1200" dirty="0">
            <a:effectLst/>
            <a:latin typeface="Calibri" panose="020F0502020204030204" pitchFamily="34" charset="0"/>
          </a:endParaRPr>
        </a:p>
      </dsp:txBody>
      <dsp:txXfrm>
        <a:off x="29056" y="30239"/>
        <a:ext cx="2052190" cy="537094"/>
      </dsp:txXfrm>
    </dsp:sp>
    <dsp:sp modelId="{91A858ED-6948-4C2E-9ED0-9885B820A84D}">
      <dsp:nvSpPr>
        <dsp:cNvPr id="0" name=""/>
        <dsp:cNvSpPr/>
      </dsp:nvSpPr>
      <dsp:spPr>
        <a:xfrm>
          <a:off x="0" y="610409"/>
          <a:ext cx="2110302" cy="59520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smtClean="0">
              <a:effectLst/>
              <a:latin typeface="Calibri" panose="020F0502020204030204" pitchFamily="34" charset="0"/>
            </a:rPr>
            <a:t>Современные лаборатории</a:t>
          </a:r>
          <a:endParaRPr lang="ru-RU" sz="1100" b="0" kern="1200" dirty="0">
            <a:effectLst/>
            <a:latin typeface="Calibri" panose="020F0502020204030204" pitchFamily="34" charset="0"/>
          </a:endParaRPr>
        </a:p>
      </dsp:txBody>
      <dsp:txXfrm>
        <a:off x="29056" y="639465"/>
        <a:ext cx="2052190" cy="537094"/>
      </dsp:txXfrm>
    </dsp:sp>
    <dsp:sp modelId="{DE0A85FF-B04D-426C-8A9D-77B4F7C7834D}">
      <dsp:nvSpPr>
        <dsp:cNvPr id="0" name=""/>
        <dsp:cNvSpPr/>
      </dsp:nvSpPr>
      <dsp:spPr>
        <a:xfrm>
          <a:off x="0" y="1219635"/>
          <a:ext cx="2110302" cy="59520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smtClean="0">
              <a:effectLst/>
              <a:latin typeface="Calibri" panose="020F0502020204030204" pitchFamily="34" charset="0"/>
            </a:rPr>
            <a:t>Трудоустройство</a:t>
          </a:r>
          <a:endParaRPr lang="ru-RU" sz="1100" b="0" kern="1200" dirty="0">
            <a:effectLst/>
            <a:latin typeface="Calibri" panose="020F0502020204030204" pitchFamily="34" charset="0"/>
          </a:endParaRPr>
        </a:p>
      </dsp:txBody>
      <dsp:txXfrm>
        <a:off x="29056" y="1248691"/>
        <a:ext cx="2052190" cy="537094"/>
      </dsp:txXfrm>
    </dsp:sp>
    <dsp:sp modelId="{62E54DE8-14EC-4460-A9BE-A31BAF9D6C3F}">
      <dsp:nvSpPr>
        <dsp:cNvPr id="0" name=""/>
        <dsp:cNvSpPr/>
      </dsp:nvSpPr>
      <dsp:spPr>
        <a:xfrm>
          <a:off x="0" y="1828862"/>
          <a:ext cx="2110302" cy="59520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smtClean="0">
              <a:effectLst/>
              <a:latin typeface="Calibri" panose="020F0502020204030204" pitchFamily="34" charset="0"/>
            </a:rPr>
            <a:t>Компетентные преподаватели с практическим опытом</a:t>
          </a:r>
          <a:endParaRPr lang="ru-RU" sz="1100" b="0" kern="1200" dirty="0">
            <a:effectLst/>
            <a:latin typeface="Calibri" panose="020F0502020204030204" pitchFamily="34" charset="0"/>
          </a:endParaRPr>
        </a:p>
      </dsp:txBody>
      <dsp:txXfrm>
        <a:off x="29056" y="1857918"/>
        <a:ext cx="2052190" cy="537094"/>
      </dsp:txXfrm>
    </dsp:sp>
    <dsp:sp modelId="{5B3228D9-C04A-4714-8158-EF9462755D3E}">
      <dsp:nvSpPr>
        <dsp:cNvPr id="0" name=""/>
        <dsp:cNvSpPr/>
      </dsp:nvSpPr>
      <dsp:spPr>
        <a:xfrm>
          <a:off x="0" y="2438088"/>
          <a:ext cx="2110302" cy="59520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effectLst/>
              <a:latin typeface="Calibri" panose="020F0502020204030204" pitchFamily="34" charset="0"/>
            </a:rPr>
            <a:t>Программы обучения, разработанные совместно с работодателями</a:t>
          </a:r>
          <a:endParaRPr lang="ru-RU" sz="1100" b="0" kern="1200" dirty="0">
            <a:effectLst/>
            <a:latin typeface="Calibri" panose="020F0502020204030204" pitchFamily="34" charset="0"/>
          </a:endParaRPr>
        </a:p>
      </dsp:txBody>
      <dsp:txXfrm>
        <a:off x="29056" y="2467144"/>
        <a:ext cx="2052190" cy="5370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916981-ABE0-407D-B90E-3396D7CEA704}">
      <dsp:nvSpPr>
        <dsp:cNvPr id="0" name=""/>
        <dsp:cNvSpPr/>
      </dsp:nvSpPr>
      <dsp:spPr>
        <a:xfrm>
          <a:off x="0" y="1034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Дошкольное образование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24585"/>
        <a:ext cx="3092893" cy="435340"/>
      </dsp:txXfrm>
    </dsp:sp>
    <dsp:sp modelId="{A8203F0B-77DB-4956-B1EA-F0F67B82B1A1}">
      <dsp:nvSpPr>
        <dsp:cNvPr id="0" name=""/>
        <dsp:cNvSpPr/>
      </dsp:nvSpPr>
      <dsp:spPr>
        <a:xfrm>
          <a:off x="0" y="496077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Преподавание в начальных классах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519628"/>
        <a:ext cx="3092893" cy="435340"/>
      </dsp:txXfrm>
    </dsp:sp>
    <dsp:sp modelId="{6A127011-0EAA-408F-9E6E-B8175AABE023}">
      <dsp:nvSpPr>
        <dsp:cNvPr id="0" name=""/>
        <dsp:cNvSpPr/>
      </dsp:nvSpPr>
      <dsp:spPr>
        <a:xfrm>
          <a:off x="0" y="991119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Педагогика дополнительного образования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1014670"/>
        <a:ext cx="3092893" cy="435340"/>
      </dsp:txXfrm>
    </dsp:sp>
    <dsp:sp modelId="{0610EBEF-17EC-42BF-BE9A-D8AE9BF99C3C}">
      <dsp:nvSpPr>
        <dsp:cNvPr id="0" name=""/>
        <dsp:cNvSpPr/>
      </dsp:nvSpPr>
      <dsp:spPr>
        <a:xfrm>
          <a:off x="0" y="1486161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Специальное дошкольное образование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1509712"/>
        <a:ext cx="3092893" cy="435340"/>
      </dsp:txXfrm>
    </dsp:sp>
    <dsp:sp modelId="{A0A5E600-F380-4098-9734-42DD7D929483}">
      <dsp:nvSpPr>
        <dsp:cNvPr id="0" name=""/>
        <dsp:cNvSpPr/>
      </dsp:nvSpPr>
      <dsp:spPr>
        <a:xfrm>
          <a:off x="0" y="1981203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Музыкальное образование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2004754"/>
        <a:ext cx="3092893" cy="435340"/>
      </dsp:txXfrm>
    </dsp:sp>
    <dsp:sp modelId="{E9DB6CB9-5901-40D0-8FA8-A95BEF025818}">
      <dsp:nvSpPr>
        <dsp:cNvPr id="0" name=""/>
        <dsp:cNvSpPr/>
      </dsp:nvSpPr>
      <dsp:spPr>
        <a:xfrm>
          <a:off x="0" y="2476245"/>
          <a:ext cx="3139995" cy="48244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alibri" panose="020F0502020204030204" pitchFamily="34" charset="0"/>
            </a:rPr>
            <a:t>Физическая культура</a:t>
          </a:r>
          <a:endParaRPr lang="ru-RU" sz="1400" kern="1200">
            <a:latin typeface="Calibri" panose="020F0502020204030204" pitchFamily="34" charset="0"/>
          </a:endParaRPr>
        </a:p>
      </dsp:txBody>
      <dsp:txXfrm>
        <a:off x="23551" y="2499796"/>
        <a:ext cx="3092893" cy="4353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9E50F-BB2B-4EAB-B183-43F0AF10FF2F}">
      <dsp:nvSpPr>
        <dsp:cNvPr id="0" name=""/>
        <dsp:cNvSpPr/>
      </dsp:nvSpPr>
      <dsp:spPr>
        <a:xfrm>
          <a:off x="1802" y="0"/>
          <a:ext cx="2196219" cy="74940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alibri" panose="020F0502020204030204" pitchFamily="34" charset="0"/>
            </a:rPr>
            <a:t>11</a:t>
          </a:r>
          <a:r>
            <a:rPr lang="ru-RU" sz="1200" kern="1200" dirty="0" smtClean="0">
              <a:latin typeface="Calibri" panose="020F0502020204030204" pitchFamily="34" charset="0"/>
            </a:rPr>
            <a:t> образовательных организаций</a:t>
          </a:r>
          <a:br>
            <a:rPr lang="ru-RU" sz="1200" kern="1200" dirty="0" smtClean="0">
              <a:latin typeface="Calibri" panose="020F0502020204030204" pitchFamily="34" charset="0"/>
            </a:rPr>
          </a:br>
          <a:r>
            <a:rPr lang="ru-RU" sz="1200" b="1" kern="1200" dirty="0" smtClean="0">
              <a:latin typeface="Calibri" panose="020F0502020204030204" pitchFamily="34" charset="0"/>
            </a:rPr>
            <a:t>5</a:t>
          </a:r>
          <a:r>
            <a:rPr lang="ru-RU" sz="1200" kern="1200" dirty="0" smtClean="0">
              <a:latin typeface="Calibri" panose="020F0502020204030204" pitchFamily="34" charset="0"/>
            </a:rPr>
            <a:t> колледжей</a:t>
          </a:r>
          <a:endParaRPr lang="ru-RU" sz="1200" kern="1200" dirty="0">
            <a:latin typeface="Calibri" panose="020F0502020204030204" pitchFamily="34" charset="0"/>
          </a:endParaRPr>
        </a:p>
      </dsp:txBody>
      <dsp:txXfrm>
        <a:off x="376507" y="0"/>
        <a:ext cx="1446810" cy="749409"/>
      </dsp:txXfrm>
    </dsp:sp>
    <dsp:sp modelId="{552B56E1-D5FB-4B4D-AD2C-FD79B064B094}">
      <dsp:nvSpPr>
        <dsp:cNvPr id="0" name=""/>
        <dsp:cNvSpPr/>
      </dsp:nvSpPr>
      <dsp:spPr>
        <a:xfrm>
          <a:off x="1978399" y="0"/>
          <a:ext cx="2196219" cy="74940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alibri" panose="020F0502020204030204" pitchFamily="34" charset="0"/>
            </a:rPr>
            <a:t>6 направлений</a:t>
          </a:r>
          <a:endParaRPr lang="ru-RU" sz="1400" kern="1200" dirty="0">
            <a:latin typeface="Calibri" panose="020F0502020204030204" pitchFamily="34" charset="0"/>
          </a:endParaRPr>
        </a:p>
      </dsp:txBody>
      <dsp:txXfrm>
        <a:off x="2353104" y="0"/>
        <a:ext cx="1446810" cy="749409"/>
      </dsp:txXfrm>
    </dsp:sp>
    <dsp:sp modelId="{75A7CDAC-AB60-439E-BF81-EDDE101F2941}">
      <dsp:nvSpPr>
        <dsp:cNvPr id="0" name=""/>
        <dsp:cNvSpPr/>
      </dsp:nvSpPr>
      <dsp:spPr>
        <a:xfrm>
          <a:off x="3954997" y="0"/>
          <a:ext cx="2196219" cy="74940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libri" panose="020F0502020204030204" pitchFamily="34" charset="0"/>
            </a:rPr>
            <a:t>1900 молодых педагогов</a:t>
          </a:r>
          <a:endParaRPr lang="ru-RU" sz="1400" b="1" kern="1200" dirty="0">
            <a:latin typeface="Calibri" panose="020F0502020204030204" pitchFamily="34" charset="0"/>
          </a:endParaRPr>
        </a:p>
      </dsp:txBody>
      <dsp:txXfrm>
        <a:off x="4329702" y="0"/>
        <a:ext cx="1446810" cy="7494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39831-2A41-49C1-8F08-3D150A4A0152}">
      <dsp:nvSpPr>
        <dsp:cNvPr id="0" name=""/>
        <dsp:cNvSpPr/>
      </dsp:nvSpPr>
      <dsp:spPr>
        <a:xfrm rot="5400000">
          <a:off x="2729117" y="-983620"/>
          <a:ext cx="771467" cy="293162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24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мероприятия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114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школьников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649039" y="134118"/>
        <a:ext cx="2893964" cy="696147"/>
      </dsp:txXfrm>
    </dsp:sp>
    <dsp:sp modelId="{4819DCB2-0F48-4427-9010-E35FDCEFF930}">
      <dsp:nvSpPr>
        <dsp:cNvPr id="0" name=""/>
        <dsp:cNvSpPr/>
      </dsp:nvSpPr>
      <dsp:spPr>
        <a:xfrm>
          <a:off x="0" y="24"/>
          <a:ext cx="1649039" cy="9643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2020 год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075" y="47099"/>
        <a:ext cx="1554889" cy="870184"/>
      </dsp:txXfrm>
    </dsp:sp>
    <dsp:sp modelId="{970EB296-FD59-40C5-86C4-86FBED82450F}">
      <dsp:nvSpPr>
        <dsp:cNvPr id="0" name=""/>
        <dsp:cNvSpPr/>
      </dsp:nvSpPr>
      <dsp:spPr>
        <a:xfrm rot="5400000">
          <a:off x="2729117" y="28930"/>
          <a:ext cx="771467" cy="293162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17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мероприятий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260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школьников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649039" y="1146668"/>
        <a:ext cx="2893964" cy="696147"/>
      </dsp:txXfrm>
    </dsp:sp>
    <dsp:sp modelId="{4ECDF02E-5E04-44A6-BD3C-E2B9E8C2D50F}">
      <dsp:nvSpPr>
        <dsp:cNvPr id="0" name=""/>
        <dsp:cNvSpPr/>
      </dsp:nvSpPr>
      <dsp:spPr>
        <a:xfrm>
          <a:off x="0" y="1012575"/>
          <a:ext cx="1649039" cy="9643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2021 год</a:t>
          </a:r>
          <a:endParaRPr lang="ru-RU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075" y="1059650"/>
        <a:ext cx="1554889" cy="8701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06258-09DE-4C37-8D56-2115EB94E4E5}">
      <dsp:nvSpPr>
        <dsp:cNvPr id="0" name=""/>
        <dsp:cNvSpPr/>
      </dsp:nvSpPr>
      <dsp:spPr>
        <a:xfrm>
          <a:off x="0" y="0"/>
          <a:ext cx="4819176" cy="1390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«ФОРМУЛА ПРОФЕССИИ: ПЕДАГОГ»</a:t>
          </a:r>
          <a:endParaRPr lang="ru-RU" sz="2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140</a:t>
          </a:r>
          <a:r>
            <a:rPr lang="ru-RU" sz="20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человек</a:t>
          </a:r>
          <a:endParaRPr lang="ru-RU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2839" y="0"/>
        <a:ext cx="3716336" cy="1390047"/>
      </dsp:txXfrm>
    </dsp:sp>
    <dsp:sp modelId="{04D7AF91-B0DA-4710-B333-3DF116B48D7A}">
      <dsp:nvSpPr>
        <dsp:cNvPr id="0" name=""/>
        <dsp:cNvSpPr/>
      </dsp:nvSpPr>
      <dsp:spPr>
        <a:xfrm>
          <a:off x="139004" y="139004"/>
          <a:ext cx="963835" cy="1112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37D77-029A-48D6-A7E7-A6C981A4C8FE}">
      <dsp:nvSpPr>
        <dsp:cNvPr id="0" name=""/>
        <dsp:cNvSpPr/>
      </dsp:nvSpPr>
      <dsp:spPr>
        <a:xfrm>
          <a:off x="0" y="1529051"/>
          <a:ext cx="4819176" cy="1390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«ФОРМУЛА ПРОФЕССИИ: воспитатель»</a:t>
          </a:r>
          <a:endParaRPr lang="ru-RU" sz="25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213</a:t>
          </a:r>
          <a:r>
            <a:rPr lang="ru-RU" sz="20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человек</a:t>
          </a:r>
          <a:endParaRPr lang="ru-RU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2839" y="1529051"/>
        <a:ext cx="3716336" cy="1390047"/>
      </dsp:txXfrm>
    </dsp:sp>
    <dsp:sp modelId="{82803B0A-4973-4C7B-88B8-7351CFD56FC3}">
      <dsp:nvSpPr>
        <dsp:cNvPr id="0" name=""/>
        <dsp:cNvSpPr/>
      </dsp:nvSpPr>
      <dsp:spPr>
        <a:xfrm>
          <a:off x="139004" y="1668056"/>
          <a:ext cx="963835" cy="11120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6A705-E985-410C-82E3-CEF800A2E99C}">
      <dsp:nvSpPr>
        <dsp:cNvPr id="0" name=""/>
        <dsp:cNvSpPr/>
      </dsp:nvSpPr>
      <dsp:spPr>
        <a:xfrm rot="10800000">
          <a:off x="1142023" y="833896"/>
          <a:ext cx="3022670" cy="152269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146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«ДЕГУСТАЦИЯ ПРОФЕССИЙ»</a:t>
          </a:r>
          <a:b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30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мастер-классов</a:t>
          </a:r>
          <a:b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18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223</a:t>
          </a:r>
          <a:r>
            <a:rPr lang="ru-RU" sz="1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 школьника</a:t>
          </a:r>
          <a:endParaRPr lang="ru-RU" sz="1800" kern="1200" dirty="0"/>
        </a:p>
      </dsp:txBody>
      <dsp:txXfrm rot="10800000">
        <a:off x="1522697" y="833896"/>
        <a:ext cx="2641996" cy="1522698"/>
      </dsp:txXfrm>
    </dsp:sp>
    <dsp:sp modelId="{C37E9645-C965-4FA0-A5B0-2827602C697A}">
      <dsp:nvSpPr>
        <dsp:cNvPr id="0" name=""/>
        <dsp:cNvSpPr/>
      </dsp:nvSpPr>
      <dsp:spPr>
        <a:xfrm>
          <a:off x="380674" y="833896"/>
          <a:ext cx="1522698" cy="15226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623EE-C350-41BF-9D9F-DFAEAF28313C}">
      <dsp:nvSpPr>
        <dsp:cNvPr id="0" name=""/>
        <dsp:cNvSpPr/>
      </dsp:nvSpPr>
      <dsp:spPr>
        <a:xfrm>
          <a:off x="0" y="11664"/>
          <a:ext cx="8529315" cy="74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libri" panose="020F0502020204030204" pitchFamily="34" charset="0"/>
            </a:rPr>
            <a:t>Федеральный закон от 14 апреля 2023 г. № 124-ФЗ "О внесении изменений </a:t>
          </a:r>
          <a:br>
            <a:rPr lang="ru-RU" sz="1600" b="1" kern="1200" dirty="0" smtClean="0">
              <a:latin typeface="Calibri" panose="020F0502020204030204" pitchFamily="34" charset="0"/>
            </a:rPr>
          </a:br>
          <a:r>
            <a:rPr lang="ru-RU" sz="1600" b="1" kern="1200" dirty="0" smtClean="0">
              <a:latin typeface="Calibri" panose="020F0502020204030204" pitchFamily="34" charset="0"/>
            </a:rPr>
            <a:t>в Федеральный закон "Об образовании в Российской Федерации"</a:t>
          </a:r>
          <a:endParaRPr lang="ru-RU" sz="1600" b="1" kern="1200" dirty="0">
            <a:latin typeface="Calibri" panose="020F0502020204030204" pitchFamily="34" charset="0"/>
          </a:endParaRPr>
        </a:p>
      </dsp:txBody>
      <dsp:txXfrm>
        <a:off x="0" y="11664"/>
        <a:ext cx="8529315" cy="748800"/>
      </dsp:txXfrm>
    </dsp:sp>
    <dsp:sp modelId="{588E7559-5105-42A7-905F-B9C509CA0015}">
      <dsp:nvSpPr>
        <dsp:cNvPr id="0" name=""/>
        <dsp:cNvSpPr/>
      </dsp:nvSpPr>
      <dsp:spPr>
        <a:xfrm>
          <a:off x="0" y="760464"/>
          <a:ext cx="8529315" cy="146308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latin typeface="Calibri" panose="020F0502020204030204" pitchFamily="34" charset="0"/>
            </a:rPr>
            <a:t>закреплено понятие "целевое обучение"</a:t>
          </a:r>
          <a:endParaRPr lang="ru-RU" sz="1400" b="0" kern="1200" dirty="0">
            <a:latin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Calibri" panose="020F0502020204030204" pitchFamily="34" charset="0"/>
            </a:rPr>
            <a:t>определена верхняя граница осуществления трудовой деятельности в месте, определенном договором о целевом обучении </a:t>
          </a:r>
          <a:r>
            <a:rPr lang="ru-RU" sz="1400" b="1" kern="1200" dirty="0" smtClean="0">
              <a:latin typeface="Calibri" panose="020F0502020204030204" pitchFamily="34" charset="0"/>
            </a:rPr>
            <a:t>- отработка после целевого обучения будет длиться от 3 до 5 лет соответственно</a:t>
          </a:r>
          <a:endParaRPr lang="ru-RU" sz="1400" kern="1200" dirty="0">
            <a:latin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latin typeface="Calibri" panose="020F0502020204030204" pitchFamily="34" charset="0"/>
            </a:rPr>
            <a:t>установлена необходимость размещения заказчиком предложения о заключении договора о целевом </a:t>
          </a:r>
          <a:r>
            <a:rPr lang="ru-RU" sz="1400" b="1" kern="1200" dirty="0" smtClean="0">
              <a:latin typeface="Calibri" panose="020F0502020204030204" pitchFamily="34" charset="0"/>
            </a:rPr>
            <a:t>обучении на Единой цифровой платформе "Работа в России"</a:t>
          </a:r>
          <a:endParaRPr lang="ru-RU" sz="1400" b="1" kern="1200" dirty="0">
            <a:latin typeface="Calibri" panose="020F050202020403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latin typeface="Calibri" panose="020F0502020204030204" pitchFamily="34" charset="0"/>
            </a:rPr>
            <a:t>внесены изменения в источники финансирования обучения </a:t>
          </a:r>
          <a:endParaRPr lang="ru-RU" sz="1400" b="0" kern="1200" dirty="0">
            <a:latin typeface="Calibri" panose="020F0502020204030204" pitchFamily="34" charset="0"/>
          </a:endParaRPr>
        </a:p>
      </dsp:txBody>
      <dsp:txXfrm>
        <a:off x="0" y="760464"/>
        <a:ext cx="8529315" cy="14630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C0620-0F9E-40D1-87E3-F9253E52176F}">
      <dsp:nvSpPr>
        <dsp:cNvPr id="0" name=""/>
        <dsp:cNvSpPr/>
      </dsp:nvSpPr>
      <dsp:spPr>
        <a:xfrm>
          <a:off x="0" y="0"/>
          <a:ext cx="1492241" cy="135262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8A6EB6-C317-4B0C-9D35-2B8CFAEA153C}">
      <dsp:nvSpPr>
        <dsp:cNvPr id="0" name=""/>
        <dsp:cNvSpPr/>
      </dsp:nvSpPr>
      <dsp:spPr>
        <a:xfrm>
          <a:off x="44767" y="180350"/>
          <a:ext cx="1402706" cy="99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1CC219-EF95-44BD-A2EE-ACC223426CBC}">
      <dsp:nvSpPr>
        <dsp:cNvPr id="0" name=""/>
        <dsp:cNvSpPr/>
      </dsp:nvSpPr>
      <dsp:spPr>
        <a:xfrm rot="10800000">
          <a:off x="44767" y="1352626"/>
          <a:ext cx="1402706" cy="165320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1269</a:t>
          </a:r>
          <a:r>
            <a:rPr lang="ru-RU" sz="1600" kern="1200" dirty="0" smtClean="0"/>
            <a:t> педагогов-наставников</a:t>
          </a:r>
          <a:endParaRPr lang="ru-RU" sz="1600" kern="1200" dirty="0"/>
        </a:p>
      </dsp:txBody>
      <dsp:txXfrm rot="10800000">
        <a:off x="87905" y="1352626"/>
        <a:ext cx="1316430" cy="1610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4F078-A8A1-4BAC-8BD5-4B7DE83B5C69}">
      <dsp:nvSpPr>
        <dsp:cNvPr id="0" name=""/>
        <dsp:cNvSpPr/>
      </dsp:nvSpPr>
      <dsp:spPr>
        <a:xfrm>
          <a:off x="0" y="2202000"/>
          <a:ext cx="3699932" cy="72274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 75 тыс. рублей</a:t>
          </a:r>
          <a:endParaRPr lang="ru-RU" sz="1800" b="1" kern="1200" dirty="0"/>
        </a:p>
      </dsp:txBody>
      <dsp:txXfrm>
        <a:off x="0" y="2202000"/>
        <a:ext cx="3699932" cy="722745"/>
      </dsp:txXfrm>
    </dsp:sp>
    <dsp:sp modelId="{303CB18F-2F70-4D1A-8C1C-7C69558CCC6A}">
      <dsp:nvSpPr>
        <dsp:cNvPr id="0" name=""/>
        <dsp:cNvSpPr/>
      </dsp:nvSpPr>
      <dsp:spPr>
        <a:xfrm rot="10800000">
          <a:off x="0" y="1101258"/>
          <a:ext cx="3699932" cy="111158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5 победителей</a:t>
          </a:r>
          <a:endParaRPr lang="ru-RU" sz="1800" b="1" kern="1200" dirty="0"/>
        </a:p>
      </dsp:txBody>
      <dsp:txXfrm rot="10800000">
        <a:off x="0" y="1101258"/>
        <a:ext cx="3699932" cy="722273"/>
      </dsp:txXfrm>
    </dsp:sp>
    <dsp:sp modelId="{C56C7702-072C-453A-8430-105F1D3A162C}">
      <dsp:nvSpPr>
        <dsp:cNvPr id="0" name=""/>
        <dsp:cNvSpPr/>
      </dsp:nvSpPr>
      <dsp:spPr>
        <a:xfrm rot="10800000">
          <a:off x="0" y="517"/>
          <a:ext cx="3699932" cy="111158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Конкурс на присуждение премий лучшим педагогам-наставникам</a:t>
          </a:r>
          <a:endParaRPr lang="ru-RU" sz="1600" kern="1200" dirty="0"/>
        </a:p>
      </dsp:txBody>
      <dsp:txXfrm rot="10800000">
        <a:off x="0" y="517"/>
        <a:ext cx="3699932" cy="7222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D9445-1209-47CD-B2AB-6453D9EDCF73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4BF4E-1B9C-4E80-946A-5577B080A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02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2BA436A-BA82-4406-BB5E-DF8239FE4E15}" type="slidenum">
              <a:rPr kumimoji="0" lang="ru-RU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551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6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98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128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0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1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27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129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61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0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79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5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A436A-BA82-4406-BB5E-DF8239FE4E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6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70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6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90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устой слайд">
  <p:cSld name="4_Пусто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838200" y="2124075"/>
            <a:ext cx="10515600" cy="153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4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3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и объект">
  <p:cSld name="2_Заголовок и объект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 rot="-5400000">
            <a:off x="10191000" y="4857000"/>
            <a:ext cx="1932000" cy="2070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>
  <p:cSld name="1_Заголовок и объект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0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9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7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3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16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2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7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12450" y="6772425"/>
            <a:ext cx="12192000" cy="9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20"/>
          <p:cNvGrpSpPr/>
          <p:nvPr/>
        </p:nvGrpSpPr>
        <p:grpSpPr>
          <a:xfrm>
            <a:off x="0" y="49500"/>
            <a:ext cx="2844750" cy="274500"/>
            <a:chOff x="5228062" y="49500"/>
            <a:chExt cx="2844750" cy="274500"/>
          </a:xfrm>
        </p:grpSpPr>
        <p:sp>
          <p:nvSpPr>
            <p:cNvPr id="115" name="Google Shape;115;p20"/>
            <p:cNvSpPr/>
            <p:nvPr/>
          </p:nvSpPr>
          <p:spPr>
            <a:xfrm>
              <a:off x="5228062" y="49500"/>
              <a:ext cx="2541000" cy="274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7465312" y="49500"/>
              <a:ext cx="607500" cy="274500"/>
            </a:xfrm>
            <a:prstGeom prst="flowChartMerg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20"/>
          <p:cNvGrpSpPr/>
          <p:nvPr/>
        </p:nvGrpSpPr>
        <p:grpSpPr>
          <a:xfrm>
            <a:off x="9382650" y="6596925"/>
            <a:ext cx="2844750" cy="274500"/>
            <a:chOff x="9347250" y="6571200"/>
            <a:chExt cx="2844750" cy="274500"/>
          </a:xfrm>
        </p:grpSpPr>
        <p:sp>
          <p:nvSpPr>
            <p:cNvPr id="118" name="Google Shape;118;p20"/>
            <p:cNvSpPr/>
            <p:nvPr/>
          </p:nvSpPr>
          <p:spPr>
            <a:xfrm>
              <a:off x="9651000" y="6571200"/>
              <a:ext cx="2541000" cy="274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rot="10800000">
              <a:off x="9347250" y="6571200"/>
              <a:ext cx="607500" cy="274500"/>
            </a:xfrm>
            <a:prstGeom prst="flowChartMerg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838200" y="2033588"/>
            <a:ext cx="10444163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8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838200" y="2033588"/>
            <a:ext cx="10444163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>
                <a:solidFill>
                  <a:schemeClr val="accen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0" y="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0" y="6759000"/>
            <a:ext cx="121920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" name="Google Shape;129;p22"/>
          <p:cNvGrpSpPr/>
          <p:nvPr/>
        </p:nvGrpSpPr>
        <p:grpSpPr>
          <a:xfrm>
            <a:off x="9347250" y="37980"/>
            <a:ext cx="2844750" cy="286020"/>
            <a:chOff x="9347250" y="37980"/>
            <a:chExt cx="2844750" cy="286020"/>
          </a:xfrm>
        </p:grpSpPr>
        <p:sp>
          <p:nvSpPr>
            <p:cNvPr id="130" name="Google Shape;130;p22"/>
            <p:cNvSpPr/>
            <p:nvPr/>
          </p:nvSpPr>
          <p:spPr>
            <a:xfrm>
              <a:off x="9651000" y="49500"/>
              <a:ext cx="2541000" cy="27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9347250" y="37980"/>
              <a:ext cx="607500" cy="274500"/>
            </a:xfrm>
            <a:prstGeom prst="flowChartMerg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2"/>
          <p:cNvGrpSpPr/>
          <p:nvPr/>
        </p:nvGrpSpPr>
        <p:grpSpPr>
          <a:xfrm>
            <a:off x="-35250" y="6583500"/>
            <a:ext cx="2844750" cy="274500"/>
            <a:chOff x="-35250" y="6583500"/>
            <a:chExt cx="2844750" cy="274500"/>
          </a:xfrm>
        </p:grpSpPr>
        <p:sp>
          <p:nvSpPr>
            <p:cNvPr id="133" name="Google Shape;133;p22"/>
            <p:cNvSpPr/>
            <p:nvPr/>
          </p:nvSpPr>
          <p:spPr>
            <a:xfrm>
              <a:off x="-35250" y="6583500"/>
              <a:ext cx="2541000" cy="27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2"/>
            <p:cNvSpPr/>
            <p:nvPr/>
          </p:nvSpPr>
          <p:spPr>
            <a:xfrm rot="10800000">
              <a:off x="2202000" y="6583500"/>
              <a:ext cx="607500" cy="274500"/>
            </a:xfrm>
            <a:prstGeom prst="flowChartMerg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6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06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60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82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95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86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41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03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25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16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8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7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21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06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8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41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47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63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54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84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25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76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4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5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2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84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78ADA-87B9-4DFF-BB4A-629AC2CB4E38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8E0D-951D-42C7-A4B2-2EF91C15D4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0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971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45000"/>
                <a:lumOff val="55000"/>
                <a:alpha val="18000"/>
              </a:schemeClr>
            </a:gs>
            <a:gs pos="100000">
              <a:srgbClr val="B5D0E6"/>
            </a:gs>
            <a:gs pos="100000">
              <a:schemeClr val="accent4">
                <a:lumMod val="75000"/>
              </a:schemeClr>
            </a:gs>
            <a:gs pos="0">
              <a:schemeClr val="accent4">
                <a:lumMod val="75000"/>
                <a:alpha val="17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7C1F6-1569-4AF0-BA2D-728B5D2655A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3B2F1-114A-4977-9E11-FE423525BF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5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3D485-A8D0-47B3-BF1E-12054299FF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5C881-642B-432D-8D79-628C13A4D0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13" Type="http://schemas.openxmlformats.org/officeDocument/2006/relationships/diagramQuickStyle" Target="../diagrams/quickStyle11.xml"/><Relationship Id="rId18" Type="http://schemas.openxmlformats.org/officeDocument/2006/relationships/diagramQuickStyle" Target="../diagrams/quickStyle12.xml"/><Relationship Id="rId3" Type="http://schemas.openxmlformats.org/officeDocument/2006/relationships/image" Target="../media/image30.png"/><Relationship Id="rId21" Type="http://schemas.openxmlformats.org/officeDocument/2006/relationships/image" Target="../media/image33.jpeg"/><Relationship Id="rId7" Type="http://schemas.openxmlformats.org/officeDocument/2006/relationships/diagramLayout" Target="../diagrams/layout10.xml"/><Relationship Id="rId12" Type="http://schemas.openxmlformats.org/officeDocument/2006/relationships/diagramLayout" Target="../diagrams/layout11.xml"/><Relationship Id="rId17" Type="http://schemas.openxmlformats.org/officeDocument/2006/relationships/diagramLayout" Target="../diagrams/layout12.xml"/><Relationship Id="rId2" Type="http://schemas.openxmlformats.org/officeDocument/2006/relationships/notesSlide" Target="../notesSlides/notesSlide10.xml"/><Relationship Id="rId16" Type="http://schemas.openxmlformats.org/officeDocument/2006/relationships/diagramData" Target="../diagrams/data12.xml"/><Relationship Id="rId20" Type="http://schemas.microsoft.com/office/2007/relationships/diagramDrawing" Target="../diagrams/drawing12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0.xml"/><Relationship Id="rId11" Type="http://schemas.openxmlformats.org/officeDocument/2006/relationships/diagramData" Target="../diagrams/data11.xml"/><Relationship Id="rId5" Type="http://schemas.openxmlformats.org/officeDocument/2006/relationships/image" Target="../media/image32.png"/><Relationship Id="rId15" Type="http://schemas.microsoft.com/office/2007/relationships/diagramDrawing" Target="../diagrams/drawing11.xml"/><Relationship Id="rId10" Type="http://schemas.microsoft.com/office/2007/relationships/diagramDrawing" Target="../diagrams/drawing10.xml"/><Relationship Id="rId19" Type="http://schemas.openxmlformats.org/officeDocument/2006/relationships/diagramColors" Target="../diagrams/colors12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0.xml"/><Relationship Id="rId14" Type="http://schemas.openxmlformats.org/officeDocument/2006/relationships/diagramColors" Target="../diagrams/colors11.xml"/><Relationship Id="rId2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18" Type="http://schemas.openxmlformats.org/officeDocument/2006/relationships/diagramColors" Target="../diagrams/colors15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17" Type="http://schemas.openxmlformats.org/officeDocument/2006/relationships/diagramQuickStyle" Target="../diagrams/quickStyle15.xml"/><Relationship Id="rId2" Type="http://schemas.openxmlformats.org/officeDocument/2006/relationships/notesSlide" Target="../notesSlides/notesSlide11.xml"/><Relationship Id="rId16" Type="http://schemas.openxmlformats.org/officeDocument/2006/relationships/diagramLayout" Target="../diagrams/layout15.xml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5" Type="http://schemas.openxmlformats.org/officeDocument/2006/relationships/diagramData" Target="../diagrams/data13.xml"/><Relationship Id="rId15" Type="http://schemas.openxmlformats.org/officeDocument/2006/relationships/diagramData" Target="../diagrams/data15.xml"/><Relationship Id="rId10" Type="http://schemas.openxmlformats.org/officeDocument/2006/relationships/diagramData" Target="../diagrams/data14.xml"/><Relationship Id="rId19" Type="http://schemas.microsoft.com/office/2007/relationships/diagramDrawing" Target="../diagrams/drawing15.xml"/><Relationship Id="rId4" Type="http://schemas.openxmlformats.org/officeDocument/2006/relationships/image" Target="../media/image36.png"/><Relationship Id="rId9" Type="http://schemas.microsoft.com/office/2007/relationships/diagramDrawing" Target="../diagrams/drawing13.xml"/><Relationship Id="rId14" Type="http://schemas.microsoft.com/office/2007/relationships/diagramDrawing" Target="../diagrams/drawin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chart" Target="../charts/chart7.xml"/><Relationship Id="rId5" Type="http://schemas.openxmlformats.org/officeDocument/2006/relationships/diagramLayout" Target="../diagrams/layout1.xml"/><Relationship Id="rId10" Type="http://schemas.openxmlformats.org/officeDocument/2006/relationships/chart" Target="../charts/chart6.xml"/><Relationship Id="rId4" Type="http://schemas.openxmlformats.org/officeDocument/2006/relationships/diagramData" Target="../diagrams/data1.xml"/><Relationship Id="rId9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7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chart" Target="../charts/chart9.xml"/><Relationship Id="rId5" Type="http://schemas.openxmlformats.org/officeDocument/2006/relationships/diagramQuickStyle" Target="../diagrams/quickStyle2.xml"/><Relationship Id="rId15" Type="http://schemas.openxmlformats.org/officeDocument/2006/relationships/diagramColors" Target="../diagrams/colors3.xml"/><Relationship Id="rId10" Type="http://schemas.openxmlformats.org/officeDocument/2006/relationships/chart" Target="../charts/chart8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Relationship Id="rId1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diagramColors" Target="../diagrams/colors4.xml"/><Relationship Id="rId3" Type="http://schemas.openxmlformats.org/officeDocument/2006/relationships/chart" Target="../charts/chart11.xml"/><Relationship Id="rId7" Type="http://schemas.openxmlformats.org/officeDocument/2006/relationships/image" Target="../media/image12.jpeg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diagramLayout" Target="../diagrams/layout4.xml"/><Relationship Id="rId5" Type="http://schemas.openxmlformats.org/officeDocument/2006/relationships/image" Target="../media/image10.png"/><Relationship Id="rId10" Type="http://schemas.openxmlformats.org/officeDocument/2006/relationships/diagramData" Target="../diagrams/data4.xml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3.pn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34" y="-17131"/>
            <a:ext cx="10356066" cy="6897945"/>
          </a:xfrm>
          <a:prstGeom prst="rect">
            <a:avLst/>
          </a:prstGeom>
        </p:spPr>
      </p:pic>
      <p:sp>
        <p:nvSpPr>
          <p:cNvPr id="4" name="Полилиния: фигура 6">
            <a:extLst>
              <a:ext uri="{FF2B5EF4-FFF2-40B4-BE49-F238E27FC236}">
                <a16:creationId xmlns:a16="http://schemas.microsoft.com/office/drawing/2014/main" xmlns="" id="{28AE11B6-A051-D241-0799-F9A50FF98F24}"/>
              </a:ext>
            </a:extLst>
          </p:cNvPr>
          <p:cNvSpPr/>
          <p:nvPr/>
        </p:nvSpPr>
        <p:spPr>
          <a:xfrm>
            <a:off x="-38502" y="-28876"/>
            <a:ext cx="6467713" cy="6901314"/>
          </a:xfrm>
          <a:custGeom>
            <a:avLst/>
            <a:gdLst>
              <a:gd name="connsiteX0" fmla="*/ 9625 w 6343048"/>
              <a:gd name="connsiteY0" fmla="*/ 0 h 6901314"/>
              <a:gd name="connsiteX1" fmla="*/ 6343048 w 6343048"/>
              <a:gd name="connsiteY1" fmla="*/ 9625 h 6901314"/>
              <a:gd name="connsiteX2" fmla="*/ 4754880 w 6343048"/>
              <a:gd name="connsiteY2" fmla="*/ 6901314 h 6901314"/>
              <a:gd name="connsiteX3" fmla="*/ 0 w 6343048"/>
              <a:gd name="connsiteY3" fmla="*/ 6901314 h 6901314"/>
              <a:gd name="connsiteX4" fmla="*/ 9625 w 6343048"/>
              <a:gd name="connsiteY4" fmla="*/ 0 h 690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3048" h="6901314">
                <a:moveTo>
                  <a:pt x="9625" y="0"/>
                </a:moveTo>
                <a:lnTo>
                  <a:pt x="6343048" y="9625"/>
                </a:lnTo>
                <a:lnTo>
                  <a:pt x="4754880" y="6901314"/>
                </a:lnTo>
                <a:lnTo>
                  <a:pt x="0" y="6901314"/>
                </a:lnTo>
                <a:cubicBezTo>
                  <a:pt x="3208" y="4610501"/>
                  <a:pt x="6417" y="2319689"/>
                  <a:pt x="9625" y="0"/>
                </a:cubicBezTo>
                <a:close/>
              </a:path>
            </a:pathLst>
          </a:cu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81" y="1795607"/>
            <a:ext cx="5200592" cy="23876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 практике взаимодействия органов местного самоуправления и органов государственной власти в вопросах кадрового обеспечения сферы образования Архангельской области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1934" y="4856451"/>
            <a:ext cx="4377632" cy="1499252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Филимонова Нина Сергеевна,</a:t>
            </a:r>
            <a:endParaRPr lang="ru-RU" dirty="0" smtClean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аместитель </a:t>
            </a:r>
            <a:r>
              <a:rPr lang="ru-RU" dirty="0">
                <a:solidFill>
                  <a:schemeClr val="bg1"/>
                </a:solidFill>
              </a:rPr>
              <a:t>министра – начальник отдела коррекционно-развивающего образования министерства образования Архангельской области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81F2F9-1A2C-05D1-4B1A-1F3A4C2F9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4" y="239419"/>
            <a:ext cx="1285841" cy="8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3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106262"/>
              </p:ext>
            </p:extLst>
          </p:nvPr>
        </p:nvGraphicFramePr>
        <p:xfrm>
          <a:off x="217246" y="1557342"/>
          <a:ext cx="11765488" cy="511198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91742">
                  <a:extLst>
                    <a:ext uri="{9D8B030D-6E8A-4147-A177-3AD203B41FA5}">
                      <a16:colId xmlns:a16="http://schemas.microsoft.com/office/drawing/2014/main" xmlns="" val="3427911651"/>
                    </a:ext>
                  </a:extLst>
                </a:gridCol>
                <a:gridCol w="2404717">
                  <a:extLst>
                    <a:ext uri="{9D8B030D-6E8A-4147-A177-3AD203B41FA5}">
                      <a16:colId xmlns:a16="http://schemas.microsoft.com/office/drawing/2014/main" xmlns="" val="1931741555"/>
                    </a:ext>
                  </a:extLst>
                </a:gridCol>
                <a:gridCol w="2467328">
                  <a:extLst>
                    <a:ext uri="{9D8B030D-6E8A-4147-A177-3AD203B41FA5}">
                      <a16:colId xmlns:a16="http://schemas.microsoft.com/office/drawing/2014/main" xmlns="" val="285451131"/>
                    </a:ext>
                  </a:extLst>
                </a:gridCol>
                <a:gridCol w="2602957">
                  <a:extLst>
                    <a:ext uri="{9D8B030D-6E8A-4147-A177-3AD203B41FA5}">
                      <a16:colId xmlns:a16="http://schemas.microsoft.com/office/drawing/2014/main" xmlns="" val="4211229443"/>
                    </a:ext>
                  </a:extLst>
                </a:gridCol>
                <a:gridCol w="2798744">
                  <a:extLst>
                    <a:ext uri="{9D8B030D-6E8A-4147-A177-3AD203B41FA5}">
                      <a16:colId xmlns:a16="http://schemas.microsoft.com/office/drawing/2014/main" xmlns="" val="1170706781"/>
                    </a:ext>
                  </a:extLst>
                </a:gridCol>
              </a:tblGrid>
              <a:tr h="350704">
                <a:tc>
                  <a:txBody>
                    <a:bodyPr/>
                    <a:lstStyle/>
                    <a:p>
                      <a:endParaRPr lang="ru-RU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 год</a:t>
                      </a: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 год</a:t>
                      </a: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 год</a:t>
                      </a: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 год</a:t>
                      </a:r>
                      <a:endParaRPr lang="ru-RU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9832438"/>
                  </a:ext>
                </a:extLst>
              </a:tr>
              <a:tr h="3360909">
                <a:tc>
                  <a:txBody>
                    <a:bodyPr/>
                    <a:lstStyle/>
                    <a:p>
                      <a:endParaRPr lang="ru-RU" sz="16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Компетенции</a:t>
                      </a:r>
                      <a:endParaRPr lang="ru-RU" sz="16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Дошкольное воспитание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Физическая культура, спорт и фитнес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Кондитерское дело</a:t>
                      </a:r>
                    </a:p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Дошкольное воспитание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Физическая культура, </a:t>
                      </a:r>
                      <a:b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спорт и фитнес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Кондитерское дело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Программирование</a:t>
                      </a:r>
                    </a:p>
                    <a:p>
                      <a:pPr marL="0" algn="l" defTabSz="914400" rtl="0" eaLnBrk="1" latinLnBrk="0" hangingPunct="1"/>
                      <a:endParaRPr lang="ru-RU" sz="16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Дошкольное воспитание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Физическая культура, </a:t>
                      </a:r>
                      <a:b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спорт и фитнес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Кондитерское дело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Программирование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Инженерно-строительное дело</a:t>
                      </a:r>
                      <a:endParaRPr lang="ru-RU" sz="16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Дошкольное воспитание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b="1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Физическая культура, спорт и фитнес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Кондитерское дело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Программирование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Инженерно-строительное дело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endParaRPr lang="ru-RU" sz="1600" kern="12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Лесное дело</a:t>
                      </a:r>
                      <a:endParaRPr lang="ru-RU" sz="16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4838175"/>
                  </a:ext>
                </a:extLst>
              </a:tr>
              <a:tr h="53884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</a:t>
                      </a:r>
                      <a:endParaRPr lang="ru-RU" sz="16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???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9249228"/>
                  </a:ext>
                </a:extLst>
              </a:tr>
              <a:tr h="70218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ru-RU" sz="16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  <a:endParaRPr lang="ru-RU" sz="16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???</a:t>
                      </a:r>
                      <a:endParaRPr lang="ru-RU" sz="16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4075141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350" y="74215"/>
            <a:ext cx="1521231" cy="1492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763042" y="186478"/>
            <a:ext cx="5777010" cy="9053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СТАТИСТИКА ЧЕМПИОНАТОВ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6" y="186478"/>
            <a:ext cx="1201003" cy="12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5" y="97659"/>
            <a:ext cx="715657" cy="7020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0928" y="97659"/>
            <a:ext cx="5165605" cy="57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Этапы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IV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чемпионата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2023/2024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881" y="659256"/>
            <a:ext cx="3062435" cy="204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80" y="3855133"/>
            <a:ext cx="3261246" cy="204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61" y="3819107"/>
            <a:ext cx="2034118" cy="2040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47" y="639992"/>
            <a:ext cx="1521231" cy="204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3067559" y="2674366"/>
            <a:ext cx="3133757" cy="1091459"/>
            <a:chOff x="12677" y="1911390"/>
            <a:chExt cx="3798500" cy="25485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2677" y="1911390"/>
              <a:ext cx="3798500" cy="2548521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137086" y="2035799"/>
              <a:ext cx="3549682" cy="229970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Муниципальный этап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регионального </a:t>
              </a: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чемпионата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до </a:t>
              </a: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15.12.2023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90052" y="5935908"/>
            <a:ext cx="2220819" cy="843732"/>
            <a:chOff x="4001333" y="1911390"/>
            <a:chExt cx="3798500" cy="25485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001333" y="1911390"/>
              <a:ext cx="3798500" cy="2548521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21" name="Скругленный прямоугольник 6"/>
            <p:cNvSpPr/>
            <p:nvPr/>
          </p:nvSpPr>
          <p:spPr>
            <a:xfrm>
              <a:off x="4125742" y="2035799"/>
              <a:ext cx="3549682" cy="229970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Региональный чемпионат </a:t>
              </a: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Архангельской области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 – 26.01.2024</a:t>
              </a:r>
              <a:endParaRPr lang="ru-RU" sz="13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989845" y="5941607"/>
            <a:ext cx="3273916" cy="838033"/>
            <a:chOff x="7989990" y="1911390"/>
            <a:chExt cx="3798500" cy="25485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7989990" y="1911390"/>
              <a:ext cx="3798500" cy="2548521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8"/>
            <p:cNvSpPr/>
            <p:nvPr/>
          </p:nvSpPr>
          <p:spPr>
            <a:xfrm>
              <a:off x="8114399" y="2035799"/>
              <a:ext cx="3549682" cy="229970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</a:t>
              </a: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ежрегиональный </a:t>
              </a:r>
              <a:r>
                <a:rPr lang="ru-RU" sz="13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чемпионат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 – 23.03.2024</a:t>
              </a:r>
              <a:endParaRPr lang="ru-RU" sz="13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98739" y="2674367"/>
            <a:ext cx="2562563" cy="1091459"/>
            <a:chOff x="4001333" y="1911390"/>
            <a:chExt cx="3798500" cy="254852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001333" y="1911390"/>
              <a:ext cx="3798500" cy="2548521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6"/>
            <p:cNvSpPr/>
            <p:nvPr/>
          </p:nvSpPr>
          <p:spPr>
            <a:xfrm>
              <a:off x="4125742" y="2035799"/>
              <a:ext cx="3549682" cy="2299703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Конкурсные задания: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образовательный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социально-коммуникативный</a:t>
              </a:r>
            </a:p>
            <a:p>
              <a:pPr lvl="0" algn="ctr" defTabSz="1155700">
                <a:lnSpc>
                  <a:spcPct val="110000"/>
                </a:lnSpc>
                <a:spcBef>
                  <a:spcPct val="0"/>
                </a:spcBef>
              </a:pPr>
              <a:r>
                <a:rPr lang="ru-RU" sz="13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продуктивный (практический)</a:t>
              </a:r>
              <a:endParaRPr lang="ru-RU" sz="13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6622985" y="62350"/>
            <a:ext cx="5165605" cy="57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Достижения прошлых лет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7768032"/>
              </p:ext>
            </p:extLst>
          </p:nvPr>
        </p:nvGraphicFramePr>
        <p:xfrm>
          <a:off x="6371788" y="729855"/>
          <a:ext cx="5651066" cy="596537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61772">
                  <a:extLst>
                    <a:ext uri="{9D8B030D-6E8A-4147-A177-3AD203B41FA5}">
                      <a16:colId xmlns:a16="http://schemas.microsoft.com/office/drawing/2014/main" xmlns="" val="3801191017"/>
                    </a:ext>
                  </a:extLst>
                </a:gridCol>
                <a:gridCol w="1970964">
                  <a:extLst>
                    <a:ext uri="{9D8B030D-6E8A-4147-A177-3AD203B41FA5}">
                      <a16:colId xmlns:a16="http://schemas.microsoft.com/office/drawing/2014/main" xmlns="" val="1932315926"/>
                    </a:ext>
                  </a:extLst>
                </a:gridCol>
                <a:gridCol w="1918330">
                  <a:extLst>
                    <a:ext uri="{9D8B030D-6E8A-4147-A177-3AD203B41FA5}">
                      <a16:colId xmlns:a16="http://schemas.microsoft.com/office/drawing/2014/main" xmlns="" val="1473566085"/>
                    </a:ext>
                  </a:extLst>
                </a:gridCol>
              </a:tblGrid>
              <a:tr h="51292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Межрегиональный чемпионат 2021</a:t>
                      </a:r>
                      <a:endParaRPr lang="ru-RU" sz="12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Межрегиональный чемпионат 2022</a:t>
                      </a:r>
                      <a:endParaRPr lang="ru-RU" sz="12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 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Межрегиональный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чемпионат 2023</a:t>
                      </a:r>
                      <a:endParaRPr lang="ru-RU" sz="1200" b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361171752"/>
                  </a:ext>
                </a:extLst>
              </a:tr>
              <a:tr h="64799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СЕРЕБРО – Физическая культура, спорт и фитнес (Котлас)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СЕРЕБРО – Физическая культура, спорт и фитнес (Мирный)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ЗОЛОТО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Дошкольное воспитание (Котлас)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28604888"/>
                  </a:ext>
                </a:extLst>
              </a:tr>
              <a:tr h="58199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– Дошкольное воспитание (Архангельск)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СЕРЕБРО – Кондитерское дело (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Приморский)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ЗОЛОТО-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Кондитерское дело (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Виноградовский)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9505278"/>
                  </a:ext>
                </a:extLst>
              </a:tr>
              <a:tr h="734424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– Кондитерское дело (Каргополь)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СЕРЕБРО – Программирование (Архангельск)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СЕРЕБРО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Программирование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Архангельск)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20166904"/>
                  </a:ext>
                </a:extLst>
              </a:tr>
              <a:tr h="66961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– Физическая культура, спорт и фитнес (Новодвинск)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СЕРЕБРО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Инженерно-строительное</a:t>
                      </a:r>
                      <a:b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дело 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(Коношский)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37319889"/>
                  </a:ext>
                </a:extLst>
              </a:tr>
              <a:tr h="66066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– Дошкольное воспитание (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Устьянский)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СЕРЕБРО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Физическая культура,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спорт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 фитнес (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Устьянский)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040097045"/>
                  </a:ext>
                </a:extLst>
              </a:tr>
              <a:tr h="79468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Физическая культура,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спорт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 фитнес (Новодвинск)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09519789"/>
                  </a:ext>
                </a:extLst>
              </a:tr>
              <a:tr h="69285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ru-RU" sz="1200" kern="120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БРОНЗА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Кондитерское 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дело</a:t>
                      </a:r>
                      <a:b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Вельский)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47806753"/>
                  </a:ext>
                </a:extLst>
              </a:tr>
              <a:tr h="67022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2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1378" marR="31378" marT="15689" marB="15689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БРОНЗА 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Дошкольное </a:t>
                      </a: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воспитание</a:t>
                      </a:r>
                      <a:b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200" b="1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ru-RU" sz="1200" b="1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Северодвинск)</a:t>
                      </a:r>
                      <a:endParaRPr lang="ru-RU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80825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2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919820"/>
              </p:ext>
            </p:extLst>
          </p:nvPr>
        </p:nvGraphicFramePr>
        <p:xfrm>
          <a:off x="125148" y="1247779"/>
          <a:ext cx="8197585" cy="5427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0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50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27382"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БАЗОВЫЙ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Урочная деятельность                 4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Внеурочная деятельность:</a:t>
                      </a:r>
                      <a:b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курс занятий «Россия – мои </a:t>
                      </a:r>
                      <a:b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горизонты»                                     34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Взаимодействие с родителями  2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3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81 %</a:t>
                      </a:r>
                      <a:endParaRPr lang="ru-RU" sz="32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ОСНОВНОЙ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Урочная деятельность                  9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Внеурочная деятельность:</a:t>
                      </a:r>
                      <a:b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курс занятий «Россия – мои </a:t>
                      </a:r>
                      <a:b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горизонты»                                     34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Взаимодействие с родителями  2 ч</a:t>
                      </a: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______________________________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Практико-ориентированный</a:t>
                      </a:r>
                    </a:p>
                    <a:p>
                      <a:r>
                        <a:rPr lang="ru-RU" sz="13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модуль</a:t>
                      </a:r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12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3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Дополнительное образование   3 ч</a:t>
                      </a: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3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3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ПРОДВИНУТЫЙ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Урочная деятельность                11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Внеурочная деятельность:</a:t>
                      </a:r>
                      <a:b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курс занятий «Россия – мои </a:t>
                      </a:r>
                      <a:b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горизонты»                                    34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Взаимодействие с родителями 4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Практико-ориентированный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модуль                                           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18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Дополнительное образование   3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Профессиональное обучение   10 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Профильные </a:t>
                      </a:r>
                      <a:b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предпрофессиональные классы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EA917217-EADA-2898-9AF5-BE2042548468}"/>
              </a:ext>
            </a:extLst>
          </p:cNvPr>
          <p:cNvSpPr txBox="1">
            <a:spLocks/>
          </p:cNvSpPr>
          <p:nvPr/>
        </p:nvSpPr>
        <p:spPr>
          <a:xfrm>
            <a:off x="194419" y="82190"/>
            <a:ext cx="6849933" cy="702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ПРОФОРИЕНТАЦИЯ ШКОЛЬНИКОВ 6-11 КЛАССОВ</a:t>
            </a:r>
          </a:p>
        </p:txBody>
      </p:sp>
      <p:sp>
        <p:nvSpPr>
          <p:cNvPr id="21" name="object 22"/>
          <p:cNvSpPr txBox="1"/>
          <p:nvPr/>
        </p:nvSpPr>
        <p:spPr>
          <a:xfrm>
            <a:off x="3208866" y="5643814"/>
            <a:ext cx="4597407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7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  <a:r>
              <a:rPr lang="ru-RU" sz="17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реализация проекта «Билет в будущее»</a:t>
            </a:r>
            <a:endParaRPr sz="17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5523750" y="2999072"/>
            <a:ext cx="127813" cy="4980421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944701743"/>
              </p:ext>
            </p:extLst>
          </p:nvPr>
        </p:nvGraphicFramePr>
        <p:xfrm>
          <a:off x="177040" y="691755"/>
          <a:ext cx="8145378" cy="49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7" name="Group 39"/>
          <p:cNvGrpSpPr/>
          <p:nvPr/>
        </p:nvGrpSpPr>
        <p:grpSpPr>
          <a:xfrm>
            <a:off x="8548260" y="841645"/>
            <a:ext cx="3491337" cy="277820"/>
            <a:chOff x="5361236" y="2304226"/>
            <a:chExt cx="2943903" cy="1011383"/>
          </a:xfrm>
          <a:solidFill>
            <a:schemeClr val="accent1">
              <a:lumMod val="75000"/>
            </a:schemeClr>
          </a:solidFill>
        </p:grpSpPr>
        <p:sp>
          <p:nvSpPr>
            <p:cNvPr id="28" name="Rectangle 40"/>
            <p:cNvSpPr/>
            <p:nvPr/>
          </p:nvSpPr>
          <p:spPr>
            <a:xfrm>
              <a:off x="5654987" y="2304226"/>
              <a:ext cx="2564485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Информационно-технологический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29" name="Rectangle 43"/>
            <p:cNvSpPr/>
            <p:nvPr/>
          </p:nvSpPr>
          <p:spPr>
            <a:xfrm>
              <a:off x="5361236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30" name="L-Shape 42"/>
            <p:cNvSpPr/>
            <p:nvPr/>
          </p:nvSpPr>
          <p:spPr>
            <a:xfrm>
              <a:off x="5598545" y="2304226"/>
              <a:ext cx="2706594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1" name="Group 39"/>
          <p:cNvGrpSpPr/>
          <p:nvPr/>
        </p:nvGrpSpPr>
        <p:grpSpPr>
          <a:xfrm>
            <a:off x="8548260" y="493514"/>
            <a:ext cx="3491337" cy="277820"/>
            <a:chOff x="5361236" y="2304226"/>
            <a:chExt cx="2943903" cy="1011383"/>
          </a:xfrm>
          <a:solidFill>
            <a:schemeClr val="accent1">
              <a:lumMod val="75000"/>
            </a:schemeClr>
          </a:solidFill>
        </p:grpSpPr>
        <p:sp>
          <p:nvSpPr>
            <p:cNvPr id="32" name="Rectangle 40"/>
            <p:cNvSpPr/>
            <p:nvPr/>
          </p:nvSpPr>
          <p:spPr>
            <a:xfrm>
              <a:off x="5654987" y="2304226"/>
              <a:ext cx="2293199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Инженерный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33" name="Rectangle 43"/>
            <p:cNvSpPr/>
            <p:nvPr/>
          </p:nvSpPr>
          <p:spPr>
            <a:xfrm>
              <a:off x="5361236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34" name="L-Shape 42"/>
            <p:cNvSpPr/>
            <p:nvPr/>
          </p:nvSpPr>
          <p:spPr>
            <a:xfrm>
              <a:off x="5579888" y="2304226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5" name="Group 39"/>
          <p:cNvGrpSpPr/>
          <p:nvPr/>
        </p:nvGrpSpPr>
        <p:grpSpPr>
          <a:xfrm>
            <a:off x="8548258" y="1166395"/>
            <a:ext cx="3491339" cy="294623"/>
            <a:chOff x="5361236" y="2243055"/>
            <a:chExt cx="2943905" cy="1072554"/>
          </a:xfrm>
          <a:solidFill>
            <a:schemeClr val="accent1">
              <a:lumMod val="75000"/>
            </a:schemeClr>
          </a:solidFill>
        </p:grpSpPr>
        <p:sp>
          <p:nvSpPr>
            <p:cNvPr id="36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b="1" cap="small" dirty="0" smtClean="0">
                  <a:latin typeface="Calibri Light" panose="020F0302020204030204" pitchFamily="34" charset="0"/>
                  <a:cs typeface="Arial" pitchFamily="34" charset="0"/>
                </a:rPr>
                <a:t>Психолого-педагогический</a:t>
              </a:r>
              <a:endParaRPr lang="en-US" sz="1600" b="1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37" name="Rectangle 43"/>
            <p:cNvSpPr/>
            <p:nvPr/>
          </p:nvSpPr>
          <p:spPr>
            <a:xfrm>
              <a:off x="5361236" y="2270770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38" name="L-Shape 42"/>
            <p:cNvSpPr/>
            <p:nvPr/>
          </p:nvSpPr>
          <p:spPr>
            <a:xfrm>
              <a:off x="5579889" y="2243055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548258" y="1513531"/>
            <a:ext cx="3491339" cy="284915"/>
            <a:chOff x="5361236" y="2278397"/>
            <a:chExt cx="2943905" cy="1037212"/>
          </a:xfrm>
          <a:solidFill>
            <a:schemeClr val="accent1">
              <a:lumMod val="75000"/>
            </a:schemeClr>
          </a:solidFill>
        </p:grpSpPr>
        <p:sp>
          <p:nvSpPr>
            <p:cNvPr id="40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Медицинский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41" name="Rectangle 43"/>
            <p:cNvSpPr/>
            <p:nvPr/>
          </p:nvSpPr>
          <p:spPr>
            <a:xfrm>
              <a:off x="5361236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42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3" name="Group 39"/>
          <p:cNvGrpSpPr/>
          <p:nvPr/>
        </p:nvGrpSpPr>
        <p:grpSpPr>
          <a:xfrm>
            <a:off x="8548258" y="1851991"/>
            <a:ext cx="3491339" cy="284915"/>
            <a:chOff x="5361236" y="2278397"/>
            <a:chExt cx="2943905" cy="1037212"/>
          </a:xfrm>
          <a:solidFill>
            <a:schemeClr val="accent1">
              <a:lumMod val="75000"/>
            </a:schemeClr>
          </a:solidFill>
        </p:grpSpPr>
        <p:sp>
          <p:nvSpPr>
            <p:cNvPr id="44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Роснефть-класс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45" name="Rectangle 43"/>
            <p:cNvSpPr/>
            <p:nvPr/>
          </p:nvSpPr>
          <p:spPr>
            <a:xfrm>
              <a:off x="5361236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46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47" name="Group 39"/>
          <p:cNvGrpSpPr/>
          <p:nvPr/>
        </p:nvGrpSpPr>
        <p:grpSpPr>
          <a:xfrm>
            <a:off x="8548258" y="2199761"/>
            <a:ext cx="3491339" cy="285787"/>
            <a:chOff x="5361236" y="2275223"/>
            <a:chExt cx="2943905" cy="1040386"/>
          </a:xfrm>
          <a:solidFill>
            <a:schemeClr val="accent1">
              <a:lumMod val="75000"/>
            </a:schemeClr>
          </a:solidFill>
        </p:grpSpPr>
        <p:sp>
          <p:nvSpPr>
            <p:cNvPr id="48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Класс следственного комитета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49" name="Rectangle 43"/>
            <p:cNvSpPr/>
            <p:nvPr/>
          </p:nvSpPr>
          <p:spPr>
            <a:xfrm>
              <a:off x="5361236" y="2275223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50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51" name="Group 39"/>
          <p:cNvGrpSpPr/>
          <p:nvPr/>
        </p:nvGrpSpPr>
        <p:grpSpPr>
          <a:xfrm>
            <a:off x="8548258" y="2545947"/>
            <a:ext cx="3491339" cy="286168"/>
            <a:chOff x="5361236" y="2273836"/>
            <a:chExt cx="2943905" cy="1041773"/>
          </a:xfrm>
          <a:solidFill>
            <a:schemeClr val="accent1">
              <a:lumMod val="75000"/>
            </a:schemeClr>
          </a:solidFill>
        </p:grpSpPr>
        <p:sp>
          <p:nvSpPr>
            <p:cNvPr id="52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Строительный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53" name="Rectangle 43"/>
            <p:cNvSpPr/>
            <p:nvPr/>
          </p:nvSpPr>
          <p:spPr>
            <a:xfrm>
              <a:off x="5361236" y="227383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54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59" name="Group 39"/>
          <p:cNvGrpSpPr/>
          <p:nvPr/>
        </p:nvGrpSpPr>
        <p:grpSpPr>
          <a:xfrm>
            <a:off x="8548259" y="2885365"/>
            <a:ext cx="3491338" cy="284915"/>
            <a:chOff x="5361237" y="2278397"/>
            <a:chExt cx="2943904" cy="1037212"/>
          </a:xfrm>
          <a:solidFill>
            <a:schemeClr val="accent1">
              <a:lumMod val="75000"/>
            </a:schemeClr>
          </a:solidFill>
        </p:grpSpPr>
        <p:sp>
          <p:nvSpPr>
            <p:cNvPr id="60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Класс «Ростелеком»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61" name="Rectangle 43"/>
            <p:cNvSpPr/>
            <p:nvPr/>
          </p:nvSpPr>
          <p:spPr>
            <a:xfrm>
              <a:off x="5361237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62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67" name="Group 39"/>
          <p:cNvGrpSpPr/>
          <p:nvPr/>
        </p:nvGrpSpPr>
        <p:grpSpPr>
          <a:xfrm>
            <a:off x="8548258" y="3223530"/>
            <a:ext cx="3491339" cy="284915"/>
            <a:chOff x="5361236" y="2278397"/>
            <a:chExt cx="2943905" cy="1037212"/>
          </a:xfrm>
          <a:solidFill>
            <a:schemeClr val="accent1">
              <a:lumMod val="75000"/>
            </a:schemeClr>
          </a:solidFill>
        </p:grpSpPr>
        <p:sp>
          <p:nvSpPr>
            <p:cNvPr id="68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Класс «МЧС»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69" name="Rectangle 43"/>
            <p:cNvSpPr/>
            <p:nvPr/>
          </p:nvSpPr>
          <p:spPr>
            <a:xfrm>
              <a:off x="5361236" y="2304226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70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71" name="Group 39"/>
          <p:cNvGrpSpPr/>
          <p:nvPr/>
        </p:nvGrpSpPr>
        <p:grpSpPr>
          <a:xfrm>
            <a:off x="8548258" y="3582492"/>
            <a:ext cx="3491339" cy="284915"/>
            <a:chOff x="5361236" y="2278397"/>
            <a:chExt cx="2943905" cy="1037212"/>
          </a:xfrm>
          <a:solidFill>
            <a:schemeClr val="accent1">
              <a:lumMod val="75000"/>
            </a:schemeClr>
          </a:solidFill>
        </p:grpSpPr>
        <p:sp>
          <p:nvSpPr>
            <p:cNvPr id="72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Морской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73" name="Rectangle 43"/>
            <p:cNvSpPr/>
            <p:nvPr/>
          </p:nvSpPr>
          <p:spPr>
            <a:xfrm>
              <a:off x="5361236" y="2278397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74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8975674" y="82190"/>
            <a:ext cx="2760356" cy="341143"/>
            <a:chOff x="0" y="6338"/>
            <a:chExt cx="8145378" cy="486720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0" y="6338"/>
              <a:ext cx="8145378" cy="486720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12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tx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Скругленный прямоугольник 4"/>
            <p:cNvSpPr/>
            <p:nvPr/>
          </p:nvSpPr>
          <p:spPr>
            <a:xfrm>
              <a:off x="23760" y="30098"/>
              <a:ext cx="8097858" cy="4392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Предпрофильные</a:t>
              </a:r>
              <a:r>
                <a:rPr lang="ru-RU" sz="1600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классы</a:t>
              </a:r>
              <a:endParaRPr lang="ru-RU" sz="16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Group 39"/>
          <p:cNvGrpSpPr/>
          <p:nvPr/>
        </p:nvGrpSpPr>
        <p:grpSpPr>
          <a:xfrm>
            <a:off x="8548256" y="3948549"/>
            <a:ext cx="3491339" cy="287010"/>
            <a:chOff x="5361236" y="2270770"/>
            <a:chExt cx="2943905" cy="1044839"/>
          </a:xfrm>
          <a:solidFill>
            <a:schemeClr val="accent1">
              <a:lumMod val="75000"/>
            </a:schemeClr>
          </a:solidFill>
        </p:grpSpPr>
        <p:sp>
          <p:nvSpPr>
            <p:cNvPr id="82" name="Rectangle 40"/>
            <p:cNvSpPr/>
            <p:nvPr/>
          </p:nvSpPr>
          <p:spPr>
            <a:xfrm>
              <a:off x="5654987" y="2304226"/>
              <a:ext cx="2650154" cy="1011383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00" cap="small" dirty="0" smtClean="0">
                  <a:latin typeface="Calibri Light" panose="020F0302020204030204" pitchFamily="34" charset="0"/>
                  <a:cs typeface="Arial" pitchFamily="34" charset="0"/>
                </a:rPr>
                <a:t>Лесной</a:t>
              </a:r>
              <a:endParaRPr lang="en-US" sz="1600" cap="small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83" name="Rectangle 43"/>
            <p:cNvSpPr/>
            <p:nvPr/>
          </p:nvSpPr>
          <p:spPr>
            <a:xfrm>
              <a:off x="5361236" y="2270770"/>
              <a:ext cx="237309" cy="1011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lt1"/>
                </a:solidFill>
              </a:endParaRPr>
            </a:p>
          </p:txBody>
        </p:sp>
        <p:sp>
          <p:nvSpPr>
            <p:cNvPr id="84" name="L-Shape 42"/>
            <p:cNvSpPr/>
            <p:nvPr/>
          </p:nvSpPr>
          <p:spPr>
            <a:xfrm>
              <a:off x="5579889" y="2278397"/>
              <a:ext cx="2725251" cy="1011383"/>
            </a:xfrm>
            <a:prstGeom prst="corner">
              <a:avLst>
                <a:gd name="adj1" fmla="val 968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29233866"/>
              </p:ext>
            </p:extLst>
          </p:nvPr>
        </p:nvGraphicFramePr>
        <p:xfrm>
          <a:off x="8438855" y="4407505"/>
          <a:ext cx="3635191" cy="2271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90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35074F5-99E6-4F4E-AAF7-6A52ECCEC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0" y="281837"/>
            <a:ext cx="8823041" cy="3552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ADBD684-581F-0195-A89D-AE5E896FEBF7}"/>
              </a:ext>
            </a:extLst>
          </p:cNvPr>
          <p:cNvSpPr txBox="1"/>
          <p:nvPr/>
        </p:nvSpPr>
        <p:spPr>
          <a:xfrm>
            <a:off x="8358454" y="918965"/>
            <a:ext cx="36001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333333"/>
              </a:buClr>
              <a:buSzPct val="100000"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ОБРАЗОВАТЕЛЬНЫЙ</a:t>
            </a:r>
          </a:p>
          <a:p>
            <a:pPr algn="ctr">
              <a:buClr>
                <a:srgbClr val="333333"/>
              </a:buClr>
              <a:buSzPct val="100000"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КЛАСТЕР СРЕДНЕГО ПРОФЕССИОНАЛЬНОГО ОБРАЗОВАНИЯ:</a:t>
            </a:r>
            <a:endParaRPr lang="ru-RU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333333"/>
              </a:buClr>
              <a:buSzPct val="100000"/>
            </a:pPr>
            <a:r>
              <a:rPr lang="ru-RU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ПРОобразование</a:t>
            </a: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b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базе Архангельского педагогического колледжа</a:t>
            </a:r>
          </a:p>
          <a:p>
            <a:pPr algn="ctr">
              <a:buClr>
                <a:srgbClr val="333333"/>
              </a:buClr>
              <a:buSzPct val="100000"/>
            </a:pPr>
            <a:endParaRPr lang="ru-RU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333333"/>
              </a:buClr>
              <a:buSzPct val="100000"/>
            </a:pP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l="7997" t="56557" r="67015" b="19527"/>
          <a:stretch/>
        </p:blipFill>
        <p:spPr bwMode="auto">
          <a:xfrm>
            <a:off x="211777" y="818122"/>
            <a:ext cx="3988215" cy="2809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5"/>
          <a:srcRect l="7311" t="24857" r="51256" b="34322"/>
          <a:stretch/>
        </p:blipFill>
        <p:spPr bwMode="auto">
          <a:xfrm>
            <a:off x="4263682" y="818122"/>
            <a:ext cx="4031082" cy="2827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65765477"/>
              </p:ext>
            </p:extLst>
          </p:nvPr>
        </p:nvGraphicFramePr>
        <p:xfrm>
          <a:off x="211777" y="3714086"/>
          <a:ext cx="2110302" cy="3034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93869012"/>
              </p:ext>
            </p:extLst>
          </p:nvPr>
        </p:nvGraphicFramePr>
        <p:xfrm>
          <a:off x="8732468" y="3720475"/>
          <a:ext cx="3139995" cy="2959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74900544"/>
              </p:ext>
            </p:extLst>
          </p:nvPr>
        </p:nvGraphicFramePr>
        <p:xfrm>
          <a:off x="2472266" y="3757953"/>
          <a:ext cx="6153019" cy="749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19" name="Picture 6" descr="https://arhped.ru/data/908d960f930fede40ba9268eb477370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680" y="4655948"/>
            <a:ext cx="2736491" cy="205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rhped.ru/data/369d5b6847fa8997658f9512a714c4f5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73" y="4655948"/>
            <a:ext cx="2736491" cy="205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6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28" y="211331"/>
            <a:ext cx="3226302" cy="1942597"/>
          </a:xfrm>
          <a:prstGeom prst="rect">
            <a:avLst/>
          </a:prstGeom>
          <a:ln>
            <a:noFill/>
          </a:ln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EA917217-EADA-2898-9AF5-BE2042548468}"/>
              </a:ext>
            </a:extLst>
          </p:cNvPr>
          <p:cNvSpPr txBox="1">
            <a:spLocks/>
          </p:cNvSpPr>
          <p:nvPr/>
        </p:nvSpPr>
        <p:spPr>
          <a:xfrm>
            <a:off x="190053" y="178705"/>
            <a:ext cx="4698330" cy="843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ПРОЕКТ «БИЛЕТ В БУДУЩЕЕ»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ациональный проект «Образование»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90053" y="3576867"/>
            <a:ext cx="11726033" cy="671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Dot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047" y="211331"/>
            <a:ext cx="3106039" cy="1942597"/>
          </a:xfrm>
          <a:prstGeom prst="rect">
            <a:avLst/>
          </a:prstGeom>
          <a:ln>
            <a:noFill/>
          </a:ln>
        </p:spPr>
      </p:pic>
      <p:sp>
        <p:nvSpPr>
          <p:cNvPr id="22" name="Прямоугольник 21"/>
          <p:cNvSpPr/>
          <p:nvPr/>
        </p:nvSpPr>
        <p:spPr>
          <a:xfrm>
            <a:off x="5409528" y="2265233"/>
            <a:ext cx="6506558" cy="120032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роект помогает подросткам решить сложную задачу выбора карьеры, объединяет наставников, психологов </a:t>
            </a:r>
            <a:b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 экспертов, которые готовы помочь каждому выбрать свою специальность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58364277"/>
              </p:ext>
            </p:extLst>
          </p:nvPr>
        </p:nvGraphicFramePr>
        <p:xfrm>
          <a:off x="190053" y="1276765"/>
          <a:ext cx="4580664" cy="1976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06830418"/>
              </p:ext>
            </p:extLst>
          </p:nvPr>
        </p:nvGraphicFramePr>
        <p:xfrm>
          <a:off x="7096910" y="3788729"/>
          <a:ext cx="4819176" cy="291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391192832"/>
              </p:ext>
            </p:extLst>
          </p:nvPr>
        </p:nvGraphicFramePr>
        <p:xfrm>
          <a:off x="2716492" y="2878911"/>
          <a:ext cx="4545369" cy="3190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9543"/>
          <a:stretch/>
        </p:blipFill>
        <p:spPr>
          <a:xfrm>
            <a:off x="190053" y="3714200"/>
            <a:ext cx="2792990" cy="306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041638" y="5338327"/>
            <a:ext cx="3908494" cy="1363424"/>
          </a:xfrm>
          <a:prstGeom prst="roundRect">
            <a:avLst/>
          </a:prstGeom>
          <a:ln>
            <a:solidFill>
              <a:srgbClr val="24285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РЕГИОНАЛЬНЫЕ ЧЕМПИОНАТЫ ПРОФЕССИОНАЛЬНОГО МАСТЕРСТВА</a:t>
            </a:r>
          </a:p>
          <a:p>
            <a:pPr algn="ctr"/>
            <a:r>
              <a:rPr lang="ru-RU" sz="1400" dirty="0" smtClean="0">
                <a:latin typeface="Century Schoolbook" pitchFamily="18" charset="0"/>
              </a:rPr>
              <a:t>«Преподавание в младших классах»;</a:t>
            </a:r>
          </a:p>
          <a:p>
            <a:pPr algn="ctr"/>
            <a:r>
              <a:rPr lang="ru-RU" sz="1400" dirty="0" smtClean="0">
                <a:latin typeface="Century Schoolbook" pitchFamily="18" charset="0"/>
              </a:rPr>
              <a:t>«Дошкольное воспитание»;</a:t>
            </a:r>
          </a:p>
          <a:p>
            <a:pPr algn="ctr"/>
            <a:r>
              <a:rPr lang="ru-RU" sz="1400" dirty="0" smtClean="0">
                <a:latin typeface="Century Schoolbook" pitchFamily="18" charset="0"/>
              </a:rPr>
              <a:t>«Дошкольное воспитание» - Юниоры;</a:t>
            </a:r>
          </a:p>
        </p:txBody>
      </p:sp>
    </p:spTree>
    <p:extLst>
      <p:ext uri="{BB962C8B-B14F-4D97-AF65-F5344CB8AC3E}">
        <p14:creationId xmlns:p14="http://schemas.microsoft.com/office/powerpoint/2010/main" val="6779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23704" y="3085329"/>
            <a:ext cx="5476230" cy="1126809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rgbClr val="D7D7D7"/>
              </a:gs>
              <a:gs pos="0">
                <a:schemeClr val="dk1">
                  <a:tint val="37000"/>
                  <a:satMod val="300000"/>
                </a:schemeClr>
              </a:gs>
              <a:gs pos="37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Проект «Земский учитель»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Единовременная компенсационная выплата в размере </a:t>
            </a:r>
          </a:p>
          <a:p>
            <a:pPr algn="ctr"/>
            <a:r>
              <a:rPr lang="ru-RU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 млн. рублей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2020-2022 годы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30 победителей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2023-2024 годы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запланирована выплата для 36 человек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78584" y="280298"/>
            <a:ext cx="5476232" cy="1323455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1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Единовременные выплаты молодым специалистам 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размере </a:t>
            </a:r>
            <a:r>
              <a:rPr lang="ru-RU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100,0 тыс. рублей</a:t>
            </a:r>
          </a:p>
          <a:p>
            <a:pPr algn="ctr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2024 году – предусмотрено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25 000,0 тыс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рублей, получателей –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250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чел. 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год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270 специалистов (99 в сельской местности)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год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330 специалистов (99 в сельской местности)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год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221 специалист (61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сельской местности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704" y="922657"/>
            <a:ext cx="5476231" cy="1041400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22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Возмещение расходов на отопление и освещение жилья педагогическим работникам и ветеранам в сельских населенных пунктах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рабочих поселках (поселках городского типа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2024 году – предусмотрено 564 362,5 тыс. рублей,</a:t>
            </a:r>
          </a:p>
          <a:p>
            <a:pPr algn="ctr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получателей – 12 453 педагога (5331 педагог, вышедший на пенсию) </a:t>
            </a:r>
            <a:endParaRPr lang="ru-RU" sz="12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8586" y="3126360"/>
            <a:ext cx="5476231" cy="1313352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39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Денежное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поощрение лучшим педагогическим работникам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достижения в профессиональной деятельности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75,0 тыс. </a:t>
            </a:r>
            <a:r>
              <a:rPr lang="ru-RU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учителей школ 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 воспитателей детских садов	                  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5 педагогов дополнительного образования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EA917217-EADA-2898-9AF5-BE2042548468}"/>
              </a:ext>
            </a:extLst>
          </p:cNvPr>
          <p:cNvSpPr txBox="1">
            <a:spLocks/>
          </p:cNvSpPr>
          <p:nvPr/>
        </p:nvSpPr>
        <p:spPr>
          <a:xfrm>
            <a:off x="1088451" y="115438"/>
            <a:ext cx="4538659" cy="852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РЕГИОНАЛЬНЫЕ МЕРЫ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СОЦИАЛЬНОЙ ПОДДЕРЖКИ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78587" y="4605724"/>
            <a:ext cx="5476231" cy="2094832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1000">
                <a:schemeClr val="dk1">
                  <a:tint val="37000"/>
                  <a:satMod val="300000"/>
                </a:schemeClr>
              </a:gs>
              <a:gs pos="38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квартир молодым специалистам образовательных организаций</a:t>
            </a: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(адресная программа Архангельской области «Переселение граждан из аварийного жилищного фонда на 2019-2025 годы», утвержденная постановлением Правительства Архангельской области от 26 марта 2019 г. № 153-пп)</a:t>
            </a:r>
          </a:p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муниципальных образований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Вельский и </a:t>
            </a:r>
            <a:r>
              <a:rPr lang="ru-RU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Коношский</a:t>
            </a:r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районы, </a:t>
            </a:r>
            <a:r>
              <a:rPr lang="ru-RU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Вилегодский</a:t>
            </a: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Виноградовский</a:t>
            </a:r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Няндомский, Холмогорский, </a:t>
            </a:r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Плесецкий округа – </a:t>
            </a:r>
            <a:r>
              <a:rPr lang="ru-RU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8 квартир</a:t>
            </a:r>
            <a:endParaRPr lang="ru-RU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4" y="101196"/>
            <a:ext cx="764747" cy="764747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23704" y="2075477"/>
            <a:ext cx="5476230" cy="884871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31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Ежемесячная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выплата стипендии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студентам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заключившим целевой договор на обучение по педагогическим специальностям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5,0 тыс. </a:t>
            </a:r>
            <a:r>
              <a:rPr lang="ru-RU" sz="1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  <a:p>
            <a:pPr algn="ctr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2024 году – предусмотрено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12 447,1 тыс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рублей, получателей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258 чел. </a:t>
            </a:r>
            <a:endParaRPr lang="ru-RU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78586" y="1764713"/>
            <a:ext cx="5476230" cy="1195635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23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«Социальная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ипотека» </a:t>
            </a:r>
            <a:endParaRPr lang="ru-RU" sz="1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процентная ставка – 6%; первоначальный взнос – 20%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суммы кредита; срок кредита – до 25 лет;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сумма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кредита – до 6 млн рублей; из регионального бюджета компенсируется разница между ставкой банка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жилье и 6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%.)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 b="10230"/>
          <a:stretch/>
        </p:blipFill>
        <p:spPr>
          <a:xfrm>
            <a:off x="509200" y="4337119"/>
            <a:ext cx="5117910" cy="239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94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973949" y="78632"/>
            <a:ext cx="4162511" cy="80193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3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Верхнетоемский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на работу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50,0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тыс.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EA917217-EADA-2898-9AF5-BE2042548468}"/>
              </a:ext>
            </a:extLst>
          </p:cNvPr>
          <p:cNvSpPr txBox="1">
            <a:spLocks/>
          </p:cNvSpPr>
          <p:nvPr/>
        </p:nvSpPr>
        <p:spPr>
          <a:xfrm>
            <a:off x="862150" y="-9546"/>
            <a:ext cx="2980547" cy="852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МУНИЦИПАЛЬНЫЕ МЕРЫ </a:t>
            </a:r>
          </a:p>
          <a:p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СОЦИАЛЬНОЙ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ПОДДЕРЖКИ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8" y="101713"/>
            <a:ext cx="616822" cy="616822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3973944" y="4651188"/>
            <a:ext cx="4162511" cy="2103970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1000">
                <a:schemeClr val="dk1">
                  <a:tint val="37000"/>
                  <a:satMod val="300000"/>
                </a:schemeClr>
              </a:gs>
              <a:gs pos="48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Мезенский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57,5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тыс.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(выпускникам учреждений среднего профессионального образования),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115,0 тыс. рублей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(выпускникам учреждений высшего образования)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ыплата стипендии студентам, обучающимся </a:t>
            </a:r>
            <a:b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педагогических специальностях в организациях высшего профессионального образования </a:t>
            </a:r>
            <a:b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договорам о целевом обучении, </a:t>
            </a:r>
            <a:b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размере </a:t>
            </a:r>
            <a:r>
              <a:rPr lang="ru-RU" sz="12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2,0 тыс. рублей 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0947" y="794261"/>
            <a:ext cx="3731750" cy="1418295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2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Город Архангельск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</a:t>
            </a:r>
            <a:b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26,0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тыс.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денежная компенсация</a:t>
            </a: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наем (поднаем) жилого помещения в размере </a:t>
            </a:r>
            <a:r>
              <a:rPr lang="ru-RU" sz="12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10,0 тыс. рублей ежемесячно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01720" y="4249404"/>
            <a:ext cx="3731750" cy="856703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9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Приморский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</a:t>
            </a:r>
            <a:b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0,0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тыс.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01720" y="1567423"/>
            <a:ext cx="3731750" cy="90127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6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Онежский район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15,0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тыс.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рублей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301720" y="2582129"/>
            <a:ext cx="3731750" cy="1553846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1000">
                <a:schemeClr val="dk1">
                  <a:tint val="37000"/>
                  <a:satMod val="300000"/>
                </a:schemeClr>
              </a:gs>
              <a:gs pos="49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Пинежский</a:t>
            </a:r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район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2-х должностных окладов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ежемесячная выплата молодым педагогам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течение 3-х лет со дня заключения первого трудового договора в 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40% оклада (ставки заработной платы)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73949" y="924889"/>
            <a:ext cx="4162511" cy="79328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2000">
                <a:schemeClr val="dk1">
                  <a:tint val="37000"/>
                  <a:satMod val="300000"/>
                </a:schemeClr>
              </a:gs>
              <a:gs pos="44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Виноградовский</a:t>
            </a:r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ежемесячная выплата молодым педагогам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течение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3-х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лет со дня заключения первого трудового договора в размере </a:t>
            </a:r>
            <a:r>
              <a:rPr lang="ru-RU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до 40% оклада (ставки заработной платы)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973943" y="3732076"/>
            <a:ext cx="4162511" cy="83760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7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Каргопольский</a:t>
            </a:r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ежемесячная выплата молодым педагогам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течение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3-х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лет со дня заключения первого трудового договора в размере </a:t>
            </a:r>
            <a:r>
              <a:rPr lang="ru-RU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до 40% оклада (ставки заработной платы)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0947" y="3068427"/>
            <a:ext cx="3735596" cy="627869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5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Город Мирный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служебного жилья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0947" y="2331351"/>
            <a:ext cx="3731750" cy="612534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4000">
                <a:schemeClr val="dk1">
                  <a:tint val="37000"/>
                  <a:satMod val="300000"/>
                </a:schemeClr>
              </a:gs>
              <a:gs pos="47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Город Котлас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служебного жилья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0947" y="3826761"/>
            <a:ext cx="3735596" cy="1263731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4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Город </a:t>
            </a:r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Новодвинск</a:t>
            </a:r>
            <a:endParaRPr lang="ru-RU" sz="1300" b="1" dirty="0" smtClean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ежемесячная выплата молодым педагогам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течение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3-х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лет со дня заключения первого трудового договора в размере </a:t>
            </a:r>
            <a:r>
              <a:rPr lang="ru-RU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35% </a:t>
            </a:r>
            <a:r>
              <a:rPr lang="ru-RU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оклада (ставки заработной платы)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служебного жилья</a:t>
            </a:r>
            <a:endParaRPr lang="ru-RU" sz="12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0947" y="5209286"/>
            <a:ext cx="3731750" cy="1538843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2000">
                <a:schemeClr val="dk1">
                  <a:tint val="37000"/>
                  <a:satMod val="300000"/>
                </a:schemeClr>
              </a:gs>
              <a:gs pos="47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Город Северодвинск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денежная компенсация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наем (поднаем) жилого помещения в размере </a:t>
            </a:r>
            <a:r>
              <a:rPr lang="ru-RU" sz="12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15,0 </a:t>
            </a:r>
            <a:r>
              <a:rPr lang="ru-RU" sz="12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 рублей ежемесячно</a:t>
            </a:r>
            <a:endParaRPr lang="ru-RU" sz="1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денежная компенсация расходов на проезд на общественном транспорте до места работы и обратно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педагогическим работником, проживающим за пределами города</a:t>
            </a:r>
            <a:endParaRPr lang="ru-RU" sz="12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301720" y="5219536"/>
            <a:ext cx="3731750" cy="56241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5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Устьянский</a:t>
            </a:r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служебного жилья</a:t>
            </a:r>
            <a:endParaRPr lang="ru-RU" sz="1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301720" y="78632"/>
            <a:ext cx="3735702" cy="1375362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9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Няндомский округ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выплата стипендии студентам, обучающимся 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педагогических специальностях </a:t>
            </a: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 организациях высшего профессионального образования </a:t>
            </a:r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договорам о целевом обучении, </a:t>
            </a:r>
            <a:b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размере </a:t>
            </a:r>
            <a:r>
              <a:rPr lang="ru-RU" sz="1200" b="1" u="sng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 </a:t>
            </a:r>
            <a:r>
              <a:rPr lang="ru-RU" sz="12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тыс. рублей </a:t>
            </a:r>
            <a:endParaRPr lang="ru-RU" sz="1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73949" y="1778323"/>
            <a:ext cx="4162506" cy="1879277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46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err="1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Красноборский</a:t>
            </a:r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район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енежная компенсация расходов на проезд к месту обучения и обратно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обучающимся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организациях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высшего профессионального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образования </a:t>
            </a:r>
            <a:b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(на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педагогических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специальностях) </a:t>
            </a:r>
          </a:p>
          <a:p>
            <a:pPr algn="ctr"/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договорам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целевом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обучении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денежная компенсация расходов на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оплату проживания обучающимся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организациях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высшего профессионального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образования (на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педагогических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специальностях) </a:t>
            </a:r>
            <a:r>
              <a:rPr lang="ru-RU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по договорам о целевом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обучении </a:t>
            </a:r>
            <a:endParaRPr lang="ru-RU" sz="1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301720" y="5895383"/>
            <a:ext cx="3731750" cy="859776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51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Холмогорский округ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выплата единовременного пособия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молодым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специалистам </a:t>
            </a:r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 приеме на работу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размере </a:t>
            </a:r>
            <a:r>
              <a:rPr lang="ru-RU" sz="12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7-и должностных окладов</a:t>
            </a:r>
          </a:p>
        </p:txBody>
      </p:sp>
    </p:spTree>
    <p:extLst>
      <p:ext uri="{BB962C8B-B14F-4D97-AF65-F5344CB8AC3E}">
        <p14:creationId xmlns:p14="http://schemas.microsoft.com/office/powerpoint/2010/main" val="321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4"/>
          <p:cNvSpPr/>
          <p:nvPr/>
        </p:nvSpPr>
        <p:spPr>
          <a:xfrm>
            <a:off x="8093389" y="5573621"/>
            <a:ext cx="3778448" cy="9321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prstClr val="white"/>
              </a:solidFill>
            </a:endParaRPr>
          </a:p>
        </p:txBody>
      </p:sp>
      <p:sp>
        <p:nvSpPr>
          <p:cNvPr id="53" name="矩形 4"/>
          <p:cNvSpPr/>
          <p:nvPr/>
        </p:nvSpPr>
        <p:spPr>
          <a:xfrm>
            <a:off x="8093389" y="4262274"/>
            <a:ext cx="3778448" cy="9321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prstClr val="white"/>
              </a:solidFill>
            </a:endParaRPr>
          </a:p>
        </p:txBody>
      </p:sp>
      <p:sp>
        <p:nvSpPr>
          <p:cNvPr id="52" name="矩形 4"/>
          <p:cNvSpPr/>
          <p:nvPr/>
        </p:nvSpPr>
        <p:spPr>
          <a:xfrm>
            <a:off x="8093389" y="2936799"/>
            <a:ext cx="3778448" cy="9321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prstClr val="white"/>
              </a:solidFill>
            </a:endParaRPr>
          </a:p>
        </p:txBody>
      </p:sp>
      <p:sp>
        <p:nvSpPr>
          <p:cNvPr id="29" name="矩形 4"/>
          <p:cNvSpPr/>
          <p:nvPr/>
        </p:nvSpPr>
        <p:spPr>
          <a:xfrm>
            <a:off x="8093389" y="307863"/>
            <a:ext cx="3778448" cy="9321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prstClr val="white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05488"/>
              </p:ext>
            </p:extLst>
          </p:nvPr>
        </p:nvGraphicFramePr>
        <p:xfrm>
          <a:off x="266181" y="1475115"/>
          <a:ext cx="6626277" cy="511563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996039"/>
                <a:gridCol w="944324"/>
                <a:gridCol w="848293"/>
                <a:gridCol w="837621"/>
              </a:tblGrid>
              <a:tr h="536207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Категория работников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596" marR="1659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Средняя заработная плата (рублей)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2022 год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2023 год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27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181100" algn="ctr"/>
                          <a:tab pos="1571625" algn="l"/>
                        </a:tabLs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Педагогические работники дошкольных образовательных организаций (в сравнении со сферой общего образования)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42 779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45 456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50 210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6639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Педагогические работники общеобразовательных организаций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47 567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52 560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59 218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27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Педагогические работники организаций дополнительного образования детей (в сравнении с заработной платой учителей)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50 934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53 990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61 072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0556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181100" algn="ctr"/>
                          <a:tab pos="1571625" algn="l"/>
                        </a:tabLs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Преподаватели и мастера производственного обучения профессиональных образовательных организаций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49 169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53 681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59 482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278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181100" algn="ctr"/>
                          <a:tab pos="1571625" algn="l"/>
                        </a:tabLst>
                      </a:pPr>
                      <a:r>
                        <a:rPr lang="ru-RU" sz="1300" b="1" dirty="0">
                          <a:effectLst/>
                          <a:latin typeface="Calibri" panose="020F0502020204030204" pitchFamily="34" charset="0"/>
                        </a:rPr>
                        <a:t>Педагогические работники образовательных, медицинских организаций или организаций, оказывающих социальные услуги детям-сиротам и детям, оставшимся без попечения родителей</a:t>
                      </a:r>
                      <a:endParaRPr lang="ru-RU" sz="13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Calibri" panose="020F0502020204030204" pitchFamily="34" charset="0"/>
                        </a:rPr>
                        <a:t>48 009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52 917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</a:rPr>
                        <a:t>59 622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990" marR="16596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209106" y="200668"/>
            <a:ext cx="6710855" cy="569173"/>
            <a:chOff x="0" y="8224"/>
            <a:chExt cx="3219303" cy="110448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8224"/>
              <a:ext cx="3219303" cy="1104480"/>
            </a:xfrm>
            <a:prstGeom prst="round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53916" y="62140"/>
              <a:ext cx="3111471" cy="996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dirty="0">
                  <a:latin typeface="Calibri" panose="020F0502020204030204" pitchFamily="34" charset="0"/>
                </a:rPr>
                <a:t>З</a:t>
              </a:r>
              <a:r>
                <a:rPr lang="ru-RU" sz="2400" dirty="0" smtClean="0">
                  <a:latin typeface="Calibri" panose="020F0502020204030204" pitchFamily="34" charset="0"/>
                </a:rPr>
                <a:t>аработная плата педагогических работников</a:t>
              </a:r>
              <a:endParaRPr lang="ru-RU" sz="2400" b="1" kern="12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组合 8"/>
          <p:cNvGrpSpPr/>
          <p:nvPr/>
        </p:nvGrpSpPr>
        <p:grpSpPr>
          <a:xfrm>
            <a:off x="7126605" y="148216"/>
            <a:ext cx="1409467" cy="1249200"/>
            <a:chOff x="452114" y="1509685"/>
            <a:chExt cx="2297059" cy="2035865"/>
          </a:xfrm>
        </p:grpSpPr>
        <p:grpSp>
          <p:nvGrpSpPr>
            <p:cNvPr id="20" name="组合 9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27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1" name="文本框 72"/>
            <p:cNvSpPr txBox="1"/>
            <p:nvPr/>
          </p:nvSpPr>
          <p:spPr>
            <a:xfrm>
              <a:off x="828767" y="2046257"/>
              <a:ext cx="1539422" cy="9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50 210 рублей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8618024" y="420710"/>
            <a:ext cx="3171860" cy="69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ru-RU" altLang="zh-CN" sz="1400" b="1" dirty="0" smtClean="0">
                <a:latin typeface="Calibri" panose="020F0502020204030204" pitchFamily="34" charset="0"/>
              </a:rPr>
              <a:t>педагогических работников дошкольных образовательных организаций</a:t>
            </a:r>
            <a:endParaRPr lang="ru-RU" altLang="zh-CN" sz="1400" dirty="0">
              <a:latin typeface="Calibri" panose="020F0502020204030204" pitchFamily="34" charset="0"/>
            </a:endParaRPr>
          </a:p>
        </p:txBody>
      </p:sp>
      <p:sp>
        <p:nvSpPr>
          <p:cNvPr id="31" name="矩形 4"/>
          <p:cNvSpPr/>
          <p:nvPr/>
        </p:nvSpPr>
        <p:spPr>
          <a:xfrm>
            <a:off x="8093389" y="1624514"/>
            <a:ext cx="3778448" cy="93212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1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90500" dist="63500" dir="13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solidFill>
                <a:prstClr val="white"/>
              </a:solidFill>
            </a:endParaRPr>
          </a:p>
        </p:txBody>
      </p:sp>
      <p:grpSp>
        <p:nvGrpSpPr>
          <p:cNvPr id="32" name="组合 8"/>
          <p:cNvGrpSpPr/>
          <p:nvPr/>
        </p:nvGrpSpPr>
        <p:grpSpPr>
          <a:xfrm>
            <a:off x="7126605" y="1466574"/>
            <a:ext cx="1409467" cy="1249200"/>
            <a:chOff x="452114" y="1509685"/>
            <a:chExt cx="2297059" cy="2035865"/>
          </a:xfrm>
        </p:grpSpPr>
        <p:grpSp>
          <p:nvGrpSpPr>
            <p:cNvPr id="33" name="组合 9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35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文本框 72"/>
            <p:cNvSpPr txBox="1"/>
            <p:nvPr/>
          </p:nvSpPr>
          <p:spPr>
            <a:xfrm>
              <a:off x="828767" y="2046257"/>
              <a:ext cx="1539422" cy="9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59 218 рублей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7126605" y="2783735"/>
            <a:ext cx="1409467" cy="1249200"/>
            <a:chOff x="452114" y="1509685"/>
            <a:chExt cx="2297059" cy="2035865"/>
          </a:xfrm>
        </p:grpSpPr>
        <p:grpSp>
          <p:nvGrpSpPr>
            <p:cNvPr id="38" name="组合 9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40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文本框 72"/>
            <p:cNvSpPr txBox="1"/>
            <p:nvPr/>
          </p:nvSpPr>
          <p:spPr>
            <a:xfrm>
              <a:off x="828767" y="2046257"/>
              <a:ext cx="1539422" cy="9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61 072 рубля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8"/>
          <p:cNvGrpSpPr/>
          <p:nvPr/>
        </p:nvGrpSpPr>
        <p:grpSpPr>
          <a:xfrm>
            <a:off x="7126605" y="4100896"/>
            <a:ext cx="1409467" cy="1249200"/>
            <a:chOff x="452114" y="1509685"/>
            <a:chExt cx="2297059" cy="2035865"/>
          </a:xfrm>
        </p:grpSpPr>
        <p:grpSp>
          <p:nvGrpSpPr>
            <p:cNvPr id="43" name="组合 9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45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4" name="文本框 72"/>
            <p:cNvSpPr txBox="1"/>
            <p:nvPr/>
          </p:nvSpPr>
          <p:spPr>
            <a:xfrm>
              <a:off x="828767" y="2046257"/>
              <a:ext cx="1539422" cy="9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59 482 рубля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8"/>
          <p:cNvGrpSpPr/>
          <p:nvPr/>
        </p:nvGrpSpPr>
        <p:grpSpPr>
          <a:xfrm>
            <a:off x="7126605" y="5418057"/>
            <a:ext cx="1409467" cy="1249200"/>
            <a:chOff x="452114" y="1509685"/>
            <a:chExt cx="2297059" cy="2035865"/>
          </a:xfrm>
        </p:grpSpPr>
        <p:grpSp>
          <p:nvGrpSpPr>
            <p:cNvPr id="48" name="组合 9"/>
            <p:cNvGrpSpPr/>
            <p:nvPr/>
          </p:nvGrpSpPr>
          <p:grpSpPr>
            <a:xfrm>
              <a:off x="452114" y="1509685"/>
              <a:ext cx="2297059" cy="2035865"/>
              <a:chOff x="1529861" y="1829264"/>
              <a:chExt cx="2452453" cy="2173589"/>
            </a:xfrm>
          </p:grpSpPr>
          <p:sp>
            <p:nvSpPr>
              <p:cNvPr id="50" name="Freeform 5"/>
              <p:cNvSpPr>
                <a:spLocks/>
              </p:cNvSpPr>
              <p:nvPr/>
            </p:nvSpPr>
            <p:spPr bwMode="auto">
              <a:xfrm>
                <a:off x="1529861" y="1829264"/>
                <a:ext cx="2452453" cy="2173589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1688672" y="1966891"/>
                <a:ext cx="2130210" cy="1887988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>
                <a:noFill/>
              </a:ln>
              <a:effectLst>
                <a:softEdge rad="0"/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10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文本框 72"/>
            <p:cNvSpPr txBox="1"/>
            <p:nvPr/>
          </p:nvSpPr>
          <p:spPr>
            <a:xfrm>
              <a:off x="828767" y="2046257"/>
              <a:ext cx="1539422" cy="953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59 622 рубля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8618024" y="1846790"/>
            <a:ext cx="3171860" cy="48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ru-RU" altLang="zh-CN" sz="1400" b="1" dirty="0" smtClean="0">
                <a:latin typeface="Calibri" panose="020F0502020204030204" pitchFamily="34" charset="0"/>
              </a:rPr>
              <a:t>педагогических работников организаций общего образования</a:t>
            </a:r>
            <a:endParaRPr lang="ru-RU" altLang="zh-CN" sz="1400" dirty="0">
              <a:latin typeface="Calibri" panose="020F0502020204030204" pitchFamily="34" charset="0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8627343" y="3055333"/>
            <a:ext cx="3171860" cy="69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ru-RU" altLang="zh-CN" sz="1400" b="1" dirty="0" smtClean="0">
                <a:latin typeface="Calibri" panose="020F0502020204030204" pitchFamily="34" charset="0"/>
              </a:rPr>
              <a:t>педагогических работников организаций дополнительного образования</a:t>
            </a:r>
            <a:endParaRPr lang="ru-RU" altLang="zh-CN" sz="1400" dirty="0">
              <a:latin typeface="Calibri" panose="020F0502020204030204" pitchFamily="34" charset="0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8627343" y="4262274"/>
            <a:ext cx="3171860" cy="91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ru-RU" altLang="zh-CN" sz="1400" b="1" dirty="0">
                <a:latin typeface="Calibri" panose="020F0502020204030204" pitchFamily="34" charset="0"/>
              </a:rPr>
              <a:t>п</a:t>
            </a:r>
            <a:r>
              <a:rPr lang="ru-RU" altLang="zh-CN" sz="1400" b="1" dirty="0" smtClean="0">
                <a:latin typeface="Calibri" panose="020F0502020204030204" pitchFamily="34" charset="0"/>
              </a:rPr>
              <a:t>реподавателей и мастеров производственного обучения профессиональных образовательных организаций</a:t>
            </a:r>
            <a:endParaRPr lang="ru-RU" altLang="zh-CN" sz="1400" dirty="0">
              <a:latin typeface="Calibri" panose="020F050202020403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627343" y="5537917"/>
            <a:ext cx="3171860" cy="9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/>
          <a:p>
            <a:pPr>
              <a:defRPr/>
            </a:pPr>
            <a:r>
              <a:rPr lang="ru-RU" altLang="zh-CN" sz="1200" b="1" dirty="0" smtClean="0">
                <a:latin typeface="Calibri" panose="020F0502020204030204" pitchFamily="34" charset="0"/>
              </a:rPr>
              <a:t>педагогических работников образовательных, медицинских организаций и организаций, оказывающих социальные услуги детям-сиротам и детям, оставшимся без попечения родителей</a:t>
            </a:r>
            <a:endParaRPr lang="ru-RU" altLang="zh-CN" sz="1200" dirty="0">
              <a:latin typeface="Calibri" panose="020F0502020204030204" pitchFamily="34" charset="0"/>
            </a:endParaRPr>
          </a:p>
        </p:txBody>
      </p:sp>
      <p:sp>
        <p:nvSpPr>
          <p:cNvPr id="59" name="Скругленный прямоугольник 4"/>
          <p:cNvSpPr/>
          <p:nvPr/>
        </p:nvSpPr>
        <p:spPr>
          <a:xfrm>
            <a:off x="275308" y="952970"/>
            <a:ext cx="6644653" cy="5136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Динамика изменения средней заработной платы</a:t>
            </a:r>
            <a:endParaRPr lang="ru-RU" sz="24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483" y="1062691"/>
            <a:ext cx="10888628" cy="5916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600" dirty="0"/>
              <a:t>Определение краткосрочной, среднесрочной и долгосрочной потребности в педагогических кадрах в муниципальном образования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871480"/>
              </p:ext>
            </p:extLst>
          </p:nvPr>
        </p:nvGraphicFramePr>
        <p:xfrm>
          <a:off x="1907119" y="177801"/>
          <a:ext cx="8515349" cy="694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037483" y="1669469"/>
            <a:ext cx="8170334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prstClr val="black"/>
                </a:solidFill>
              </a:rPr>
              <a:t>Создание современной образовательной инфраструктуры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37483" y="2189106"/>
            <a:ext cx="8170334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prstClr val="black"/>
                </a:solidFill>
              </a:rPr>
              <a:t>Внедрение системы мер поддержки педагогических работников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37483" y="2710887"/>
            <a:ext cx="8170334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prstClr val="black"/>
                </a:solidFill>
              </a:rPr>
              <a:t>Создание комфортных условий для проживания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37483" y="3268625"/>
            <a:ext cx="10762168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prstClr val="black"/>
                </a:solidFill>
              </a:rPr>
              <a:t>Система мероприятий для обучающихся общеобразовательных организаций, ориентированных на выбор педагогических профессий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37483" y="3884625"/>
            <a:ext cx="10762168" cy="778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 err="1">
                <a:solidFill>
                  <a:prstClr val="black"/>
                </a:solidFill>
              </a:rPr>
              <a:t>Профориентационные</a:t>
            </a:r>
            <a:r>
              <a:rPr lang="ru-RU" sz="1600" dirty="0">
                <a:solidFill>
                  <a:prstClr val="black"/>
                </a:solidFill>
              </a:rPr>
              <a:t> мероприятия для обучающихся и выпускников профессиональных образовательных организаций и образовательных организаций высшего образования по образовательным программам УГС 44.00.00 Образование и педагогические науки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37483" y="4824954"/>
            <a:ext cx="1076216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prstClr val="black"/>
                </a:solidFill>
              </a:rPr>
              <a:t>Заключение целевых договоров с образовательными организациями высшего образования и профессиональными образовательными организациями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37483" y="5420792"/>
            <a:ext cx="10762168" cy="735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prstClr val="black"/>
                </a:solidFill>
              </a:rPr>
              <a:t>Система сопровождения вхождения в профессию молодого педагога после завершения ВУЗА. Закрепление молодых педагогов, повышение профессионального мастерства педагогических работников, развитие системы наставничества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37483" y="6156328"/>
            <a:ext cx="8170333" cy="329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solidFill>
                  <a:prstClr val="black"/>
                </a:solidFill>
              </a:rPr>
              <a:t>Повышение престижа профессии учителя </a:t>
            </a:r>
          </a:p>
        </p:txBody>
      </p:sp>
      <p:sp>
        <p:nvSpPr>
          <p:cNvPr id="29" name="Овал 28"/>
          <p:cNvSpPr/>
          <p:nvPr/>
        </p:nvSpPr>
        <p:spPr>
          <a:xfrm>
            <a:off x="519443" y="1186531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1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845735" y="218228"/>
            <a:ext cx="8661400" cy="797772"/>
            <a:chOff x="0" y="8224"/>
            <a:chExt cx="3219303" cy="1104480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8224"/>
              <a:ext cx="3219303" cy="1104480"/>
            </a:xfrm>
            <a:prstGeom prst="roundRect">
              <a:avLst/>
            </a:prstGeom>
            <a:solidFill>
              <a:srgbClr val="242852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noFill/>
              <a:prstDash val="solid"/>
            </a:ln>
            <a:effectLst/>
          </p:spPr>
        </p:sp>
        <p:sp>
          <p:nvSpPr>
            <p:cNvPr id="35" name="Скругленный прямоугольник 4"/>
            <p:cNvSpPr/>
            <p:nvPr/>
          </p:nvSpPr>
          <p:spPr>
            <a:xfrm>
              <a:off x="53916" y="62140"/>
              <a:ext cx="3111471" cy="9966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Модельный план действий ОМСУ по привлечению и закреплению педагогических кадров в образовательных организациях</a:t>
              </a: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sp>
        <p:nvSpPr>
          <p:cNvPr id="36" name="Овал 35"/>
          <p:cNvSpPr/>
          <p:nvPr/>
        </p:nvSpPr>
        <p:spPr>
          <a:xfrm>
            <a:off x="519442" y="1729274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2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9441" y="2238806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3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519441" y="6156328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9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519439" y="5566239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8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19440" y="4834620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7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19440" y="3942801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6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19441" y="2776849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4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19441" y="3268625"/>
            <a:ext cx="321733" cy="320400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2000">
                <a:schemeClr val="bg1">
                  <a:lumMod val="95000"/>
                </a:schemeClr>
              </a:gs>
              <a:gs pos="100000">
                <a:srgbClr val="242852"/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5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2154" y="165200"/>
            <a:ext cx="2269309" cy="2256320"/>
          </a:xfrm>
          <a:prstGeom prst="rect">
            <a:avLst/>
          </a:prstGeom>
          <a:blipFill dpi="0" rotWithShape="1">
            <a:blip r:embed="rId3">
              <a:alphaModFix amt="6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41261" y="2805077"/>
            <a:ext cx="46101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Педагогические работники школ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0974" y="-430716"/>
            <a:ext cx="4857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Педагогические работники СПО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4313" y="201690"/>
            <a:ext cx="464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  <a:t>460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  <a:t> муниципальных образовательных организаций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  <a:t> </a:t>
            </a:r>
            <a:b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</a:b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  <a:t>55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ea typeface="Calibri"/>
                <a:cs typeface="Arial"/>
                <a:sym typeface="Arial"/>
              </a:rPr>
              <a:t> государственных образовательных организаций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1888" y="237190"/>
            <a:ext cx="1049575" cy="1049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4313" y="1772024"/>
            <a:ext cx="5295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21 127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педагогических работников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879" y="1502346"/>
            <a:ext cx="703592" cy="703592"/>
          </a:xfrm>
          <a:prstGeom prst="rect">
            <a:avLst/>
          </a:prstGeom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95995196"/>
              </p:ext>
            </p:extLst>
          </p:nvPr>
        </p:nvGraphicFramePr>
        <p:xfrm>
          <a:off x="166297" y="3449780"/>
          <a:ext cx="5560029" cy="3343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999716929"/>
              </p:ext>
            </p:extLst>
          </p:nvPr>
        </p:nvGraphicFramePr>
        <p:xfrm>
          <a:off x="5980974" y="3449780"/>
          <a:ext cx="5936206" cy="331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484938" y="2958685"/>
            <a:ext cx="492827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Педагогические работники детских садов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388641471"/>
              </p:ext>
            </p:extLst>
          </p:nvPr>
        </p:nvGraphicFramePr>
        <p:xfrm>
          <a:off x="6755342" y="659508"/>
          <a:ext cx="5153285" cy="2029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67845" y="165200"/>
            <a:ext cx="492827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Педагогические работники СПО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9305" y="3297239"/>
            <a:ext cx="1933630" cy="3428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10 187 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01030" y="6424776"/>
            <a:ext cx="1933630" cy="3428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7 251 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168429" y="2422515"/>
            <a:ext cx="1933630" cy="3428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itchFamily="18" charset="0"/>
                <a:cs typeface="Arial"/>
                <a:sym typeface="Arial"/>
              </a:rPr>
              <a:t>1 408 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89733" y="960961"/>
            <a:ext cx="4441858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Дошкольные образовательные организации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782" y="3907199"/>
            <a:ext cx="493776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Профессиональные образовательные организации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9038" y="227582"/>
            <a:ext cx="489712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Общеобразовательные организации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72149423"/>
              </p:ext>
            </p:extLst>
          </p:nvPr>
        </p:nvGraphicFramePr>
        <p:xfrm>
          <a:off x="147769" y="1428416"/>
          <a:ext cx="6078185" cy="2216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94140266"/>
              </p:ext>
            </p:extLst>
          </p:nvPr>
        </p:nvGraphicFramePr>
        <p:xfrm>
          <a:off x="190103" y="248221"/>
          <a:ext cx="4143948" cy="542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33940075"/>
              </p:ext>
            </p:extLst>
          </p:nvPr>
        </p:nvGraphicFramePr>
        <p:xfrm>
          <a:off x="172550" y="4345574"/>
          <a:ext cx="6049717" cy="241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806409674"/>
              </p:ext>
            </p:extLst>
          </p:nvPr>
        </p:nvGraphicFramePr>
        <p:xfrm>
          <a:off x="6514082" y="724284"/>
          <a:ext cx="5527031" cy="3154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90413577"/>
              </p:ext>
            </p:extLst>
          </p:nvPr>
        </p:nvGraphicFramePr>
        <p:xfrm>
          <a:off x="6499415" y="4245753"/>
          <a:ext cx="5556366" cy="2537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364838" y="4443904"/>
            <a:ext cx="1602969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352 вакансии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66323" y="5178167"/>
            <a:ext cx="1826906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516 вакансий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38271" y="5912430"/>
            <a:ext cx="1637251" cy="33855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374 вакансии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46799128"/>
              </p:ext>
            </p:extLst>
          </p:nvPr>
        </p:nvGraphicFramePr>
        <p:xfrm>
          <a:off x="235172" y="793844"/>
          <a:ext cx="5326180" cy="2693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 descr="https://catherineasquithgallery.com/uploads/posts/2021-02/1612478957_30-p-razmitii-serii-fon-dlya-fotoshopa-3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1"/>
          <a:stretch/>
        </p:blipFill>
        <p:spPr bwMode="auto">
          <a:xfrm>
            <a:off x="235171" y="129518"/>
            <a:ext cx="1303931" cy="1084686"/>
          </a:xfrm>
          <a:prstGeom prst="rect">
            <a:avLst/>
          </a:prstGeom>
          <a:noFill/>
          <a:ln>
            <a:noFill/>
          </a:ln>
          <a:effectLst>
            <a:outerShdw blurRad="304800" dist="127000" dir="5400000" sx="107000" sy="107000" algn="ctr" rotWithShape="0">
              <a:srgbClr val="000000">
                <a:alpha val="2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554" name="Picture 2" descr="https://narfu.ru/upload/medialibrary/c24/logo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171" y="186566"/>
            <a:ext cx="1294120" cy="970590"/>
          </a:xfrm>
          <a:prstGeom prst="rect">
            <a:avLst/>
          </a:prstGeom>
          <a:noFill/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36803292"/>
              </p:ext>
            </p:extLst>
          </p:nvPr>
        </p:nvGraphicFramePr>
        <p:xfrm>
          <a:off x="134894" y="3610757"/>
          <a:ext cx="2716508" cy="318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291179771"/>
              </p:ext>
            </p:extLst>
          </p:nvPr>
        </p:nvGraphicFramePr>
        <p:xfrm>
          <a:off x="2910869" y="3610757"/>
          <a:ext cx="2699322" cy="318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662029" y="256631"/>
            <a:ext cx="389932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Общий контингент –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3303 человека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792439372"/>
              </p:ext>
            </p:extLst>
          </p:nvPr>
        </p:nvGraphicFramePr>
        <p:xfrm>
          <a:off x="9291951" y="765261"/>
          <a:ext cx="2722619" cy="3533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2" name="Прямоугольник 51"/>
          <p:cNvSpPr/>
          <p:nvPr/>
        </p:nvSpPr>
        <p:spPr>
          <a:xfrm>
            <a:off x="8115247" y="186566"/>
            <a:ext cx="389932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Общий контингент –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2377 человека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21105151"/>
              </p:ext>
            </p:extLst>
          </p:nvPr>
        </p:nvGraphicFramePr>
        <p:xfrm>
          <a:off x="5709980" y="4394575"/>
          <a:ext cx="6185468" cy="263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5709980" y="129518"/>
            <a:ext cx="0" cy="6639887"/>
          </a:xfrm>
          <a:prstGeom prst="line">
            <a:avLst/>
          </a:prstGeom>
          <a:ln>
            <a:prstDash val="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57"/>
          <p:cNvSpPr/>
          <p:nvPr/>
        </p:nvSpPr>
        <p:spPr>
          <a:xfrm>
            <a:off x="5983093" y="810763"/>
            <a:ext cx="3220828" cy="577244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altLang="ru-RU" sz="13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ГБПОУ </a:t>
            </a:r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Архангельской области «Архангельский педагогический колледж»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56"/>
          <p:cNvSpPr/>
          <p:nvPr/>
        </p:nvSpPr>
        <p:spPr>
          <a:xfrm>
            <a:off x="5794123" y="810763"/>
            <a:ext cx="172174" cy="577244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6" name="Rectangle 57"/>
          <p:cNvSpPr/>
          <p:nvPr/>
        </p:nvSpPr>
        <p:spPr>
          <a:xfrm>
            <a:off x="5983093" y="1443681"/>
            <a:ext cx="3220828" cy="670117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ГБПОУ Архангельской области «Архангельский государственный многопрофильный колледж»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6"/>
          <p:cNvSpPr/>
          <p:nvPr/>
        </p:nvSpPr>
        <p:spPr>
          <a:xfrm>
            <a:off x="5793799" y="1451243"/>
            <a:ext cx="172498" cy="670116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5" name="Rectangle 57"/>
          <p:cNvSpPr/>
          <p:nvPr/>
        </p:nvSpPr>
        <p:spPr>
          <a:xfrm>
            <a:off x="5983093" y="2169472"/>
            <a:ext cx="3220828" cy="670117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ГБПОУ Архангельской области «</a:t>
            </a:r>
            <a:r>
              <a:rPr lang="ru-RU" altLang="ru-RU" sz="13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Каргопольский</a:t>
            </a:r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педагогический колледж»</a:t>
            </a:r>
          </a:p>
        </p:txBody>
      </p:sp>
      <p:sp>
        <p:nvSpPr>
          <p:cNvPr id="56" name="Rectangle 56"/>
          <p:cNvSpPr/>
          <p:nvPr/>
        </p:nvSpPr>
        <p:spPr>
          <a:xfrm>
            <a:off x="5794123" y="2169472"/>
            <a:ext cx="172498" cy="670117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7" name="Rectangle 57"/>
          <p:cNvSpPr/>
          <p:nvPr/>
        </p:nvSpPr>
        <p:spPr>
          <a:xfrm>
            <a:off x="5983093" y="2891819"/>
            <a:ext cx="3220828" cy="670117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ГБПОУ Архангельской области «Котласский педагогический колледж имени А.М. Меркушева»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83093" y="3617610"/>
            <a:ext cx="3220828" cy="670117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z="1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ГАПОУ Архангельской области «Вельский индустриально-экономический колледж»</a:t>
            </a:r>
          </a:p>
        </p:txBody>
      </p:sp>
      <p:sp>
        <p:nvSpPr>
          <p:cNvPr id="59" name="Rectangle 56"/>
          <p:cNvSpPr/>
          <p:nvPr/>
        </p:nvSpPr>
        <p:spPr>
          <a:xfrm>
            <a:off x="5794123" y="2891819"/>
            <a:ext cx="172498" cy="670117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5" name="Rectangle 56"/>
          <p:cNvSpPr/>
          <p:nvPr/>
        </p:nvSpPr>
        <p:spPr>
          <a:xfrm>
            <a:off x="5794123" y="3617610"/>
            <a:ext cx="172498" cy="670117"/>
          </a:xfrm>
          <a:prstGeom prst="rect">
            <a:avLst/>
          </a:prstGeom>
          <a:solidFill>
            <a:srgbClr val="AAB5B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351941" y="2411416"/>
            <a:ext cx="3299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Квота приема на целевое обучение для САФУ формируется посредством сбора информации от органов местного самоуправления муниципальных районов и городских округов Архангельской области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917471407"/>
              </p:ext>
            </p:extLst>
          </p:nvPr>
        </p:nvGraphicFramePr>
        <p:xfrm>
          <a:off x="3373279" y="135294"/>
          <a:ext cx="5429679" cy="2108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" name="Рисунок 19" descr="https://catherineasquithgallery.com/uploads/posts/2021-02/1612478957_30-p-razmitii-serii-fon-dlya-fotoshopa-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41"/>
          <a:stretch/>
        </p:blipFill>
        <p:spPr bwMode="auto">
          <a:xfrm>
            <a:off x="173361" y="235407"/>
            <a:ext cx="3021295" cy="2133039"/>
          </a:xfrm>
          <a:prstGeom prst="rect">
            <a:avLst/>
          </a:prstGeom>
          <a:noFill/>
          <a:ln>
            <a:noFill/>
          </a:ln>
          <a:effectLst>
            <a:outerShdw blurRad="304800" dist="127000" dir="5400000" sx="107000" sy="107000" algn="ctr" rotWithShape="0">
              <a:srgbClr val="000000">
                <a:alpha val="2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0" y="1097950"/>
            <a:ext cx="1616768" cy="99315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73361" y="435846"/>
            <a:ext cx="3021295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ЦЕЛЕВОЕ ОБУЧЕНИЕ</a:t>
            </a:r>
          </a:p>
        </p:txBody>
      </p:sp>
      <p:sp>
        <p:nvSpPr>
          <p:cNvPr id="24" name="Oval 21"/>
          <p:cNvSpPr/>
          <p:nvPr/>
        </p:nvSpPr>
        <p:spPr>
          <a:xfrm>
            <a:off x="616028" y="2738764"/>
            <a:ext cx="2037972" cy="2037972"/>
          </a:xfrm>
          <a:prstGeom prst="ellipse">
            <a:avLst/>
          </a:prstGeom>
          <a:solidFill>
            <a:schemeClr val="tx2">
              <a:lumMod val="2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99" dirty="0">
              <a:solidFill>
                <a:srgbClr val="F16D63"/>
              </a:solidFill>
              <a:latin typeface="DIN-BoldItalic" pitchFamily="50" charset="0"/>
            </a:endParaRPr>
          </a:p>
        </p:txBody>
      </p:sp>
      <p:sp>
        <p:nvSpPr>
          <p:cNvPr id="26" name="椭圆 46"/>
          <p:cNvSpPr/>
          <p:nvPr/>
        </p:nvSpPr>
        <p:spPr>
          <a:xfrm>
            <a:off x="779144" y="2905049"/>
            <a:ext cx="1704243" cy="1705402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7" name="直接连接符 48"/>
          <p:cNvCxnSpPr/>
          <p:nvPr/>
        </p:nvCxnSpPr>
        <p:spPr>
          <a:xfrm flipH="1">
            <a:off x="668685" y="4610451"/>
            <a:ext cx="7354" cy="19686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779144" y="4839439"/>
            <a:ext cx="24725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Студентам вузов, обучающихся по очной форме по педагогическим специальностям, выплачивается </a:t>
            </a:r>
            <a:r>
              <a:rPr lang="ru-RU" sz="1600" b="1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по 5 тыс. рублей ежемесячно</a:t>
            </a:r>
            <a:endParaRPr lang="ru-RU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ttps://vmrucdn.servicecdn.ru/2019.09/original/5d77a2ab82682c0d6dc1e73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6" b="7801"/>
          <a:stretch/>
        </p:blipFill>
        <p:spPr bwMode="auto">
          <a:xfrm>
            <a:off x="8946341" y="2205876"/>
            <a:ext cx="3200234" cy="1761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41" y="97502"/>
            <a:ext cx="3166519" cy="210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40" y="2368446"/>
            <a:ext cx="1850306" cy="1533111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23659856"/>
              </p:ext>
            </p:extLst>
          </p:nvPr>
        </p:nvGraphicFramePr>
        <p:xfrm>
          <a:off x="3469319" y="4004733"/>
          <a:ext cx="8529315" cy="223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466011" y="6256573"/>
            <a:ext cx="8534400" cy="523220"/>
          </a:xfrm>
          <a:prstGeom prst="rect">
            <a:avLst/>
          </a:prstGeom>
          <a:ln>
            <a:solidFill>
              <a:srgbClr val="2428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Заключение договоров о целевом обучении в указанном порядке начнется с приема на обучение на 2024/2025 учебный </a:t>
            </a:r>
            <a:r>
              <a:rPr lang="ru-RU" sz="1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год 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4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25" y="5738959"/>
            <a:ext cx="710142" cy="728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6C2C27-DF12-4183-AE23-48312479A3CD}"/>
              </a:ext>
            </a:extLst>
          </p:cNvPr>
          <p:cNvSpPr txBox="1"/>
          <p:nvPr/>
        </p:nvSpPr>
        <p:spPr>
          <a:xfrm>
            <a:off x="1083076" y="458852"/>
            <a:ext cx="106402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libri" panose="020F0502020204030204" pitchFamily="34" charset="0"/>
              </a:rPr>
              <a:t>Изменения в областной закон от 02.07.2013 №</a:t>
            </a:r>
            <a:r>
              <a:rPr lang="en-US" b="1" dirty="0" smtClean="0">
                <a:latin typeface="Calibri" panose="020F0502020204030204" pitchFamily="34" charset="0"/>
              </a:rPr>
              <a:t> 712-41-</a:t>
            </a:r>
            <a:r>
              <a:rPr lang="ru-RU" b="1" dirty="0" smtClean="0">
                <a:latin typeface="Calibri" panose="020F0502020204030204" pitchFamily="34" charset="0"/>
              </a:rPr>
              <a:t>ОЗ «Об образовании в Архангельской области»</a:t>
            </a:r>
          </a:p>
          <a:p>
            <a:r>
              <a:rPr lang="ru-RU" sz="1300" dirty="0">
                <a:latin typeface="Calibri" panose="020F0502020204030204" pitchFamily="34" charset="0"/>
              </a:rPr>
              <a:t>закон Архангельской области от 31.05.2023 N 707-44-ОЗ «О внесении изменений в областной закон «Об образовании в Архангельской области</a:t>
            </a:r>
            <a:r>
              <a:rPr lang="ru-RU" sz="1300" dirty="0" smtClean="0">
                <a:latin typeface="Calibri" panose="020F0502020204030204" pitchFamily="34" charset="0"/>
              </a:rPr>
              <a:t>»</a:t>
            </a:r>
            <a:endParaRPr lang="en-US" sz="1300" b="1" dirty="0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7867" y="5468026"/>
            <a:ext cx="54355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Указ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Губернатора Архангельской области от 28 ноября 2023 г.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№ 112-у «</a:t>
            </a:r>
            <a:r>
              <a:rPr lang="ru-RU" b="1" dirty="0" smtClean="0">
                <a:latin typeface="Calibri" panose="020F0502020204030204" pitchFamily="34" charset="0"/>
              </a:rPr>
              <a:t>Об </a:t>
            </a:r>
            <a:r>
              <a:rPr lang="ru-RU" b="1" dirty="0">
                <a:latin typeface="Calibri" panose="020F0502020204030204" pitchFamily="34" charset="0"/>
              </a:rPr>
              <a:t>учреждении премии Архангельской области </a:t>
            </a:r>
            <a:r>
              <a:rPr lang="ru-RU" b="1" dirty="0" smtClean="0">
                <a:latin typeface="Calibri" panose="020F0502020204030204" pitchFamily="34" charset="0"/>
              </a:rPr>
              <a:t>«</a:t>
            </a:r>
            <a:r>
              <a:rPr lang="ru-RU" b="1" dirty="0">
                <a:latin typeface="Calibri" panose="020F0502020204030204" pitchFamily="34" charset="0"/>
              </a:rPr>
              <a:t>Призвание – учить и воспитывать» педагогическим </a:t>
            </a:r>
            <a:r>
              <a:rPr lang="ru-RU" b="1" dirty="0" smtClean="0">
                <a:latin typeface="Calibri" panose="020F0502020204030204" pitchFamily="34" charset="0"/>
              </a:rPr>
              <a:t>работникам»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4" y="379522"/>
            <a:ext cx="710142" cy="72804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3969" y="1371884"/>
            <a:ext cx="8271231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наставничество педагогических работников государственных образовательных организаций Архангельской области и муниципальных образовательных организаций - деятельность педагогических работников государственных и муниципальных образовательных организаций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обеспечению профессионального становления, развития и адаптации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квалифицированному исполнению должностных обязанностей других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педагогических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работников данных образовательных организаций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79933" y="1368637"/>
            <a:ext cx="2943415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содействие организации наставничества педагогических работников в государственных и муниципальных образовательных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организациях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82523171"/>
              </p:ext>
            </p:extLst>
          </p:nvPr>
        </p:nvGraphicFramePr>
        <p:xfrm>
          <a:off x="277990" y="3315776"/>
          <a:ext cx="1492241" cy="300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687575373"/>
              </p:ext>
            </p:extLst>
          </p:nvPr>
        </p:nvGraphicFramePr>
        <p:xfrm>
          <a:off x="1944353" y="3382493"/>
          <a:ext cx="3699932" cy="2925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2" y="3319304"/>
            <a:ext cx="3046228" cy="203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0"/>
          <a:stretch/>
        </p:blipFill>
        <p:spPr>
          <a:xfrm>
            <a:off x="8912380" y="3319304"/>
            <a:ext cx="3161008" cy="202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56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642649_90-p-fon-dlya-prezentatsii-professii-dlya-detei-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52" y="-25673"/>
            <a:ext cx="10334248" cy="68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: фигура 6">
            <a:extLst>
              <a:ext uri="{FF2B5EF4-FFF2-40B4-BE49-F238E27FC236}">
                <a16:creationId xmlns:a16="http://schemas.microsoft.com/office/drawing/2014/main" xmlns="" id="{28AE11B6-A051-D241-0799-F9A50FF98F24}"/>
              </a:ext>
            </a:extLst>
          </p:cNvPr>
          <p:cNvSpPr/>
          <p:nvPr/>
        </p:nvSpPr>
        <p:spPr>
          <a:xfrm>
            <a:off x="-38501" y="-28876"/>
            <a:ext cx="5093827" cy="6901314"/>
          </a:xfrm>
          <a:custGeom>
            <a:avLst/>
            <a:gdLst>
              <a:gd name="connsiteX0" fmla="*/ 9625 w 6343048"/>
              <a:gd name="connsiteY0" fmla="*/ 0 h 6901314"/>
              <a:gd name="connsiteX1" fmla="*/ 6343048 w 6343048"/>
              <a:gd name="connsiteY1" fmla="*/ 9625 h 6901314"/>
              <a:gd name="connsiteX2" fmla="*/ 4754880 w 6343048"/>
              <a:gd name="connsiteY2" fmla="*/ 6901314 h 6901314"/>
              <a:gd name="connsiteX3" fmla="*/ 0 w 6343048"/>
              <a:gd name="connsiteY3" fmla="*/ 6901314 h 6901314"/>
              <a:gd name="connsiteX4" fmla="*/ 9625 w 6343048"/>
              <a:gd name="connsiteY4" fmla="*/ 0 h 690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3048" h="6901314">
                <a:moveTo>
                  <a:pt x="9625" y="0"/>
                </a:moveTo>
                <a:lnTo>
                  <a:pt x="6343048" y="9625"/>
                </a:lnTo>
                <a:lnTo>
                  <a:pt x="4754880" y="6901314"/>
                </a:lnTo>
                <a:lnTo>
                  <a:pt x="0" y="6901314"/>
                </a:lnTo>
                <a:cubicBezTo>
                  <a:pt x="3208" y="4610501"/>
                  <a:pt x="6417" y="2319689"/>
                  <a:pt x="9625" y="0"/>
                </a:cubicBezTo>
                <a:close/>
              </a:path>
            </a:pathLst>
          </a:custGeom>
          <a:solidFill>
            <a:srgbClr val="184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92" y="522514"/>
            <a:ext cx="4273128" cy="266482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 роли ранней </a:t>
            </a:r>
            <a:r>
              <a:rPr lang="ru-RU" sz="2800" b="1" dirty="0" err="1">
                <a:solidFill>
                  <a:schemeClr val="bg1"/>
                </a:solidFill>
              </a:rPr>
              <a:t>профориентациионной</a:t>
            </a:r>
            <a:r>
              <a:rPr lang="ru-RU" sz="2800" b="1" dirty="0">
                <a:solidFill>
                  <a:schemeClr val="bg1"/>
                </a:solidFill>
              </a:rPr>
              <a:t> работы при обеспечении кадрами отраслей </a:t>
            </a:r>
            <a:r>
              <a:rPr lang="ru-RU" sz="2800" b="1" dirty="0" smtClean="0">
                <a:solidFill>
                  <a:schemeClr val="bg1"/>
                </a:solidFill>
              </a:rPr>
              <a:t>образования </a:t>
            </a: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Архангельской области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501" y="4149138"/>
            <a:ext cx="3077536" cy="272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B567E9A-1F25-8C4A-89A9-9BB24893FD38}"/>
              </a:ext>
            </a:extLst>
          </p:cNvPr>
          <p:cNvSpPr/>
          <p:nvPr/>
        </p:nvSpPr>
        <p:spPr>
          <a:xfrm>
            <a:off x="3126063" y="88734"/>
            <a:ext cx="4450475" cy="258532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РАЗГОВОРЫ О ВАЖНОМ!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«Посмотреть-попробовать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- это самое правильное. Я тоже, когда думал, как мне строить свою жизнь, &lt;...&gt; старался поработать, попробовать, посмотреть, походить. Самое главное - почувствовать, </a:t>
            </a:r>
            <a:r>
              <a:rPr lang="ru-RU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твое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нет»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(В.В. Путин)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B567E9A-1F25-8C4A-89A9-9BB24893FD38}"/>
              </a:ext>
            </a:extLst>
          </p:cNvPr>
          <p:cNvSpPr/>
          <p:nvPr/>
        </p:nvSpPr>
        <p:spPr>
          <a:xfrm>
            <a:off x="7577371" y="378091"/>
            <a:ext cx="4477631" cy="18158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В.В. Путин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поделился с ребятами личной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историей и вспомнил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как однажды его приятель, руководитель крупной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клиники в Санкт-Петербурге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показал ему процесс операции на открытом сердце.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«Я 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понял, что хирургия - это не 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мое»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улыбкой заметил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президент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61394" y="4157289"/>
            <a:ext cx="8114092" cy="1110327"/>
          </a:xfrm>
          <a:prstGeom prst="homePlate">
            <a:avLst>
              <a:gd name="adj" fmla="val 40030"/>
            </a:avLst>
          </a:prstGeom>
          <a:gradFill rotWithShape="1">
            <a:gsLst>
              <a:gs pos="0">
                <a:srgbClr val="B2B2B2">
                  <a:gamma/>
                  <a:tint val="5882"/>
                  <a:invGamma/>
                </a:srgbClr>
              </a:gs>
              <a:gs pos="100000">
                <a:srgbClr val="EAEAEA"/>
              </a:gs>
            </a:gsLst>
            <a:lin ang="5400000" scaled="1"/>
          </a:gradFill>
          <a:ln w="9525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57188" indent="-357188" algn="l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1600" kern="0" dirty="0">
              <a:solidFill>
                <a:srgbClr val="646464"/>
              </a:solidFill>
              <a:latin typeface="Arial" pitchFamily="34" charset="0"/>
            </a:endParaRPr>
          </a:p>
        </p:txBody>
      </p:sp>
      <p:grpSp>
        <p:nvGrpSpPr>
          <p:cNvPr id="29" name="组合 13"/>
          <p:cNvGrpSpPr>
            <a:grpSpLocks/>
          </p:cNvGrpSpPr>
          <p:nvPr/>
        </p:nvGrpSpPr>
        <p:grpSpPr bwMode="auto">
          <a:xfrm>
            <a:off x="893087" y="5013339"/>
            <a:ext cx="2172560" cy="1545835"/>
            <a:chOff x="941884" y="3983470"/>
            <a:chExt cx="1972451" cy="1410349"/>
          </a:xfrm>
        </p:grpSpPr>
        <p:cxnSp>
          <p:nvCxnSpPr>
            <p:cNvPr id="30" name="直接连接符 23"/>
            <p:cNvCxnSpPr>
              <a:cxnSpLocks noChangeShapeType="1"/>
            </p:cNvCxnSpPr>
            <p:nvPr/>
          </p:nvCxnSpPr>
          <p:spPr bwMode="auto">
            <a:xfrm>
              <a:off x="941884" y="3983470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>
              <a:off x="988404" y="4759449"/>
              <a:ext cx="1925931" cy="6343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ru-RU" altLang="zh-CN" sz="2000" b="1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Профориентация в детских садах</a:t>
              </a:r>
              <a:endParaRPr lang="ru-RU" altLang="zh-CN" sz="2000" dirty="0"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95479" y="4447981"/>
            <a:ext cx="14237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</a:pPr>
            <a:r>
              <a:rPr lang="ru-RU" altLang="zh-CN" sz="2400" i="1" dirty="0" smtClean="0">
                <a:solidFill>
                  <a:srgbClr val="646464"/>
                </a:solidFill>
                <a:latin typeface="Impact" pitchFamily="34" charset="0"/>
              </a:rPr>
              <a:t>1 ступень</a:t>
            </a:r>
            <a:endParaRPr lang="zh-CN" altLang="en-US" sz="2400" i="1" dirty="0">
              <a:solidFill>
                <a:srgbClr val="646464"/>
              </a:solidFill>
              <a:latin typeface="Impact" pitchFamily="34" charset="0"/>
            </a:endParaRPr>
          </a:p>
        </p:txBody>
      </p:sp>
      <p:grpSp>
        <p:nvGrpSpPr>
          <p:cNvPr id="33" name="组合 14"/>
          <p:cNvGrpSpPr>
            <a:grpSpLocks/>
          </p:cNvGrpSpPr>
          <p:nvPr/>
        </p:nvGrpSpPr>
        <p:grpSpPr bwMode="auto">
          <a:xfrm>
            <a:off x="2918185" y="2961160"/>
            <a:ext cx="3135040" cy="1485438"/>
            <a:chOff x="2293144" y="1916832"/>
            <a:chExt cx="1925931" cy="1502549"/>
          </a:xfrm>
        </p:grpSpPr>
        <p:cxnSp>
          <p:nvCxnSpPr>
            <p:cNvPr id="34" name="直接连接符 21"/>
            <p:cNvCxnSpPr>
              <a:cxnSpLocks noChangeShapeType="1"/>
            </p:cNvCxnSpPr>
            <p:nvPr/>
          </p:nvCxnSpPr>
          <p:spPr bwMode="auto">
            <a:xfrm>
              <a:off x="2293144" y="2060848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34"/>
            <p:cNvSpPr txBox="1"/>
            <p:nvPr/>
          </p:nvSpPr>
          <p:spPr>
            <a:xfrm>
              <a:off x="2293144" y="1916832"/>
              <a:ext cx="1925931" cy="6197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ru-RU" altLang="zh-CN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Профориентация</a:t>
              </a:r>
            </a:p>
            <a:p>
              <a:pPr>
                <a:lnSpc>
                  <a:spcPct val="110000"/>
                </a:lnSpc>
                <a:defRPr/>
              </a:pPr>
              <a:r>
                <a:rPr lang="ru-RU" altLang="zh-CN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в школах</a:t>
              </a:r>
            </a:p>
          </p:txBody>
        </p:sp>
      </p:grpSp>
      <p:sp>
        <p:nvSpPr>
          <p:cNvPr id="36" name="AutoShape 8"/>
          <p:cNvSpPr>
            <a:spLocks noChangeArrowheads="1"/>
          </p:cNvSpPr>
          <p:nvPr/>
        </p:nvSpPr>
        <p:spPr bwMode="auto">
          <a:xfrm>
            <a:off x="1808767" y="4144226"/>
            <a:ext cx="690145" cy="1136452"/>
          </a:xfrm>
          <a:prstGeom prst="chevron">
            <a:avLst>
              <a:gd name="adj" fmla="val 55472"/>
            </a:avLst>
          </a:prstGeom>
          <a:solidFill>
            <a:schemeClr val="tx2">
              <a:lumMod val="2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88260" y="4446599"/>
            <a:ext cx="14606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</a:pPr>
            <a:r>
              <a:rPr lang="ru-RU" altLang="zh-CN" sz="2400" i="1" dirty="0" smtClean="0">
                <a:solidFill>
                  <a:srgbClr val="646464"/>
                </a:solidFill>
                <a:latin typeface="Impact" pitchFamily="34" charset="0"/>
              </a:rPr>
              <a:t>2 ступень</a:t>
            </a:r>
            <a:endParaRPr lang="zh-CN" altLang="en-US" sz="2400" i="1" dirty="0">
              <a:solidFill>
                <a:srgbClr val="646464"/>
              </a:solidFill>
              <a:latin typeface="Impact" pitchFamily="34" charset="0"/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3699212" y="4146907"/>
            <a:ext cx="687967" cy="1136452"/>
          </a:xfrm>
          <a:prstGeom prst="chevron">
            <a:avLst>
              <a:gd name="adj" fmla="val 55472"/>
            </a:avLst>
          </a:prstGeom>
          <a:solidFill>
            <a:schemeClr val="tx2">
              <a:lumMod val="2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87179" y="4446598"/>
            <a:ext cx="147027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</a:pPr>
            <a:r>
              <a:rPr lang="ru-RU" altLang="zh-CN" sz="2400" i="1" dirty="0" smtClean="0">
                <a:solidFill>
                  <a:srgbClr val="646464"/>
                </a:solidFill>
                <a:latin typeface="Impact" pitchFamily="34" charset="0"/>
              </a:rPr>
              <a:t>3 ступень</a:t>
            </a:r>
            <a:endParaRPr lang="zh-CN" altLang="en-US" sz="2400" i="1" dirty="0">
              <a:solidFill>
                <a:srgbClr val="646464"/>
              </a:solidFill>
              <a:latin typeface="Impact" pitchFamily="34" charset="0"/>
            </a:endParaRPr>
          </a:p>
        </p:txBody>
      </p:sp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5662288" y="4157289"/>
            <a:ext cx="687967" cy="1136452"/>
          </a:xfrm>
          <a:prstGeom prst="chevron">
            <a:avLst>
              <a:gd name="adj" fmla="val 55472"/>
            </a:avLst>
          </a:prstGeom>
          <a:solidFill>
            <a:schemeClr val="tx2">
              <a:lumMod val="2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grpSp>
        <p:nvGrpSpPr>
          <p:cNvPr id="42" name="组合 13"/>
          <p:cNvGrpSpPr>
            <a:grpSpLocks/>
          </p:cNvGrpSpPr>
          <p:nvPr/>
        </p:nvGrpSpPr>
        <p:grpSpPr bwMode="auto">
          <a:xfrm>
            <a:off x="4777920" y="5035403"/>
            <a:ext cx="3144670" cy="1958520"/>
            <a:chOff x="941884" y="3983470"/>
            <a:chExt cx="1972451" cy="1786864"/>
          </a:xfrm>
        </p:grpSpPr>
        <p:cxnSp>
          <p:nvCxnSpPr>
            <p:cNvPr id="43" name="直接连接符 23"/>
            <p:cNvCxnSpPr>
              <a:cxnSpLocks noChangeShapeType="1"/>
            </p:cNvCxnSpPr>
            <p:nvPr/>
          </p:nvCxnSpPr>
          <p:spPr bwMode="auto">
            <a:xfrm>
              <a:off x="941884" y="3983470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988404" y="4759449"/>
              <a:ext cx="1925931" cy="10108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ru-RU" altLang="zh-CN" sz="2000" b="1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Профориентация в техникумах и колледжах</a:t>
              </a:r>
              <a:endParaRPr lang="ru-RU" altLang="zh-CN" sz="2000" dirty="0"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435214" y="4461764"/>
            <a:ext cx="14606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algn="l" fontAlgn="base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fontAlgn="base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fontAlgn="base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fontAlgn="base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fontAlgn="base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</a:pPr>
            <a:r>
              <a:rPr lang="ru-RU" altLang="zh-CN" sz="2400" i="1" dirty="0">
                <a:solidFill>
                  <a:srgbClr val="646464"/>
                </a:solidFill>
                <a:latin typeface="Impact" pitchFamily="34" charset="0"/>
              </a:rPr>
              <a:t>4</a:t>
            </a:r>
            <a:r>
              <a:rPr lang="ru-RU" altLang="zh-CN" sz="2400" i="1" dirty="0" smtClean="0">
                <a:solidFill>
                  <a:srgbClr val="646464"/>
                </a:solidFill>
                <a:latin typeface="Impact" pitchFamily="34" charset="0"/>
              </a:rPr>
              <a:t> ступень</a:t>
            </a:r>
            <a:endParaRPr lang="zh-CN" altLang="en-US" sz="2400" i="1" dirty="0">
              <a:solidFill>
                <a:srgbClr val="646464"/>
              </a:solidFill>
              <a:latin typeface="Impact" pitchFamily="34" charset="0"/>
            </a:endParaRPr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auto">
          <a:xfrm>
            <a:off x="8072478" y="4159833"/>
            <a:ext cx="687967" cy="1136452"/>
          </a:xfrm>
          <a:prstGeom prst="chevron">
            <a:avLst>
              <a:gd name="adj" fmla="val 55472"/>
            </a:avLst>
          </a:prstGeom>
          <a:solidFill>
            <a:schemeClr val="tx2">
              <a:lumMod val="25000"/>
            </a:scheme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grpSp>
        <p:nvGrpSpPr>
          <p:cNvPr id="47" name="组合 14"/>
          <p:cNvGrpSpPr>
            <a:grpSpLocks/>
          </p:cNvGrpSpPr>
          <p:nvPr/>
        </p:nvGrpSpPr>
        <p:grpSpPr bwMode="auto">
          <a:xfrm>
            <a:off x="6838232" y="2960583"/>
            <a:ext cx="4170189" cy="1485438"/>
            <a:chOff x="2293144" y="1916832"/>
            <a:chExt cx="1925931" cy="1502549"/>
          </a:xfrm>
        </p:grpSpPr>
        <p:cxnSp>
          <p:nvCxnSpPr>
            <p:cNvPr id="48" name="直接连接符 21"/>
            <p:cNvCxnSpPr>
              <a:cxnSpLocks noChangeShapeType="1"/>
            </p:cNvCxnSpPr>
            <p:nvPr/>
          </p:nvCxnSpPr>
          <p:spPr bwMode="auto">
            <a:xfrm>
              <a:off x="2293144" y="2060848"/>
              <a:ext cx="0" cy="1358533"/>
            </a:xfrm>
            <a:prstGeom prst="line">
              <a:avLst/>
            </a:prstGeom>
            <a:noFill/>
            <a:ln w="9525" algn="ctr">
              <a:solidFill>
                <a:srgbClr val="888888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2293144" y="1916832"/>
              <a:ext cx="1925931" cy="11207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ru-RU" altLang="zh-CN" sz="2000" b="1" kern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Взаимодействие </a:t>
              </a:r>
              <a:r>
                <a:rPr lang="ru-RU" altLang="zh-CN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с работодателем </a:t>
              </a:r>
              <a:br>
                <a:rPr lang="ru-RU" altLang="zh-CN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altLang="zh-CN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по вопросам кадрового обеспечения</a:t>
              </a:r>
            </a:p>
          </p:txBody>
        </p:sp>
      </p:grpSp>
      <p:pic>
        <p:nvPicPr>
          <p:cNvPr id="2050" name="Picture 2" descr="https://pravobraz.ru/wp-content/uploads/2017/01/Put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r="9338"/>
          <a:stretch/>
        </p:blipFill>
        <p:spPr bwMode="auto">
          <a:xfrm>
            <a:off x="137818" y="157987"/>
            <a:ext cx="2828761" cy="2362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C11C95C1-7DB1-4CE6-88B6-EE543A5603DE}"/>
              </a:ext>
            </a:extLst>
          </p:cNvPr>
          <p:cNvCxnSpPr>
            <a:cxnSpLocks/>
          </p:cNvCxnSpPr>
          <p:nvPr/>
        </p:nvCxnSpPr>
        <p:spPr>
          <a:xfrm flipH="1">
            <a:off x="273788" y="2707581"/>
            <a:ext cx="11558873" cy="0"/>
          </a:xfrm>
          <a:prstGeom prst="line">
            <a:avLst/>
          </a:prstGeom>
          <a:ln w="41275">
            <a:solidFill>
              <a:schemeClr val="tx1">
                <a:alpha val="16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9286" y="3898188"/>
            <a:ext cx="2738855" cy="27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5" y="1419517"/>
            <a:ext cx="2438862" cy="23595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3973450" y="559558"/>
            <a:ext cx="7749662" cy="599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ранняя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профориентация,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выявление и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поддержка талантливых детей дошкольного возраста на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основе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демонстрации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элементарных профессиональных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умений.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ru-RU" sz="1800" dirty="0" smtClean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273050" algn="just">
              <a:lnSpc>
                <a:spcPct val="100000"/>
              </a:lnSpc>
              <a:spcBef>
                <a:spcPts val="600"/>
              </a:spcBef>
            </a:pPr>
            <a:endParaRPr lang="ru-RU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закрепление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начальных представлений о профессии,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воспитание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интереса к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ней; 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совершенствование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навыков самостоятельной работы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приближенных к профессиональным условиям видах деятельности;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воспитанников ДОО навыков практического решения задач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конкретных профессиональных ситуациях;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630555" algn="l"/>
              </a:tabLst>
            </a:pP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уровня педагогического мастерства работников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ДОО по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реализации задач ранней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профориентации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74D2C34B-B662-D924-609F-284BC300C59E}"/>
              </a:ext>
            </a:extLst>
          </p:cNvPr>
          <p:cNvCxnSpPr>
            <a:cxnSpLocks/>
          </p:cNvCxnSpPr>
          <p:nvPr/>
        </p:nvCxnSpPr>
        <p:spPr>
          <a:xfrm flipV="1">
            <a:off x="4106548" y="5112501"/>
            <a:ext cx="7578382" cy="29106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B567E9A-1F25-8C4A-89A9-9BB24893FD38}"/>
              </a:ext>
            </a:extLst>
          </p:cNvPr>
          <p:cNvSpPr/>
          <p:nvPr/>
        </p:nvSpPr>
        <p:spPr>
          <a:xfrm>
            <a:off x="4106548" y="5389047"/>
            <a:ext cx="7660287" cy="11695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«Юный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BabySkills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 и курируется специализированным центром компетенций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федерального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уровня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ГАПОУ «Казанский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педагогический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колледж».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конце 2022 года было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принято решение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переименовать движение, присвоено новое имя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«Юный Мастер», 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результате 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сменилось  и </a:t>
            </a:r>
            <a:r>
              <a:rPr lang="ru-RU" sz="1400" i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брендирование</a:t>
            </a:r>
            <a:r>
              <a:rPr lang="ru-RU" sz="1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но осталось узнаваемо. Это цветная ладошка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Форма проведения: очная, дистанционно-очная, дистанционная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63" y="3643184"/>
            <a:ext cx="2993152" cy="3003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051392004"/>
              </p:ext>
            </p:extLst>
          </p:nvPr>
        </p:nvGraphicFramePr>
        <p:xfrm>
          <a:off x="177040" y="162749"/>
          <a:ext cx="3219303" cy="112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3684896" y="162749"/>
            <a:ext cx="0" cy="64450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Объект 2"/>
          <p:cNvSpPr txBox="1">
            <a:spLocks/>
          </p:cNvSpPr>
          <p:nvPr/>
        </p:nvSpPr>
        <p:spPr>
          <a:xfrm>
            <a:off x="3973450" y="162749"/>
            <a:ext cx="2563828" cy="39680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73050" algn="l">
              <a:lnSpc>
                <a:spcPct val="100000"/>
              </a:lnSpc>
              <a:spcBef>
                <a:spcPts val="600"/>
              </a:spcBef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Цель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проведения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3973449" y="1658715"/>
            <a:ext cx="2563829" cy="39680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73050" algn="l">
              <a:lnSpc>
                <a:spcPct val="100000"/>
              </a:lnSpc>
              <a:spcBef>
                <a:spcPts val="600"/>
              </a:spcBef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Задачи проведения</a:t>
            </a:r>
            <a:endParaRPr lang="ru-RU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плый синий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2028</Words>
  <Application>Microsoft Office PowerPoint</Application>
  <PresentationFormat>Широкоэкранный</PresentationFormat>
  <Paragraphs>458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Century Schoolbook</vt:lpstr>
      <vt:lpstr>DIN-BoldItalic</vt:lpstr>
      <vt:lpstr>Impact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О практике взаимодействия органов местного самоуправления и органов государственной власти в вопросах кадрового обеспечения сферы образования Архангельской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роли ранней профориентациионной работы при обеспечении кадрами отраслей образования  Архангельской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краткосрочной, среднесрочной и долгосрочной потребности в педагогических кадрах в муниципальном образования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wizzrate</dc:creator>
  <cp:lastModifiedBy>MarininaNV</cp:lastModifiedBy>
  <cp:revision>125</cp:revision>
  <cp:lastPrinted>2024-02-27T11:56:17Z</cp:lastPrinted>
  <dcterms:created xsi:type="dcterms:W3CDTF">2024-02-25T08:57:11Z</dcterms:created>
  <dcterms:modified xsi:type="dcterms:W3CDTF">2024-02-29T08:20:46Z</dcterms:modified>
</cp:coreProperties>
</file>