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63" r:id="rId4"/>
    <p:sldId id="264" r:id="rId5"/>
    <p:sldId id="265" r:id="rId6"/>
    <p:sldId id="267" r:id="rId7"/>
    <p:sldId id="268" r:id="rId8"/>
    <p:sldId id="269" r:id="rId9"/>
    <p:sldId id="279" r:id="rId10"/>
    <p:sldId id="257" r:id="rId11"/>
    <p:sldId id="258" r:id="rId12"/>
    <p:sldId id="259" r:id="rId13"/>
    <p:sldId id="260" r:id="rId14"/>
    <p:sldId id="261" r:id="rId15"/>
    <p:sldId id="262" r:id="rId16"/>
    <p:sldId id="270" r:id="rId17"/>
    <p:sldId id="272" r:id="rId18"/>
    <p:sldId id="273" r:id="rId19"/>
    <p:sldId id="274" r:id="rId20"/>
    <p:sldId id="275" r:id="rId21"/>
    <p:sldId id="276" r:id="rId22"/>
    <p:sldId id="278" r:id="rId23"/>
    <p:sldId id="282" r:id="rId24"/>
    <p:sldId id="280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60"/>
  </p:normalViewPr>
  <p:slideViewPr>
    <p:cSldViewPr snapToGrid="0">
      <p:cViewPr varScale="1">
        <p:scale>
          <a:sx n="89" d="100"/>
          <a:sy n="89" d="100"/>
        </p:scale>
        <p:origin x="-138" y="-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C4541-4B73-46B9-A1C9-F2101625361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2B2F-E1E8-4B60-8F79-7EE189B262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5553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C4541-4B73-46B9-A1C9-F2101625361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2B2F-E1E8-4B60-8F79-7EE189B262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8529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C4541-4B73-46B9-A1C9-F2101625361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2B2F-E1E8-4B60-8F79-7EE189B262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135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C4541-4B73-46B9-A1C9-F2101625361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2B2F-E1E8-4B60-8F79-7EE189B262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617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C4541-4B73-46B9-A1C9-F2101625361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2B2F-E1E8-4B60-8F79-7EE189B262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304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C4541-4B73-46B9-A1C9-F2101625361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2B2F-E1E8-4B60-8F79-7EE189B262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4803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C4541-4B73-46B9-A1C9-F2101625361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2B2F-E1E8-4B60-8F79-7EE189B262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1626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C4541-4B73-46B9-A1C9-F2101625361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2B2F-E1E8-4B60-8F79-7EE189B262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7354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C4541-4B73-46B9-A1C9-F2101625361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2B2F-E1E8-4B60-8F79-7EE189B262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591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C4541-4B73-46B9-A1C9-F2101625361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2B2F-E1E8-4B60-8F79-7EE189B262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1211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C4541-4B73-46B9-A1C9-F2101625361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2B2F-E1E8-4B60-8F79-7EE189B262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388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C4541-4B73-46B9-A1C9-F21016253610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32B2F-E1E8-4B60-8F79-7EE189B262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433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7.png"/><Relationship Id="rId7" Type="http://schemas.openxmlformats.org/officeDocument/2006/relationships/image" Target="../media/image4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3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jpe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1.png"/><Relationship Id="rId7" Type="http://schemas.openxmlformats.org/officeDocument/2006/relationships/image" Target="../media/image5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12.pn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jpe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7.png"/><Relationship Id="rId7" Type="http://schemas.openxmlformats.org/officeDocument/2006/relationships/image" Target="../media/image6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jpe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11.png"/><Relationship Id="rId7" Type="http://schemas.openxmlformats.org/officeDocument/2006/relationships/image" Target="../media/image7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7.png"/><Relationship Id="rId7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1.png"/><Relationship Id="rId7" Type="http://schemas.openxmlformats.org/officeDocument/2006/relationships/image" Target="../media/image3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/>
          <p:cNvGrpSpPr/>
          <p:nvPr/>
        </p:nvGrpSpPr>
        <p:grpSpPr>
          <a:xfrm>
            <a:off x="0" y="-13"/>
            <a:ext cx="12192000" cy="6785733"/>
            <a:chOff x="0" y="770725"/>
            <a:chExt cx="10693400" cy="6015037"/>
          </a:xfrm>
        </p:grpSpPr>
        <p:pic>
          <p:nvPicPr>
            <p:cNvPr id="5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70725"/>
              <a:ext cx="10693400" cy="6015037"/>
            </a:xfrm>
            <a:prstGeom prst="rect">
              <a:avLst/>
            </a:prstGeom>
          </p:spPr>
        </p:pic>
        <p:pic>
          <p:nvPicPr>
            <p:cNvPr id="6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40330" y="5172489"/>
              <a:ext cx="1953069" cy="1613273"/>
            </a:xfrm>
            <a:prstGeom prst="rect">
              <a:avLst/>
            </a:prstGeom>
          </p:spPr>
        </p:pic>
        <p:pic>
          <p:nvPicPr>
            <p:cNvPr id="7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953000"/>
              <a:ext cx="1892300" cy="1832762"/>
            </a:xfrm>
            <a:prstGeom prst="rect">
              <a:avLst/>
            </a:prstGeom>
          </p:spPr>
        </p:pic>
        <p:pic>
          <p:nvPicPr>
            <p:cNvPr id="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770737"/>
              <a:ext cx="1727200" cy="1413662"/>
            </a:xfrm>
            <a:prstGeom prst="rect">
              <a:avLst/>
            </a:prstGeom>
          </p:spPr>
        </p:pic>
        <p:pic>
          <p:nvPicPr>
            <p:cNvPr id="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13800" y="770737"/>
              <a:ext cx="1879600" cy="1640958"/>
            </a:xfrm>
            <a:prstGeom prst="rect">
              <a:avLst/>
            </a:prstGeom>
          </p:spPr>
        </p:pic>
      </p:grp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64624" y="5456315"/>
            <a:ext cx="4652682" cy="1290918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27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idx="4294967295"/>
          </p:nvPr>
        </p:nvSpPr>
        <p:spPr>
          <a:xfrm>
            <a:off x="803557" y="1594793"/>
            <a:ext cx="10515600" cy="395828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8400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Событийный туризм на территории Вельского  района</a:t>
            </a:r>
          </a:p>
          <a:p>
            <a:pPr marL="0" indent="0" algn="ctr">
              <a:buNone/>
            </a:pPr>
            <a:endParaRPr lang="ru-RU" sz="8400" dirty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84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«Все дороги ведут в Вельск»</a:t>
            </a:r>
          </a:p>
          <a:p>
            <a:pPr marL="0" indent="0" algn="ctr">
              <a:buNone/>
            </a:pPr>
            <a:endParaRPr lang="ru-RU" sz="8400" dirty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99062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2"/>
          <p:cNvGrpSpPr/>
          <p:nvPr/>
        </p:nvGrpSpPr>
        <p:grpSpPr>
          <a:xfrm>
            <a:off x="0" y="0"/>
            <a:ext cx="12192000" cy="6858000"/>
            <a:chOff x="0" y="770737"/>
            <a:chExt cx="10693399" cy="6015037"/>
          </a:xfrm>
        </p:grpSpPr>
        <p:pic>
          <p:nvPicPr>
            <p:cNvPr id="4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11967" y="1163980"/>
              <a:ext cx="6181432" cy="5621794"/>
            </a:xfrm>
            <a:prstGeom prst="rect">
              <a:avLst/>
            </a:prstGeom>
          </p:spPr>
        </p:pic>
        <p:pic>
          <p:nvPicPr>
            <p:cNvPr id="5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70737"/>
              <a:ext cx="5765800" cy="4303582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73363" y="4906697"/>
            <a:ext cx="3018637" cy="1895132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05074" y="584469"/>
            <a:ext cx="10515600" cy="1155965"/>
          </a:xfrm>
        </p:spPr>
        <p:txBody>
          <a:bodyPr>
            <a:normAutofit/>
          </a:bodyPr>
          <a:lstStyle/>
          <a:p>
            <a:r>
              <a:rPr lang="ru-RU" sz="7200" dirty="0">
                <a:solidFill>
                  <a:srgbClr val="FF0000"/>
                </a:solidFill>
                <a:latin typeface="Monotype Corsiva" panose="03010101010201010101" pitchFamily="66" charset="0"/>
              </a:rPr>
              <a:t>Фестиваль «Кириллов день»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536014" y="1927433"/>
            <a:ext cx="4775574" cy="667850"/>
          </a:xfrm>
        </p:spPr>
        <p:txBody>
          <a:bodyPr>
            <a:normAutofit lnSpcReduction="10000"/>
          </a:bodyPr>
          <a:lstStyle/>
          <a:p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17-23 июня 2024 года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68143" y="2466896"/>
            <a:ext cx="3126810" cy="18481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5114" y="2782282"/>
            <a:ext cx="5457243" cy="364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6395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/>
          <p:cNvGrpSpPr/>
          <p:nvPr/>
        </p:nvGrpSpPr>
        <p:grpSpPr>
          <a:xfrm>
            <a:off x="0" y="0"/>
            <a:ext cx="12192000" cy="6858000"/>
            <a:chOff x="61371" y="770738"/>
            <a:chExt cx="12192000" cy="6015036"/>
          </a:xfrm>
        </p:grpSpPr>
        <p:pic>
          <p:nvPicPr>
            <p:cNvPr id="5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07967" y="770738"/>
              <a:ext cx="8045404" cy="6015024"/>
            </a:xfrm>
            <a:prstGeom prst="rect">
              <a:avLst/>
            </a:prstGeom>
          </p:spPr>
        </p:pic>
        <p:pic>
          <p:nvPicPr>
            <p:cNvPr id="6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371" y="4806252"/>
              <a:ext cx="1168176" cy="1979510"/>
            </a:xfrm>
            <a:prstGeom prst="rect">
              <a:avLst/>
            </a:prstGeom>
          </p:spPr>
        </p:pic>
        <p:pic>
          <p:nvPicPr>
            <p:cNvPr id="7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72271" y="4533912"/>
              <a:ext cx="1181100" cy="2251862"/>
            </a:xfrm>
            <a:prstGeom prst="rect">
              <a:avLst/>
            </a:prstGeom>
          </p:spPr>
        </p:pic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586" y="0"/>
            <a:ext cx="4606224" cy="407902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9741" y="-14"/>
            <a:ext cx="5522259" cy="367920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5261" y="3187250"/>
            <a:ext cx="4904037" cy="357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850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-94130"/>
            <a:ext cx="12192000" cy="6952130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D0E2F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85801"/>
            <a:ext cx="6777318" cy="6172200"/>
          </a:xfrm>
          <a:prstGeom prst="rect">
            <a:avLst/>
          </a:prstGeom>
        </p:spPr>
      </p:pic>
      <p:pic>
        <p:nvPicPr>
          <p:cNvPr id="6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-94130"/>
            <a:ext cx="1788312" cy="1401574"/>
          </a:xfrm>
          <a:prstGeom prst="rect">
            <a:avLst/>
          </a:prstGeom>
        </p:spPr>
      </p:pic>
      <p:pic>
        <p:nvPicPr>
          <p:cNvPr id="7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0597057" y="99239"/>
            <a:ext cx="1788312" cy="14015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5243520"/>
            <a:ext cx="736600" cy="161448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14456" y="5157243"/>
            <a:ext cx="877544" cy="1700758"/>
          </a:xfrm>
          <a:prstGeom prst="rect">
            <a:avLst/>
          </a:prstGeom>
        </p:spPr>
      </p:pic>
      <p:grpSp>
        <p:nvGrpSpPr>
          <p:cNvPr id="10" name="object 5"/>
          <p:cNvGrpSpPr/>
          <p:nvPr/>
        </p:nvGrpSpPr>
        <p:grpSpPr>
          <a:xfrm>
            <a:off x="826641" y="25906"/>
            <a:ext cx="4549104" cy="6495918"/>
            <a:chOff x="864269" y="2049067"/>
            <a:chExt cx="3638381" cy="5856466"/>
          </a:xfrm>
        </p:grpSpPr>
        <p:pic>
          <p:nvPicPr>
            <p:cNvPr id="11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4269" y="2049067"/>
              <a:ext cx="3638381" cy="2815095"/>
            </a:xfrm>
            <a:prstGeom prst="rect">
              <a:avLst/>
            </a:prstGeom>
          </p:spPr>
        </p:pic>
        <p:pic>
          <p:nvPicPr>
            <p:cNvPr id="12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0570" y="5226274"/>
              <a:ext cx="3632080" cy="2679259"/>
            </a:xfrm>
            <a:prstGeom prst="rect">
              <a:avLst/>
            </a:prstGeom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3097" y="54630"/>
            <a:ext cx="4555277" cy="32207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1415" y="3548778"/>
            <a:ext cx="4555276" cy="321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9535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2"/>
          <p:cNvGrpSpPr/>
          <p:nvPr/>
        </p:nvGrpSpPr>
        <p:grpSpPr>
          <a:xfrm>
            <a:off x="-31532" y="8203"/>
            <a:ext cx="12192000" cy="6858000"/>
            <a:chOff x="0" y="770737"/>
            <a:chExt cx="10693399" cy="6015037"/>
          </a:xfrm>
        </p:grpSpPr>
        <p:pic>
          <p:nvPicPr>
            <p:cNvPr id="8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11967" y="1163980"/>
              <a:ext cx="6181432" cy="5621794"/>
            </a:xfrm>
            <a:prstGeom prst="rect">
              <a:avLst/>
            </a:prstGeom>
          </p:spPr>
        </p:pic>
        <p:pic>
          <p:nvPicPr>
            <p:cNvPr id="9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70737"/>
              <a:ext cx="5765800" cy="4303582"/>
            </a:xfrm>
            <a:prstGeom prst="rect">
              <a:avLst/>
            </a:prstGeom>
          </p:spPr>
        </p:pic>
      </p:grpSp>
      <p:pic>
        <p:nvPicPr>
          <p:cNvPr id="10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73363" y="4906697"/>
            <a:ext cx="3018637" cy="18951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359" y="160083"/>
            <a:ext cx="3037915" cy="405055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F771154-D201-404A-B95B-9F39D0D502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2743" y="270288"/>
            <a:ext cx="4715399" cy="314421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DA147DA6-3D7D-4295-BC0F-BF89A1B8CF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7232" y="2630379"/>
            <a:ext cx="3549464" cy="423582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A61F0EE8-CEFB-4A83-B4E5-15BE1CAAC3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5960" y="2876586"/>
            <a:ext cx="4589621" cy="374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6656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1"/>
            <a:ext cx="12192000" cy="6786092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FFD0D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3"/>
          <p:cNvGrpSpPr/>
          <p:nvPr/>
        </p:nvGrpSpPr>
        <p:grpSpPr>
          <a:xfrm>
            <a:off x="0" y="3021222"/>
            <a:ext cx="6854913" cy="3844632"/>
            <a:chOff x="0" y="2941142"/>
            <a:chExt cx="6854913" cy="3844632"/>
          </a:xfrm>
        </p:grpSpPr>
        <p:pic>
          <p:nvPicPr>
            <p:cNvPr id="6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941142"/>
              <a:ext cx="6342653" cy="3844620"/>
            </a:xfrm>
            <a:prstGeom prst="rect">
              <a:avLst/>
            </a:prstGeom>
          </p:spPr>
        </p:pic>
        <p:pic>
          <p:nvPicPr>
            <p:cNvPr id="8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36261" y="5221833"/>
              <a:ext cx="3018652" cy="1563941"/>
            </a:xfrm>
            <a:prstGeom prst="rect">
              <a:avLst/>
            </a:prstGeom>
          </p:spPr>
        </p:pic>
      </p:grpSp>
      <p:pic>
        <p:nvPicPr>
          <p:cNvPr id="13" name="object 7">
            <a:extLst>
              <a:ext uri="{FF2B5EF4-FFF2-40B4-BE49-F238E27FC236}">
                <a16:creationId xmlns:a16="http://schemas.microsoft.com/office/drawing/2014/main" xmlns="" id="{589A6F51-D291-4809-81F7-A9228403CB2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79687" y="71907"/>
            <a:ext cx="4815215" cy="3820246"/>
          </a:xfrm>
          <a:prstGeom prst="rect">
            <a:avLst/>
          </a:prstGeom>
        </p:spPr>
      </p:pic>
      <p:pic>
        <p:nvPicPr>
          <p:cNvPr id="14" name="object 6">
            <a:extLst>
              <a:ext uri="{FF2B5EF4-FFF2-40B4-BE49-F238E27FC236}">
                <a16:creationId xmlns:a16="http://schemas.microsoft.com/office/drawing/2014/main" xmlns="" id="{18F2B573-049D-4A56-A2CF-58C8DFA66E4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52585" y="3332812"/>
            <a:ext cx="3692159" cy="34529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4209055-A503-4E10-8219-5267E964E3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414" y="151668"/>
            <a:ext cx="5655368" cy="318114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E634209-A22A-4E00-A987-FA38FEBC3E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2187" y="3312235"/>
            <a:ext cx="5050144" cy="33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6619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/>
          <p:cNvGrpSpPr/>
          <p:nvPr/>
        </p:nvGrpSpPr>
        <p:grpSpPr>
          <a:xfrm>
            <a:off x="-6350" y="0"/>
            <a:ext cx="12192000" cy="6858000"/>
            <a:chOff x="61371" y="770738"/>
            <a:chExt cx="12192000" cy="6015036"/>
          </a:xfrm>
        </p:grpSpPr>
        <p:pic>
          <p:nvPicPr>
            <p:cNvPr id="5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07967" y="770738"/>
              <a:ext cx="8045404" cy="6015024"/>
            </a:xfrm>
            <a:prstGeom prst="rect">
              <a:avLst/>
            </a:prstGeom>
          </p:spPr>
        </p:pic>
        <p:pic>
          <p:nvPicPr>
            <p:cNvPr id="6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371" y="4806252"/>
              <a:ext cx="1168176" cy="1979510"/>
            </a:xfrm>
            <a:prstGeom prst="rect">
              <a:avLst/>
            </a:prstGeom>
          </p:spPr>
        </p:pic>
        <p:pic>
          <p:nvPicPr>
            <p:cNvPr id="7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72271" y="4533912"/>
              <a:ext cx="1181100" cy="2251862"/>
            </a:xfrm>
            <a:prstGeom prst="rect">
              <a:avLst/>
            </a:prstGeom>
          </p:spPr>
        </p:pic>
      </p:grp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27586" y="569456"/>
            <a:ext cx="11357908" cy="2803285"/>
          </a:xfrm>
        </p:spPr>
        <p:txBody>
          <a:bodyPr>
            <a:noAutofit/>
          </a:bodyPr>
          <a:lstStyle/>
          <a:p>
            <a:r>
              <a:rPr lang="ru-RU" spc="225" dirty="0">
                <a:solidFill>
                  <a:srgbClr val="FF0000"/>
                </a:solidFill>
                <a:latin typeface="Monotype Corsiva" panose="03010101010201010101" pitchFamily="66" charset="0"/>
              </a:rPr>
              <a:t>Открытые областные соревнования по мотокроссу на призы Правительства Архангельской области</a:t>
            </a:r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7366178" y="3733120"/>
            <a:ext cx="4485536" cy="1114872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Monotype Corsiva" panose="03010101010201010101" pitchFamily="66" charset="0"/>
              </a:rPr>
              <a:t>29-30 июня 2024 года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783" y="3498215"/>
            <a:ext cx="5304166" cy="323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5923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/>
          <p:cNvGrpSpPr/>
          <p:nvPr/>
        </p:nvGrpSpPr>
        <p:grpSpPr>
          <a:xfrm>
            <a:off x="-6350" y="0"/>
            <a:ext cx="12192000" cy="6858000"/>
            <a:chOff x="61371" y="770738"/>
            <a:chExt cx="12192000" cy="6015036"/>
          </a:xfrm>
        </p:grpSpPr>
        <p:pic>
          <p:nvPicPr>
            <p:cNvPr id="5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07967" y="770738"/>
              <a:ext cx="8045404" cy="6015024"/>
            </a:xfrm>
            <a:prstGeom prst="rect">
              <a:avLst/>
            </a:prstGeom>
          </p:spPr>
        </p:pic>
        <p:pic>
          <p:nvPicPr>
            <p:cNvPr id="6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371" y="4806252"/>
              <a:ext cx="1168176" cy="1979510"/>
            </a:xfrm>
            <a:prstGeom prst="rect">
              <a:avLst/>
            </a:prstGeom>
          </p:spPr>
        </p:pic>
        <p:pic>
          <p:nvPicPr>
            <p:cNvPr id="7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72271" y="4533912"/>
              <a:ext cx="1181100" cy="225186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1730" y="120132"/>
            <a:ext cx="5473370" cy="41370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573" y="129242"/>
            <a:ext cx="4913598" cy="31151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1730" y="3433317"/>
            <a:ext cx="5251871" cy="32024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511" y="3272958"/>
            <a:ext cx="5283662" cy="3523129"/>
          </a:xfrm>
          <a:prstGeom prst="rect">
            <a:avLst/>
          </a:prstGeom>
        </p:spPr>
      </p:pic>
      <p:pic>
        <p:nvPicPr>
          <p:cNvPr id="13" name="object 6">
            <a:extLst>
              <a:ext uri="{FF2B5EF4-FFF2-40B4-BE49-F238E27FC236}">
                <a16:creationId xmlns:a16="http://schemas.microsoft.com/office/drawing/2014/main" xmlns="" id="{AB6BF32C-662E-41F1-B830-C9232F3056B4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268459" y="1767337"/>
            <a:ext cx="4124615" cy="225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2805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/>
          <p:cNvGrpSpPr/>
          <p:nvPr/>
        </p:nvGrpSpPr>
        <p:grpSpPr>
          <a:xfrm>
            <a:off x="-6350" y="0"/>
            <a:ext cx="12192000" cy="6858000"/>
            <a:chOff x="61371" y="770738"/>
            <a:chExt cx="12192000" cy="6015036"/>
          </a:xfrm>
        </p:grpSpPr>
        <p:pic>
          <p:nvPicPr>
            <p:cNvPr id="5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07967" y="770738"/>
              <a:ext cx="8045404" cy="6015024"/>
            </a:xfrm>
            <a:prstGeom prst="rect">
              <a:avLst/>
            </a:prstGeom>
          </p:spPr>
        </p:pic>
        <p:pic>
          <p:nvPicPr>
            <p:cNvPr id="6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371" y="4806252"/>
              <a:ext cx="1168176" cy="1979510"/>
            </a:xfrm>
            <a:prstGeom prst="rect">
              <a:avLst/>
            </a:prstGeom>
          </p:spPr>
        </p:pic>
        <p:pic>
          <p:nvPicPr>
            <p:cNvPr id="7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72271" y="4533912"/>
              <a:ext cx="1181100" cy="2251862"/>
            </a:xfrm>
            <a:prstGeom prst="rect">
              <a:avLst/>
            </a:prstGeom>
          </p:spPr>
        </p:pic>
      </p:grp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61202" y="685800"/>
            <a:ext cx="10019927" cy="1899958"/>
          </a:xfrm>
        </p:spPr>
        <p:txBody>
          <a:bodyPr>
            <a:noAutofit/>
          </a:bodyPr>
          <a:lstStyle/>
          <a:p>
            <a:r>
              <a:rPr lang="ru-RU" sz="7200" dirty="0">
                <a:solidFill>
                  <a:srgbClr val="FF0000"/>
                </a:solidFill>
                <a:latin typeface="Monotype Corsiva" panose="03010101010201010101" pitchFamily="66" charset="0"/>
              </a:rPr>
              <a:t>Фольклорное гулянье «Макарьинские пожни»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83931" y="2827891"/>
            <a:ext cx="4237693" cy="601102"/>
          </a:xfrm>
        </p:spPr>
        <p:txBody>
          <a:bodyPr>
            <a:no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14 июля 2024 года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9221" y="2893072"/>
            <a:ext cx="548532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7516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/>
          <p:cNvGrpSpPr/>
          <p:nvPr/>
        </p:nvGrpSpPr>
        <p:grpSpPr>
          <a:xfrm>
            <a:off x="0" y="0"/>
            <a:ext cx="12192000" cy="6858000"/>
            <a:chOff x="0" y="770737"/>
            <a:chExt cx="10693399" cy="6015037"/>
          </a:xfrm>
        </p:grpSpPr>
        <p:pic>
          <p:nvPicPr>
            <p:cNvPr id="5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11967" y="1163980"/>
              <a:ext cx="6181432" cy="5621794"/>
            </a:xfrm>
            <a:prstGeom prst="rect">
              <a:avLst/>
            </a:prstGeom>
          </p:spPr>
        </p:pic>
        <p:pic>
          <p:nvPicPr>
            <p:cNvPr id="6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70737"/>
              <a:ext cx="5765800" cy="4303582"/>
            </a:xfrm>
            <a:prstGeom prst="rect">
              <a:avLst/>
            </a:prstGeom>
          </p:spPr>
        </p:pic>
      </p:grpSp>
      <p:pic>
        <p:nvPicPr>
          <p:cNvPr id="7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36261" y="5221833"/>
            <a:ext cx="3018652" cy="15639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610" y="151738"/>
            <a:ext cx="4577829" cy="30524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4727" y="151738"/>
            <a:ext cx="5345985" cy="31491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5603" y="2925062"/>
            <a:ext cx="4984216" cy="37381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3650" y="2863788"/>
            <a:ext cx="5147614" cy="38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43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0"/>
            <a:ext cx="12192000" cy="6786092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FFD0D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6919" y="820270"/>
            <a:ext cx="3227294" cy="48409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69" y="174811"/>
            <a:ext cx="3297891" cy="43971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0772" y="2877671"/>
            <a:ext cx="5211228" cy="39084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732" y="4743449"/>
            <a:ext cx="2447364" cy="18355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1901" y="174811"/>
            <a:ext cx="3672570" cy="240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2619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/>
          <p:cNvGrpSpPr/>
          <p:nvPr/>
        </p:nvGrpSpPr>
        <p:grpSpPr>
          <a:xfrm>
            <a:off x="76200" y="-38500"/>
            <a:ext cx="12192000" cy="6785733"/>
            <a:chOff x="0" y="770725"/>
            <a:chExt cx="10693400" cy="6015037"/>
          </a:xfrm>
        </p:grpSpPr>
        <p:pic>
          <p:nvPicPr>
            <p:cNvPr id="5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70725"/>
              <a:ext cx="10693400" cy="6015037"/>
            </a:xfrm>
            <a:prstGeom prst="rect">
              <a:avLst/>
            </a:prstGeom>
          </p:spPr>
        </p:pic>
        <p:pic>
          <p:nvPicPr>
            <p:cNvPr id="6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40330" y="5172489"/>
              <a:ext cx="1953069" cy="1613273"/>
            </a:xfrm>
            <a:prstGeom prst="rect">
              <a:avLst/>
            </a:prstGeom>
          </p:spPr>
        </p:pic>
        <p:pic>
          <p:nvPicPr>
            <p:cNvPr id="7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953000"/>
              <a:ext cx="1892300" cy="1832762"/>
            </a:xfrm>
            <a:prstGeom prst="rect">
              <a:avLst/>
            </a:prstGeom>
          </p:spPr>
        </p:pic>
        <p:pic>
          <p:nvPicPr>
            <p:cNvPr id="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770737"/>
              <a:ext cx="1727200" cy="1413662"/>
            </a:xfrm>
            <a:prstGeom prst="rect">
              <a:avLst/>
            </a:prstGeom>
          </p:spPr>
        </p:pic>
        <p:pic>
          <p:nvPicPr>
            <p:cNvPr id="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13800" y="770737"/>
              <a:ext cx="1879600" cy="1640958"/>
            </a:xfrm>
            <a:prstGeom prst="rect">
              <a:avLst/>
            </a:prstGeom>
          </p:spPr>
        </p:pic>
      </p:grp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64624" y="5456315"/>
            <a:ext cx="4652682" cy="1290918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27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idx="4294967295"/>
          </p:nvPr>
        </p:nvSpPr>
        <p:spPr>
          <a:xfrm>
            <a:off x="314325" y="314326"/>
            <a:ext cx="11703917" cy="57245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    </a:t>
            </a:r>
          </a:p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     </a:t>
            </a: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Событийный туризм – это вид туризма, ориентированный на посещение местности в определённое время, связанный с каким-либо событием</a:t>
            </a:r>
            <a:r>
              <a:rPr lang="ru-RU" b="1" dirty="0">
                <a:solidFill>
                  <a:srgbClr val="FF0000"/>
                </a:solidFill>
              </a:rPr>
              <a:t>. </a:t>
            </a:r>
            <a:endParaRPr lang="ru-RU" sz="3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marL="0" indent="0" algn="just">
              <a:buNone/>
            </a:pP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       Специфика событийного туризма такова, чтобы предоставить путешественникам зрелищный и насыщенный отдых.</a:t>
            </a:r>
          </a:p>
          <a:p>
            <a:pPr marL="0" indent="0" algn="just">
              <a:buNone/>
            </a:pPr>
            <a:r>
              <a:rPr lang="ru-RU" sz="39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      </a:t>
            </a: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Цель событийного туризма – развлечения, которые запомнятся надолго, захватят дух, возможно, будут познавательными для гостя.</a:t>
            </a:r>
            <a:endParaRPr lang="ru-RU" sz="36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28458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/>
          <p:cNvGrpSpPr/>
          <p:nvPr/>
        </p:nvGrpSpPr>
        <p:grpSpPr>
          <a:xfrm>
            <a:off x="0" y="0"/>
            <a:ext cx="12192000" cy="6858000"/>
            <a:chOff x="0" y="770737"/>
            <a:chExt cx="10693399" cy="6015037"/>
          </a:xfrm>
        </p:grpSpPr>
        <p:pic>
          <p:nvPicPr>
            <p:cNvPr id="5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11967" y="1163980"/>
              <a:ext cx="6181432" cy="5621794"/>
            </a:xfrm>
            <a:prstGeom prst="rect">
              <a:avLst/>
            </a:prstGeom>
          </p:spPr>
        </p:pic>
        <p:pic>
          <p:nvPicPr>
            <p:cNvPr id="6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70737"/>
              <a:ext cx="5765800" cy="4303582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73363" y="4906697"/>
            <a:ext cx="3018637" cy="1895132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75450" y="780659"/>
            <a:ext cx="11938374" cy="2130419"/>
          </a:xfrm>
        </p:spPr>
        <p:txBody>
          <a:bodyPr>
            <a:noAutofit/>
          </a:bodyPr>
          <a:lstStyle/>
          <a:p>
            <a:r>
              <a:rPr lang="ru-RU" sz="6600" dirty="0">
                <a:solidFill>
                  <a:srgbClr val="FF0000"/>
                </a:solidFill>
                <a:latin typeface="Monotype Corsiva" panose="03010101010201010101" pitchFamily="66" charset="0"/>
              </a:rPr>
              <a:t>Конноспортивные соревнования на приз Губернатора Архангельской области «Гордость поморья»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542738" y="3653176"/>
            <a:ext cx="4312436" cy="864340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27 июля 2024 года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4061" y="3022921"/>
            <a:ext cx="5298604" cy="365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9013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/>
          <p:cNvGrpSpPr/>
          <p:nvPr/>
        </p:nvGrpSpPr>
        <p:grpSpPr>
          <a:xfrm>
            <a:off x="-6350" y="0"/>
            <a:ext cx="12192000" cy="6858000"/>
            <a:chOff x="61371" y="770738"/>
            <a:chExt cx="12192000" cy="6015036"/>
          </a:xfrm>
        </p:grpSpPr>
        <p:pic>
          <p:nvPicPr>
            <p:cNvPr id="5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07967" y="770738"/>
              <a:ext cx="8045404" cy="6015024"/>
            </a:xfrm>
            <a:prstGeom prst="rect">
              <a:avLst/>
            </a:prstGeom>
          </p:spPr>
        </p:pic>
        <p:pic>
          <p:nvPicPr>
            <p:cNvPr id="6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371" y="4806252"/>
              <a:ext cx="1168176" cy="1979510"/>
            </a:xfrm>
            <a:prstGeom prst="rect">
              <a:avLst/>
            </a:prstGeom>
          </p:spPr>
        </p:pic>
        <p:pic>
          <p:nvPicPr>
            <p:cNvPr id="7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72271" y="4533912"/>
              <a:ext cx="1181100" cy="2251862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781" y="201706"/>
            <a:ext cx="4938511" cy="35500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8376" y="201706"/>
            <a:ext cx="5224784" cy="35165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6065" y="3323555"/>
            <a:ext cx="5395935" cy="35344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0872" y="2998694"/>
            <a:ext cx="5243660" cy="385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627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/>
          <p:cNvGrpSpPr/>
          <p:nvPr/>
        </p:nvGrpSpPr>
        <p:grpSpPr>
          <a:xfrm>
            <a:off x="0" y="0"/>
            <a:ext cx="12192000" cy="6858000"/>
            <a:chOff x="0" y="770737"/>
            <a:chExt cx="10693399" cy="6015037"/>
          </a:xfrm>
        </p:grpSpPr>
        <p:pic>
          <p:nvPicPr>
            <p:cNvPr id="5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11967" y="1163980"/>
              <a:ext cx="6181432" cy="5621794"/>
            </a:xfrm>
            <a:prstGeom prst="rect">
              <a:avLst/>
            </a:prstGeom>
          </p:spPr>
        </p:pic>
        <p:pic>
          <p:nvPicPr>
            <p:cNvPr id="6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70737"/>
              <a:ext cx="5765800" cy="4303582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683" y="72386"/>
            <a:ext cx="4669148" cy="30750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5486" y="96341"/>
            <a:ext cx="5770059" cy="30946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442" y="3173247"/>
            <a:ext cx="5483915" cy="36116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6428" y="3343396"/>
            <a:ext cx="4448174" cy="336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0083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/>
          <p:cNvGrpSpPr/>
          <p:nvPr/>
        </p:nvGrpSpPr>
        <p:grpSpPr>
          <a:xfrm>
            <a:off x="0" y="-13"/>
            <a:ext cx="12192000" cy="6785733"/>
            <a:chOff x="0" y="770725"/>
            <a:chExt cx="10693400" cy="6015037"/>
          </a:xfrm>
        </p:grpSpPr>
        <p:pic>
          <p:nvPicPr>
            <p:cNvPr id="5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70725"/>
              <a:ext cx="10693400" cy="6015037"/>
            </a:xfrm>
            <a:prstGeom prst="rect">
              <a:avLst/>
            </a:prstGeom>
          </p:spPr>
        </p:pic>
        <p:pic>
          <p:nvPicPr>
            <p:cNvPr id="6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40330" y="5172489"/>
              <a:ext cx="1953069" cy="1613273"/>
            </a:xfrm>
            <a:prstGeom prst="rect">
              <a:avLst/>
            </a:prstGeom>
          </p:spPr>
        </p:pic>
        <p:pic>
          <p:nvPicPr>
            <p:cNvPr id="7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953000"/>
              <a:ext cx="1892300" cy="1832762"/>
            </a:xfrm>
            <a:prstGeom prst="rect">
              <a:avLst/>
            </a:prstGeom>
          </p:spPr>
        </p:pic>
        <p:pic>
          <p:nvPicPr>
            <p:cNvPr id="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770737"/>
              <a:ext cx="1727200" cy="1413662"/>
            </a:xfrm>
            <a:prstGeom prst="rect">
              <a:avLst/>
            </a:prstGeom>
          </p:spPr>
        </p:pic>
        <p:pic>
          <p:nvPicPr>
            <p:cNvPr id="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13800" y="770737"/>
              <a:ext cx="1879600" cy="1640958"/>
            </a:xfrm>
            <a:prstGeom prst="rect">
              <a:avLst/>
            </a:prstGeom>
          </p:spPr>
        </p:pic>
      </p:grp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751097" y="638176"/>
            <a:ext cx="10515600" cy="4686300"/>
          </a:xfrm>
        </p:spPr>
        <p:txBody>
          <a:bodyPr>
            <a:noAutofit/>
          </a:bodyPr>
          <a:lstStyle/>
          <a:p>
            <a:r>
              <a:rPr lang="ru-RU" sz="2800" dirty="0">
                <a:latin typeface="Monotype Corsiva" panose="03010101010201010101" pitchFamily="66" charset="0"/>
              </a:rPr>
              <a:t>     </a:t>
            </a: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К факторам, препятствующим развитию событийного туризма, относятся:</a:t>
            </a:r>
            <a:b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- недостаточно развитая туристская инфраструктура, предназначенная для организации событийного туризма;</a:t>
            </a:r>
            <a:b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- слабая гостиничная база;</a:t>
            </a:r>
            <a:b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- дефицит квалифицированных кадров в сфере туризма;</a:t>
            </a:r>
            <a:b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- недостаток информации о проведении событийных мероприятий на территории Архангельской области.</a:t>
            </a:r>
            <a:b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  Предложения:</a:t>
            </a:r>
            <a:b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    Формирование единого календаря крупных событийных мероприятий на территории Архангельской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421905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/>
          <p:cNvGrpSpPr/>
          <p:nvPr/>
        </p:nvGrpSpPr>
        <p:grpSpPr>
          <a:xfrm>
            <a:off x="0" y="-13"/>
            <a:ext cx="12192000" cy="6785733"/>
            <a:chOff x="0" y="770725"/>
            <a:chExt cx="10693400" cy="6015037"/>
          </a:xfrm>
        </p:grpSpPr>
        <p:pic>
          <p:nvPicPr>
            <p:cNvPr id="5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70725"/>
              <a:ext cx="10693400" cy="6015037"/>
            </a:xfrm>
            <a:prstGeom prst="rect">
              <a:avLst/>
            </a:prstGeom>
          </p:spPr>
        </p:pic>
        <p:pic>
          <p:nvPicPr>
            <p:cNvPr id="6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40330" y="5172489"/>
              <a:ext cx="1953069" cy="1613273"/>
            </a:xfrm>
            <a:prstGeom prst="rect">
              <a:avLst/>
            </a:prstGeom>
          </p:spPr>
        </p:pic>
        <p:pic>
          <p:nvPicPr>
            <p:cNvPr id="7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953000"/>
              <a:ext cx="1892300" cy="1832762"/>
            </a:xfrm>
            <a:prstGeom prst="rect">
              <a:avLst/>
            </a:prstGeom>
          </p:spPr>
        </p:pic>
        <p:pic>
          <p:nvPicPr>
            <p:cNvPr id="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770737"/>
              <a:ext cx="1727200" cy="1413662"/>
            </a:xfrm>
            <a:prstGeom prst="rect">
              <a:avLst/>
            </a:prstGeom>
          </p:spPr>
        </p:pic>
        <p:pic>
          <p:nvPicPr>
            <p:cNvPr id="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13800" y="770737"/>
              <a:ext cx="1879600" cy="1640958"/>
            </a:xfrm>
            <a:prstGeom prst="rect">
              <a:avLst/>
            </a:prstGeom>
          </p:spPr>
        </p:pic>
      </p:grp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751097" y="932690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ru-RU" sz="7200" dirty="0">
                <a:solidFill>
                  <a:srgbClr val="FF0000"/>
                </a:solidFill>
                <a:latin typeface="Monotype Corsiva" panose="03010101010201010101" pitchFamily="66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1302658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2"/>
          <p:cNvGrpSpPr/>
          <p:nvPr/>
        </p:nvGrpSpPr>
        <p:grpSpPr>
          <a:xfrm>
            <a:off x="0" y="0"/>
            <a:ext cx="12192000" cy="6855616"/>
            <a:chOff x="200501" y="1419418"/>
            <a:chExt cx="10693399" cy="6012946"/>
          </a:xfrm>
        </p:grpSpPr>
        <p:pic>
          <p:nvPicPr>
            <p:cNvPr id="4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23322" y="1419418"/>
              <a:ext cx="6270578" cy="6012946"/>
            </a:xfrm>
            <a:prstGeom prst="rect">
              <a:avLst/>
            </a:prstGeom>
          </p:spPr>
        </p:pic>
        <p:pic>
          <p:nvPicPr>
            <p:cNvPr id="5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0501" y="1419418"/>
              <a:ext cx="5765800" cy="4303582"/>
            </a:xfrm>
            <a:prstGeom prst="rect">
              <a:avLst/>
            </a:prstGeom>
          </p:spPr>
        </p:pic>
      </p:grpSp>
      <p:pic>
        <p:nvPicPr>
          <p:cNvPr id="6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73363" y="4906697"/>
            <a:ext cx="3018637" cy="1895132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194238"/>
            <a:ext cx="12044082" cy="1353748"/>
          </a:xfrm>
        </p:spPr>
        <p:txBody>
          <a:bodyPr>
            <a:noAutofit/>
          </a:bodyPr>
          <a:lstStyle/>
          <a:p>
            <a:r>
              <a:rPr lang="ru-RU" sz="7000" dirty="0">
                <a:solidFill>
                  <a:srgbClr val="FF0000"/>
                </a:solidFill>
                <a:latin typeface="Monotype Corsiva" panose="03010101010201010101" pitchFamily="66" charset="0"/>
              </a:rPr>
              <a:t>Зимние автогонки «Ледовая миля»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5533838" y="1798793"/>
            <a:ext cx="6510244" cy="2403007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Monotype Corsiva" panose="03010101010201010101" pitchFamily="66" charset="0"/>
              </a:rPr>
              <a:t>6 января 2024 года Кубок Вельского района по ледовым гонкам первый этап</a:t>
            </a:r>
          </a:p>
          <a:p>
            <a:r>
              <a:rPr lang="ru-RU" sz="3200" dirty="0">
                <a:solidFill>
                  <a:srgbClr val="FF0000"/>
                </a:solidFill>
                <a:latin typeface="Monotype Corsiva" panose="03010101010201010101" pitchFamily="66" charset="0"/>
              </a:rPr>
              <a:t>27-28 января 2024 года Кубок Вельского района по ледовым гонкам второй этап</a:t>
            </a:r>
          </a:p>
          <a:p>
            <a:r>
              <a:rPr lang="ru-RU" sz="3200" dirty="0">
                <a:solidFill>
                  <a:srgbClr val="FF0000"/>
                </a:solidFill>
                <a:latin typeface="Monotype Corsiva" panose="03010101010201010101" pitchFamily="66" charset="0"/>
              </a:rPr>
              <a:t>17-18 февраля 2024 года Кубок городов России по ледовым гонкам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42" y="1839738"/>
            <a:ext cx="5140278" cy="342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1084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/>
          <p:cNvGrpSpPr/>
          <p:nvPr/>
        </p:nvGrpSpPr>
        <p:grpSpPr>
          <a:xfrm>
            <a:off x="0" y="0"/>
            <a:ext cx="12192000" cy="6858000"/>
            <a:chOff x="61371" y="770738"/>
            <a:chExt cx="12192000" cy="6015036"/>
          </a:xfrm>
        </p:grpSpPr>
        <p:pic>
          <p:nvPicPr>
            <p:cNvPr id="5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07967" y="770738"/>
              <a:ext cx="8045404" cy="6015024"/>
            </a:xfrm>
            <a:prstGeom prst="rect">
              <a:avLst/>
            </a:prstGeom>
          </p:spPr>
        </p:pic>
        <p:pic>
          <p:nvPicPr>
            <p:cNvPr id="6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371" y="4806252"/>
              <a:ext cx="1168176" cy="1979510"/>
            </a:xfrm>
            <a:prstGeom prst="rect">
              <a:avLst/>
            </a:prstGeom>
          </p:spPr>
        </p:pic>
        <p:pic>
          <p:nvPicPr>
            <p:cNvPr id="7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72271" y="4533912"/>
              <a:ext cx="1181100" cy="2251862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365" y="136920"/>
            <a:ext cx="6230455" cy="41536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9366" y="2638927"/>
            <a:ext cx="6168794" cy="411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8717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/>
          <p:cNvGrpSpPr/>
          <p:nvPr/>
        </p:nvGrpSpPr>
        <p:grpSpPr>
          <a:xfrm>
            <a:off x="0" y="0"/>
            <a:ext cx="12192000" cy="6858000"/>
            <a:chOff x="0" y="770737"/>
            <a:chExt cx="10693399" cy="6015037"/>
          </a:xfrm>
        </p:grpSpPr>
        <p:pic>
          <p:nvPicPr>
            <p:cNvPr id="5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11967" y="1163980"/>
              <a:ext cx="6181432" cy="5621794"/>
            </a:xfrm>
            <a:prstGeom prst="rect">
              <a:avLst/>
            </a:prstGeom>
          </p:spPr>
        </p:pic>
        <p:pic>
          <p:nvPicPr>
            <p:cNvPr id="6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70737"/>
              <a:ext cx="5765800" cy="4303582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73363" y="4906697"/>
            <a:ext cx="3018637" cy="18951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911" y="170748"/>
            <a:ext cx="4751353" cy="31681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9299" y="226805"/>
            <a:ext cx="5138554" cy="34263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528" y="3495371"/>
            <a:ext cx="4981164" cy="33214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3184" y="3052770"/>
            <a:ext cx="5644936" cy="376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4248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/>
          <p:cNvGrpSpPr/>
          <p:nvPr/>
        </p:nvGrpSpPr>
        <p:grpSpPr>
          <a:xfrm>
            <a:off x="0" y="0"/>
            <a:ext cx="12192000" cy="6858000"/>
            <a:chOff x="61371" y="770738"/>
            <a:chExt cx="12192000" cy="6015036"/>
          </a:xfrm>
        </p:grpSpPr>
        <p:pic>
          <p:nvPicPr>
            <p:cNvPr id="5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07967" y="770738"/>
              <a:ext cx="8045404" cy="6015024"/>
            </a:xfrm>
            <a:prstGeom prst="rect">
              <a:avLst/>
            </a:prstGeom>
          </p:spPr>
        </p:pic>
        <p:pic>
          <p:nvPicPr>
            <p:cNvPr id="6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371" y="4806252"/>
              <a:ext cx="1168176" cy="1979510"/>
            </a:xfrm>
            <a:prstGeom prst="rect">
              <a:avLst/>
            </a:prstGeom>
          </p:spPr>
        </p:pic>
        <p:pic>
          <p:nvPicPr>
            <p:cNvPr id="7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72271" y="4533912"/>
              <a:ext cx="1181100" cy="2251862"/>
            </a:xfrm>
            <a:prstGeom prst="rect">
              <a:avLst/>
            </a:prstGeom>
          </p:spPr>
        </p:pic>
      </p:grp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12208" y="279668"/>
            <a:ext cx="10859359" cy="2283236"/>
          </a:xfrm>
        </p:spPr>
        <p:txBody>
          <a:bodyPr>
            <a:normAutofit/>
          </a:bodyPr>
          <a:lstStyle/>
          <a:p>
            <a:r>
              <a:rPr lang="ru-RU" sz="72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Фестиваль"Где</a:t>
            </a:r>
            <a:r>
              <a:rPr lang="ru-RU" sz="7200" dirty="0">
                <a:solidFill>
                  <a:srgbClr val="FF0000"/>
                </a:solidFill>
                <a:latin typeface="Monotype Corsiva" panose="03010101010201010101" pitchFamily="66" charset="0"/>
              </a:rPr>
              <a:t> конь, там и праздник"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12208" y="2776902"/>
            <a:ext cx="3734388" cy="947934"/>
          </a:xfrm>
        </p:spPr>
        <p:txBody>
          <a:bodyPr>
            <a:normAutofit fontScale="92500"/>
          </a:bodyPr>
          <a:lstStyle/>
          <a:p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25 мая 2024 года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9642" y="2842572"/>
            <a:ext cx="6672064" cy="374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0306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1"/>
            <a:ext cx="12192000" cy="6786092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FFD0D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573834" cy="490669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85884" y="5222152"/>
            <a:ext cx="3018652" cy="15639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918" y="130814"/>
            <a:ext cx="4787153" cy="31527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254" y="3051003"/>
            <a:ext cx="5435442" cy="37113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6032" y="173228"/>
            <a:ext cx="5670671" cy="622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1897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/>
          <p:cNvGrpSpPr/>
          <p:nvPr/>
        </p:nvGrpSpPr>
        <p:grpSpPr>
          <a:xfrm>
            <a:off x="0" y="0"/>
            <a:ext cx="12192000" cy="6858000"/>
            <a:chOff x="0" y="770737"/>
            <a:chExt cx="10693399" cy="6015037"/>
          </a:xfrm>
        </p:grpSpPr>
        <p:pic>
          <p:nvPicPr>
            <p:cNvPr id="5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11967" y="1163980"/>
              <a:ext cx="6181432" cy="5621794"/>
            </a:xfrm>
            <a:prstGeom prst="rect">
              <a:avLst/>
            </a:prstGeom>
          </p:spPr>
        </p:pic>
        <p:pic>
          <p:nvPicPr>
            <p:cNvPr id="6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70737"/>
              <a:ext cx="5765800" cy="4303582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67" y="85925"/>
            <a:ext cx="5106919" cy="32377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339" y="3444625"/>
            <a:ext cx="4911347" cy="32691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5086" y="44013"/>
            <a:ext cx="4809706" cy="34006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4946" y="3613588"/>
            <a:ext cx="4905018" cy="323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5575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/>
          <p:cNvGrpSpPr/>
          <p:nvPr/>
        </p:nvGrpSpPr>
        <p:grpSpPr>
          <a:xfrm>
            <a:off x="0" y="0"/>
            <a:ext cx="12192000" cy="6858000"/>
            <a:chOff x="61371" y="770738"/>
            <a:chExt cx="12192000" cy="6015036"/>
          </a:xfrm>
        </p:grpSpPr>
        <p:pic>
          <p:nvPicPr>
            <p:cNvPr id="5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07967" y="770738"/>
              <a:ext cx="8045404" cy="6015024"/>
            </a:xfrm>
            <a:prstGeom prst="rect">
              <a:avLst/>
            </a:prstGeom>
          </p:spPr>
        </p:pic>
        <p:pic>
          <p:nvPicPr>
            <p:cNvPr id="6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371" y="4806252"/>
              <a:ext cx="1168176" cy="1979510"/>
            </a:xfrm>
            <a:prstGeom prst="rect">
              <a:avLst/>
            </a:prstGeom>
          </p:spPr>
        </p:pic>
        <p:pic>
          <p:nvPicPr>
            <p:cNvPr id="7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72271" y="4533912"/>
              <a:ext cx="1181100" cy="2251862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365" y="121024"/>
            <a:ext cx="4549230" cy="31062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7876" y="67243"/>
            <a:ext cx="5252560" cy="34962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303" y="3029695"/>
            <a:ext cx="4883279" cy="35728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9494" y="3307993"/>
            <a:ext cx="4358625" cy="329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25160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136</Words>
  <Application>Microsoft Office PowerPoint</Application>
  <PresentationFormat>Произвольный</PresentationFormat>
  <Paragraphs>25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  </vt:lpstr>
      <vt:lpstr>  </vt:lpstr>
      <vt:lpstr>Зимние автогонки «Ледовая миля»</vt:lpstr>
      <vt:lpstr>Слайд 4</vt:lpstr>
      <vt:lpstr>Слайд 5</vt:lpstr>
      <vt:lpstr>Фестиваль"Где конь, там и праздник"</vt:lpstr>
      <vt:lpstr>Слайд 7</vt:lpstr>
      <vt:lpstr>Слайд 8</vt:lpstr>
      <vt:lpstr>Слайд 9</vt:lpstr>
      <vt:lpstr>Фестиваль «Кириллов день»</vt:lpstr>
      <vt:lpstr>Слайд 11</vt:lpstr>
      <vt:lpstr>Слайд 12</vt:lpstr>
      <vt:lpstr>Слайд 13</vt:lpstr>
      <vt:lpstr>Слайд 14</vt:lpstr>
      <vt:lpstr>Открытые областные соревнования по мотокроссу на призы Правительства Архангельской области</vt:lpstr>
      <vt:lpstr>Слайд 16</vt:lpstr>
      <vt:lpstr>Фольклорное гулянье «Макарьинские пожни»</vt:lpstr>
      <vt:lpstr>Слайд 18</vt:lpstr>
      <vt:lpstr>Слайд 19</vt:lpstr>
      <vt:lpstr>Конноспортивные соревнования на приз Губернатора Архангельской области «Гордость поморья»</vt:lpstr>
      <vt:lpstr>Слайд 21</vt:lpstr>
      <vt:lpstr>Слайд 22</vt:lpstr>
      <vt:lpstr>     К факторам, препятствующим развитию событийного туризма, относятся: - недостаточно развитая туристская инфраструктура, предназначенная для организации событийного туризма; - слабая гостиничная база; - дефицит квалифицированных кадров в сфере туризма; - недостаток информации о проведении событийных мероприятий на территории Архангельской области.     Предложения:      Формирование единого календаря крупных событийных мероприятий на территории Архангельской области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культуры, туризма  и по делам молодежи Вельского района</dc:title>
  <dc:creator>Отдел молодежи</dc:creator>
  <cp:lastModifiedBy>toporischeva</cp:lastModifiedBy>
  <cp:revision>26</cp:revision>
  <dcterms:created xsi:type="dcterms:W3CDTF">2024-02-07T06:48:56Z</dcterms:created>
  <dcterms:modified xsi:type="dcterms:W3CDTF">2024-02-22T07:21:18Z</dcterms:modified>
</cp:coreProperties>
</file>