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92" r:id="rId1"/>
  </p:sldMasterIdLst>
  <p:notesMasterIdLst>
    <p:notesMasterId r:id="rId35"/>
  </p:notesMasterIdLst>
  <p:sldIdLst>
    <p:sldId id="617" r:id="rId2"/>
    <p:sldId id="701" r:id="rId3"/>
    <p:sldId id="651" r:id="rId4"/>
    <p:sldId id="663" r:id="rId5"/>
    <p:sldId id="666" r:id="rId6"/>
    <p:sldId id="637" r:id="rId7"/>
    <p:sldId id="638" r:id="rId8"/>
    <p:sldId id="640" r:id="rId9"/>
    <p:sldId id="641" r:id="rId10"/>
    <p:sldId id="639" r:id="rId11"/>
    <p:sldId id="645" r:id="rId12"/>
    <p:sldId id="649" r:id="rId13"/>
    <p:sldId id="644" r:id="rId14"/>
    <p:sldId id="652" r:id="rId15"/>
    <p:sldId id="653" r:id="rId16"/>
    <p:sldId id="655" r:id="rId17"/>
    <p:sldId id="661" r:id="rId18"/>
    <p:sldId id="656" r:id="rId19"/>
    <p:sldId id="657" r:id="rId20"/>
    <p:sldId id="658" r:id="rId21"/>
    <p:sldId id="660" r:id="rId22"/>
    <p:sldId id="659" r:id="rId23"/>
    <p:sldId id="642" r:id="rId24"/>
    <p:sldId id="662" r:id="rId25"/>
    <p:sldId id="665" r:id="rId26"/>
    <p:sldId id="667" r:id="rId27"/>
    <p:sldId id="668" r:id="rId28"/>
    <p:sldId id="627" r:id="rId29"/>
    <p:sldId id="703" r:id="rId30"/>
    <p:sldId id="702" r:id="rId31"/>
    <p:sldId id="704" r:id="rId32"/>
    <p:sldId id="705" r:id="rId33"/>
    <p:sldId id="673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irce" panose="020B0502020203020203" pitchFamily="34" charset="-52"/>
      <p:regular r:id="rId40"/>
    </p:embeddedFont>
    <p:embeddedFont>
      <p:font typeface="Acrom" panose="00000500000000000000" pitchFamily="50" charset="-52"/>
      <p:regular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56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AB7"/>
    <a:srgbClr val="7B7B7B"/>
    <a:srgbClr val="E51B3E"/>
    <a:srgbClr val="E54334"/>
    <a:srgbClr val="DAC9B5"/>
    <a:srgbClr val="006783"/>
    <a:srgbClr val="BBE7E6"/>
    <a:srgbClr val="A1DEE9"/>
    <a:srgbClr val="214332"/>
    <a:srgbClr val="005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02" autoAdjust="0"/>
  </p:normalViewPr>
  <p:slideViewPr>
    <p:cSldViewPr>
      <p:cViewPr>
        <p:scale>
          <a:sx n="80" d="100"/>
          <a:sy n="80" d="100"/>
        </p:scale>
        <p:origin x="-876" y="-136"/>
      </p:cViewPr>
      <p:guideLst>
        <p:guide orient="horz" pos="758"/>
        <p:guide pos="46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669201920507326E-2"/>
          <c:y val="2.7640501968503942E-2"/>
          <c:w val="0.76162978419064553"/>
          <c:h val="0.8801719980314960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ЭКСКУРСАНТЫ</c:v>
                </c:pt>
              </c:strCache>
            </c:strRef>
          </c:tx>
          <c:spPr>
            <a:ln>
              <a:solidFill>
                <a:srgbClr val="467AB7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3367163408269951E-2"/>
                  <c:y val="-3.124999999999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011513235266123E-2"/>
                  <c:y val="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12238780275665E-2"/>
                  <c:y val="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9560759515209E-2"/>
                  <c:y val="-2.1875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9445627162547505E-3"/>
                  <c:y val="4.0624999999999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Circe" panose="020B0502020203020203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11910</c:v>
                </c:pt>
                <c:pt idx="1">
                  <c:v>17638</c:v>
                </c:pt>
                <c:pt idx="2">
                  <c:v>17202</c:v>
                </c:pt>
                <c:pt idx="3">
                  <c:v>22341</c:v>
                </c:pt>
                <c:pt idx="4">
                  <c:v>24382</c:v>
                </c:pt>
                <c:pt idx="5">
                  <c:v>28841</c:v>
                </c:pt>
                <c:pt idx="6">
                  <c:v>15352</c:v>
                </c:pt>
                <c:pt idx="7">
                  <c:v>22231</c:v>
                </c:pt>
                <c:pt idx="8">
                  <c:v>31514</c:v>
                </c:pt>
                <c:pt idx="9">
                  <c:v>33403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ТУРИСТЫ</c:v>
                </c:pt>
              </c:strCache>
            </c:strRef>
          </c:tx>
          <c:spPr>
            <a:ln>
              <a:solidFill>
                <a:srgbClr val="E51B3E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0189338321768067E-2"/>
                  <c:y val="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889125432509501E-2"/>
                  <c:y val="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129726783844544E-17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189338321768053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367163408269951E-2"/>
                  <c:y val="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9560759515209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4489551211026601E-2"/>
                  <c:y val="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7667376297528506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9445627162547505E-3"/>
                  <c:y val="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Circe" panose="020B0502020203020203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  <c:numCache>
                <c:formatCode>#,##0</c:formatCode>
                <c:ptCount val="10"/>
                <c:pt idx="0">
                  <c:v>7785</c:v>
                </c:pt>
                <c:pt idx="1">
                  <c:v>7972</c:v>
                </c:pt>
                <c:pt idx="2">
                  <c:v>9677</c:v>
                </c:pt>
                <c:pt idx="3">
                  <c:v>11723</c:v>
                </c:pt>
                <c:pt idx="4">
                  <c:v>10872</c:v>
                </c:pt>
                <c:pt idx="5">
                  <c:v>16420</c:v>
                </c:pt>
                <c:pt idx="6">
                  <c:v>10867</c:v>
                </c:pt>
                <c:pt idx="7">
                  <c:v>9997</c:v>
                </c:pt>
                <c:pt idx="8">
                  <c:v>8685</c:v>
                </c:pt>
                <c:pt idx="9">
                  <c:v>13221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569728"/>
        <c:axId val="132933120"/>
      </c:lineChart>
      <c:catAx>
        <c:axId val="15456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defRPr>
            </a:pPr>
            <a:endParaRPr lang="ru-RU"/>
          </a:p>
        </c:txPr>
        <c:crossAx val="132933120"/>
        <c:crosses val="autoZero"/>
        <c:auto val="1"/>
        <c:lblAlgn val="ctr"/>
        <c:lblOffset val="100"/>
        <c:noMultiLvlLbl val="0"/>
      </c:catAx>
      <c:valAx>
        <c:axId val="13293312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defRPr>
            </a:pPr>
            <a:endParaRPr lang="ru-RU"/>
          </a:p>
        </c:txPr>
        <c:crossAx val="1545697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463859339702996"/>
          <c:y val="9.3749999999999997E-3"/>
          <c:w val="0.42900730937303261"/>
          <c:h val="7.3478100393700785E-2"/>
        </c:manualLayout>
      </c:layout>
      <c:overlay val="0"/>
      <c:txPr>
        <a:bodyPr/>
        <a:lstStyle/>
        <a:p>
          <a:pPr>
            <a:defRPr sz="1200">
              <a:latin typeface="Circe" panose="020B0502020203020203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DF06A-8441-4FDA-B88B-1BAC8555A1DA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08625-AA95-46C3-95C3-E073E05D4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7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0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9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9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6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2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7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2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9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microsoft.com/office/2007/relationships/hdphoto" Target="../media/hdphoto8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371950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</a:rPr>
              <a:t>Архангельская область,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</a:rPr>
              <a:t>Пинежский округ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</a:rPr>
              <a:t>2024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8"/>
          <a:stretch/>
        </p:blipFill>
        <p:spPr bwMode="auto">
          <a:xfrm>
            <a:off x="1722692" y="1563688"/>
            <a:ext cx="56986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6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6300193" y="0"/>
            <a:ext cx="2843808" cy="38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5"/>
          <a:stretch/>
        </p:blipFill>
        <p:spPr bwMode="auto">
          <a:xfrm>
            <a:off x="0" y="0"/>
            <a:ext cx="4572000" cy="387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9377" b="1063"/>
          <a:stretch/>
        </p:blipFill>
        <p:spPr bwMode="auto">
          <a:xfrm>
            <a:off x="4572000" y="-1"/>
            <a:ext cx="2186609" cy="38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9225"/>
            <a:ext cx="9144000" cy="3887119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49914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НАСЛЕДИЕ КУПЕЧЕСКИХ ВРЕМЁН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50785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НАСЛЕДИЕ КУПЕЧЕСКИХ ВРЕМЁН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95325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«КЛЮЧЕВАЯ СОЛЬ» КУЛОЙСКИХ СОЛЕВАРЕН</a:t>
            </a:r>
            <a:r>
              <a:rPr lang="en-US" sz="1200" dirty="0">
                <a:solidFill>
                  <a:prstClr val="black"/>
                </a:solidFill>
                <a:latin typeface="Circe" panose="020B0502020203020203" pitchFamily="34" charset="-52"/>
              </a:rPr>
              <a:t> | </a:t>
            </a:r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ОСТАТКИ РАССОЛЬНОЙ ТРУБЫ И СОЛЯНОЕ ОЗЕРО</a:t>
            </a:r>
          </a:p>
          <a:p>
            <a:endParaRPr lang="ru-RU" sz="1200" dirty="0">
              <a:solidFill>
                <a:prstClr val="black"/>
              </a:solidFill>
              <a:latin typeface="Circe" panose="020B0502020203020203" pitchFamily="34" charset="-52"/>
            </a:endParaRPr>
          </a:p>
          <a:p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БЫВШИЙ УЕЗДНЫЙ ГОРОД ПИНЕГА</a:t>
            </a:r>
            <a:r>
              <a:rPr lang="en-US" sz="1200" dirty="0">
                <a:solidFill>
                  <a:prstClr val="black"/>
                </a:solidFill>
                <a:latin typeface="Circe" panose="020B0502020203020203" pitchFamily="34" charset="-52"/>
              </a:rPr>
              <a:t> | </a:t>
            </a:r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ВОЛОДИНСКИЙ КВАРТАЛ </a:t>
            </a:r>
            <a:r>
              <a:rPr lang="en-US" sz="1200" dirty="0">
                <a:solidFill>
                  <a:prstClr val="black"/>
                </a:solidFill>
                <a:latin typeface="Circe" panose="020B0502020203020203" pitchFamily="34" charset="-52"/>
              </a:rPr>
              <a:t>XIX </a:t>
            </a:r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В.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2" b="11879"/>
          <a:stretch/>
        </p:blipFill>
        <p:spPr bwMode="auto">
          <a:xfrm>
            <a:off x="-1" y="0"/>
            <a:ext cx="915624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474200"/>
            <a:ext cx="3761683" cy="6019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2771800" cy="5143500"/>
          </a:xfrm>
          <a:prstGeom prst="rect">
            <a:avLst/>
          </a:prstGeom>
          <a:solidFill>
            <a:srgbClr val="948A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381888"/>
            <a:ext cx="2664296" cy="464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САМОБЫТНЫЕ ИСКОННЫЕ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СЕВЕРНОРУССКИЕ ДЕРЕВНИ</a:t>
            </a:r>
          </a:p>
          <a:p>
            <a:endParaRPr lang="ru-RU" sz="16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ГЕНЕТИЧЕСКИЙ КУЛЬТУРНЫЙ КОД РОССИИ</a:t>
            </a:r>
            <a:endParaRPr lang="en-US" sz="16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  <a:p>
            <a:endParaRPr lang="en-US" sz="16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МОНУМЕНТАЛЬНАЯ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МОЛЧАЛИВАЯ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ИСТОРИЧЕСКАЯ ПАМЯТЬ</a:t>
            </a:r>
          </a:p>
          <a:p>
            <a:endParaRPr lang="ru-RU" sz="16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ЖИВАЯ СТАРИНА,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СОХРАНИВШАЯ 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СВОЙ ОСОБЫЙ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УКЛАД</a:t>
            </a:r>
            <a:endParaRPr lang="ru-RU" sz="16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7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 b="21070"/>
          <a:stretch/>
        </p:blipFill>
        <p:spPr bwMode="auto">
          <a:xfrm>
            <a:off x="0" y="0"/>
            <a:ext cx="6904306" cy="386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496" r="15037" b="62556"/>
          <a:stretch/>
        </p:blipFill>
        <p:spPr bwMode="auto">
          <a:xfrm>
            <a:off x="6904306" y="-1"/>
            <a:ext cx="2239694" cy="386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386789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49914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ИЗБЯНОЕ, АМБАРНОЕ ЦАРСТВО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50785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ИЗБЯНОЕ, АМБАРНОЕ ЦАРСТВО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104" y="4249420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КАРПОГОРЫ </a:t>
            </a:r>
            <a:r>
              <a:rPr lang="en-US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| </a:t>
            </a:r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ВЕРКОЛА </a:t>
            </a:r>
            <a:r>
              <a:rPr lang="en-US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| </a:t>
            </a:r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ЁРКИНО </a:t>
            </a:r>
            <a:r>
              <a:rPr lang="en-US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| </a:t>
            </a:r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ГОРОДЕЦК </a:t>
            </a:r>
            <a:r>
              <a:rPr lang="en-US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| </a:t>
            </a:r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ЦЕРКОВА </a:t>
            </a:r>
            <a:r>
              <a:rPr lang="en-US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| </a:t>
            </a:r>
            <a:r>
              <a:rPr lang="ru-RU" sz="16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ЕДОМА и др.</a:t>
            </a:r>
            <a:endParaRPr lang="ru-RU" sz="16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15151"/>
          <a:stretch/>
        </p:blipFill>
        <p:spPr bwMode="auto">
          <a:xfrm>
            <a:off x="0" y="0"/>
            <a:ext cx="9144000" cy="386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95325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д. ВЕРКОЛА – РОДИНА Ф. АБРАМОВА</a:t>
            </a:r>
          </a:p>
          <a:p>
            <a:endParaRPr lang="ru-RU" sz="1200" dirty="0">
              <a:solidFill>
                <a:prstClr val="black"/>
              </a:solidFill>
              <a:latin typeface="Circe" panose="020B0502020203020203" pitchFamily="34" charset="-52"/>
            </a:endParaRPr>
          </a:p>
          <a:p>
            <a:r>
              <a:rPr lang="ru-RU" sz="1200" dirty="0">
                <a:solidFill>
                  <a:prstClr val="black"/>
                </a:solidFill>
                <a:latin typeface="Circe" panose="020B0502020203020203" pitchFamily="34" charset="-52"/>
              </a:rPr>
              <a:t>ВХОДИТ В СПИСОК САМЫХ КРАСИВЫХ ДЕРЕВЕНЬ РОССИИ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48920"/>
            <a:ext cx="1080120" cy="4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386789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3529920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АРТЕМИЕВО-ВЕРКОЛЬСКИЙ МОНАСТЫРЬ</a:t>
            </a:r>
            <a:endParaRPr lang="ru-RU" sz="30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302" y="3529920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АРТЕМИЕВО-ВЕРКОЛЬСКИЙ </a:t>
            </a:r>
            <a:r>
              <a:rPr lang="ru-RU" sz="3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МОНАСТЫРЬ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0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b="33901"/>
          <a:stretch/>
        </p:blipFill>
        <p:spPr bwMode="auto">
          <a:xfrm>
            <a:off x="0" y="1"/>
            <a:ext cx="9144000" cy="38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49914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д. СУРА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50785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д. СУРА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95325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РОДИНА ИОАННА КРОНШТАДТСКОГО</a:t>
            </a:r>
          </a:p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СУРСКИЙ ИОАННОВСКИЙ МОНАСТЫРЬ </a:t>
            </a:r>
          </a:p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«ПОЯС БОГОРОДИЦЫ»</a:t>
            </a:r>
            <a:endParaRPr lang="ru-RU" sz="1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1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/>
          <a:stretch/>
        </p:blipFill>
        <p:spPr bwMode="auto">
          <a:xfrm>
            <a:off x="251519" y="843558"/>
            <a:ext cx="464937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АБРАМОВСКИЕ ЧТЕНИЯ 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ВЕРКОЛА, КАРПОГОРЫ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48064" y="843558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Ежегодное событийное мероприятие, посвящённое годовщине со дня рождения </a:t>
            </a:r>
          </a:p>
          <a:p>
            <a:r>
              <a:rPr lang="ru-RU" dirty="0" smtClean="0">
                <a:latin typeface="Circe" panose="020B0502020203020203" pitchFamily="34" charset="-52"/>
              </a:rPr>
              <a:t>Ф.А. Абрамова: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Circe" panose="020B0502020203020203" pitchFamily="34" charset="-52"/>
              </a:rPr>
              <a:t>ИНТЕРАКТИВНЫЕ ЭКСКУРСИИ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Circe" panose="020B0502020203020203" pitchFamily="34" charset="-52"/>
              </a:rPr>
              <a:t>КОНФЕРЕНЦИИ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Circe" panose="020B0502020203020203" pitchFamily="34" charset="-52"/>
              </a:rPr>
              <a:t>ВЫСТУПЛЕНИЯ ФОЛЬКЛОРНЫХ КОЛЛЕКТИВОВ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Circe" panose="020B0502020203020203" pitchFamily="34" charset="-52"/>
              </a:rPr>
              <a:t>ЛИТЕРАТУРНО-МУЗЫКАЛЬНЫЕ КОМПОЗИЦИИ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Circe" panose="020B0502020203020203" pitchFamily="34" charset="-52"/>
              </a:rPr>
              <a:t>МИНИ-СПЕКТАКЛИ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КОНЕЦ ФЕВРАЛЯ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4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БЛАГОВЕЩЕНСКАЯ ЯРМАРКА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ПИНЕГА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МАРТ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"/>
          <a:stretch/>
        </p:blipFill>
        <p:spPr bwMode="auto">
          <a:xfrm>
            <a:off x="251520" y="833931"/>
            <a:ext cx="4017586" cy="40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57" y="4103084"/>
            <a:ext cx="1072805" cy="103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843558"/>
            <a:ext cx="43204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Ежегодная мартовская ярмарка, направленная на сохранение культуры и традиций и развитие малого предпринимательства на сельских территориях: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ВЫСТАВКИ и ЭКСКУРСИИ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МОЛОДЕЦКИЕ ЗАБАВЫ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НАРОДНЫЕ ГУЛЯНИЯ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ИНТЕЛЛЕКТУАЛЬНЫЕ ТУРНИРЫ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ТЕАТРАЛИЗОВАННЫЕ ПРЕДСТАВЛЕНИЯ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КОНЦЕРТЫ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КВЕСТЫ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ТОРГОВЫЕ РЯДЫ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Circe" panose="020B0502020203020203" pitchFamily="34" charset="-5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ПРАЗДНИК ОЛЕНЯ 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</a:t>
            </a: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ГОЛУБИНО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784253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8 МАРТА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843558"/>
            <a:ext cx="410445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irce" panose="020B0502020203020203" pitchFamily="34" charset="-52"/>
              </a:rPr>
              <a:t>Цель праздника —  содействие сохранению и развитию национальных видов спорта и образа жизни коренных малочисленных народов крайнего севера, знакомство с ними жителей других регионов.</a:t>
            </a:r>
          </a:p>
          <a:p>
            <a:endParaRPr lang="ru-RU" sz="5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irce" panose="020B0502020203020203" pitchFamily="34" charset="-52"/>
              </a:rPr>
              <a:t>НАЦИОНАЛЬНЫЕ </a:t>
            </a:r>
            <a:r>
              <a:rPr lang="ru-RU" sz="1400" dirty="0" smtClean="0">
                <a:latin typeface="Circe" panose="020B0502020203020203" pitchFamily="34" charset="-52"/>
              </a:rPr>
              <a:t>СОСТЯЗАНИЯ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irce" panose="020B0502020203020203" pitchFamily="34" charset="-52"/>
              </a:rPr>
              <a:t>ВЫСТУПЛЕНИЯ </a:t>
            </a:r>
            <a:r>
              <a:rPr lang="ru-RU" sz="1400" dirty="0">
                <a:latin typeface="Circe" panose="020B0502020203020203" pitchFamily="34" charset="-52"/>
              </a:rPr>
              <a:t>ТВОРЧЕСКИХ </a:t>
            </a:r>
            <a:r>
              <a:rPr lang="ru-RU" sz="1400" dirty="0" smtClean="0">
                <a:latin typeface="Circe" panose="020B0502020203020203" pitchFamily="34" charset="-52"/>
              </a:rPr>
              <a:t>КОЛЛЕКТИВОВ.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irce" panose="020B0502020203020203" pitchFamily="34" charset="-52"/>
              </a:rPr>
              <a:t>КВЕСТ-ИГРА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irce" panose="020B0502020203020203" pitchFamily="34" charset="-52"/>
              </a:rPr>
              <a:t>ДЕГУСТАЦИЯ </a:t>
            </a:r>
            <a:r>
              <a:rPr lang="ru-RU" sz="1400" dirty="0">
                <a:latin typeface="Circe" panose="020B0502020203020203" pitchFamily="34" charset="-52"/>
              </a:rPr>
              <a:t>НАЦИОНАЛЬНЫХ </a:t>
            </a:r>
            <a:r>
              <a:rPr lang="ru-RU" sz="1400" dirty="0" smtClean="0">
                <a:latin typeface="Circe" panose="020B0502020203020203" pitchFamily="34" charset="-52"/>
              </a:rPr>
              <a:t>БЛЮД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irce" panose="020B0502020203020203" pitchFamily="34" charset="-52"/>
              </a:rPr>
              <a:t>КАТАНИЯ НА ОЛЕНЬИХ УПРЯЖКАХ, СОБАКАХ, </a:t>
            </a:r>
            <a:r>
              <a:rPr lang="ru-RU" sz="1400" dirty="0" smtClean="0">
                <a:latin typeface="Circe" panose="020B0502020203020203" pitchFamily="34" charset="-52"/>
              </a:rPr>
              <a:t>СНЕГОХОДАХ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irce" panose="020B0502020203020203" pitchFamily="34" charset="-52"/>
              </a:rPr>
              <a:t>СУВЕНИРЫ </a:t>
            </a:r>
            <a:r>
              <a:rPr lang="ru-RU" sz="1400" dirty="0">
                <a:latin typeface="Circe" panose="020B0502020203020203" pitchFamily="34" charset="-52"/>
              </a:rPr>
              <a:t>И ПРОДУКЦИЯ ЖИТЕЛЕЙ КРАЙНЕГО СЕВЕРА И МЕСТНЫХ </a:t>
            </a:r>
            <a:r>
              <a:rPr lang="ru-RU" sz="1400" dirty="0" smtClean="0">
                <a:latin typeface="Circe" panose="020B0502020203020203" pitchFamily="34" charset="-52"/>
              </a:rPr>
              <a:t>ПРОИЗВОДИТЕЛЕЙ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irce" panose="020B0502020203020203" pitchFamily="34" charset="-52"/>
              </a:rPr>
              <a:t>ГОНКИ НА ОЛЕНЬИХ УПРЯЖКАХ</a:t>
            </a:r>
            <a:endParaRPr lang="ru-RU" sz="1400" dirty="0">
              <a:latin typeface="Circe" panose="020B0502020203020203" pitchFamily="34" charset="-5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4320480" cy="393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9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ПЕТРОВСКАЯ ЯРМАРКА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КАРПОГОРЫ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ИЮЛЬ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843558"/>
            <a:ext cx="51125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Региональный фестиваль мастеров декоративно-прикладного творчества и фольклора: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НАРОДНЫЕ ГУЛЯНИЯ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ТЕАТРАЛИЗОВАННЫЕ ПРЕДСТАВЛЕНИЯ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КОНЦЕРТЫ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РЕКОНСТРУКЦИЯ ТРАДИЦИОННОГО ГУЛЯНИЯ «МЕЧИЩЕ»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ГАСТРОНОМИЯ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ТОРГОВЫЕ РЯДЫ</a:t>
            </a:r>
            <a:endParaRPr lang="ru-RU" dirty="0">
              <a:latin typeface="Circe" panose="020B0502020203020203" pitchFamily="34" charset="-52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2914"/>
            <a:ext cx="3168352" cy="42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1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ПЕННАЯ ВЕЧОРА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КАРПОГОРЫ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ИЮЛЬ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9700" y="843558"/>
            <a:ext cx="352876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Зарождающийся фестиваль для молодёжи и детей: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ПЕННАЯ ВЕЧЕРИНКА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СПОРТИВНЫЕ СОРЕВНОВАНИЯ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КВАДРОЦИКЛЫ, САПЫ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НАСТОЛЬНЫЕ ИГРЫ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КОНЦЕРТЫ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ИЗДЕЛИЯ МЕСТНЫХ МАСТЕРОВ</a:t>
            </a:r>
            <a:endParaRPr lang="ru-RU" dirty="0">
              <a:latin typeface="Circe" panose="020B0502020203020203" pitchFamily="34" charset="-52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4886886" cy="390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14" y="3795886"/>
            <a:ext cx="124878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/>
          <a:stretch/>
        </p:blipFill>
        <p:spPr bwMode="auto">
          <a:xfrm>
            <a:off x="0" y="-71562"/>
            <a:ext cx="9144000" cy="5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-71562"/>
            <a:ext cx="685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-71562"/>
            <a:ext cx="9144000" cy="5215062"/>
          </a:xfrm>
          <a:prstGeom prst="rect">
            <a:avLst/>
          </a:prstGeom>
          <a:solidFill>
            <a:srgbClr val="DAC9B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95366" y="2067694"/>
            <a:ext cx="1296144" cy="1152128"/>
          </a:xfrm>
          <a:prstGeom prst="ellipse">
            <a:avLst/>
          </a:prstGeom>
          <a:noFill/>
          <a:ln>
            <a:solidFill>
              <a:srgbClr val="E5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48064" y="2895786"/>
            <a:ext cx="714123" cy="648072"/>
          </a:xfrm>
          <a:prstGeom prst="ellipse">
            <a:avLst/>
          </a:prstGeom>
          <a:noFill/>
          <a:ln>
            <a:solidFill>
              <a:srgbClr val="E5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464653" y="3543859"/>
            <a:ext cx="795067" cy="684075"/>
          </a:xfrm>
          <a:prstGeom prst="ellipse">
            <a:avLst/>
          </a:prstGeom>
          <a:noFill/>
          <a:ln>
            <a:solidFill>
              <a:srgbClr val="E5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372200" y="3723878"/>
            <a:ext cx="900917" cy="801813"/>
          </a:xfrm>
          <a:prstGeom prst="ellipse">
            <a:avLst/>
          </a:prstGeom>
          <a:noFill/>
          <a:ln>
            <a:solidFill>
              <a:srgbClr val="E5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415058" y="3589588"/>
            <a:ext cx="1603548" cy="1512168"/>
          </a:xfrm>
          <a:prstGeom prst="ellipse">
            <a:avLst/>
          </a:prstGeom>
          <a:noFill/>
          <a:ln>
            <a:solidFill>
              <a:srgbClr val="E5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91880" y="319560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67AB7"/>
                </a:solidFill>
                <a:latin typeface="Circe Bold" pitchFamily="34" charset="-52"/>
              </a:rPr>
              <a:t>ПИНЕЖЬЕ ЗАПОВЕДНОЕ</a:t>
            </a:r>
            <a:endParaRPr lang="ru-RU" sz="1400" dirty="0">
              <a:solidFill>
                <a:srgbClr val="467AB7"/>
              </a:solidFill>
              <a:latin typeface="Circe Bold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2538" y="269660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67AB7"/>
                </a:solidFill>
                <a:latin typeface="Circe Bold" pitchFamily="34" charset="-52"/>
              </a:rPr>
              <a:t>ПИНЕЖЬЕ КРЕАТИВНОЕ</a:t>
            </a:r>
            <a:endParaRPr lang="ru-RU" sz="1400" dirty="0">
              <a:solidFill>
                <a:srgbClr val="467AB7"/>
              </a:solidFill>
              <a:latin typeface="Circe Bold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403833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67AB7"/>
                </a:solidFill>
                <a:latin typeface="Circe Bold" pitchFamily="34" charset="-52"/>
              </a:rPr>
              <a:t>ПИНЕЖЬЕ СКАЗОЧНОЕ</a:t>
            </a:r>
            <a:endParaRPr lang="ru-RU" sz="1400" dirty="0">
              <a:solidFill>
                <a:srgbClr val="467AB7"/>
              </a:solidFill>
              <a:latin typeface="Circe Bold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49680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67AB7"/>
                </a:solidFill>
                <a:latin typeface="Circe Bold" pitchFamily="34" charset="-52"/>
              </a:rPr>
              <a:t>ПИНЕЖЬЕ БЛАГОДАТНОЕ</a:t>
            </a:r>
            <a:endParaRPr lang="ru-RU" sz="1400" dirty="0">
              <a:solidFill>
                <a:srgbClr val="467AB7"/>
              </a:solidFill>
              <a:latin typeface="Circe Bold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314781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67AB7"/>
                </a:solidFill>
                <a:latin typeface="Circe Bold" pitchFamily="34" charset="-52"/>
              </a:rPr>
              <a:t>ПИНЕЖЬЕ ПРАВОСЛАВНОЕ</a:t>
            </a:r>
            <a:endParaRPr lang="ru-RU" sz="1400" dirty="0">
              <a:solidFill>
                <a:srgbClr val="467AB7"/>
              </a:solidFill>
              <a:latin typeface="Circe Bol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1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А В ПЕКАШИНЕ СТАВЯТ СТОГА… 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ВЕРКОЛА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ИЮЛЬ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843558"/>
            <a:ext cx="30243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Литературный фестиваль, посвящённый творчеству Ф. Абрамова и первому покосу травы: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ВЫСТУПЛЕНИЯ ФОЛЬКЛОРНЫХ КОЛЛЕКТИВОВ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КОНЦЕРТЫ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КОНКУРСЫ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НАРОДНЫЕ ИГРЫ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ЛИТЕРАТУРНЫЕ ГОСТИНЫЕ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ПРАЗДНИК СЕНОКОСА</a:t>
            </a:r>
            <a:endParaRPr lang="ru-RU" dirty="0">
              <a:latin typeface="Circe" panose="020B0502020203020203" pitchFamily="34" charset="-52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"/>
          <a:stretch/>
        </p:blipFill>
        <p:spPr bwMode="auto">
          <a:xfrm>
            <a:off x="237402" y="906844"/>
            <a:ext cx="5360316" cy="36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3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ПИНЕЖСКИЕ КРАЕВЕДЧЕСКИЕ ЧТЕНИЯ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784253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КОНЕЦ ИЮЛЯ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0741" y="809482"/>
            <a:ext cx="302433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Экспедиция в северные деревни с целью изучения ресурсов территории для развития сельского туризма: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ДЕЛОВАЯ ПРОГРАММА</a:t>
            </a:r>
            <a:endParaRPr lang="ru-RU" sz="15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ТЕАТРАЛИЗОВАННЫЕ </a:t>
            </a:r>
            <a:r>
              <a:rPr lang="ru-RU" sz="1500" dirty="0">
                <a:latin typeface="Circe" panose="020B0502020203020203" pitchFamily="34" charset="-52"/>
              </a:rPr>
              <a:t>ПРЕДСТАВЛЕНИЯ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ВЫСТУПЛЕНИЯ ФОЛЬКЛОРНЫХ КОЛЛЕКТИВОВ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ТЕМАТИЧЕСКИЕ ПАНОРАМЫ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ИНТЕРАКТИВНЫЕ ПЛОЩАДКИ</a:t>
            </a:r>
            <a:endParaRPr lang="ru-RU" sz="1500" dirty="0">
              <a:latin typeface="Circe" panose="020B0502020203020203" pitchFamily="34" charset="-52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11257"/>
            <a:ext cx="5354326" cy="35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3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ДЕНЬ ПИНЕГИ 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ПИНЕГА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АВГУСТ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845716"/>
            <a:ext cx="30243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Городовой праздник: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Circe" panose="020B0502020203020203" pitchFamily="34" charset="-52"/>
              </a:rPr>
              <a:t>ВЫСТАВКИ и</a:t>
            </a:r>
            <a:r>
              <a:rPr lang="ru-RU" sz="1500" dirty="0" smtClean="0">
                <a:latin typeface="Circe" panose="020B0502020203020203" pitchFamily="34" charset="-52"/>
              </a:rPr>
              <a:t> </a:t>
            </a:r>
            <a:r>
              <a:rPr lang="ru-RU" sz="1500" dirty="0">
                <a:latin typeface="Circe" panose="020B0502020203020203" pitchFamily="34" charset="-52"/>
              </a:rPr>
              <a:t>ЭКСКУРСИИ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Circe" panose="020B0502020203020203" pitchFamily="34" charset="-52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НАРОДНЫЕ </a:t>
            </a:r>
            <a:r>
              <a:rPr lang="ru-RU" sz="1500" dirty="0">
                <a:latin typeface="Circe" panose="020B0502020203020203" pitchFamily="34" charset="-52"/>
              </a:rPr>
              <a:t>ГУЛЯНИЯ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ТЕАТРАЛИЗОВАННЫЕ </a:t>
            </a:r>
            <a:r>
              <a:rPr lang="ru-RU" sz="1500" dirty="0">
                <a:latin typeface="Circe" panose="020B0502020203020203" pitchFamily="34" charset="-52"/>
              </a:rPr>
              <a:t>ПРЕДСТАВЛЕНИЯ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КОНЦЕРТЫ и ШОУ</a:t>
            </a:r>
            <a:endParaRPr lang="ru-RU" sz="15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Circe" panose="020B0502020203020203" pitchFamily="34" charset="-52"/>
              </a:rPr>
              <a:t>КВЕСТЫ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Circe" panose="020B0502020203020203" pitchFamily="34" charset="-52"/>
              </a:rPr>
              <a:t>ТОРГОВЫЕ РЯДЫ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 bwMode="auto">
          <a:xfrm>
            <a:off x="251520" y="816714"/>
            <a:ext cx="5400600" cy="40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6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ЗАСТОЛЬНЫЕ ТРАДИЦИИ </a:t>
            </a:r>
            <a:r>
              <a:rPr lang="en-US" sz="23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КУЛОГОРЫ</a:t>
            </a:r>
            <a:endParaRPr lang="ru-RU" sz="21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9071" y="770246"/>
            <a:ext cx="374441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Инициатива пинежской поэтессы Варвары Заборцевой – возрождение культуры застольных праздников:</a:t>
            </a:r>
          </a:p>
          <a:p>
            <a:endParaRPr lang="ru-RU" sz="800" dirty="0">
              <a:latin typeface="Circe" panose="020B0502020203020203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ЧАЕПИТИЕ ИЗ САМОВАРА НА УГЛЯХ, ПИНЕЖСКАЯ ВЫПЕЧКА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ЧТЕНИЕ СТИХОВ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Circe" panose="020B0502020203020203" pitchFamily="34" charset="-52"/>
              </a:rPr>
              <a:t>ВЫСТУПЛЕНИЕ ФОЛЬКЛОРНЫХ КОЛЛЕКТИВОВ</a:t>
            </a:r>
            <a:endParaRPr lang="ru-RU" sz="1500" dirty="0">
              <a:latin typeface="Circe" panose="020B0502020203020203" pitchFamily="34" charset="-52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0246"/>
            <a:ext cx="4536504" cy="413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В ПЛАНАХ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86" y="3406840"/>
            <a:ext cx="816374" cy="83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7698" y="3461031"/>
            <a:ext cx="720339" cy="73131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219223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ПИНЕЖСКИЕ ОПЕН-ЭЙРЫ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21922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ПИНЕЖСКИЕ ОПЕН-ЭЙРЫ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813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>
                <a:solidFill>
                  <a:srgbClr val="467AB7"/>
                </a:solidFill>
                <a:latin typeface="Acrom" panose="00000500000000000000" pitchFamily="2" charset="-52"/>
              </a:rPr>
              <a:t>СОБЫТИЙНЫЕ МЕРОПРИЯТИЯ ВНЕ ОКРУГА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"/>
          <a:stretch/>
        </p:blipFill>
        <p:spPr bwMode="auto">
          <a:xfrm>
            <a:off x="270830" y="843558"/>
            <a:ext cx="3139310" cy="295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3791530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latin typeface="Circe" panose="020B0502020203020203" pitchFamily="34" charset="-52"/>
              </a:rPr>
              <a:t>МАРГАРИТИНСКАЯ ЯРМАРКА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АРХАНГЕЛЬСКАЯ ОБЛАСТЬ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43558"/>
            <a:ext cx="2205219" cy="295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8018" y="3798551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latin typeface="Circe" panose="020B0502020203020203" pitchFamily="34" charset="-52"/>
              </a:rPr>
              <a:t>ФЕСТИВАЛЬ «БЕЛЫЙ ИЮНЬ»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5"/>
          <a:stretch/>
        </p:blipFill>
        <p:spPr bwMode="auto">
          <a:xfrm>
            <a:off x="5857535" y="843558"/>
            <a:ext cx="3034945" cy="29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5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>
                <a:solidFill>
                  <a:srgbClr val="467AB7"/>
                </a:solidFill>
                <a:latin typeface="Acrom" panose="00000500000000000000" pitchFamily="2" charset="-52"/>
              </a:rPr>
              <a:t>СОБЫТИЙНЫЕ МЕРОПРИЯТИЯ ВНЕ ОКРУГА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12160" y="452354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МОСКВА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2" y="835300"/>
            <a:ext cx="3727814" cy="281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3651870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latin typeface="Circe" panose="020B0502020203020203" pitchFamily="34" charset="-52"/>
              </a:rPr>
              <a:t>РОССИЯ, ВДНХ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37202" r="32475"/>
          <a:stretch/>
        </p:blipFill>
        <p:spPr bwMode="auto">
          <a:xfrm>
            <a:off x="4067944" y="842962"/>
            <a:ext cx="2489368" cy="282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95936" y="3667463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latin typeface="Circe" panose="020B0502020203020203" pitchFamily="34" charset="-52"/>
              </a:rPr>
              <a:t>ПУТЕШЕСТВУЙ!, ВДНХ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6216" y="3652987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latin typeface="Circe" panose="020B0502020203020203" pitchFamily="34" charset="-52"/>
              </a:rPr>
              <a:t>РГО, ЗАРЯДЬЕ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1" b="2728"/>
          <a:stretch/>
        </p:blipFill>
        <p:spPr bwMode="auto">
          <a:xfrm>
            <a:off x="6588224" y="842963"/>
            <a:ext cx="2304256" cy="28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100" dirty="0">
                <a:solidFill>
                  <a:srgbClr val="467AB7"/>
                </a:solidFill>
                <a:latin typeface="Acrom" panose="00000500000000000000" pitchFamily="2" charset="-52"/>
              </a:rPr>
              <a:t>АРТ-РЕЗИДЕНЦИЯ и МУЗЕЙ «МАРЬИН ДОМ»</a:t>
            </a:r>
            <a:r>
              <a:rPr lang="ru-RU" sz="2300" dirty="0">
                <a:solidFill>
                  <a:srgbClr val="467AB7"/>
                </a:solidFill>
                <a:latin typeface="Acrom" panose="00000500000000000000" pitchFamily="2" charset="-52"/>
              </a:rPr>
              <a:t> </a:t>
            </a:r>
            <a:r>
              <a:rPr lang="en-US" sz="2300" dirty="0">
                <a:solidFill>
                  <a:srgbClr val="467AB7"/>
                </a:solidFill>
                <a:latin typeface="Acrom" panose="00000500000000000000" pitchFamily="2" charset="-52"/>
              </a:rPr>
              <a:t>| </a:t>
            </a:r>
            <a:r>
              <a:rPr lang="ru-RU" sz="2000" dirty="0">
                <a:solidFill>
                  <a:srgbClr val="467AB7"/>
                </a:solidFill>
                <a:latin typeface="Acrom" panose="00000500000000000000" pitchFamily="2" charset="-52"/>
              </a:rPr>
              <a:t>ЧАКОЛА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005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0584"/>
            <a:ext cx="90194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"/>
          <a:stretch/>
        </p:blipFill>
        <p:spPr bwMode="auto">
          <a:xfrm>
            <a:off x="251520" y="845300"/>
            <a:ext cx="3585641" cy="42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51919" y="845299"/>
            <a:ext cx="507840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irce" panose="020B0502020203020203" pitchFamily="34" charset="-52"/>
              </a:rPr>
              <a:t>Дом-музей пинежской сказительницы </a:t>
            </a:r>
          </a:p>
          <a:p>
            <a:r>
              <a:rPr lang="ru-RU" sz="1600" dirty="0" smtClean="0">
                <a:latin typeface="Circe" panose="020B0502020203020203" pitchFamily="34" charset="-52"/>
              </a:rPr>
              <a:t>М.Д. Кривополеновой и творческая арт-резиденция.</a:t>
            </a:r>
          </a:p>
          <a:p>
            <a:endParaRPr lang="ru-RU" sz="500" dirty="0">
              <a:latin typeface="Circe" panose="020B0502020203020203" pitchFamily="34" charset="-52"/>
            </a:endParaRPr>
          </a:p>
          <a:p>
            <a:r>
              <a:rPr lang="ru-RU" sz="1600" dirty="0" smtClean="0">
                <a:latin typeface="Circe" panose="020B0502020203020203" pitchFamily="34" charset="-52"/>
              </a:rPr>
              <a:t>Место может принять ограниченное кол-во участников проекта, это не событийное мероприятие в классическом понимании. Здесь рождаются сюжеты, которые превращаются в полноценные выставки далеко за пределами Пинежья.</a:t>
            </a:r>
          </a:p>
          <a:p>
            <a:endParaRPr lang="ru-RU" sz="1600" dirty="0">
              <a:latin typeface="Circe" panose="020B0502020203020203" pitchFamily="34" charset="-52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2" y="3444263"/>
            <a:ext cx="1127699" cy="158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33" y="3435350"/>
            <a:ext cx="1131095" cy="161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69" y="3444263"/>
            <a:ext cx="1112113" cy="158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01" y="3435349"/>
            <a:ext cx="1123244" cy="159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b="1"/>
          <a:stretch/>
        </p:blipFill>
        <p:spPr bwMode="auto">
          <a:xfrm>
            <a:off x="5041393" y="3435349"/>
            <a:ext cx="1174729" cy="15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69" y="3435349"/>
            <a:ext cx="1127072" cy="159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26" y="3442919"/>
            <a:ext cx="1108422" cy="159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98776" y="2799332"/>
            <a:ext cx="5031549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ДАРВИНОВСКИЙ МУЗЕЙ </a:t>
            </a:r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| </a:t>
            </a:r>
            <a:r>
              <a:rPr lang="ru-RU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ГАЛЕРЕИ МОСКВЫ </a:t>
            </a:r>
          </a:p>
          <a:p>
            <a:r>
              <a:rPr lang="ru-RU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САНКТ-ПЕТЕРБУРГ </a:t>
            </a:r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| </a:t>
            </a:r>
            <a:r>
              <a:rPr lang="ru-RU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АРХАНГЕЛЬСК </a:t>
            </a:r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|</a:t>
            </a:r>
            <a:r>
              <a:rPr lang="ru-RU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 СЕВЕРОДВИНСК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16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39375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ВОЗМОЖНОСТИ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39375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dirty="0" smtClean="0">
                <a:latin typeface="Circe" panose="020B0502020203020203" pitchFamily="34" charset="-52"/>
              </a:rPr>
              <a:t>ВЫЗОВЫ</a:t>
            </a:r>
            <a:endParaRPr lang="ru-RU" b="1" dirty="0">
              <a:latin typeface="Circe" panose="020B0502020203020203" pitchFamily="34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139952" y="1059582"/>
            <a:ext cx="0" cy="3744416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11960" y="1048544"/>
            <a:ext cx="48245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Нехватка сформированных гарантированных турпредложений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Удалённость, </a:t>
            </a:r>
            <a:r>
              <a:rPr lang="ru-RU" sz="1550" dirty="0" smtClean="0">
                <a:latin typeface="Circe" panose="020B0502020203020203" pitchFamily="34" charset="-52"/>
              </a:rPr>
              <a:t>неразвитость </a:t>
            </a:r>
            <a:r>
              <a:rPr lang="ru-RU" sz="1550" dirty="0" smtClean="0">
                <a:latin typeface="Circe" panose="020B0502020203020203" pitchFamily="34" charset="-52"/>
              </a:rPr>
              <a:t>транспортной доступности, плохие дороги, переправы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Сезонность дороги (распута)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Слаборазвитая </a:t>
            </a:r>
            <a:r>
              <a:rPr lang="ru-RU" sz="1550" dirty="0" smtClean="0">
                <a:latin typeface="Circe" panose="020B0502020203020203" pitchFamily="34" charset="-52"/>
              </a:rPr>
              <a:t>туристическая инфраструктура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Отсутствие придорожной инфраструктуры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Нехватка кадров (особенно молодёжи)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Сложность в понимании официального ведения бизнеса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Высокая степень износа объектов культурного наследия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Недостаточное продвижение ряда объектов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Устаревший нейминг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550" dirty="0" smtClean="0">
                <a:latin typeface="Circe" panose="020B0502020203020203" pitchFamily="34" charset="-52"/>
              </a:rPr>
              <a:t>Программы мероприятий появляются накануне самого мероприятия</a:t>
            </a:r>
            <a:endParaRPr lang="ru-RU" sz="1550" dirty="0">
              <a:latin typeface="Circe" panose="020B0502020203020203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705" y="1048543"/>
            <a:ext cx="37512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Понятная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отстройка и позиционирования от других регионов России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Богатейшее культурно-историческое наследие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Сохранившиеся исконные традиции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Заповедная природа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Практические знания от гидов-экскурсоводов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" panose="020B0502020203020203" pitchFamily="34" charset="-52"/>
              </a:rPr>
              <a:t>Невысокий ценник относительно раскрученных мест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90" y="217045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3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6" b="496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912026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ЕСТЬ ТАКАЯ СИЛА НА СЕВЕРЕ: БЕЛЫЕ НОЧИ. </a:t>
            </a:r>
            <a:endParaRPr lang="ru-RU" sz="22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2" charset="-52"/>
            </a:endParaRPr>
          </a:p>
          <a:p>
            <a:pPr algn="ctr"/>
            <a:r>
              <a:rPr lang="ru-RU" sz="2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НА </a:t>
            </a:r>
            <a:r>
              <a:rPr lang="ru-RU" sz="2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НИХ-ТО, НА БЕЛЫХ НОЧАХ, ОКАЗЫВАЕТСЯ, </a:t>
            </a:r>
            <a:endParaRPr lang="ru-RU" sz="22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2" charset="-52"/>
            </a:endParaRPr>
          </a:p>
          <a:p>
            <a:pPr algn="ctr"/>
            <a:r>
              <a:rPr lang="ru-RU" sz="2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И </a:t>
            </a:r>
            <a:r>
              <a:rPr lang="ru-RU" sz="2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ДЕРЖИТСЯ </a:t>
            </a:r>
            <a:r>
              <a:rPr lang="ru-RU" sz="2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СЕВЕР</a:t>
            </a:r>
            <a:endParaRPr lang="ru-RU" sz="2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84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347614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400" dirty="0" smtClean="0">
                <a:solidFill>
                  <a:srgbClr val="467AB7"/>
                </a:solidFill>
                <a:latin typeface="Circe" panose="020B0502020203020203" pitchFamily="34" charset="-52"/>
              </a:rPr>
              <a:t>В ДРУГИЕ РЕГИОНЫ ЕДУТ, </a:t>
            </a:r>
          </a:p>
          <a:p>
            <a:pPr algn="r">
              <a:defRPr/>
            </a:pPr>
            <a:r>
              <a:rPr lang="ru-RU" sz="2400" dirty="0" smtClean="0">
                <a:solidFill>
                  <a:srgbClr val="467AB7"/>
                </a:solidFill>
                <a:latin typeface="Circe" panose="020B0502020203020203" pitchFamily="34" charset="-52"/>
              </a:rPr>
              <a:t>ЧТОБЫ УЗНАТЬ, </a:t>
            </a:r>
          </a:p>
          <a:p>
            <a:pPr algn="r">
              <a:defRPr/>
            </a:pPr>
            <a:r>
              <a:rPr lang="ru-RU" sz="2400" dirty="0" smtClean="0">
                <a:solidFill>
                  <a:srgbClr val="467AB7"/>
                </a:solidFill>
                <a:latin typeface="Circe" panose="020B0502020203020203" pitchFamily="34" charset="-52"/>
              </a:rPr>
              <a:t>КАКИЕ ОНИ</a:t>
            </a:r>
            <a:endParaRPr lang="en-US" sz="2400" dirty="0" smtClean="0">
              <a:solidFill>
                <a:srgbClr val="467AB7"/>
              </a:solidFill>
              <a:latin typeface="Circe" panose="020B050202020302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347" y="134761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E51B3E"/>
                </a:solidFill>
                <a:latin typeface="Circe" panose="020B0502020203020203" pitchFamily="34" charset="-52"/>
              </a:rPr>
              <a:t>К НАМ ЕДУТ, </a:t>
            </a:r>
          </a:p>
          <a:p>
            <a:pPr>
              <a:defRPr/>
            </a:pPr>
            <a:r>
              <a:rPr lang="ru-RU" sz="3200" dirty="0" smtClean="0">
                <a:solidFill>
                  <a:srgbClr val="E51B3E"/>
                </a:solidFill>
                <a:latin typeface="Circe" panose="020B0502020203020203" pitchFamily="34" charset="-52"/>
              </a:rPr>
              <a:t>ЧТОБЫ УЗНАТЬ</a:t>
            </a:r>
          </a:p>
          <a:p>
            <a:pPr>
              <a:defRPr/>
            </a:pPr>
            <a:r>
              <a:rPr lang="ru-RU" sz="3200" dirty="0" smtClean="0">
                <a:solidFill>
                  <a:srgbClr val="E51B3E"/>
                </a:solidFill>
                <a:latin typeface="Circe" panose="020B0502020203020203" pitchFamily="34" charset="-52"/>
              </a:rPr>
              <a:t>СЕБЯ</a:t>
            </a:r>
            <a:endParaRPr lang="en-US" sz="3200" dirty="0" smtClean="0">
              <a:solidFill>
                <a:srgbClr val="E51B3E"/>
              </a:solidFill>
              <a:latin typeface="Circe" panose="020B0502020203020203" pitchFamily="34" charset="-52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427984" y="1131590"/>
            <a:ext cx="0" cy="2160240"/>
          </a:xfrm>
          <a:prstGeom prst="line">
            <a:avLst/>
          </a:prstGeom>
          <a:ln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467AB7"/>
                </a:solidFill>
                <a:latin typeface="Acrom" panose="00000500000000000000" pitchFamily="2" charset="-52"/>
              </a:rPr>
              <a:t>РОСТ ИНТЕРЕСА ГОСТЕЙ В ИНТЕРНЕТЕ</a:t>
            </a:r>
            <a:endParaRPr lang="ru-RU" sz="24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8538"/>
            <a:ext cx="6876058" cy="41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803998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Источник: </a:t>
            </a:r>
            <a:r>
              <a:rPr lang="en-US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WordStat, 2018-202</a:t>
            </a: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3</a:t>
            </a:r>
            <a:endParaRPr lang="ru-RU" sz="11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835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467AB7"/>
                </a:solidFill>
                <a:latin typeface="Acrom" panose="00000500000000000000" pitchFamily="2" charset="-52"/>
              </a:rPr>
              <a:t>РОСТ ИНТЕРЕСА ГОСТЕЙ В ИНТЕРНЕТЕ</a:t>
            </a:r>
            <a:endParaRPr lang="ru-RU" sz="24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4999"/>
            <a:ext cx="6552728" cy="42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803998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Источник: </a:t>
            </a:r>
            <a:r>
              <a:rPr lang="en-US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WordStat, 20</a:t>
            </a: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22</a:t>
            </a:r>
            <a:r>
              <a:rPr lang="en-US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-202</a:t>
            </a: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3</a:t>
            </a:r>
            <a:endParaRPr lang="ru-RU" sz="11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366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148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467AB7"/>
                </a:solidFill>
                <a:latin typeface="Acrom" panose="00000500000000000000" pitchFamily="2" charset="-52"/>
              </a:rPr>
              <a:t>РОСТ ИНТЕРЕСА ГОСТЕЙ В ИНТЕРНЕТЕ</a:t>
            </a:r>
            <a:endParaRPr lang="ru-RU" sz="24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0799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9542"/>
            <a:ext cx="6552728" cy="419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803998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Источник: </a:t>
            </a:r>
            <a:r>
              <a:rPr lang="en-US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WordStat, 20</a:t>
            </a: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22</a:t>
            </a:r>
            <a:r>
              <a:rPr lang="en-US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-202</a:t>
            </a: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3</a:t>
            </a:r>
            <a:endParaRPr lang="ru-RU" sz="11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455872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ПИНЕЖЬЕ – ВСЁ СВЯЖЕТСЯ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1261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ТИЦ «ПИНЕЖЬЕ»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499468"/>
            <a:ext cx="25922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+7(81856)2-11-38</a:t>
            </a:r>
          </a:p>
          <a:p>
            <a:r>
              <a:rPr lang="ru-RU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+7(921)720-84-60</a:t>
            </a:r>
          </a:p>
          <a:p>
            <a:endParaRPr lang="ru-RU" sz="8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pinezhje@yandex.ru</a:t>
            </a:r>
            <a:endParaRPr lang="ru-RU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2814"/>
            <a:ext cx="864096" cy="8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10354" b="15940"/>
          <a:stretch/>
        </p:blipFill>
        <p:spPr bwMode="auto">
          <a:xfrm>
            <a:off x="4644008" y="767597"/>
            <a:ext cx="4299067" cy="287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211482"/>
            <a:ext cx="8064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ТУРИСТИЧЕСКИЙ ПОТОК В ПИНЕЖСКОМ ОКРУГЕ </a:t>
            </a:r>
            <a:r>
              <a:rPr lang="en-US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|</a:t>
            </a:r>
            <a:r>
              <a:rPr lang="ru-RU" sz="2100" dirty="0" smtClean="0">
                <a:solidFill>
                  <a:srgbClr val="467AB7"/>
                </a:solidFill>
                <a:latin typeface="Acrom" panose="00000500000000000000" pitchFamily="2" charset="-52"/>
              </a:rPr>
              <a:t> </a:t>
            </a:r>
            <a:r>
              <a:rPr lang="ru-RU" sz="1900" dirty="0" smtClean="0">
                <a:solidFill>
                  <a:srgbClr val="467AB7"/>
                </a:solidFill>
                <a:latin typeface="Acrom" panose="00000500000000000000" pitchFamily="2" charset="-52"/>
              </a:rPr>
              <a:t>2023</a:t>
            </a:r>
            <a:endParaRPr lang="ru-RU" sz="19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"/>
          <a:stretch/>
        </p:blipFill>
        <p:spPr bwMode="auto">
          <a:xfrm>
            <a:off x="251520" y="773812"/>
            <a:ext cx="4339708" cy="287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0" y="3645655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solidFill>
                  <a:srgbClr val="7B7B7B"/>
                </a:solidFill>
                <a:latin typeface="Circe" panose="020B0502020203020203" pitchFamily="34" charset="-52"/>
              </a:rPr>
              <a:t>ВИЗИТ-ЦЕНТР ПАРКА «ГОЛУБИНО»</a:t>
            </a:r>
            <a:endParaRPr lang="ru-RU" sz="1200" b="1" dirty="0">
              <a:solidFill>
                <a:srgbClr val="7B7B7B"/>
              </a:solidFill>
              <a:latin typeface="Circe" panose="020B0502020203020203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645655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solidFill>
                  <a:srgbClr val="7B7B7B"/>
                </a:solidFill>
                <a:latin typeface="Circe" panose="020B0502020203020203" pitchFamily="34" charset="-52"/>
              </a:rPr>
              <a:t>ВИЗИТ-ЦЕНТР В КАРПОГОРАХ</a:t>
            </a:r>
            <a:endParaRPr lang="ru-RU" sz="1200" b="1" dirty="0">
              <a:solidFill>
                <a:srgbClr val="7B7B7B"/>
              </a:solidFill>
              <a:latin typeface="Circe" panose="020B0502020203020203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214" y="4090443"/>
            <a:ext cx="1073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51B3E"/>
                </a:solidFill>
                <a:latin typeface="Circe" panose="020B0502020203020203" pitchFamily="34" charset="-52"/>
              </a:rPr>
              <a:t>13 230</a:t>
            </a:r>
            <a:endParaRPr lang="ru-RU" sz="2000" b="1" dirty="0">
              <a:solidFill>
                <a:srgbClr val="E51B3E"/>
              </a:solidFill>
              <a:latin typeface="Circe" panose="020B0502020203020203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540" y="4564350"/>
            <a:ext cx="1073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51B3E"/>
                </a:solidFill>
                <a:latin typeface="Circe" panose="020B0502020203020203" pitchFamily="34" charset="-52"/>
              </a:rPr>
              <a:t>33 403</a:t>
            </a:r>
            <a:endParaRPr lang="ru-RU" sz="2000" b="1" dirty="0">
              <a:solidFill>
                <a:srgbClr val="E51B3E"/>
              </a:solidFill>
              <a:latin typeface="Circe" panose="020B0502020203020203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4144304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b="1" dirty="0" smtClean="0">
                <a:latin typeface="Circe" panose="020B0502020203020203" pitchFamily="34" charset="-52"/>
              </a:rPr>
              <a:t>ТУРИСТОВ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4618211"/>
            <a:ext cx="3240360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b="1" dirty="0" smtClean="0">
                <a:latin typeface="Circe" panose="020B0502020203020203" pitchFamily="34" charset="-52"/>
              </a:rPr>
              <a:t>ЭКСКУРСАНТОВ</a:t>
            </a:r>
            <a:endParaRPr lang="ru-RU" sz="1200" b="1" dirty="0">
              <a:latin typeface="Circe" panose="020B0502020203020203" pitchFamily="34" charset="-52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6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11482"/>
            <a:ext cx="856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900" dirty="0" smtClean="0">
                <a:solidFill>
                  <a:srgbClr val="467AB7"/>
                </a:solidFill>
                <a:latin typeface="Acrom" panose="00000500000000000000" pitchFamily="2" charset="-52"/>
              </a:rPr>
              <a:t>ДИНАМИКА ТУРИСТИЧЕСКОГО ПОТОКА В ПИНЕЖСКОМ ОКРУГЕ </a:t>
            </a:r>
            <a:endParaRPr lang="ru-RU" sz="1900" dirty="0">
              <a:solidFill>
                <a:srgbClr val="467AB7"/>
              </a:solidFill>
              <a:latin typeface="Acrom" panose="00000500000000000000" pitchFamily="2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467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34381186"/>
              </p:ext>
            </p:extLst>
          </p:nvPr>
        </p:nvGraphicFramePr>
        <p:xfrm>
          <a:off x="107504" y="842963"/>
          <a:ext cx="69127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954958" y="1893515"/>
            <a:ext cx="10734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000" b="1" dirty="0" smtClean="0">
                <a:latin typeface="Circe" panose="020B0502020203020203" pitchFamily="34" charset="-52"/>
              </a:rPr>
              <a:t>8</a:t>
            </a:r>
            <a:endParaRPr lang="ru-RU" sz="2000" b="1" dirty="0">
              <a:latin typeface="Circe" panose="020B0502020203020203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4019" y="1862737"/>
            <a:ext cx="172432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200" dirty="0" smtClean="0">
                <a:latin typeface="Circe" panose="020B0502020203020203" pitchFamily="34" charset="-52"/>
              </a:rPr>
              <a:t>ГОСТЕВЫХ ДОМОВ И ГОСТИНИЦ</a:t>
            </a: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248" y="2427734"/>
            <a:ext cx="10734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000" b="1" dirty="0" smtClean="0">
                <a:latin typeface="Circe" panose="020B0502020203020203" pitchFamily="34" charset="-52"/>
              </a:rPr>
              <a:t>295</a:t>
            </a:r>
            <a:endParaRPr lang="ru-RU" sz="2000" b="1" dirty="0">
              <a:latin typeface="Circe" panose="020B0502020203020203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6189" y="2466063"/>
            <a:ext cx="1724323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200" dirty="0" smtClean="0">
                <a:latin typeface="Circe" panose="020B0502020203020203" pitchFamily="34" charset="-52"/>
              </a:rPr>
              <a:t>КОЙКО-МЕСТ</a:t>
            </a: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2950" y="2923058"/>
            <a:ext cx="10734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000" b="1" dirty="0" smtClean="0">
                <a:latin typeface="Circe" panose="020B0502020203020203" pitchFamily="34" charset="-52"/>
              </a:rPr>
              <a:t>18</a:t>
            </a:r>
            <a:endParaRPr lang="ru-RU" sz="2000" b="1" dirty="0">
              <a:latin typeface="Circe" panose="020B0502020203020203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52296" y="2827844"/>
            <a:ext cx="17160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200" dirty="0" smtClean="0">
                <a:latin typeface="Circe" panose="020B0502020203020203" pitchFamily="34" charset="-52"/>
              </a:rPr>
              <a:t>МУЗЕЕВ и МУЗЕЙНЫХ КОМНАТ</a:t>
            </a:r>
            <a:endParaRPr lang="ru-RU" sz="1200" dirty="0">
              <a:latin typeface="Circe" panose="020B0502020203020203" pitchFamily="34" charset="-52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732240" y="1862737"/>
            <a:ext cx="0" cy="1573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1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1363" r="1716" b="18124"/>
          <a:stretch/>
        </p:blipFill>
        <p:spPr bwMode="auto">
          <a:xfrm>
            <a:off x="0" y="-20538"/>
            <a:ext cx="9144000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9225"/>
            <a:ext cx="9144000" cy="3887119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499143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ПОДЗЕМНОЕ ЦАРСТВО ПЕЩЕР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50785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ПОДЗЕМНОЕ ЦАРСТВО ПЕЩЕР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028459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В ПИНЕЖСКОМ РАЙОНЕ АРХАНГЕЛЬСКОЙ ОБЛАСТИ РАСПОЛОЖЕНА САМАЯ ПРОТЯЖЁННАЯ СЕТЬ ПЕЩЕР НА ТЕРРИТОРИИ ВСЕГО ЕВРОПЕЙСКОГО СЕВЕРА РОССИИ</a:t>
            </a:r>
          </a:p>
          <a:p>
            <a:endParaRPr lang="ru-RU" sz="800" dirty="0">
              <a:solidFill>
                <a:prstClr val="black"/>
              </a:solidFill>
              <a:latin typeface="Circe" panose="020B0502020203020203" pitchFamily="34" charset="-52"/>
            </a:endParaRPr>
          </a:p>
          <a:p>
            <a:r>
              <a:rPr lang="ru-RU" sz="1400" b="1" dirty="0">
                <a:solidFill>
                  <a:srgbClr val="214332"/>
                </a:solidFill>
                <a:latin typeface="Circe" panose="020B0502020203020203" pitchFamily="34" charset="-52"/>
              </a:rPr>
              <a:t>471</a:t>
            </a:r>
            <a:r>
              <a:rPr lang="ru-RU" sz="1200" b="1" dirty="0">
                <a:solidFill>
                  <a:srgbClr val="214332"/>
                </a:solidFill>
                <a:latin typeface="Circe" panose="020B0502020203020203" pitchFamily="34" charset="-52"/>
              </a:rPr>
              <a:t> ПЕЩЕРА В АО </a:t>
            </a:r>
            <a:r>
              <a:rPr lang="en-US" sz="1200" b="1" dirty="0">
                <a:solidFill>
                  <a:srgbClr val="214332"/>
                </a:solidFill>
                <a:latin typeface="Circe" panose="020B0502020203020203" pitchFamily="34" charset="-52"/>
              </a:rPr>
              <a:t>| </a:t>
            </a:r>
            <a:r>
              <a:rPr lang="ru-RU" sz="1200" b="1" dirty="0">
                <a:solidFill>
                  <a:srgbClr val="214332"/>
                </a:solidFill>
                <a:latin typeface="Circe" panose="020B0502020203020203" pitchFamily="34" charset="-52"/>
              </a:rPr>
              <a:t> </a:t>
            </a:r>
            <a:r>
              <a:rPr lang="ru-RU" sz="1400" b="1" dirty="0">
                <a:solidFill>
                  <a:srgbClr val="214332"/>
                </a:solidFill>
                <a:latin typeface="Circe" panose="020B0502020203020203" pitchFamily="34" charset="-52"/>
              </a:rPr>
              <a:t>140</a:t>
            </a:r>
            <a:r>
              <a:rPr lang="ru-RU" sz="1200" b="1" dirty="0">
                <a:solidFill>
                  <a:srgbClr val="214332"/>
                </a:solidFill>
                <a:latin typeface="Circe" panose="020B0502020203020203" pitchFamily="34" charset="-52"/>
              </a:rPr>
              <a:t> В ПИНЕЖСКОМ ЗАПОВЕДНИКЕ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2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46" b="13055"/>
          <a:stretch/>
        </p:blipFill>
        <p:spPr bwMode="auto">
          <a:xfrm>
            <a:off x="-11333" y="-20537"/>
            <a:ext cx="915533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499143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ТЕРРАКОТОВЫЕ КАНЬОНЫ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50785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ТЕРРАКОТОВЫЕ КАНЬОНЫ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939902"/>
            <a:ext cx="7920880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300" dirty="0">
                <a:solidFill>
                  <a:prstClr val="black"/>
                </a:solidFill>
                <a:latin typeface="Circe" panose="020B0502020203020203" pitchFamily="34" charset="-52"/>
              </a:rPr>
              <a:t>УНИКАЛЬНЫЕ ТЕРРАКОТОВЫЕ СОКРОВИЩА АРХАНГЕЛЬСКОЙ ОБЛАСТИ – СЕВЕРНЫЕ КАНЬОНЫ ЗАПОВЕДНОЙ РЕКИ </a:t>
            </a:r>
            <a:r>
              <a:rPr lang="ru-RU" sz="1300" dirty="0" smtClean="0">
                <a:solidFill>
                  <a:prstClr val="black"/>
                </a:solidFill>
                <a:latin typeface="Circe" panose="020B0502020203020203" pitchFamily="34" charset="-52"/>
              </a:rPr>
              <a:t>СОТКИ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9" b="15603"/>
          <a:stretch/>
        </p:blipFill>
        <p:spPr bwMode="auto">
          <a:xfrm>
            <a:off x="-1" y="0"/>
            <a:ext cx="9157903" cy="38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02" y="1"/>
            <a:ext cx="9144000" cy="3863538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49914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ВОДОПАД «СВЯТОЙ ИСТОЧНИК»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50785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ВОДОПАД «СВЯТОЙ ИСТОЧНИК»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02845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ДОРОГА К НЕЗАМЕРЗАЮЩЕМУ СЕВЕРНОМУ ВОДОПАДУ ВЕДЁТ ЧЕРЕЗ ЗАПОВЕДНЫЙ ЛЕС – ПО ЭКОТРОПЕ В ОХРАННОЙ ЗОНЕ ПИНЕЖСКОГО ЗАПОВЕДНИКА – ЕДИНСТВЕННОГО ЗАПОВЕДНИКА В АРХАНГЕЛЬСКОЙ ОБЛАСТИ</a:t>
            </a:r>
            <a:endParaRPr lang="ru-RU" sz="1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3"/>
          <a:stretch/>
        </p:blipFill>
        <p:spPr bwMode="auto">
          <a:xfrm>
            <a:off x="4491199" y="-6611"/>
            <a:ext cx="4666703" cy="38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02845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КРАСНАЯ ГОРКА – ОДНА ИЗ САМЫХ ВЫСОКИХ ТОЧЕК АРХАНГЕЛЬСКОЙ ОБЛАСТИ. </a:t>
            </a:r>
          </a:p>
          <a:p>
            <a:r>
              <a:rPr lang="ru-RU" sz="1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ЗДЕСЬ НАХОДИТСЯ КРАСНОГОРСКИЙ БОГОРОДИЦКИЙ МОНАСТЫРЬ, У СТЕН КОТОРОГО ПОХОРОНЕН КНЯЗЬ ГОЛИЦЫН – ФАВОРИТ ЦАРЕВНЫ СОФЬИ</a:t>
            </a:r>
            <a:endParaRPr lang="ru-RU" sz="1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406"/>
          <a:stretch/>
        </p:blipFill>
        <p:spPr bwMode="auto">
          <a:xfrm>
            <a:off x="0" y="0"/>
            <a:ext cx="5134449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02" y="-6611"/>
            <a:ext cx="9144000" cy="3863538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49914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Circe" panose="020B0502020203020203" pitchFamily="34" charset="-52"/>
              </a:rPr>
              <a:t>КРАСНАЯ ГОРКА</a:t>
            </a:r>
            <a:endParaRPr lang="ru-RU" sz="3200" dirty="0">
              <a:solidFill>
                <a:prstClr val="black"/>
              </a:solidFill>
              <a:latin typeface="Circe" panose="020B0502020203020203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50785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rce" panose="020B0502020203020203" pitchFamily="34" charset="-52"/>
              </a:rPr>
              <a:t>КРАСНАЯ ГОРКА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rce" panose="020B0502020203020203" pitchFamily="34" charset="-5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90498"/>
            <a:ext cx="837924" cy="7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4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20318</TotalTime>
  <Words>880</Words>
  <Application>Microsoft Office PowerPoint</Application>
  <PresentationFormat>Экран (16:9)</PresentationFormat>
  <Paragraphs>253</Paragraphs>
  <Slides>33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Circe Bold</vt:lpstr>
      <vt:lpstr>Circe</vt:lpstr>
      <vt:lpstr>Wingdings</vt:lpstr>
      <vt:lpstr>Acrom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Alexey</dc:creator>
  <cp:lastModifiedBy>МВ</cp:lastModifiedBy>
  <cp:revision>423</cp:revision>
  <dcterms:created xsi:type="dcterms:W3CDTF">2019-10-07T13:45:03Z</dcterms:created>
  <dcterms:modified xsi:type="dcterms:W3CDTF">2024-02-29T06:53:45Z</dcterms:modified>
</cp:coreProperties>
</file>