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92" r:id="rId1"/>
    <p:sldMasterId id="2147484104" r:id="rId2"/>
    <p:sldMasterId id="2147484116" r:id="rId3"/>
    <p:sldMasterId id="2147484128" r:id="rId4"/>
  </p:sldMasterIdLst>
  <p:notesMasterIdLst>
    <p:notesMasterId r:id="rId38"/>
  </p:notesMasterIdLst>
  <p:sldIdLst>
    <p:sldId id="670" r:id="rId5"/>
    <p:sldId id="671" r:id="rId6"/>
    <p:sldId id="672" r:id="rId7"/>
    <p:sldId id="701" r:id="rId8"/>
    <p:sldId id="702" r:id="rId9"/>
    <p:sldId id="703" r:id="rId10"/>
    <p:sldId id="675" r:id="rId11"/>
    <p:sldId id="676" r:id="rId12"/>
    <p:sldId id="677" r:id="rId13"/>
    <p:sldId id="678" r:id="rId14"/>
    <p:sldId id="679" r:id="rId15"/>
    <p:sldId id="695" r:id="rId16"/>
    <p:sldId id="696" r:id="rId17"/>
    <p:sldId id="697" r:id="rId18"/>
    <p:sldId id="698" r:id="rId19"/>
    <p:sldId id="699" r:id="rId20"/>
    <p:sldId id="700" r:id="rId21"/>
    <p:sldId id="680" r:id="rId22"/>
    <p:sldId id="681" r:id="rId23"/>
    <p:sldId id="704" r:id="rId24"/>
    <p:sldId id="682" r:id="rId25"/>
    <p:sldId id="683" r:id="rId26"/>
    <p:sldId id="684" r:id="rId27"/>
    <p:sldId id="685" r:id="rId28"/>
    <p:sldId id="694" r:id="rId29"/>
    <p:sldId id="686" r:id="rId30"/>
    <p:sldId id="688" r:id="rId31"/>
    <p:sldId id="689" r:id="rId32"/>
    <p:sldId id="690" r:id="rId33"/>
    <p:sldId id="691" r:id="rId34"/>
    <p:sldId id="692" r:id="rId35"/>
    <p:sldId id="605" r:id="rId36"/>
    <p:sldId id="693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crom" panose="00000500000000000000" pitchFamily="50" charset="-52"/>
      <p:regular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56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AB7"/>
    <a:srgbClr val="E51B3E"/>
    <a:srgbClr val="7B7B7B"/>
    <a:srgbClr val="E54334"/>
    <a:srgbClr val="DAC9B5"/>
    <a:srgbClr val="006783"/>
    <a:srgbClr val="BBE7E6"/>
    <a:srgbClr val="A1DEE9"/>
    <a:srgbClr val="214332"/>
    <a:srgbClr val="005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02" autoAdjust="0"/>
  </p:normalViewPr>
  <p:slideViewPr>
    <p:cSldViewPr>
      <p:cViewPr>
        <p:scale>
          <a:sx n="80" d="100"/>
          <a:sy n="80" d="100"/>
        </p:scale>
        <p:origin x="-876" y="-136"/>
      </p:cViewPr>
      <p:guideLst>
        <p:guide orient="horz" pos="758"/>
        <p:guide pos="46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95186575494248E-2"/>
          <c:y val="3.4375000000000003E-2"/>
          <c:w val="0.88495277734139222"/>
          <c:h val="0.80935949803149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678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8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9"/>
            <c:invertIfNegative val="0"/>
            <c:bubble3D val="0"/>
            <c:spPr>
              <a:solidFill>
                <a:srgbClr val="BBE7E6"/>
              </a:solidFill>
            </c:spPr>
          </c:dPt>
          <c:dPt>
            <c:idx val="10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1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2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3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4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5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6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7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8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9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20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21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2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3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4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5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6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7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8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9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0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1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2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3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4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5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6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7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8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9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0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1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2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3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4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5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6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7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8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9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0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1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2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3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4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5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6"/>
            <c:invertIfNegative val="0"/>
            <c:bubble3D val="0"/>
            <c:spPr>
              <a:solidFill>
                <a:srgbClr val="DAC9B5"/>
              </a:solidFill>
            </c:spPr>
          </c:dPt>
          <c:trendline>
            <c:trendlineType val="exp"/>
            <c:dispRSqr val="0"/>
            <c:dispEq val="0"/>
          </c:trendline>
          <c:cat>
            <c:strRef>
              <c:f>Лист1!$A$2:$A$58</c:f>
              <c:strCache>
                <c:ptCount val="57"/>
                <c:pt idx="0">
                  <c:v>январь 19</c:v>
                </c:pt>
                <c:pt idx="1">
                  <c:v>февраль 19</c:v>
                </c:pt>
                <c:pt idx="2">
                  <c:v>март 19</c:v>
                </c:pt>
                <c:pt idx="3">
                  <c:v>апрель 19</c:v>
                </c:pt>
                <c:pt idx="4">
                  <c:v>май 19</c:v>
                </c:pt>
                <c:pt idx="5">
                  <c:v>июнь 19</c:v>
                </c:pt>
                <c:pt idx="6">
                  <c:v>июль 19</c:v>
                </c:pt>
                <c:pt idx="7">
                  <c:v>август 19</c:v>
                </c:pt>
                <c:pt idx="8">
                  <c:v>сентябрь 19</c:v>
                </c:pt>
                <c:pt idx="9">
                  <c:v>январь 20</c:v>
                </c:pt>
                <c:pt idx="10">
                  <c:v>февраль 20</c:v>
                </c:pt>
                <c:pt idx="11">
                  <c:v>март 20</c:v>
                </c:pt>
                <c:pt idx="12">
                  <c:v>апрель 20</c:v>
                </c:pt>
                <c:pt idx="13">
                  <c:v>май 20</c:v>
                </c:pt>
                <c:pt idx="14">
                  <c:v>июнь 20</c:v>
                </c:pt>
                <c:pt idx="15">
                  <c:v>июль 20</c:v>
                </c:pt>
                <c:pt idx="16">
                  <c:v>август 20</c:v>
                </c:pt>
                <c:pt idx="17">
                  <c:v>сентябрь 20</c:v>
                </c:pt>
                <c:pt idx="18">
                  <c:v>октябрь 20</c:v>
                </c:pt>
                <c:pt idx="19">
                  <c:v>ноябрь 20</c:v>
                </c:pt>
                <c:pt idx="20">
                  <c:v>декабрь 20</c:v>
                </c:pt>
                <c:pt idx="21">
                  <c:v>январь 21</c:v>
                </c:pt>
                <c:pt idx="22">
                  <c:v>февраль 21</c:v>
                </c:pt>
                <c:pt idx="23">
                  <c:v>март 21</c:v>
                </c:pt>
                <c:pt idx="24">
                  <c:v>апрель 21</c:v>
                </c:pt>
                <c:pt idx="25">
                  <c:v>май 21</c:v>
                </c:pt>
                <c:pt idx="26">
                  <c:v>июнь 21</c:v>
                </c:pt>
                <c:pt idx="27">
                  <c:v>июль 21</c:v>
                </c:pt>
                <c:pt idx="28">
                  <c:v>август 21</c:v>
                </c:pt>
                <c:pt idx="29">
                  <c:v>сентябрь 21</c:v>
                </c:pt>
                <c:pt idx="30">
                  <c:v>октябрь 21</c:v>
                </c:pt>
                <c:pt idx="31">
                  <c:v>ноябрь 21</c:v>
                </c:pt>
                <c:pt idx="32">
                  <c:v>декабрь 21</c:v>
                </c:pt>
                <c:pt idx="33">
                  <c:v>январь 22</c:v>
                </c:pt>
                <c:pt idx="34">
                  <c:v>февраль 22</c:v>
                </c:pt>
                <c:pt idx="35">
                  <c:v>март 22</c:v>
                </c:pt>
                <c:pt idx="36">
                  <c:v>апрель 22</c:v>
                </c:pt>
                <c:pt idx="37">
                  <c:v>май 22</c:v>
                </c:pt>
                <c:pt idx="38">
                  <c:v>июнь 22</c:v>
                </c:pt>
                <c:pt idx="39">
                  <c:v>июль 22</c:v>
                </c:pt>
                <c:pt idx="40">
                  <c:v>август 22</c:v>
                </c:pt>
                <c:pt idx="41">
                  <c:v>сентябрь 22</c:v>
                </c:pt>
                <c:pt idx="42">
                  <c:v>октябрь 22</c:v>
                </c:pt>
                <c:pt idx="43">
                  <c:v>ноябрь 22</c:v>
                </c:pt>
                <c:pt idx="44">
                  <c:v>декабрь 22</c:v>
                </c:pt>
                <c:pt idx="45">
                  <c:v>январь 23</c:v>
                </c:pt>
                <c:pt idx="46">
                  <c:v>февраль 23</c:v>
                </c:pt>
                <c:pt idx="47">
                  <c:v>март 23</c:v>
                </c:pt>
                <c:pt idx="48">
                  <c:v>апрель 23</c:v>
                </c:pt>
                <c:pt idx="49">
                  <c:v>май 23</c:v>
                </c:pt>
                <c:pt idx="50">
                  <c:v>июнь 23</c:v>
                </c:pt>
                <c:pt idx="51">
                  <c:v>июль 23</c:v>
                </c:pt>
                <c:pt idx="52">
                  <c:v>август 23</c:v>
                </c:pt>
                <c:pt idx="53">
                  <c:v>сентябрь 23</c:v>
                </c:pt>
                <c:pt idx="54">
                  <c:v>октябрь 23</c:v>
                </c:pt>
                <c:pt idx="55">
                  <c:v>ноябрь 23</c:v>
                </c:pt>
                <c:pt idx="56">
                  <c:v>декабрь 23</c:v>
                </c:pt>
              </c:strCache>
            </c:strRef>
          </c:cat>
          <c:val>
            <c:numRef>
              <c:f>Лист1!$B$2:$B$58</c:f>
              <c:numCache>
                <c:formatCode>General</c:formatCode>
                <c:ptCount val="57"/>
                <c:pt idx="0">
                  <c:v>495780</c:v>
                </c:pt>
                <c:pt idx="1">
                  <c:v>1390431</c:v>
                </c:pt>
                <c:pt idx="2">
                  <c:v>763139</c:v>
                </c:pt>
                <c:pt idx="3">
                  <c:v>0</c:v>
                </c:pt>
                <c:pt idx="4">
                  <c:v>17795</c:v>
                </c:pt>
                <c:pt idx="5">
                  <c:v>5910</c:v>
                </c:pt>
                <c:pt idx="6">
                  <c:v>374525</c:v>
                </c:pt>
                <c:pt idx="7">
                  <c:v>347393</c:v>
                </c:pt>
                <c:pt idx="8">
                  <c:v>183915</c:v>
                </c:pt>
                <c:pt idx="9">
                  <c:v>124230</c:v>
                </c:pt>
                <c:pt idx="10">
                  <c:v>1084117</c:v>
                </c:pt>
                <c:pt idx="11">
                  <c:v>1146193</c:v>
                </c:pt>
                <c:pt idx="12">
                  <c:v>23940</c:v>
                </c:pt>
                <c:pt idx="13">
                  <c:v>87793</c:v>
                </c:pt>
                <c:pt idx="14">
                  <c:v>419942</c:v>
                </c:pt>
                <c:pt idx="15">
                  <c:v>385155</c:v>
                </c:pt>
                <c:pt idx="16">
                  <c:v>242913</c:v>
                </c:pt>
                <c:pt idx="17">
                  <c:v>311915</c:v>
                </c:pt>
                <c:pt idx="18">
                  <c:v>193990</c:v>
                </c:pt>
                <c:pt idx="19">
                  <c:v>129940</c:v>
                </c:pt>
                <c:pt idx="20">
                  <c:v>708167</c:v>
                </c:pt>
                <c:pt idx="21">
                  <c:v>906739</c:v>
                </c:pt>
                <c:pt idx="22">
                  <c:v>970018</c:v>
                </c:pt>
                <c:pt idx="23">
                  <c:v>1072838</c:v>
                </c:pt>
                <c:pt idx="24">
                  <c:v>84440</c:v>
                </c:pt>
                <c:pt idx="25">
                  <c:v>101030</c:v>
                </c:pt>
                <c:pt idx="26">
                  <c:v>481265</c:v>
                </c:pt>
                <c:pt idx="27">
                  <c:v>925783</c:v>
                </c:pt>
                <c:pt idx="28">
                  <c:v>609815</c:v>
                </c:pt>
                <c:pt idx="29">
                  <c:v>313605</c:v>
                </c:pt>
                <c:pt idx="30">
                  <c:v>462142</c:v>
                </c:pt>
                <c:pt idx="31">
                  <c:v>431870</c:v>
                </c:pt>
                <c:pt idx="32" formatCode="#,##0">
                  <c:v>1389998</c:v>
                </c:pt>
                <c:pt idx="33" formatCode="#,##0">
                  <c:v>527315</c:v>
                </c:pt>
                <c:pt idx="34" formatCode="#,##0">
                  <c:v>1299148</c:v>
                </c:pt>
                <c:pt idx="35" formatCode="#,##0">
                  <c:v>1047683</c:v>
                </c:pt>
                <c:pt idx="36" formatCode="#,##0">
                  <c:v>119718</c:v>
                </c:pt>
                <c:pt idx="37" formatCode="#,##0">
                  <c:v>352692</c:v>
                </c:pt>
                <c:pt idx="38" formatCode="#,##0">
                  <c:v>792383</c:v>
                </c:pt>
                <c:pt idx="39" formatCode="#,##0">
                  <c:v>989321</c:v>
                </c:pt>
                <c:pt idx="40" formatCode="#,##0">
                  <c:v>1285917</c:v>
                </c:pt>
                <c:pt idx="41" formatCode="#,##0">
                  <c:v>364155</c:v>
                </c:pt>
                <c:pt idx="42" formatCode="#,##0">
                  <c:v>260284</c:v>
                </c:pt>
                <c:pt idx="43" formatCode="#,##0">
                  <c:v>168360</c:v>
                </c:pt>
                <c:pt idx="44" formatCode="#,##0">
                  <c:v>615955</c:v>
                </c:pt>
                <c:pt idx="45" formatCode="#,##0">
                  <c:v>981507</c:v>
                </c:pt>
                <c:pt idx="46" formatCode="#,##0">
                  <c:v>1751399</c:v>
                </c:pt>
                <c:pt idx="47" formatCode="#,##0">
                  <c:v>1574499</c:v>
                </c:pt>
                <c:pt idx="48" formatCode="#,##0">
                  <c:v>361850</c:v>
                </c:pt>
                <c:pt idx="49" formatCode="#,##0">
                  <c:v>306392</c:v>
                </c:pt>
                <c:pt idx="50" formatCode="#,##0">
                  <c:v>1065757</c:v>
                </c:pt>
                <c:pt idx="51" formatCode="#,##0">
                  <c:v>1094740</c:v>
                </c:pt>
                <c:pt idx="52" formatCode="#,##0">
                  <c:v>906092</c:v>
                </c:pt>
                <c:pt idx="53" formatCode="#,##0">
                  <c:v>501105</c:v>
                </c:pt>
                <c:pt idx="54" formatCode="#,##0">
                  <c:v>351596</c:v>
                </c:pt>
                <c:pt idx="55" formatCode="#,##0">
                  <c:v>178120</c:v>
                </c:pt>
                <c:pt idx="56" formatCode="#,##0">
                  <c:v>713687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774784"/>
        <c:axId val="140776576"/>
      </c:barChart>
      <c:catAx>
        <c:axId val="140774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600">
                <a:latin typeface="Acrom" panose="00000500000000000000" pitchFamily="50" charset="-52"/>
              </a:defRPr>
            </a:pPr>
            <a:endParaRPr lang="ru-RU"/>
          </a:p>
        </c:txPr>
        <c:crossAx val="140776576"/>
        <c:crosses val="autoZero"/>
        <c:auto val="1"/>
        <c:lblAlgn val="ctr"/>
        <c:lblOffset val="100"/>
        <c:noMultiLvlLbl val="0"/>
      </c:catAx>
      <c:valAx>
        <c:axId val="140776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77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678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8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9"/>
            <c:invertIfNegative val="0"/>
            <c:bubble3D val="0"/>
            <c:spPr>
              <a:solidFill>
                <a:srgbClr val="BBE7E6"/>
              </a:solidFill>
            </c:spPr>
          </c:dPt>
          <c:dPt>
            <c:idx val="10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1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2"/>
            <c:invertIfNegative val="0"/>
            <c:bubble3D val="0"/>
            <c:spPr>
              <a:solidFill>
                <a:srgbClr val="006783"/>
              </a:solidFill>
              <a:ln>
                <a:noFill/>
              </a:ln>
            </c:spPr>
          </c:dPt>
          <c:dPt>
            <c:idx val="13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4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5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6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7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8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19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20"/>
            <c:invertIfNegative val="0"/>
            <c:bubble3D val="0"/>
            <c:spPr>
              <a:solidFill>
                <a:srgbClr val="BBE7E6"/>
              </a:solidFill>
              <a:ln>
                <a:noFill/>
              </a:ln>
            </c:spPr>
          </c:dPt>
          <c:dPt>
            <c:idx val="21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2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3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4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5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6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7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8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29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0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1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2"/>
            <c:invertIfNegative val="0"/>
            <c:bubble3D val="0"/>
            <c:spPr>
              <a:solidFill>
                <a:srgbClr val="0083BE"/>
              </a:solidFill>
              <a:ln>
                <a:noFill/>
              </a:ln>
            </c:spPr>
          </c:dPt>
          <c:dPt>
            <c:idx val="33"/>
            <c:invertIfNegative val="0"/>
            <c:bubble3D val="0"/>
            <c:spPr>
              <a:solidFill>
                <a:srgbClr val="A71056"/>
              </a:solidFill>
              <a:ln>
                <a:solidFill>
                  <a:schemeClr val="accent1"/>
                </a:solidFill>
              </a:ln>
            </c:spPr>
          </c:dPt>
          <c:dPt>
            <c:idx val="34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5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6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7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8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39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0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1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2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3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4"/>
            <c:invertIfNegative val="0"/>
            <c:bubble3D val="0"/>
            <c:spPr>
              <a:solidFill>
                <a:srgbClr val="A71056"/>
              </a:solidFill>
            </c:spPr>
          </c:dPt>
          <c:dPt>
            <c:idx val="45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6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7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8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49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0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1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2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3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4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5"/>
            <c:invertIfNegative val="0"/>
            <c:bubble3D val="0"/>
            <c:spPr>
              <a:solidFill>
                <a:srgbClr val="DAC9B5"/>
              </a:solidFill>
            </c:spPr>
          </c:dPt>
          <c:dPt>
            <c:idx val="56"/>
            <c:invertIfNegative val="0"/>
            <c:bubble3D val="0"/>
            <c:spPr>
              <a:solidFill>
                <a:srgbClr val="DAC9B5"/>
              </a:solidFill>
            </c:spPr>
          </c:dPt>
          <c:trendline>
            <c:trendlineType val="exp"/>
            <c:dispRSqr val="0"/>
            <c:dispEq val="0"/>
          </c:trendline>
          <c:cat>
            <c:strRef>
              <c:f>Лист1!$A$2:$A$58</c:f>
              <c:strCache>
                <c:ptCount val="57"/>
                <c:pt idx="0">
                  <c:v>январь 19</c:v>
                </c:pt>
                <c:pt idx="1">
                  <c:v>февраль 19</c:v>
                </c:pt>
                <c:pt idx="2">
                  <c:v>март 19</c:v>
                </c:pt>
                <c:pt idx="3">
                  <c:v>апрель 19</c:v>
                </c:pt>
                <c:pt idx="4">
                  <c:v>май 19</c:v>
                </c:pt>
                <c:pt idx="5">
                  <c:v>июнь 19</c:v>
                </c:pt>
                <c:pt idx="6">
                  <c:v>июль 19</c:v>
                </c:pt>
                <c:pt idx="7">
                  <c:v>август 19</c:v>
                </c:pt>
                <c:pt idx="8">
                  <c:v>сентябрь 19</c:v>
                </c:pt>
                <c:pt idx="9">
                  <c:v>январь 20</c:v>
                </c:pt>
                <c:pt idx="10">
                  <c:v>февраль 20</c:v>
                </c:pt>
                <c:pt idx="11">
                  <c:v>март 20</c:v>
                </c:pt>
                <c:pt idx="12">
                  <c:v>апрель 20</c:v>
                </c:pt>
                <c:pt idx="13">
                  <c:v>май 20</c:v>
                </c:pt>
                <c:pt idx="14">
                  <c:v>июнь 20</c:v>
                </c:pt>
                <c:pt idx="15">
                  <c:v>июль 20</c:v>
                </c:pt>
                <c:pt idx="16">
                  <c:v>август 20</c:v>
                </c:pt>
                <c:pt idx="17">
                  <c:v>сентябрь 20</c:v>
                </c:pt>
                <c:pt idx="18">
                  <c:v>октябрь 20</c:v>
                </c:pt>
                <c:pt idx="19">
                  <c:v>ноябрь 20</c:v>
                </c:pt>
                <c:pt idx="20">
                  <c:v>декабрь 20</c:v>
                </c:pt>
                <c:pt idx="21">
                  <c:v>январь 21</c:v>
                </c:pt>
                <c:pt idx="22">
                  <c:v>февраль 21</c:v>
                </c:pt>
                <c:pt idx="23">
                  <c:v>март 21</c:v>
                </c:pt>
                <c:pt idx="24">
                  <c:v>апрель 21</c:v>
                </c:pt>
                <c:pt idx="25">
                  <c:v>май 21</c:v>
                </c:pt>
                <c:pt idx="26">
                  <c:v>июнь 21</c:v>
                </c:pt>
                <c:pt idx="27">
                  <c:v>июль 21</c:v>
                </c:pt>
                <c:pt idx="28">
                  <c:v>август 21</c:v>
                </c:pt>
                <c:pt idx="29">
                  <c:v>сентябрь 21</c:v>
                </c:pt>
                <c:pt idx="30">
                  <c:v>октябрь 21</c:v>
                </c:pt>
                <c:pt idx="31">
                  <c:v>ноябрь 21</c:v>
                </c:pt>
                <c:pt idx="32">
                  <c:v>декабрь 21</c:v>
                </c:pt>
                <c:pt idx="33">
                  <c:v>январь 22</c:v>
                </c:pt>
                <c:pt idx="34">
                  <c:v>февраль 22</c:v>
                </c:pt>
                <c:pt idx="35">
                  <c:v>март 22</c:v>
                </c:pt>
                <c:pt idx="36">
                  <c:v>апрель 22</c:v>
                </c:pt>
                <c:pt idx="37">
                  <c:v>май 22</c:v>
                </c:pt>
                <c:pt idx="38">
                  <c:v>июнь 22</c:v>
                </c:pt>
                <c:pt idx="39">
                  <c:v>июль 22</c:v>
                </c:pt>
                <c:pt idx="40">
                  <c:v>август 22</c:v>
                </c:pt>
                <c:pt idx="41">
                  <c:v>сентябрь 22</c:v>
                </c:pt>
                <c:pt idx="42">
                  <c:v>октябрь 22</c:v>
                </c:pt>
                <c:pt idx="43">
                  <c:v>ноябрь 22</c:v>
                </c:pt>
                <c:pt idx="44">
                  <c:v>декабрь 22</c:v>
                </c:pt>
                <c:pt idx="45">
                  <c:v>январь 23</c:v>
                </c:pt>
                <c:pt idx="46">
                  <c:v>февраль 23</c:v>
                </c:pt>
                <c:pt idx="47">
                  <c:v>март 23</c:v>
                </c:pt>
                <c:pt idx="48">
                  <c:v>апрель 23</c:v>
                </c:pt>
                <c:pt idx="49">
                  <c:v>май 23</c:v>
                </c:pt>
                <c:pt idx="50">
                  <c:v>июнь 23</c:v>
                </c:pt>
                <c:pt idx="51">
                  <c:v>июль 23</c:v>
                </c:pt>
                <c:pt idx="52">
                  <c:v>август 23</c:v>
                </c:pt>
                <c:pt idx="53">
                  <c:v>сентябрь 23</c:v>
                </c:pt>
                <c:pt idx="54">
                  <c:v>октябрь 23</c:v>
                </c:pt>
                <c:pt idx="55">
                  <c:v>ноябрь 23</c:v>
                </c:pt>
                <c:pt idx="56">
                  <c:v>декабрь 23</c:v>
                </c:pt>
              </c:strCache>
            </c:strRef>
          </c:cat>
          <c:val>
            <c:numRef>
              <c:f>Лист1!$B$2:$B$58</c:f>
              <c:numCache>
                <c:formatCode>General</c:formatCode>
                <c:ptCount val="57"/>
                <c:pt idx="0">
                  <c:v>379300</c:v>
                </c:pt>
                <c:pt idx="1">
                  <c:v>544300</c:v>
                </c:pt>
                <c:pt idx="2">
                  <c:v>631860</c:v>
                </c:pt>
                <c:pt idx="3">
                  <c:v>6600</c:v>
                </c:pt>
                <c:pt idx="4">
                  <c:v>0</c:v>
                </c:pt>
                <c:pt idx="5">
                  <c:v>80780</c:v>
                </c:pt>
                <c:pt idx="6">
                  <c:v>650300</c:v>
                </c:pt>
                <c:pt idx="7">
                  <c:v>722630</c:v>
                </c:pt>
                <c:pt idx="8">
                  <c:v>269020</c:v>
                </c:pt>
                <c:pt idx="9">
                  <c:v>544450</c:v>
                </c:pt>
                <c:pt idx="10">
                  <c:v>439500</c:v>
                </c:pt>
                <c:pt idx="11">
                  <c:v>614700</c:v>
                </c:pt>
                <c:pt idx="12">
                  <c:v>0</c:v>
                </c:pt>
                <c:pt idx="13">
                  <c:v>26000</c:v>
                </c:pt>
                <c:pt idx="14">
                  <c:v>236880</c:v>
                </c:pt>
                <c:pt idx="15">
                  <c:v>474700</c:v>
                </c:pt>
                <c:pt idx="16">
                  <c:v>388100</c:v>
                </c:pt>
                <c:pt idx="17">
                  <c:v>87100</c:v>
                </c:pt>
                <c:pt idx="18">
                  <c:v>39135</c:v>
                </c:pt>
                <c:pt idx="19">
                  <c:v>87800</c:v>
                </c:pt>
                <c:pt idx="20">
                  <c:v>57700</c:v>
                </c:pt>
                <c:pt idx="21">
                  <c:v>596000</c:v>
                </c:pt>
                <c:pt idx="22">
                  <c:v>533340</c:v>
                </c:pt>
                <c:pt idx="23">
                  <c:v>345000</c:v>
                </c:pt>
                <c:pt idx="24">
                  <c:v>29300</c:v>
                </c:pt>
                <c:pt idx="25">
                  <c:v>94500</c:v>
                </c:pt>
                <c:pt idx="26">
                  <c:v>200620</c:v>
                </c:pt>
                <c:pt idx="27">
                  <c:v>478740</c:v>
                </c:pt>
                <c:pt idx="28">
                  <c:v>522000</c:v>
                </c:pt>
                <c:pt idx="29">
                  <c:v>213380</c:v>
                </c:pt>
                <c:pt idx="30">
                  <c:v>139090</c:v>
                </c:pt>
                <c:pt idx="31">
                  <c:v>96875</c:v>
                </c:pt>
                <c:pt idx="32" formatCode="#,##0">
                  <c:v>186490</c:v>
                </c:pt>
                <c:pt idx="33" formatCode="#,##0">
                  <c:v>448210</c:v>
                </c:pt>
                <c:pt idx="34" formatCode="#,##0">
                  <c:v>520800</c:v>
                </c:pt>
                <c:pt idx="35" formatCode="#,##0">
                  <c:v>379590</c:v>
                </c:pt>
                <c:pt idx="36" formatCode="#,##0">
                  <c:v>66750</c:v>
                </c:pt>
                <c:pt idx="37" formatCode="#,##0">
                  <c:v>31855</c:v>
                </c:pt>
                <c:pt idx="38" formatCode="#,##0">
                  <c:v>295972</c:v>
                </c:pt>
                <c:pt idx="39" formatCode="#,##0">
                  <c:v>397530</c:v>
                </c:pt>
                <c:pt idx="40" formatCode="#,##0">
                  <c:v>402595</c:v>
                </c:pt>
                <c:pt idx="41" formatCode="#,##0">
                  <c:v>130350</c:v>
                </c:pt>
                <c:pt idx="42" formatCode="#,##0">
                  <c:v>56300</c:v>
                </c:pt>
                <c:pt idx="43" formatCode="#,##0">
                  <c:v>74000</c:v>
                </c:pt>
                <c:pt idx="44" formatCode="#,##0">
                  <c:v>53500</c:v>
                </c:pt>
                <c:pt idx="45" formatCode="#,##0">
                  <c:v>343080</c:v>
                </c:pt>
                <c:pt idx="46" formatCode="#,##0">
                  <c:v>1159606</c:v>
                </c:pt>
                <c:pt idx="47" formatCode="#,##0">
                  <c:v>602135</c:v>
                </c:pt>
                <c:pt idx="48" formatCode="#,##0">
                  <c:v>97950</c:v>
                </c:pt>
                <c:pt idx="49" formatCode="#,##0">
                  <c:v>18500</c:v>
                </c:pt>
                <c:pt idx="50" formatCode="#,##0">
                  <c:v>237140</c:v>
                </c:pt>
                <c:pt idx="51" formatCode="#,##0">
                  <c:v>475090</c:v>
                </c:pt>
                <c:pt idx="52" formatCode="#,##0">
                  <c:v>341830</c:v>
                </c:pt>
                <c:pt idx="53" formatCode="#,##0">
                  <c:v>290850</c:v>
                </c:pt>
                <c:pt idx="54" formatCode="#,##0">
                  <c:v>82370</c:v>
                </c:pt>
                <c:pt idx="55" formatCode="#,##0">
                  <c:v>57685</c:v>
                </c:pt>
                <c:pt idx="56" formatCode="#,##0">
                  <c:v>113678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665408"/>
        <c:axId val="145679488"/>
      </c:barChart>
      <c:catAx>
        <c:axId val="145665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600">
                <a:latin typeface="Acrom" panose="00000500000000000000" pitchFamily="50" charset="-52"/>
              </a:defRPr>
            </a:pPr>
            <a:endParaRPr lang="ru-RU"/>
          </a:p>
        </c:txPr>
        <c:crossAx val="145679488"/>
        <c:crosses val="autoZero"/>
        <c:auto val="1"/>
        <c:lblAlgn val="ctr"/>
        <c:lblOffset val="100"/>
        <c:noMultiLvlLbl val="0"/>
      </c:catAx>
      <c:valAx>
        <c:axId val="145679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5665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DF06A-8441-4FDA-B88B-1BAC8555A1DA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08625-AA95-46C3-95C3-E073E05D4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9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2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08625-AA95-46C3-95C3-E073E05D40CB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7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0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9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6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4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2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15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6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27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37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4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9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3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40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0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81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28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87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7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96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94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7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63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2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91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61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89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82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2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02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82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33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5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5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00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03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46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5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4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0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2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5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7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2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9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0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7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6E2-0E7C-4A05-9B22-3F698C69B5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D2BF-0657-4C1A-8A3A-3015504005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7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vk.com/video4761208_456239639?list=f20d81755821eb001f" TargetMode="Externa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11" Type="http://schemas.openxmlformats.org/officeDocument/2006/relationships/image" Target="../media/image20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image" Target="../media/image24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png"/><Relationship Id="rId4" Type="http://schemas.openxmlformats.org/officeDocument/2006/relationships/hyperlink" Target="https://www.youtube.com/watch?v=PwcvU0RXU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UXltyjHRi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80.jpe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6.png"/><Relationship Id="rId24" Type="http://schemas.openxmlformats.org/officeDocument/2006/relationships/image" Target="../media/image99.jpeg"/><Relationship Id="rId32" Type="http://schemas.openxmlformats.org/officeDocument/2006/relationships/image" Target="../media/image107.png"/><Relationship Id="rId5" Type="http://schemas.openxmlformats.org/officeDocument/2006/relationships/image" Target="../media/image2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6.png"/><Relationship Id="rId4" Type="http://schemas.openxmlformats.org/officeDocument/2006/relationships/image" Target="../media/image81.jpeg"/><Relationship Id="rId9" Type="http://schemas.openxmlformats.org/officeDocument/2006/relationships/image" Target="../media/image84.png"/><Relationship Id="rId14" Type="http://schemas.openxmlformats.org/officeDocument/2006/relationships/image" Target="../media/image89.jpeg"/><Relationship Id="rId22" Type="http://schemas.openxmlformats.org/officeDocument/2006/relationships/image" Target="../media/image97.png"/><Relationship Id="rId27" Type="http://schemas.openxmlformats.org/officeDocument/2006/relationships/image" Target="../media/image102.jpeg"/><Relationship Id="rId30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olubino.org" TargetMode="External"/><Relationship Id="rId2" Type="http://schemas.openxmlformats.org/officeDocument/2006/relationships/hyperlink" Target="https://golubino.org/" TargetMode="External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5" Type="http://schemas.openxmlformats.org/officeDocument/2006/relationships/image" Target="../media/image108.png"/><Relationship Id="rId4" Type="http://schemas.openxmlformats.org/officeDocument/2006/relationships/hyperlink" Target="https://vk.com/golubino_par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b="11615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4083918"/>
            <a:ext cx="9144000" cy="864096"/>
          </a:xfrm>
          <a:prstGeom prst="rect">
            <a:avLst/>
          </a:prstGeom>
          <a:solidFill>
            <a:schemeClr val="tx1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16812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ПАРК «ГОЛУБИНО»</a:t>
            </a:r>
          </a:p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АРХАНГЕЛЬСКАЯ ОБЛАСТЬ, ПИНЕЖСКИЙ ОКРУГ</a:t>
            </a:r>
            <a:endParaRPr lang="ru-RU" sz="16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384" y="4166323"/>
            <a:ext cx="628104" cy="6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/>
          <a:stretch/>
        </p:blipFill>
        <p:spPr bwMode="auto">
          <a:xfrm>
            <a:off x="-36512" y="1250"/>
            <a:ext cx="6429920" cy="514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221144"/>
            <a:ext cx="1278788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5</a:t>
            </a:r>
            <a:r>
              <a:rPr lang="ru-RU" sz="14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ч</a:t>
            </a:r>
            <a:endParaRPr lang="ru-RU" sz="2400" b="1" dirty="0">
              <a:solidFill>
                <a:schemeClr val="bg1"/>
              </a:solidFill>
              <a:latin typeface="Acrom" panose="00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3408" y="44330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5751"/>
                </a:solidFill>
                <a:latin typeface="Acrom" panose="00000500000000000000" pitchFamily="50" charset="-52"/>
              </a:rPr>
              <a:t>ПРАЗДНИКА</a:t>
            </a:r>
            <a:endParaRPr lang="ru-RU" sz="1600" dirty="0">
              <a:solidFill>
                <a:srgbClr val="005751"/>
              </a:solidFill>
              <a:latin typeface="Acrom" panose="000005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5420" y="896990"/>
            <a:ext cx="1278788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188</a:t>
            </a:r>
            <a:r>
              <a:rPr lang="ru-RU" sz="14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км</a:t>
            </a:r>
            <a:endParaRPr lang="ru-RU" sz="2400" b="1" dirty="0">
              <a:solidFill>
                <a:schemeClr val="bg1"/>
              </a:solidFill>
              <a:latin typeface="Acrom" panose="00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3408" y="107897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5751"/>
                </a:solidFill>
                <a:latin typeface="Acrom" panose="00000500000000000000" pitchFamily="50" charset="-52"/>
              </a:rPr>
              <a:t>от АРХАНГЕЛЬСКА</a:t>
            </a:r>
            <a:endParaRPr lang="ru-RU" sz="1600" dirty="0">
              <a:solidFill>
                <a:srgbClr val="005751"/>
              </a:solidFill>
              <a:latin typeface="Acrom" panose="000005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3452" y="1529249"/>
            <a:ext cx="1278788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-</a:t>
            </a:r>
            <a:r>
              <a:rPr lang="ru-RU" sz="3200" b="1" dirty="0" smtClean="0">
                <a:solidFill>
                  <a:schemeClr val="bg1"/>
                </a:solidFill>
                <a:latin typeface="Acrom" panose="00000500000000000000" pitchFamily="2" charset="-52"/>
              </a:rPr>
              <a:t>37</a:t>
            </a:r>
            <a:r>
              <a:rPr lang="ru-RU" sz="2800" b="1" baseline="30000" dirty="0" smtClean="0">
                <a:solidFill>
                  <a:schemeClr val="bg1"/>
                </a:solidFill>
                <a:latin typeface="Acrom" panose="00000500000000000000" pitchFamily="2" charset="-52"/>
              </a:rPr>
              <a:t>о</a:t>
            </a:r>
            <a:endParaRPr lang="ru-RU" b="1" baseline="30000" dirty="0">
              <a:solidFill>
                <a:schemeClr val="bg1"/>
              </a:solidFill>
              <a:latin typeface="Acrom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3408" y="165235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5751"/>
                </a:solidFill>
                <a:latin typeface="Acrom" panose="00000500000000000000" pitchFamily="50" charset="-52"/>
              </a:rPr>
              <a:t>МОРОЗ</a:t>
            </a:r>
            <a:endParaRPr lang="ru-RU" sz="1600" dirty="0">
              <a:solidFill>
                <a:srgbClr val="005751"/>
              </a:solidFill>
              <a:latin typeface="Acrom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3362" y="2203001"/>
            <a:ext cx="20075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Acrom" panose="00000500000000000000" pitchFamily="2" charset="-52"/>
              </a:rPr>
              <a:t>2 500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3408" y="232611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5751"/>
                </a:solidFill>
                <a:latin typeface="Acrom" panose="00000500000000000000" pitchFamily="50" charset="-52"/>
              </a:rPr>
              <a:t>ГОСТЕЙ</a:t>
            </a:r>
            <a:endParaRPr lang="ru-RU" sz="1600" dirty="0">
              <a:solidFill>
                <a:srgbClr val="005751"/>
              </a:solidFill>
              <a:latin typeface="Acrom" panose="000005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4382347"/>
            <a:ext cx="628104" cy="637675"/>
          </a:xfrm>
          <a:prstGeom prst="rect">
            <a:avLst/>
          </a:prstGeom>
        </p:spPr>
      </p:pic>
      <p:pic>
        <p:nvPicPr>
          <p:cNvPr id="5123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7752"/>
            <a:ext cx="720080" cy="73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43608" y="18677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crom" panose="00000500000000000000" pitchFamily="50" charset="-52"/>
              </a:rPr>
              <a:t>ФИЛЬМ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Acrom" panose="00000500000000000000" pitchFamily="50" charset="-52"/>
              </a:rPr>
              <a:t>ВЕРЫ ВАКУЛОВОЙ</a:t>
            </a:r>
            <a:endParaRPr lang="ru-RU" sz="1600" b="1" dirty="0">
              <a:solidFill>
                <a:schemeClr val="bg1"/>
              </a:solidFill>
              <a:latin typeface="Acrom" panose="00000500000000000000" pitchFamily="50" charset="-52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15616" y="771550"/>
            <a:ext cx="2160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" b="12569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4083918"/>
            <a:ext cx="9144000" cy="864096"/>
          </a:xfrm>
          <a:prstGeom prst="rect">
            <a:avLst/>
          </a:prstGeom>
          <a:solidFill>
            <a:srgbClr val="4C332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427032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ИНФРАСТРУКТУРА</a:t>
            </a:r>
            <a:endParaRPr lang="ru-RU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63888" y="4172475"/>
            <a:ext cx="0" cy="6869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36970" y="4089709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crom" panose="00000500000000000000" pitchFamily="50" charset="-52"/>
              </a:rPr>
              <a:t>ВМЕСТИМОСТЬ </a:t>
            </a:r>
            <a:r>
              <a:rPr lang="ru-RU" sz="1500" dirty="0" smtClean="0">
                <a:solidFill>
                  <a:prstClr val="white"/>
                </a:solidFill>
                <a:latin typeface="Acrom" panose="00000500000000000000" pitchFamily="50" charset="-52"/>
              </a:rPr>
              <a:t>(одноместное)</a:t>
            </a:r>
            <a:r>
              <a:rPr lang="ru-RU" sz="1600" dirty="0" smtClean="0">
                <a:solidFill>
                  <a:prstClr val="white"/>
                </a:solidFill>
                <a:latin typeface="Acrom" panose="00000500000000000000" pitchFamily="50" charset="-52"/>
              </a:rPr>
              <a:t>: 20 </a:t>
            </a:r>
            <a:r>
              <a:rPr lang="ru-RU" sz="1500" dirty="0" smtClean="0">
                <a:solidFill>
                  <a:prstClr val="white"/>
                </a:solidFill>
                <a:latin typeface="Acrom" panose="00000500000000000000" pitchFamily="50" charset="-52"/>
              </a:rPr>
              <a:t>чел.</a:t>
            </a:r>
          </a:p>
          <a:p>
            <a:r>
              <a:rPr lang="ru-RU" sz="1600" dirty="0" smtClean="0">
                <a:solidFill>
                  <a:prstClr val="white"/>
                </a:solidFill>
                <a:latin typeface="Acrom" panose="00000500000000000000" pitchFamily="50" charset="-52"/>
              </a:rPr>
              <a:t>ВМЕСТИМОСТЬ </a:t>
            </a:r>
            <a:r>
              <a:rPr lang="ru-RU" sz="1500" dirty="0" smtClean="0">
                <a:solidFill>
                  <a:prstClr val="white"/>
                </a:solidFill>
                <a:latin typeface="Acrom" panose="00000500000000000000" pitchFamily="50" charset="-52"/>
              </a:rPr>
              <a:t>(двухместное)</a:t>
            </a:r>
            <a:r>
              <a:rPr lang="ru-RU" sz="1600" dirty="0" smtClean="0">
                <a:solidFill>
                  <a:prstClr val="white"/>
                </a:solidFill>
                <a:latin typeface="Acrom" panose="00000500000000000000" pitchFamily="50" charset="-52"/>
              </a:rPr>
              <a:t>: 35 </a:t>
            </a:r>
            <a:r>
              <a:rPr lang="ru-RU" sz="1500" dirty="0" smtClean="0">
                <a:solidFill>
                  <a:prstClr val="white"/>
                </a:solidFill>
                <a:latin typeface="Acrom" panose="00000500000000000000" pitchFamily="50" charset="-52"/>
              </a:rPr>
              <a:t>чел.</a:t>
            </a:r>
          </a:p>
          <a:p>
            <a:r>
              <a:rPr lang="ru-RU" sz="1600" dirty="0" smtClean="0">
                <a:solidFill>
                  <a:prstClr val="white"/>
                </a:solidFill>
                <a:latin typeface="Acrom" panose="00000500000000000000" pitchFamily="50" charset="-52"/>
              </a:rPr>
              <a:t>МАКСИМАЛЬНАЯ ВМЕСТИМОСТЬ: 100 </a:t>
            </a:r>
            <a:r>
              <a:rPr lang="ru-RU" sz="1500" dirty="0" smtClean="0">
                <a:solidFill>
                  <a:prstClr val="white"/>
                </a:solidFill>
                <a:latin typeface="Acrom" panose="00000500000000000000" pitchFamily="50" charset="-52"/>
              </a:rPr>
              <a:t>чел.</a:t>
            </a:r>
            <a:endParaRPr lang="ru-RU" sz="1500" dirty="0">
              <a:solidFill>
                <a:prstClr val="white"/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73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 bwMode="auto">
          <a:xfrm>
            <a:off x="0" y="0"/>
            <a:ext cx="925140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80720" y="0"/>
            <a:ext cx="2771800" cy="5143500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7624884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7840908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8056932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741928"/>
            <a:ext cx="2664296" cy="43550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КОРПУС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«ЛЕСНОЙ ОТЕЛЬ»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ОТКРЫТ В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2016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г.</a:t>
            </a: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9 НОМЕРОВ «СТАНДАРТ»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 НОМЕРА «КОМФОРТ»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ДВУХМЕСТНЫЕ НОМЕРА </a:t>
            </a:r>
            <a:r>
              <a:rPr lang="en-US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TWIN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 ДОП. МЕСТАМИ: РАСКЛАДНОЙ ДИВАН (140 СМ)</a:t>
            </a:r>
          </a:p>
          <a:p>
            <a:endParaRPr lang="ru-RU" sz="5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ЕСТЬ СМЕЖНЫЕ НОМЕРА</a:t>
            </a:r>
          </a:p>
          <a:p>
            <a:endParaRPr lang="ru-RU" sz="14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САНУЗЕЛ В КАЖДОМ НОМЕРЕ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MAX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ВМЕСТИМОСТЬ ВСЕГО КОРПУСА: 33 </a:t>
            </a:r>
            <a:r>
              <a:rPr lang="ru-RU" sz="11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ЧЕЛ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. (22+11)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15 м</a:t>
            </a:r>
            <a:r>
              <a:rPr lang="ru-RU" sz="1400" b="1" baseline="30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</a:t>
            </a:r>
            <a:endParaRPr lang="ru-RU" sz="1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50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2"/>
          <a:stretch/>
        </p:blipFill>
        <p:spPr bwMode="auto">
          <a:xfrm>
            <a:off x="1331640" y="0"/>
            <a:ext cx="7812361" cy="51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r="9447"/>
          <a:stretch/>
        </p:blipFill>
        <p:spPr bwMode="auto">
          <a:xfrm>
            <a:off x="0" y="-20538"/>
            <a:ext cx="3707904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407" y="-20538"/>
            <a:ext cx="2771800" cy="5184752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189" y="738837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СПАЛЬНЯ </a:t>
            </a:r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TWIN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45" y="1860174"/>
            <a:ext cx="223061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САНУЗЕЛ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 ДУШЕВОЙ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306" y="1142117"/>
            <a:ext cx="244663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ДОП. МЕСТО: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РАСКЛАДНОЙ ДИВАН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(140 СМ)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405" y="3140845"/>
            <a:ext cx="222720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ФЕН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2427734"/>
            <a:ext cx="223061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НАБОР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ИНДИВИДУАЛЬНОЙ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КОСМЕТИКИ ДЛЯ ДУША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998" y="4526999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ТЁПЛЫЙ ПОЛ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189" y="3579862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TV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998" y="4070236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КОНСОЛЬ, СТУЛЬЯ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80" y="195486"/>
            <a:ext cx="244663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НОМЕР «СТАНДАРТ»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25" name="Picture 3" descr="C:\Users\user\Downloads\477273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44" y="3564381"/>
            <a:ext cx="303513" cy="3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user\Downloads\p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4" y="4515966"/>
            <a:ext cx="229412" cy="2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user\Downloads\noun_322173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44" y="1876351"/>
            <a:ext cx="335359" cy="3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user\Downloads\82827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248" y="3144058"/>
            <a:ext cx="308330" cy="3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user\Downloads\1005667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5" y="2528874"/>
            <a:ext cx="323165" cy="3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ser\Downloads\2414613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2" y="656230"/>
            <a:ext cx="403352" cy="4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user\Downloads\2414613.png"/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10715" y="1142117"/>
            <a:ext cx="210761" cy="42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2038231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7" y="4024354"/>
            <a:ext cx="368762" cy="3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2"/>
          <a:stretch/>
        </p:blipFill>
        <p:spPr bwMode="auto">
          <a:xfrm>
            <a:off x="1396595" y="0"/>
            <a:ext cx="778391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" y="0"/>
            <a:ext cx="374818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3407" y="-20538"/>
            <a:ext cx="2771800" cy="5184752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782" y="585937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СПАЛЬНЯ </a:t>
            </a:r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DBL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145" y="1688243"/>
            <a:ext cx="223061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САНУЗЕЛ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 ВАННОЙ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5306" y="970186"/>
            <a:ext cx="244663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ДОП. МЕСТО: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РАСКЛАДНОЙ ДИВАН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(140 СМ)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405" y="2931790"/>
            <a:ext cx="222720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ФЕН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7782" y="2244809"/>
            <a:ext cx="223061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НАБОР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ИНДИВИД. КОСМЕТИКИ ДЛЯ ДУША, ХАЛАТЫ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4998" y="4743023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ТЁПЛЫЙ ПОЛ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1189" y="3291830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TV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4998" y="4382983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КОНСОЛЬ, СТУЛЬЯ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4596" y="3651870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КОНДИЦИОНЕР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880" y="195486"/>
            <a:ext cx="244663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НОМЕР «КОМФОРТ»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7782" y="4022943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КОФЕМАШИНА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48" name="Picture 3" descr="C:\Users\user\Downloads\477273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965" y="3276349"/>
            <a:ext cx="303513" cy="3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user\Downloads\974185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5" y="3651870"/>
            <a:ext cx="306597" cy="3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user\Downloads\p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9" y="4766741"/>
            <a:ext cx="229412" cy="2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Users\user\Downloads\noun_322173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44" y="1732335"/>
            <a:ext cx="335359" cy="3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user\Downloads\82827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558" y="2928575"/>
            <a:ext cx="308330" cy="3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user\Downloads\1005667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40" y="2355726"/>
            <a:ext cx="323165" cy="3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user\Downloads\4357336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7" y="4011910"/>
            <a:ext cx="312714" cy="31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user\Downloads\2414613.png"/>
          <p:cNvPicPr>
            <a:picLocks noChangeAspect="1" noChangeArrowheads="1"/>
          </p:cNvPicPr>
          <p:nvPr/>
        </p:nvPicPr>
        <p:blipFill rotWithShape="1"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7340" y="970186"/>
            <a:ext cx="210761" cy="42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user\Downloads\2800212.png"/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3" y="585937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user\Downloads\2038231.png"/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0" y="4363228"/>
            <a:ext cx="368762" cy="3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7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86"/>
          <a:stretch/>
        </p:blipFill>
        <p:spPr bwMode="auto">
          <a:xfrm>
            <a:off x="5072" y="-10913"/>
            <a:ext cx="3851921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/>
          <a:stretch/>
        </p:blipFill>
        <p:spPr bwMode="auto">
          <a:xfrm>
            <a:off x="0" y="2560837"/>
            <a:ext cx="3851921" cy="25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3076"/>
          <a:stretch/>
        </p:blipFill>
        <p:spPr bwMode="auto">
          <a:xfrm>
            <a:off x="3851920" y="-10914"/>
            <a:ext cx="3476533" cy="25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r="1304" b="16479"/>
          <a:stretch/>
        </p:blipFill>
        <p:spPr bwMode="auto">
          <a:xfrm>
            <a:off x="3851921" y="2560837"/>
            <a:ext cx="3476532" cy="258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8" t="444" r="10845"/>
          <a:stretch/>
        </p:blipFill>
        <p:spPr bwMode="auto">
          <a:xfrm>
            <a:off x="7326053" y="-10912"/>
            <a:ext cx="1817948" cy="515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389930" y="-10914"/>
            <a:ext cx="2771800" cy="5154413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3917" y="3859063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СПАЛЬНЯ </a:t>
            </a:r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TWIN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6216" y="123478"/>
            <a:ext cx="244663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НОМЕР «КОТТЕДЖ»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7637" y="411510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1 ЭТАЖ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9901" y="688509"/>
            <a:ext cx="21940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 ДОП. МЕСТА: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РАСКЛАДНЫЕ ДИВАНЫ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58171" y="1191921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ЧАЙНИК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63496" y="2256111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TV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48264" y="2643758"/>
            <a:ext cx="223061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САНУЗЕЛ </a:t>
            </a:r>
          </a:p>
        </p:txBody>
      </p:sp>
      <p:pic>
        <p:nvPicPr>
          <p:cNvPr id="5130" name="Picture 10" descr="C:\Users\user\Downloads\5suh84uelxs80wgckwwo48w8cogkwc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96550"/>
            <a:ext cx="291681" cy="18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963496" y="1550614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МИКРОВОЛНОВКА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5133" name="Picture 13" descr="C:\Users\user\Downloads\1250583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51" y="1222408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user\Downloads\2414613.png"/>
          <p:cNvPicPr>
            <a:picLocks noChangeAspect="1" noChangeArrowheads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610551" y="708952"/>
            <a:ext cx="210761" cy="42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user\Downloads\477273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5463" y="2257204"/>
            <a:ext cx="303513" cy="3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C:\Users\user\Downloads\noun_322173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5100" y="2643758"/>
            <a:ext cx="335359" cy="3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user\Downloads\532435.png"/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492" y="1886357"/>
            <a:ext cx="301056" cy="3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63496" y="1935804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ПОСУДА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40" name="Picture 2" descr="C:\Users\user\Downloads\2414613.png"/>
          <p:cNvPicPr>
            <a:picLocks noChangeAspect="1" noChangeArrowheads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29" y="3795886"/>
            <a:ext cx="403352" cy="4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610551" y="3518887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 ЭТАЖ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80760" y="4194115"/>
            <a:ext cx="223061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САНУЗЕЛ С ВАННОЙ </a:t>
            </a:r>
          </a:p>
        </p:txBody>
      </p:sp>
      <p:pic>
        <p:nvPicPr>
          <p:cNvPr id="43" name="Picture 8" descr="C:\Users\user\Downloads\noun_322173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7596" y="4194115"/>
            <a:ext cx="335359" cy="3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6994693" y="4531982"/>
            <a:ext cx="223061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НАБОР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ИНДИВИД. КОСМЕТИКИ ДЛЯ ДУША, ФЕН</a:t>
            </a:r>
          </a:p>
        </p:txBody>
      </p:sp>
      <p:pic>
        <p:nvPicPr>
          <p:cNvPr id="47" name="Picture 3" descr="C:\Users\user\Downloads\1005667.png"/>
          <p:cNvPicPr>
            <a:picLocks noChangeAspect="1" noChangeArrowheads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51" y="4642899"/>
            <a:ext cx="323165" cy="3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user\Downloads\2669740.png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00" y="3093720"/>
            <a:ext cx="286337" cy="2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6980760" y="3103058"/>
            <a:ext cx="223061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ХОЛОДИЛЬНИК</a:t>
            </a:r>
          </a:p>
        </p:txBody>
      </p:sp>
    </p:spTree>
    <p:extLst>
      <p:ext uri="{BB962C8B-B14F-4D97-AF65-F5344CB8AC3E}">
        <p14:creationId xmlns:p14="http://schemas.microsoft.com/office/powerpoint/2010/main" val="8244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93" b="662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2771800" cy="5143500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5-конечная звезда 14"/>
          <p:cNvSpPr/>
          <p:nvPr/>
        </p:nvSpPr>
        <p:spPr>
          <a:xfrm>
            <a:off x="804289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1000148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>
            <a:off x="1216172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1432196" y="381888"/>
            <a:ext cx="187476" cy="202714"/>
          </a:xfrm>
          <a:prstGeom prst="star5">
            <a:avLst/>
          </a:prstGeom>
          <a:solidFill>
            <a:srgbClr val="F19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6" y="741928"/>
            <a:ext cx="2664296" cy="4262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КОРПУС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«СЕМЕЙНОЙ ГОСТИНИЦЫ»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ОТКРЫТ В 2022 г.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3 ДВУХЭТАЖНЫХ НОМЕРА «СЮИТ» </a:t>
            </a: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 ОТДЕЛЬНЫМИ ВХОДАМИ </a:t>
            </a:r>
          </a:p>
          <a:p>
            <a:r>
              <a:rPr lang="ru-RU" sz="11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(ПОД ЗАПРОС, МОГУТ БЫТЬ ОБЪЕДИНЕНЫ ОБЩИМ КОРИДОРОМ)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ВМЕСТИМОСТЬ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: 1 НОМЕРА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6 </a:t>
            </a:r>
            <a:r>
              <a:rPr lang="ru-RU" sz="11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ЧЕЛ.</a:t>
            </a:r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 (4+2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)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en-US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MAX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ВМЕСТИМОСТЬ ВСЕГО КОРПУСА: 18 </a:t>
            </a:r>
            <a:r>
              <a:rPr lang="ru-RU" sz="11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ЧЕЛ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. (12+6)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от 70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м</a:t>
            </a:r>
            <a:r>
              <a:rPr lang="ru-RU" sz="1400" b="1" baseline="300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</a:t>
            </a:r>
            <a:endParaRPr lang="ru-RU" sz="1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933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8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20538"/>
            <a:ext cx="2771800" cy="5164038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189" y="278527"/>
            <a:ext cx="2230611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СПАЛЬНЯ (DBL) С ДВУСПАЛЬНОЙ </a:t>
            </a:r>
            <a:endParaRPr lang="en-US" sz="12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КРОВАТЬЮ </a:t>
            </a:r>
            <a:endParaRPr lang="en-US" sz="12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(ПРИ НЕОБХОДИМОСТИ, </a:t>
            </a:r>
            <a:endParaRPr lang="en-US" sz="10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МОЖЕТ СТАТЬ НОМЕРОМ </a:t>
            </a:r>
            <a:endParaRPr lang="en-US" sz="10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TWIN С ДВУМЯ </a:t>
            </a:r>
            <a:endParaRPr lang="en-US" sz="10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РАЗДЕЛЬНЫМИ КРОВАТЯМИ)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596" y="1655798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TV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596" y="2139702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КОНДИЦИОНЕР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1189" y="2726799"/>
            <a:ext cx="244663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ТЁПЛЫЙ ПОЛ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189" y="3170461"/>
            <a:ext cx="223061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СВОЙ САНУЗЕЛ </a:t>
            </a:r>
          </a:p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С ДУШЕВОЙ</a:t>
            </a:r>
          </a:p>
          <a:p>
            <a:r>
              <a:rPr lang="ru-RU" sz="1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(В ОДНОМ ИЗ БЛОКОВ </a:t>
            </a:r>
          </a:p>
          <a:p>
            <a:r>
              <a:rPr lang="ru-RU" sz="10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ЕСТЬ ВАННАЯ КОМНАТА)</a:t>
            </a:r>
            <a:endParaRPr lang="ru-RU" sz="10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1026" name="Picture 2" descr="C:\Users\user\Downloads\2800212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4" y="411510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477273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9" y="1655798"/>
            <a:ext cx="303513" cy="30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974185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9" y="2145914"/>
            <a:ext cx="306597" cy="3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p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4" y="2726798"/>
            <a:ext cx="229412" cy="2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ownloads\noun_322173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044" y="3291830"/>
            <a:ext cx="335359" cy="3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1"/>
          <a:stretch/>
        </p:blipFill>
        <p:spPr bwMode="auto">
          <a:xfrm>
            <a:off x="0" y="0"/>
            <a:ext cx="5724128" cy="514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"/>
            <a:ext cx="3419872" cy="24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14334"/>
          <a:stretch/>
        </p:blipFill>
        <p:spPr bwMode="auto">
          <a:xfrm>
            <a:off x="5724128" y="2419236"/>
            <a:ext cx="3419872" cy="273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771800" cy="5143500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45075"/>
            <a:ext cx="2664296" cy="44550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КОНФЕРЕНЦ-ЗАЛ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 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35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 чел. – КРУГЛЫЙ СТОЛ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до 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120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 чел. – КОНФЕРЕНЦИЯ</a:t>
            </a: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3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ГИБКИЕ УСЛОВИЯ ПО ПРОВЕДЕНИЮ МЕРОПРИЯТИЙ, СОВРЕМЕННОЕ ОБОРУДОВАНИЕ</a:t>
            </a:r>
          </a:p>
          <a:p>
            <a:endParaRPr lang="ru-RU" sz="5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ВИДЕОПРОЕКЦИОННАЯ СИСТЕМА С ЭКРАНОМ</a:t>
            </a: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ВИДЕО ПАНЕЛИ</a:t>
            </a: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АКУСТИЧЕСКАЯ СИСТЕМА </a:t>
            </a: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ПАРК МИКРОФОНОВ</a:t>
            </a: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ПАРК СВЕТОВЫХ ПРИБОРОВ</a:t>
            </a: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ФЛИПЧАРТЫ, КАНЦЕЛЯРИЯ</a:t>
            </a: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150" dirty="0" smtClean="0">
                <a:solidFill>
                  <a:schemeClr val="bg1"/>
                </a:solidFill>
                <a:latin typeface="Acrom" panose="00000500000000000000" pitchFamily="2" charset="-52"/>
              </a:rPr>
              <a:t>ОТДЕЛЬНАЯ КОМНАТА ДЛЯ ПЕРЕГОВОРОВ</a:t>
            </a:r>
          </a:p>
          <a:p>
            <a:endParaRPr lang="ru-RU" sz="5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2" charset="-52"/>
            </a:endParaRPr>
          </a:p>
          <a:p>
            <a:endParaRPr lang="ru-RU" sz="115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2" charset="-52"/>
            </a:endParaRPr>
          </a:p>
          <a:p>
            <a:r>
              <a:rPr lang="ru-RU" sz="115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Площадь 200 м</a:t>
            </a:r>
            <a:r>
              <a:rPr lang="ru-RU" sz="1150" b="1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2" charset="-52"/>
              </a:rPr>
              <a:t>2</a:t>
            </a:r>
            <a:endParaRPr lang="ru-RU" sz="1150" b="1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859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9"/>
          <a:stretch/>
        </p:blipFill>
        <p:spPr bwMode="auto">
          <a:xfrm>
            <a:off x="4990289" y="-1"/>
            <a:ext cx="4190223" cy="515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366" r="10256" b="14041"/>
          <a:stretch/>
        </p:blipFill>
        <p:spPr bwMode="auto">
          <a:xfrm>
            <a:off x="0" y="0"/>
            <a:ext cx="7195930" cy="515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4299942"/>
            <a:ext cx="4067944" cy="648072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7504" y="4393145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ДОПОЛНИТЕЛЬНЫЕ  ПОМЕЩЕНИЯ  ДЛЯ ПЕРЕГОВОРОВ</a:t>
            </a:r>
            <a:endParaRPr lang="ru-RU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690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4" t="10683" r="2365" b="1192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2200" y="0"/>
            <a:ext cx="2771800" cy="5143500"/>
          </a:xfrm>
          <a:prstGeom prst="rect">
            <a:avLst/>
          </a:prstGeom>
          <a:solidFill>
            <a:srgbClr val="F8E49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6444208" y="257899"/>
            <a:ext cx="187476" cy="202714"/>
          </a:xfrm>
          <a:prstGeom prst="star5">
            <a:avLst/>
          </a:prstGeom>
          <a:solidFill>
            <a:srgbClr val="4C3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6640067" y="257899"/>
            <a:ext cx="187476" cy="202714"/>
          </a:xfrm>
          <a:prstGeom prst="star5">
            <a:avLst/>
          </a:prstGeom>
          <a:solidFill>
            <a:srgbClr val="4C3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6856091" y="257899"/>
            <a:ext cx="187476" cy="202714"/>
          </a:xfrm>
          <a:prstGeom prst="star5">
            <a:avLst/>
          </a:prstGeom>
          <a:solidFill>
            <a:srgbClr val="4C3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7072115" y="257899"/>
            <a:ext cx="187476" cy="202714"/>
          </a:xfrm>
          <a:prstGeom prst="star5">
            <a:avLst/>
          </a:prstGeom>
          <a:solidFill>
            <a:srgbClr val="4C3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27065"/>
            <a:ext cx="2699792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14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ПАРК «ГОЛУБИНО»</a:t>
            </a:r>
          </a:p>
          <a:p>
            <a:endParaRPr lang="ru-RU" sz="500" b="1" dirty="0">
              <a:solidFill>
                <a:prstClr val="black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crom" panose="00000500000000000000" pitchFamily="50" charset="-52"/>
            </a:endParaRP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crom" panose="00000500000000000000" charset="-52"/>
              </a:rPr>
              <a:t>ТУРОПЕРАТОР, ПРЕДЛАГАЮЩИЙ МАРШРУТЫ КУЛЬТУРНО-ПОЗНАВАТЕЛЬНОГО, ЭКОЛОГИЧЕСКОГО И АКТИВНОГО ТУРИЗМА</a:t>
            </a:r>
          </a:p>
          <a:p>
            <a:endParaRPr lang="ru-RU" sz="500" dirty="0" smtClean="0">
              <a:solidFill>
                <a:prstClr val="black"/>
              </a:solidFill>
              <a:latin typeface="Acrom" panose="00000500000000000000" charset="-52"/>
            </a:endParaRPr>
          </a:p>
          <a:p>
            <a:pPr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prstClr val="black"/>
                </a:solidFill>
                <a:latin typeface="Acrom" panose="00000500000000000000" charset="-52"/>
              </a:rPr>
              <a:t>ТУРИСТИЧЕСКИЙ КОМПЛЕКС:</a:t>
            </a:r>
            <a:endParaRPr lang="ru-RU" sz="12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indent="-285617" defTabSz="913973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ГОСТИНИЦА 4*, ГОСТИНИЦА 3*, КОТТЕДЖИ</a:t>
            </a:r>
          </a:p>
          <a:p>
            <a:pPr marL="285617" indent="-285617" defTabSz="913973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ВИЗИТ-ЦЕНТР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РЕСТОРАН С БАРОМ</a:t>
            </a:r>
          </a:p>
          <a:p>
            <a:pPr marL="273600"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КОНФЕРЕНЦ-ЗАЛ ДО 120 ЧЕЛ.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КОМПЛЕКС БАНЬ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Acrom" panose="00000500000000000000" pitchFamily="2" charset="-52"/>
              </a:rPr>
              <a:t>КЕМПИНГ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Acrom" panose="00000500000000000000" pitchFamily="2" charset="-52"/>
              </a:rPr>
              <a:t>ПЛЯЖ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ЭКСПОЗИЦИЯ п. ГОЛУБИНО, «ГЛУХАРИНОГО ТОКА»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ИНФРАСТРУКТУРА ДЛЯ ДЕТЕЙ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ПАРКОВКА</a:t>
            </a:r>
          </a:p>
          <a:p>
            <a:pPr indent="-285750">
              <a:buFont typeface="Wingdings" panose="05000000000000000000" pitchFamily="2" charset="2"/>
              <a:buChar char="§"/>
              <a:defRPr/>
            </a:pPr>
            <a:r>
              <a:rPr lang="ru-RU" sz="1000" dirty="0" smtClean="0">
                <a:solidFill>
                  <a:prstClr val="black"/>
                </a:solidFill>
                <a:latin typeface="Acrom" panose="00000500000000000000" pitchFamily="2" charset="-52"/>
              </a:rPr>
              <a:t>АРТ-ОБЪЕКТЫ</a:t>
            </a:r>
          </a:p>
          <a:p>
            <a:endParaRPr lang="ru-RU" sz="500" b="1" dirty="0">
              <a:solidFill>
                <a:prstClr val="black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crom" panose="00000500000000000000" pitchFamily="50" charset="-52"/>
            </a:endParaRPr>
          </a:p>
          <a:p>
            <a:r>
              <a:rPr lang="ru-RU" sz="9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АРХАНГЕЛЬСКАЯ ОБЛАСТЬ,</a:t>
            </a:r>
            <a:endParaRPr lang="ru-RU" sz="900" b="1" dirty="0">
              <a:solidFill>
                <a:prstClr val="black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crom" panose="00000500000000000000" pitchFamily="50" charset="-52"/>
            </a:endParaRPr>
          </a:p>
          <a:p>
            <a:r>
              <a:rPr lang="ru-RU" sz="9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ПИНЕЖСКИЙ ОКРУГ,</a:t>
            </a:r>
          </a:p>
          <a:p>
            <a:r>
              <a:rPr lang="ru-RU" sz="9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188 КМ ОТ АРХАНГЕЛЬСКА</a:t>
            </a:r>
          </a:p>
          <a:p>
            <a:r>
              <a:rPr lang="ru-RU" sz="8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(В ПУТИ </a:t>
            </a:r>
            <a:r>
              <a:rPr lang="en-US" sz="8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~</a:t>
            </a:r>
            <a:r>
              <a:rPr lang="ru-RU" sz="800" b="1" dirty="0" smtClean="0">
                <a:solidFill>
                  <a:prstClr val="black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crom" panose="00000500000000000000" pitchFamily="50" charset="-52"/>
              </a:rPr>
              <a:t>3,5-4 ЧАСА)</a:t>
            </a:r>
            <a:endParaRPr lang="ru-RU" sz="800" b="1" dirty="0">
              <a:solidFill>
                <a:prstClr val="black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Acrom" panose="000005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384" y="51470"/>
            <a:ext cx="628104" cy="6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634" r="9660"/>
          <a:stretch/>
        </p:blipFill>
        <p:spPr>
          <a:xfrm>
            <a:off x="7014557" y="0"/>
            <a:ext cx="2164615" cy="321478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r="5866" b="3329"/>
          <a:stretch/>
        </p:blipFill>
        <p:spPr bwMode="auto">
          <a:xfrm>
            <a:off x="7124741" y="3134989"/>
            <a:ext cx="2055771" cy="20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r="5851" b="11683"/>
          <a:stretch/>
        </p:blipFill>
        <p:spPr bwMode="auto">
          <a:xfrm>
            <a:off x="3061172" y="0"/>
            <a:ext cx="4063569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/>
          <a:stretch/>
        </p:blipFill>
        <p:spPr bwMode="auto">
          <a:xfrm>
            <a:off x="0" y="-1"/>
            <a:ext cx="3105511" cy="514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20028" r="5821" b="6730"/>
          <a:stretch/>
        </p:blipFill>
        <p:spPr>
          <a:xfrm>
            <a:off x="3105511" y="2560320"/>
            <a:ext cx="4019230" cy="25831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2195736" cy="5143500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7" y="483518"/>
            <a:ext cx="2232247" cy="26981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ПЛОЩАДКИ ДЛЯ ЗАНЯТИЙ, МЕДИТАЦИЙ</a:t>
            </a:r>
          </a:p>
          <a:p>
            <a:endParaRPr lang="ru-RU" sz="14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1400" b="1" baseline="30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ЗАЛ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ПИРСЫ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ВЫЕЗДНЫЕ ЛОКАЦИИ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ГЛЭМПИНГ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1664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2" b="3796"/>
          <a:stretch/>
        </p:blipFill>
        <p:spPr bwMode="auto">
          <a:xfrm>
            <a:off x="0" y="0"/>
            <a:ext cx="9155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016" y="0"/>
            <a:ext cx="2267744" cy="5143500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483518"/>
            <a:ext cx="2232247" cy="28828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1 ЭТАЖ РЕСТОРАНА</a:t>
            </a:r>
          </a:p>
          <a:p>
            <a:endParaRPr lang="ru-RU" sz="14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 ДЕРЕВЕНСКОМ СТИЛЕ</a:t>
            </a:r>
          </a:p>
          <a:p>
            <a:endParaRPr lang="ru-RU" sz="1400" b="1" baseline="30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ДО 60 ПОСАДОЧНЫХ МЕСТ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РЯДОМ С КОРПУСОМ ГОСТИНИЦЫ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24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b="6340"/>
          <a:stretch/>
        </p:blipFill>
        <p:spPr bwMode="auto">
          <a:xfrm>
            <a:off x="369118" y="-1"/>
            <a:ext cx="8811394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7"/>
          <a:stretch/>
        </p:blipFill>
        <p:spPr bwMode="auto">
          <a:xfrm>
            <a:off x="-41352" y="-1"/>
            <a:ext cx="5504546" cy="516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2768" y="-1"/>
            <a:ext cx="2267744" cy="5143501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5" y="483518"/>
            <a:ext cx="2232247" cy="41755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2 ЭТАЖ РЕСТОРАНА</a:t>
            </a:r>
          </a:p>
          <a:p>
            <a:endParaRPr lang="ru-RU" sz="14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 СОВРЕМЕННОМ СТИЛЕ</a:t>
            </a:r>
            <a:b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</a:br>
            <a:endParaRPr lang="ru-RU" sz="1400" b="1" baseline="30000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ДО 120 ПОСАДОЧНЫХ МЕСТ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РЯДОМ С КОРПУСОМ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ГОСТИНИЦЫ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ОРГАНИЗАЦИЯ КОФЕ-БРЕЙКОВ,</a:t>
            </a: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КЕЙТЕРИНГА ВО ВРЕМЯ ДЕЛОВОЙ ЧАСТИ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/>
          <a:stretch/>
        </p:blipFill>
        <p:spPr bwMode="auto">
          <a:xfrm>
            <a:off x="-41353" y="1968325"/>
            <a:ext cx="1727677" cy="12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r="2495"/>
          <a:stretch/>
        </p:blipFill>
        <p:spPr bwMode="auto">
          <a:xfrm>
            <a:off x="-41353" y="3472450"/>
            <a:ext cx="1727677" cy="12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491"/>
          <a:stretch/>
        </p:blipFill>
        <p:spPr bwMode="auto">
          <a:xfrm>
            <a:off x="-41352" y="456157"/>
            <a:ext cx="1727677" cy="129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8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r="19210"/>
          <a:stretch/>
        </p:blipFill>
        <p:spPr bwMode="auto">
          <a:xfrm>
            <a:off x="2584171" y="0"/>
            <a:ext cx="6573835" cy="515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16595"/>
          <a:stretch/>
        </p:blipFill>
        <p:spPr bwMode="auto">
          <a:xfrm>
            <a:off x="0" y="0"/>
            <a:ext cx="2584173" cy="21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1231"/>
            <a:ext cx="2584173" cy="175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36752" r="9816" b="13871"/>
          <a:stretch/>
        </p:blipFill>
        <p:spPr bwMode="auto">
          <a:xfrm>
            <a:off x="-1" y="2139702"/>
            <a:ext cx="2584173" cy="125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12768" y="10984"/>
            <a:ext cx="2245238" cy="5143500"/>
          </a:xfrm>
          <a:prstGeom prst="rect">
            <a:avLst/>
          </a:prstGeom>
          <a:solidFill>
            <a:srgbClr val="4C332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5" y="494502"/>
            <a:ext cx="2160239" cy="44781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КОМПЛЕКСНОЕ ПИТАНИЕ</a:t>
            </a:r>
          </a:p>
          <a:p>
            <a:endParaRPr lang="ru-RU" sz="500" b="1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ШВЕДСКИЙ СТОЛ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БЛЮДА ДНЯ</a:t>
            </a: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ОБЕД: САЛАТ, СУП, ГОРЧЕЕ С ГАРНИРОМ, МОРС, ХЛЕБ</a:t>
            </a:r>
          </a:p>
          <a:p>
            <a:endParaRPr lang="ru-RU" sz="5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УЖИН: САЛАТ, ГОРЯЧЕЕ С ГАРНИРОМ, ХЛЕБ, ЧАЙ, ВЫПЕЧКА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НАТУРАЛЬНЫЕ МЕСТНЫЕ ПРОДУКТЫ</a:t>
            </a:r>
          </a:p>
          <a:p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ЧАЙ/КОФЕ, ВЫПЕЧКА</a:t>
            </a:r>
            <a:endParaRPr lang="ru-RU" sz="1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12911" r="683" b="4355"/>
          <a:stretch/>
        </p:blipFill>
        <p:spPr bwMode="auto">
          <a:xfrm>
            <a:off x="0" y="-2"/>
            <a:ext cx="5560454" cy="386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939902"/>
            <a:ext cx="8620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Acrom" panose="00000500000000000000" charset="-52"/>
              </a:rPr>
              <a:t>ГРУППОВОЙ ТРАНСФЕР НА ТУРИСТИЧЕСКОМ АВТОБУСЕ ВЕКТОР НЕКСТ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Acrom" panose="00000500000000000000" charset="-52"/>
              </a:rPr>
              <a:t>(25 МЕСТ), ХАЙГЕР (35 МЕСТ), МИКРОАВТОБУСАХ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crom" panose="00000500000000000000" charset="-52"/>
              </a:rPr>
              <a:t>ИНДИВИДУАЛЬНЫЙ ТРАНСФЕР</a:t>
            </a:r>
          </a:p>
          <a:p>
            <a:endParaRPr lang="ru-RU" sz="600" dirty="0">
              <a:solidFill>
                <a:prstClr val="black"/>
              </a:solidFill>
              <a:latin typeface="Acrom" panose="00000500000000000000" charset="-52"/>
            </a:endParaRPr>
          </a:p>
          <a:p>
            <a:r>
              <a:rPr lang="ru-RU" sz="1100" dirty="0">
                <a:solidFill>
                  <a:prstClr val="black"/>
                </a:solidFill>
                <a:latin typeface="Acrom" panose="00000500000000000000" charset="-52"/>
              </a:rPr>
              <a:t>ВСТРЕЧА ОТ ГОСТИНИЦЫ, В АЭРОПОРТУ, НА Ж/Д ВОКЗАЛЕ</a:t>
            </a:r>
          </a:p>
          <a:p>
            <a:r>
              <a:rPr lang="ru-RU" sz="1100" dirty="0">
                <a:solidFill>
                  <a:prstClr val="black"/>
                </a:solidFill>
                <a:latin typeface="Acrom" panose="00000500000000000000" charset="-52"/>
              </a:rPr>
              <a:t>ОТДЕЛЬНАЯ ЛОГИСТИКА БАГАЖА</a:t>
            </a:r>
          </a:p>
          <a:p>
            <a:endParaRPr lang="ru-RU" sz="1600" dirty="0" smtClean="0">
              <a:solidFill>
                <a:prstClr val="black"/>
              </a:solidFill>
              <a:latin typeface="Acrom" panose="00000500000000000000" charset="-52"/>
            </a:endParaRPr>
          </a:p>
          <a:p>
            <a:endParaRPr lang="ru-RU" sz="800" dirty="0" smtClean="0">
              <a:solidFill>
                <a:prstClr val="black"/>
              </a:solidFill>
              <a:latin typeface="Acrom" panose="0000050000000000000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43584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ТРАНСФЕР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384" y="4310339"/>
            <a:ext cx="628104" cy="63767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13656" b="13030"/>
          <a:stretch/>
        </p:blipFill>
        <p:spPr bwMode="auto">
          <a:xfrm>
            <a:off x="4294022" y="-1"/>
            <a:ext cx="4849978" cy="386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3864886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43584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ТРАНСФЕР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3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8"/>
          <a:stretch/>
        </p:blipFill>
        <p:spPr bwMode="auto">
          <a:xfrm>
            <a:off x="3547028" y="0"/>
            <a:ext cx="2753164" cy="3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40" y="-2918"/>
            <a:ext cx="2884860" cy="386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t="19750" r="4096"/>
          <a:stretch/>
        </p:blipFill>
        <p:spPr bwMode="auto">
          <a:xfrm>
            <a:off x="1" y="0"/>
            <a:ext cx="3621024" cy="38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4011910"/>
            <a:ext cx="7200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crom" panose="00000500000000000000" charset="-52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Acrom" panose="00000500000000000000" charset="-52"/>
              </a:rPr>
              <a:t>БЕРЁЗОВЫМ </a:t>
            </a:r>
            <a:r>
              <a:rPr lang="ru-RU" sz="1600" dirty="0" smtClean="0">
                <a:solidFill>
                  <a:prstClr val="black"/>
                </a:solidFill>
                <a:latin typeface="Acrom" panose="00000500000000000000" charset="-52"/>
              </a:rPr>
              <a:t>ВЕНИКОМ</a:t>
            </a:r>
            <a:endParaRPr lang="en-US" sz="1600" dirty="0" smtClean="0">
              <a:solidFill>
                <a:prstClr val="black"/>
              </a:solidFill>
              <a:latin typeface="Acrom" panose="00000500000000000000" charset="-52"/>
            </a:endParaRPr>
          </a:p>
          <a:p>
            <a:endParaRPr lang="ru-RU" sz="800" dirty="0">
              <a:solidFill>
                <a:prstClr val="black"/>
              </a:solidFill>
              <a:latin typeface="Acrom" panose="00000500000000000000" charset="-52"/>
            </a:endParaRPr>
          </a:p>
          <a:p>
            <a:r>
              <a:rPr lang="ru-RU" sz="1400" b="1" dirty="0">
                <a:solidFill>
                  <a:srgbClr val="214332"/>
                </a:solidFill>
                <a:latin typeface="Acrom" panose="00000500000000000000" charset="-52"/>
              </a:rPr>
              <a:t>БАНЩИК </a:t>
            </a:r>
            <a:r>
              <a:rPr lang="en-US" sz="1400" b="1" dirty="0">
                <a:solidFill>
                  <a:srgbClr val="214332"/>
                </a:solidFill>
                <a:latin typeface="Acrom" panose="00000500000000000000" charset="-52"/>
              </a:rPr>
              <a:t>| </a:t>
            </a:r>
            <a:r>
              <a:rPr lang="ru-RU" sz="1400" b="1" dirty="0">
                <a:solidFill>
                  <a:srgbClr val="214332"/>
                </a:solidFill>
                <a:latin typeface="Acrom" panose="00000500000000000000" charset="-52"/>
              </a:rPr>
              <a:t>ТОПИМ ПО-БЕЛОМУ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384" y="4310339"/>
            <a:ext cx="628104" cy="6376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-608"/>
            <a:ext cx="9144000" cy="3860393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43584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ДЕРЕВЕНСКАЯ БАНЯ и ЧАН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43584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ДЕРЕВЕНСКАЯ БАНЯ и ЧАН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56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"/>
          <a:stretch/>
        </p:blipFill>
        <p:spPr bwMode="auto">
          <a:xfrm>
            <a:off x="3851921" y="-5338"/>
            <a:ext cx="5292080" cy="38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 bwMode="auto">
          <a:xfrm>
            <a:off x="2150" y="0"/>
            <a:ext cx="41125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4011910"/>
            <a:ext cx="7200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crom" panose="00000500000000000000" charset="-52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Acrom" panose="00000500000000000000" charset="-52"/>
              </a:rPr>
              <a:t>БЕРЁЗОВЫМ </a:t>
            </a:r>
            <a:r>
              <a:rPr lang="ru-RU" sz="1600" dirty="0" smtClean="0">
                <a:solidFill>
                  <a:prstClr val="black"/>
                </a:solidFill>
                <a:latin typeface="Acrom" panose="00000500000000000000" charset="-52"/>
              </a:rPr>
              <a:t>ВЕНИКОМ</a:t>
            </a:r>
            <a:endParaRPr lang="en-US" sz="1600" dirty="0" smtClean="0">
              <a:solidFill>
                <a:prstClr val="black"/>
              </a:solidFill>
              <a:latin typeface="Acrom" panose="00000500000000000000" charset="-52"/>
            </a:endParaRPr>
          </a:p>
          <a:p>
            <a:endParaRPr lang="ru-RU" sz="800" dirty="0">
              <a:solidFill>
                <a:prstClr val="black"/>
              </a:solidFill>
              <a:latin typeface="Acrom" panose="00000500000000000000" charset="-52"/>
            </a:endParaRPr>
          </a:p>
          <a:p>
            <a:r>
              <a:rPr lang="ru-RU" sz="1400" b="1" dirty="0" smtClean="0">
                <a:solidFill>
                  <a:srgbClr val="214332"/>
                </a:solidFill>
                <a:latin typeface="Acrom" panose="00000500000000000000" charset="-52"/>
              </a:rPr>
              <a:t>СОВРЕМЕННЫЙ КОМПЛЕКС НА БЕРЕГУ РЕКИ ПИНЕГИ: ПАРИЛКИ, ДЖАКУЗИ, КУПЕЛЬ ИЗ ЛИСТВЕННИЦЫ, КАМИННЫЙ ЗАЛ</a:t>
            </a:r>
            <a:endParaRPr lang="ru-RU" sz="1400" b="1" dirty="0">
              <a:solidFill>
                <a:srgbClr val="214332"/>
              </a:solidFill>
              <a:latin typeface="Acrom" panose="0000050000000000000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50" y="-19225"/>
            <a:ext cx="9144000" cy="388711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43584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ГОЛУБИНСКИЕ БАНИ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43584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ГОЛУБИНСКИЕ БАНИ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15" name="Picture 3" descr="C:\Users\user\Downloads\8ixraqd7T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53836"/>
            <a:ext cx="73029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7" b="437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4083918"/>
            <a:ext cx="9144000" cy="864096"/>
          </a:xfrm>
          <a:prstGeom prst="rect">
            <a:avLst/>
          </a:prstGeom>
          <a:solidFill>
            <a:srgbClr val="4C33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117017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ВОЗМОЖНА АРЕНДА ТУРИСТИЧЕСКОГО КОМПЛЕКСА ЦЕЛИКОМ</a:t>
            </a:r>
            <a:endParaRPr lang="ru-RU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56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4083918"/>
            <a:ext cx="9144000" cy="864096"/>
          </a:xfrm>
          <a:prstGeom prst="rect">
            <a:avLst/>
          </a:prstGeom>
          <a:solidFill>
            <a:srgbClr val="4C332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4270325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ОРГАНИЗАЦИЯ ЭКСКУРСИЙ</a:t>
            </a:r>
            <a:endParaRPr lang="ru-RU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99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0" b="9628"/>
          <a:stretch/>
        </p:blipFill>
        <p:spPr bwMode="auto">
          <a:xfrm>
            <a:off x="-1" y="0"/>
            <a:ext cx="92566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4083918"/>
            <a:ext cx="9144000" cy="864096"/>
          </a:xfrm>
          <a:prstGeom prst="rect">
            <a:avLst/>
          </a:prstGeom>
          <a:solidFill>
            <a:srgbClr val="4C332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4270325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ОРГАНИЗАЦИЯ СПЛАВОВ</a:t>
            </a:r>
            <a:endParaRPr lang="ru-RU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pic>
        <p:nvPicPr>
          <p:cNvPr id="5" name="Picture 3" descr="C:\Users\user\Downloads\8ixraqd7T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155926"/>
            <a:ext cx="73029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123478"/>
            <a:ext cx="628104" cy="637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005751"/>
                </a:solidFill>
                <a:latin typeface="Acrom" panose="00000500000000000000" pitchFamily="2" charset="-52"/>
              </a:rPr>
              <a:t>ТУРПОТОК </a:t>
            </a:r>
            <a:r>
              <a:rPr lang="ru-RU" sz="2000" dirty="0" smtClean="0">
                <a:solidFill>
                  <a:srgbClr val="005751"/>
                </a:solidFill>
                <a:latin typeface="Acrom" panose="00000500000000000000" pitchFamily="2" charset="-52"/>
              </a:rPr>
              <a:t>2014 – 2023 гг.</a:t>
            </a:r>
            <a:endParaRPr lang="ru-RU" sz="23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699542"/>
            <a:ext cx="7992888" cy="0"/>
          </a:xfrm>
          <a:prstGeom prst="line">
            <a:avLst/>
          </a:prstGeom>
          <a:ln>
            <a:solidFill>
              <a:srgbClr val="005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/>
          <p:cNvSpPr/>
          <p:nvPr/>
        </p:nvSpPr>
        <p:spPr>
          <a:xfrm>
            <a:off x="0" y="2283718"/>
            <a:ext cx="9144000" cy="484632"/>
          </a:xfrm>
          <a:prstGeom prst="rightArrow">
            <a:avLst/>
          </a:prstGeom>
          <a:gradFill flip="none" rotWithShape="1">
            <a:gsLst>
              <a:gs pos="0">
                <a:srgbClr val="006983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80528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>
                <a:solidFill>
                  <a:prstClr val="black"/>
                </a:solidFill>
                <a:latin typeface="Acrom" panose="00000500000000000000" pitchFamily="2" charset="-52"/>
              </a:rPr>
              <a:t>2014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9552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2016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2821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2017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39752" y="2366584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2018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7037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2019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3968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2020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2080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2021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40352" y="2366828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white"/>
                </a:solidFill>
                <a:latin typeface="Acrom" panose="00000500000000000000" pitchFamily="2" charset="-52"/>
              </a:rPr>
              <a:t>2023</a:t>
            </a:r>
            <a:endParaRPr lang="ru-RU" sz="1200" dirty="0">
              <a:solidFill>
                <a:prstClr val="white"/>
              </a:solidFill>
              <a:latin typeface="Acrom" panose="000005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21976" y="2004898"/>
            <a:ext cx="2021" cy="396044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61938" y="1248814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92512" y="1388276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8 500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92513" y="1536846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794003" y="2931790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553" y="3071252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11 000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552" y="3208720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801437" y="779557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46987" y="919019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12 000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6986" y="1067589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2645033" y="2787774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0583" y="2927236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13 000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90582" y="3064704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3741486" y="999575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87036" y="1139037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11 300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87035" y="1287607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510634" y="3214424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56184" y="3353886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10 500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56183" y="3491354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32000" y="2772271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77550" y="2911733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18 700</a:t>
            </a:r>
            <a:endParaRPr lang="ru-RU" sz="120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77549" y="3060303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154041" y="2643758"/>
            <a:ext cx="2" cy="253204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987824" y="2643514"/>
            <a:ext cx="0" cy="126846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870674" y="2650965"/>
            <a:ext cx="0" cy="561649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159454" y="1492874"/>
            <a:ext cx="2023" cy="908068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6332955" y="2825605"/>
            <a:ext cx="2" cy="768223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833319" y="1203598"/>
            <a:ext cx="1146393" cy="823234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defTabSz="913635"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Начало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работы </a:t>
            </a:r>
            <a:endParaRPr lang="ru-RU" sz="950" dirty="0" smtClean="0">
              <a:solidFill>
                <a:prstClr val="black"/>
              </a:solidFill>
              <a:latin typeface="Acrom" panose="00000500000000000000" pitchFamily="2" charset="-52"/>
            </a:endParaRPr>
          </a:p>
          <a:p>
            <a:pPr defTabSz="913635"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семьи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Шестаковых-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Клепиковских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94055" y="3651870"/>
            <a:ext cx="1803024" cy="823234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Гостиница 3*</a:t>
            </a:r>
          </a:p>
          <a:p>
            <a:pPr marL="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Восстановление репутации</a:t>
            </a:r>
          </a:p>
          <a:p>
            <a:pPr marL="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Изменение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отношения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ЦА к туркомплексу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23728" y="1460484"/>
            <a:ext cx="1601924" cy="823234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17145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Ребрендинг</a:t>
            </a:r>
          </a:p>
          <a:p>
            <a:pPr marL="36000" indent="-17145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Реконструкция ресторана</a:t>
            </a:r>
          </a:p>
          <a:p>
            <a:pPr marL="36000" indent="-17145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Первый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«Праздник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Оленя»,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1 500 гостей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123728" y="3526000"/>
            <a:ext cx="2163339" cy="67704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17145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Открытие конференц-зала</a:t>
            </a:r>
          </a:p>
          <a:p>
            <a:pPr marL="36000" indent="-17145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Год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«Пинежского района»</a:t>
            </a:r>
          </a:p>
          <a:p>
            <a:pPr marL="36000" indent="-17145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«Праздник Оленя», 2500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4507016" y="919019"/>
            <a:ext cx="0" cy="792088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499992" y="844496"/>
            <a:ext cx="1830189" cy="969428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Расширение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автопарка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Ремонт экотроп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Стратегическая сессия по развитию устойчивого туризма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Президентский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грант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331095" y="2729710"/>
            <a:ext cx="1481265" cy="1554203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Победа в конкурсе АСИ «Открой свою Россию»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Расширение списка оказываемых услуг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Работа с детскими и семейными лагерями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01527" y="4009732"/>
            <a:ext cx="1982641" cy="969428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Строительство 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визит-центра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Культурно-ландшафтный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Парк «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Голубино»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Привлекаем </a:t>
            </a: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к работе более 30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поставщиков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827584" y="1239345"/>
            <a:ext cx="0" cy="792088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endCxn id="23" idx="0"/>
          </p:cNvCxnSpPr>
          <p:nvPr/>
        </p:nvCxnSpPr>
        <p:spPr>
          <a:xfrm>
            <a:off x="4099503" y="1719655"/>
            <a:ext cx="2024" cy="647173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5886271" y="2645425"/>
            <a:ext cx="0" cy="126846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433120" y="2387569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200" dirty="0" smtClean="0">
                <a:solidFill>
                  <a:prstClr val="black"/>
                </a:solidFill>
                <a:latin typeface="Acrom" panose="00000500000000000000" pitchFamily="2" charset="-52"/>
              </a:rPr>
              <a:t>2022 </a:t>
            </a:r>
            <a:endParaRPr lang="ru-RU" sz="120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7047609" y="1946908"/>
            <a:ext cx="0" cy="454034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Овал 88"/>
          <p:cNvSpPr/>
          <p:nvPr/>
        </p:nvSpPr>
        <p:spPr>
          <a:xfrm>
            <a:off x="6687569" y="1226828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33119" y="1366290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4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20 000</a:t>
            </a:r>
            <a:endParaRPr lang="ru-RU" sz="114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433118" y="1514860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452321" y="1104800"/>
            <a:ext cx="1584175" cy="530846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Семейная гостиница 4*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ТИЦ «Пинежье»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7444953" y="1131590"/>
            <a:ext cx="7367" cy="576438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8022615" y="2770604"/>
            <a:ext cx="720080" cy="720080"/>
          </a:xfrm>
          <a:prstGeom prst="ellipse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68165" y="2910066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4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20 </a:t>
            </a:r>
            <a:r>
              <a:rPr lang="ru-RU" sz="1140" b="1" dirty="0">
                <a:solidFill>
                  <a:prstClr val="black"/>
                </a:solidFill>
                <a:latin typeface="Acrom" panose="00000500000000000000" pitchFamily="2" charset="-52"/>
              </a:rPr>
              <a:t>0</a:t>
            </a:r>
            <a:r>
              <a:rPr lang="ru-RU" sz="1140" b="1" dirty="0" smtClean="0">
                <a:solidFill>
                  <a:prstClr val="black"/>
                </a:solidFill>
                <a:latin typeface="Acrom" panose="00000500000000000000" pitchFamily="2" charset="-52"/>
              </a:rPr>
              <a:t>00</a:t>
            </a:r>
            <a:endParaRPr lang="ru-RU" sz="1140" b="1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68164" y="3058636"/>
            <a:ext cx="1228979" cy="276930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algn="ctr" defTabSz="913613"/>
            <a:r>
              <a:rPr lang="ru-RU" sz="1150" dirty="0" smtClean="0">
                <a:solidFill>
                  <a:prstClr val="black"/>
                </a:solidFill>
                <a:latin typeface="Acrom" panose="00000500000000000000" pitchFamily="2" charset="-52"/>
              </a:rPr>
              <a:t>гостей</a:t>
            </a:r>
            <a:endParaRPr lang="ru-RU" sz="11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8376886" y="2643758"/>
            <a:ext cx="0" cy="126846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950607" y="3566744"/>
            <a:ext cx="1584175" cy="530846"/>
          </a:xfrm>
          <a:prstGeom prst="rect">
            <a:avLst/>
          </a:prstGeom>
          <a:noFill/>
        </p:spPr>
        <p:txBody>
          <a:bodyPr wrap="square" lIns="91372" tIns="45686" rIns="91372" bIns="45686" rtlCol="0">
            <a:spAutoFit/>
          </a:bodyPr>
          <a:lstStyle/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 «Голубинские </a:t>
            </a:r>
          </a:p>
          <a:p>
            <a:pPr defTabSz="913635">
              <a:defRPr/>
            </a:pP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бани»</a:t>
            </a:r>
          </a:p>
          <a:p>
            <a:pPr marL="36000" indent="-36000" defTabSz="913635">
              <a:buFont typeface="Wingdings" panose="05000000000000000000" pitchFamily="2" charset="2"/>
              <a:buChar char="§"/>
              <a:defRPr/>
            </a:pPr>
            <a:r>
              <a:rPr lang="ru-RU" sz="950" dirty="0">
                <a:solidFill>
                  <a:prstClr val="black"/>
                </a:solidFill>
                <a:latin typeface="Acrom" panose="00000500000000000000" pitchFamily="2" charset="-52"/>
              </a:rPr>
              <a:t> </a:t>
            </a:r>
            <a:r>
              <a:rPr lang="ru-RU" sz="950" dirty="0" smtClean="0">
                <a:solidFill>
                  <a:prstClr val="black"/>
                </a:solidFill>
                <a:latin typeface="Acrom" panose="00000500000000000000" pitchFamily="2" charset="-52"/>
              </a:rPr>
              <a:t>Пляж</a:t>
            </a:r>
            <a:endParaRPr lang="ru-RU" sz="950" dirty="0">
              <a:solidFill>
                <a:prstClr val="black"/>
              </a:solidFill>
              <a:latin typeface="Acrom" panose="00000500000000000000" pitchFamily="2" charset="-52"/>
            </a:endParaRPr>
          </a:p>
        </p:txBody>
      </p:sp>
      <p:cxnSp>
        <p:nvCxnSpPr>
          <p:cNvPr id="81" name="Прямая соединительная линия 80"/>
          <p:cNvCxnSpPr/>
          <p:nvPr/>
        </p:nvCxnSpPr>
        <p:spPr>
          <a:xfrm flipH="1">
            <a:off x="7943239" y="3593534"/>
            <a:ext cx="7367" cy="576438"/>
          </a:xfrm>
          <a:prstGeom prst="line">
            <a:avLst/>
          </a:prstGeom>
          <a:ln w="6350">
            <a:solidFill>
              <a:srgbClr val="0069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7415094" y="4371950"/>
            <a:ext cx="1533248" cy="767397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884368" y="4343929"/>
            <a:ext cx="1008112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5751"/>
                </a:solidFill>
                <a:latin typeface="Acrom" panose="00000500000000000000" pitchFamily="2" charset="-52"/>
              </a:rPr>
              <a:t>85</a:t>
            </a:r>
            <a:r>
              <a:rPr lang="ru-RU" sz="1400" b="1" dirty="0" smtClean="0">
                <a:solidFill>
                  <a:srgbClr val="005751"/>
                </a:solidFill>
                <a:latin typeface="Acrom" panose="00000500000000000000" pitchFamily="2" charset="-52"/>
              </a:rPr>
              <a:t> </a:t>
            </a:r>
            <a:r>
              <a:rPr lang="ru-RU" b="1" dirty="0">
                <a:solidFill>
                  <a:srgbClr val="005751"/>
                </a:solidFill>
                <a:latin typeface="Acrom" panose="00000500000000000000" pitchFamily="2" charset="-52"/>
              </a:rPr>
              <a:t>%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47904" y="4671595"/>
            <a:ext cx="186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prstClr val="black"/>
                </a:solidFill>
                <a:latin typeface="Acrom" panose="00000500000000000000" pitchFamily="50" charset="-52"/>
              </a:rPr>
              <a:t>т</a:t>
            </a:r>
            <a:r>
              <a:rPr lang="ru-RU" sz="1300" dirty="0" smtClean="0">
                <a:solidFill>
                  <a:prstClr val="black"/>
                </a:solidFill>
                <a:latin typeface="Acrom" panose="00000500000000000000" pitchFamily="50" charset="-52"/>
              </a:rPr>
              <a:t>урпотока 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в округе</a:t>
            </a:r>
            <a:endParaRPr lang="ru-RU" sz="13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04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4300"/>
          <a:stretch/>
        </p:blipFill>
        <p:spPr bwMode="auto">
          <a:xfrm>
            <a:off x="0" y="0"/>
            <a:ext cx="332364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"/>
          <a:stretch/>
        </p:blipFill>
        <p:spPr bwMode="auto">
          <a:xfrm>
            <a:off x="3323645" y="0"/>
            <a:ext cx="345638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r="10811"/>
          <a:stretch/>
        </p:blipFill>
        <p:spPr bwMode="auto">
          <a:xfrm>
            <a:off x="6376946" y="1"/>
            <a:ext cx="27670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22135" r="15102"/>
          <a:stretch/>
        </p:blipFill>
        <p:spPr bwMode="auto">
          <a:xfrm>
            <a:off x="3323645" y="0"/>
            <a:ext cx="30533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77339" y="648072"/>
            <a:ext cx="3910885" cy="62753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5738" y="62927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ВЕЗДЕХОД </a:t>
            </a:r>
            <a:r>
              <a:rPr lang="en-US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| </a:t>
            </a:r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СКАНДИНАВСКАЯ ХОДЬБА</a:t>
            </a:r>
          </a:p>
          <a:p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ФЭТБАЙКИ </a:t>
            </a:r>
            <a:r>
              <a:rPr lang="en-US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| </a:t>
            </a:r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САПЫ</a:t>
            </a:r>
          </a:p>
          <a:p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КАТАНИЕ НА ЛОДКЕ </a:t>
            </a:r>
            <a:r>
              <a:rPr lang="en-US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| </a:t>
            </a:r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РЫБАЛКА</a:t>
            </a:r>
            <a:endParaRPr lang="ru-RU" sz="1000" b="1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2289" y="24243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ВЕСНА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24243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ЛЕТО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24243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ЛЕТО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2289" y="242433"/>
            <a:ext cx="1750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ВЕСНА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24243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ОСЕНЬ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4088" y="238375"/>
            <a:ext cx="1998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ОСЕНЬ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631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9745" b="3955"/>
          <a:stretch/>
        </p:blipFill>
        <p:spPr bwMode="auto">
          <a:xfrm>
            <a:off x="3120096" y="0"/>
            <a:ext cx="3203848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8194" b="8194"/>
          <a:stretch/>
        </p:blipFill>
        <p:spPr bwMode="auto">
          <a:xfrm>
            <a:off x="0" y="0"/>
            <a:ext cx="31200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r="-1"/>
          <a:stretch/>
        </p:blipFill>
        <p:spPr bwMode="auto">
          <a:xfrm>
            <a:off x="6122504" y="1"/>
            <a:ext cx="30214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2554" y="4371067"/>
            <a:ext cx="3910885" cy="6480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54" y="4373691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ВЕЗДЕХОД </a:t>
            </a:r>
            <a:r>
              <a:rPr lang="en-US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| </a:t>
            </a:r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СНЕГОСТУПИНГ</a:t>
            </a:r>
          </a:p>
          <a:p>
            <a:r>
              <a:rPr lang="ru-RU" sz="1200" b="1" dirty="0" smtClean="0">
                <a:solidFill>
                  <a:prstClr val="black"/>
                </a:solidFill>
                <a:latin typeface="Acrom" panose="00000500000000000000" pitchFamily="50" charset="-52"/>
              </a:rPr>
              <a:t>ОРГАНИЗАЦИЯ ЛЫЖНЫХ ПОХОДОВ:</a:t>
            </a:r>
          </a:p>
          <a:p>
            <a:r>
              <a:rPr lang="ru-RU" sz="1200" b="1" dirty="0">
                <a:solidFill>
                  <a:prstClr val="black"/>
                </a:solidFill>
                <a:latin typeface="Acrom" panose="00000500000000000000" pitchFamily="50" charset="-52"/>
              </a:rPr>
              <a:t>КАМУСНЫЕ ЛЫЖИ </a:t>
            </a:r>
            <a:r>
              <a:rPr lang="en-US" sz="1200" b="1" dirty="0">
                <a:solidFill>
                  <a:prstClr val="black"/>
                </a:solidFill>
                <a:latin typeface="Acrom" panose="00000500000000000000" pitchFamily="50" charset="-52"/>
              </a:rPr>
              <a:t>| </a:t>
            </a:r>
            <a:r>
              <a:rPr lang="ru-RU" sz="1200" b="1" dirty="0">
                <a:solidFill>
                  <a:prstClr val="black"/>
                </a:solidFill>
                <a:latin typeface="Acrom" panose="00000500000000000000" pitchFamily="50" charset="-52"/>
              </a:rPr>
              <a:t>ЛЫЖИ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3986849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ЗИМА</a:t>
            </a:r>
            <a:endParaRPr lang="ru-RU" sz="32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396870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crom" panose="00000500000000000000" pitchFamily="50" charset="-52"/>
              </a:rPr>
              <a:t>ЗИМА</a:t>
            </a:r>
            <a:endParaRPr lang="ru-RU" sz="3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840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Users\user\Downloads\ip06l7vwb53i4vzzi6rywx86ojl11spx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20671"/>
            <a:ext cx="1838863" cy="9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ownloads\1 (1)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22171" r="10687" b="26076"/>
          <a:stretch/>
        </p:blipFill>
        <p:spPr bwMode="auto">
          <a:xfrm>
            <a:off x="146233" y="1740753"/>
            <a:ext cx="2316751" cy="9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384" y="87976"/>
            <a:ext cx="628104" cy="637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211482"/>
            <a:ext cx="7920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ПАРТНЁРСТВО</a:t>
            </a:r>
            <a:endParaRPr lang="ru-RU" sz="23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699542"/>
            <a:ext cx="6984776" cy="0"/>
          </a:xfrm>
          <a:prstGeom prst="line">
            <a:avLst/>
          </a:prstGeom>
          <a:ln>
            <a:solidFill>
              <a:srgbClr val="005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9187"/>
            <a:ext cx="17913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50211"/>
            <a:ext cx="684089" cy="78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3" y="963354"/>
            <a:ext cx="2124249" cy="50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21" y="887362"/>
            <a:ext cx="1728192" cy="6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50211"/>
            <a:ext cx="757638" cy="7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55555"/>
            <a:ext cx="1224135" cy="68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20" y="950796"/>
            <a:ext cx="865509" cy="64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C:\Users\user\Downloads\tripster-ru-ekskursii-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23" y="824732"/>
            <a:ext cx="200836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user\Downloads\kisspng-logo-raiffeisenbank-brand-tula-5b6f9c642e7ca6.3854085915340411881904-1536x79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07" y="1899718"/>
            <a:ext cx="1553457" cy="80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60" y="4051971"/>
            <a:ext cx="1145533" cy="85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4154"/>
            <a:ext cx="1056483" cy="1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821"/>
            <a:ext cx="1187193" cy="65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9782"/>
            <a:ext cx="1044749" cy="10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98" y="4031684"/>
            <a:ext cx="1011362" cy="99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62" y="3992474"/>
            <a:ext cx="1084894" cy="108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16606"/>
            <a:ext cx="1031553" cy="105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8264" y="4001975"/>
            <a:ext cx="1015548" cy="10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 descr="C:\Users\user\Downloads\89pq9yu7m2fvlnif1kyz3fteiday1quf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12161" r="10348" b="12609"/>
          <a:stretch/>
        </p:blipFill>
        <p:spPr bwMode="auto">
          <a:xfrm>
            <a:off x="2267744" y="2859798"/>
            <a:ext cx="942699" cy="96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1" y="4031684"/>
            <a:ext cx="1043611" cy="106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9" descr="C:\Users\user\Downloads\Логотип-ДТ (1)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17974" r="22219" b="22432"/>
          <a:stretch/>
        </p:blipFill>
        <p:spPr bwMode="auto">
          <a:xfrm>
            <a:off x="5298144" y="2915048"/>
            <a:ext cx="894035" cy="8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C:\Users\user\Downloads\bikllx6ybpa_cf6b254393e22ba0ee9c083bd0992a0e893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5" y="2942972"/>
            <a:ext cx="914967" cy="8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05" y="2859782"/>
            <a:ext cx="1035370" cy="10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2" descr="C:\Users\user\Downloads\logo-arctic-open-optimized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48" y="4001975"/>
            <a:ext cx="1447365" cy="9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3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06" y="2874971"/>
            <a:ext cx="1065211" cy="10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24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889075"/>
            <a:ext cx="971020" cy="93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Picture 2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26" y="4073917"/>
            <a:ext cx="1073562" cy="73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11510"/>
            <a:ext cx="9144000" cy="625424"/>
          </a:xfrm>
          <a:prstGeom prst="rect">
            <a:avLst/>
          </a:prstGeom>
          <a:solidFill>
            <a:srgbClr val="A71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1275606"/>
            <a:ext cx="2448272" cy="369332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defTabSz="913950"/>
            <a:r>
              <a:rPr lang="en-US" dirty="0" smtClean="0">
                <a:solidFill>
                  <a:prstClr val="black"/>
                </a:solidFill>
                <a:latin typeface="Acrom" panose="00000500000000000000" pitchFamily="50" charset="-52"/>
                <a:hlinkClick r:id="rId2"/>
              </a:rPr>
              <a:t>www.golubino.org </a:t>
            </a:r>
            <a:endParaRPr lang="ru-RU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76908" y="4343984"/>
            <a:ext cx="3240360" cy="646292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 defTabSz="913950"/>
            <a:r>
              <a:rPr lang="ru-RU" sz="1200" dirty="0">
                <a:solidFill>
                  <a:prstClr val="black"/>
                </a:solidFill>
                <a:latin typeface="Acrom" panose="00000500000000000000" pitchFamily="50" charset="-52"/>
              </a:rPr>
              <a:t>164610, Архангельская область, Пинежский </a:t>
            </a:r>
            <a:r>
              <a:rPr lang="ru-RU" sz="1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округ, </a:t>
            </a:r>
            <a:endParaRPr lang="ru-RU" sz="1200" dirty="0">
              <a:solidFill>
                <a:prstClr val="black"/>
              </a:solidFill>
              <a:latin typeface="Acrom" panose="00000500000000000000" pitchFamily="50" charset="-52"/>
            </a:endParaRPr>
          </a:p>
          <a:p>
            <a:pPr algn="ctr" defTabSz="913950"/>
            <a:r>
              <a:rPr lang="ru-RU" sz="1200" dirty="0" smtClean="0">
                <a:solidFill>
                  <a:prstClr val="black"/>
                </a:solidFill>
                <a:latin typeface="Acrom" panose="00000500000000000000" pitchFamily="50" charset="-52"/>
              </a:rPr>
              <a:t>п. </a:t>
            </a:r>
            <a:r>
              <a:rPr lang="ru-RU" sz="1200" dirty="0">
                <a:solidFill>
                  <a:prstClr val="black"/>
                </a:solidFill>
                <a:latin typeface="Acrom" panose="00000500000000000000" pitchFamily="50" charset="-52"/>
              </a:rPr>
              <a:t>Голубино, 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3848" y="3507854"/>
            <a:ext cx="2367866" cy="353905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defTabSz="913973"/>
            <a:r>
              <a:rPr lang="en-US" sz="1700" dirty="0" smtClean="0">
                <a:solidFill>
                  <a:prstClr val="black"/>
                </a:solidFill>
                <a:latin typeface="Acrom" panose="00000500000000000000" pitchFamily="50" charset="-52"/>
                <a:hlinkClick r:id="rId3"/>
              </a:rPr>
              <a:t>info@golubino.org</a:t>
            </a:r>
            <a:r>
              <a:rPr lang="ru-RU" sz="1700" dirty="0" smtClean="0">
                <a:solidFill>
                  <a:prstClr val="black"/>
                </a:solidFill>
                <a:latin typeface="Acrom" panose="00000500000000000000" pitchFamily="50" charset="-52"/>
              </a:rPr>
              <a:t> </a:t>
            </a:r>
            <a:endParaRPr lang="ru-RU" sz="17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9752" y="3939902"/>
            <a:ext cx="4024050" cy="353905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 defTabSz="913928">
              <a:defRPr/>
            </a:pPr>
            <a:r>
              <a:rPr lang="en-US" sz="1700" b="1" dirty="0" smtClean="0">
                <a:solidFill>
                  <a:srgbClr val="0000FF"/>
                </a:solidFill>
                <a:latin typeface="Acrom" panose="00000500000000000000" pitchFamily="2" charset="-52"/>
                <a:hlinkClick r:id="rId4"/>
              </a:rPr>
              <a:t>vk.com</a:t>
            </a:r>
            <a:r>
              <a:rPr lang="en-US" sz="1700" dirty="0" smtClean="0">
                <a:solidFill>
                  <a:srgbClr val="0000FF"/>
                </a:solidFill>
                <a:latin typeface="Acrom" panose="00000500000000000000" pitchFamily="2" charset="-52"/>
                <a:hlinkClick r:id="rId4"/>
              </a:rPr>
              <a:t>/golubino_park</a:t>
            </a:r>
            <a:endParaRPr lang="en-US" sz="1700" dirty="0">
              <a:solidFill>
                <a:srgbClr val="0000FF"/>
              </a:solidFill>
              <a:latin typeface="Acrom" panose="00000500000000000000" pitchFamily="2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483518"/>
            <a:ext cx="688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crom" panose="00000500000000000000" pitchFamily="2" charset="-52"/>
              </a:rPr>
              <a:t>ПОЗВОНИТЕ или НАПИШИТЕ нам</a:t>
            </a:r>
            <a:endParaRPr lang="ru-RU" sz="2400" b="1" dirty="0">
              <a:solidFill>
                <a:prstClr val="white"/>
              </a:solidFill>
              <a:latin typeface="Acrom" panose="00000500000000000000" pitchFamily="2" charset="-52"/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93" y="1851670"/>
            <a:ext cx="1131990" cy="11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0"/>
          <p:cNvSpPr txBox="1"/>
          <p:nvPr/>
        </p:nvSpPr>
        <p:spPr>
          <a:xfrm>
            <a:off x="2123728" y="3075806"/>
            <a:ext cx="5040560" cy="400071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0"/>
            <a:r>
              <a:rPr lang="ru-RU" sz="2000" dirty="0" smtClean="0">
                <a:solidFill>
                  <a:prstClr val="black"/>
                </a:solidFill>
                <a:latin typeface="Acrom" panose="00000500000000000000" pitchFamily="50" charset="-52"/>
              </a:rPr>
              <a:t>+7(911)593-95-88, Уланова Надежда</a:t>
            </a:r>
            <a:endParaRPr lang="ru-RU" sz="2000" dirty="0">
              <a:solidFill>
                <a:prstClr val="black"/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14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30" y="0"/>
            <a:ext cx="683517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965" y="1047793"/>
            <a:ext cx="2161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5751"/>
                </a:solidFill>
                <a:latin typeface="Acrom" panose="00000500000000000000" pitchFamily="2" charset="-52"/>
              </a:rPr>
              <a:t>н</a:t>
            </a:r>
            <a:r>
              <a:rPr lang="ru-RU" sz="16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аш трансфер</a:t>
            </a:r>
            <a:endParaRPr lang="ru-RU" sz="16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27534"/>
            <a:ext cx="1513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32</a:t>
            </a:r>
            <a:r>
              <a:rPr lang="ru-RU" dirty="0" smtClean="0">
                <a:solidFill>
                  <a:srgbClr val="006983"/>
                </a:solidFill>
                <a:latin typeface="Acrom" panose="00000500000000000000" pitchFamily="50" charset="-52"/>
              </a:rPr>
              <a:t>%</a:t>
            </a:r>
            <a:endParaRPr lang="ru-RU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925" y="1873156"/>
            <a:ext cx="2161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5751"/>
                </a:solidFill>
                <a:latin typeface="Acrom" panose="00000500000000000000" pitchFamily="2" charset="-52"/>
              </a:rPr>
              <a:t>с</a:t>
            </a:r>
            <a:r>
              <a:rPr lang="ru-RU" sz="16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воё авто</a:t>
            </a:r>
            <a:endParaRPr lang="ru-RU" sz="16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91630"/>
            <a:ext cx="1513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68</a:t>
            </a:r>
            <a:r>
              <a:rPr lang="ru-RU" dirty="0" smtClean="0">
                <a:solidFill>
                  <a:srgbClr val="006983"/>
                </a:solidFill>
                <a:latin typeface="Acrom" panose="00000500000000000000" pitchFamily="50" charset="-52"/>
              </a:rPr>
              <a:t>%</a:t>
            </a:r>
            <a:endParaRPr lang="ru-RU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721862"/>
            <a:ext cx="2161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5751"/>
                </a:solidFill>
                <a:latin typeface="Acrom" panose="00000500000000000000" pitchFamily="2" charset="-52"/>
              </a:rPr>
              <a:t>б</a:t>
            </a:r>
            <a:r>
              <a:rPr lang="ru-RU" sz="1600" dirty="0" smtClean="0">
                <a:solidFill>
                  <a:srgbClr val="005751"/>
                </a:solidFill>
                <a:latin typeface="Acrom" panose="00000500000000000000" pitchFamily="2" charset="-52"/>
              </a:rPr>
              <a:t>ронь номера</a:t>
            </a:r>
            <a:endParaRPr lang="ru-RU" sz="16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925" y="2325528"/>
            <a:ext cx="1513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65</a:t>
            </a:r>
            <a:r>
              <a:rPr lang="ru-RU" dirty="0" smtClean="0">
                <a:solidFill>
                  <a:srgbClr val="006983"/>
                </a:solidFill>
                <a:latin typeface="Acrom" panose="00000500000000000000" pitchFamily="50" charset="-52"/>
              </a:rPr>
              <a:t>%</a:t>
            </a:r>
            <a:endParaRPr lang="ru-RU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1" y="3507854"/>
            <a:ext cx="2161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5751"/>
                </a:solidFill>
                <a:latin typeface="Acrom" panose="00000500000000000000" pitchFamily="2" charset="-52"/>
              </a:rPr>
              <a:t>п</a:t>
            </a:r>
            <a:r>
              <a:rPr lang="ru-RU" sz="16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о туру</a:t>
            </a:r>
            <a:endParaRPr lang="ru-RU" sz="16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724" y="3152154"/>
            <a:ext cx="1513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31</a:t>
            </a:r>
            <a:r>
              <a:rPr lang="ru-RU" dirty="0" smtClean="0">
                <a:solidFill>
                  <a:srgbClr val="006983"/>
                </a:solidFill>
                <a:latin typeface="Acrom" panose="00000500000000000000" pitchFamily="50" charset="-52"/>
              </a:rPr>
              <a:t>%</a:t>
            </a:r>
            <a:endParaRPr lang="ru-RU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837" y="4803998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2023</a:t>
            </a:r>
            <a:endParaRPr lang="ru-RU" sz="11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05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123478"/>
            <a:ext cx="628104" cy="637675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51520" y="699542"/>
            <a:ext cx="7992888" cy="0"/>
          </a:xfrm>
          <a:prstGeom prst="line">
            <a:avLst/>
          </a:prstGeom>
          <a:ln>
            <a:solidFill>
              <a:srgbClr val="005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21148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ГОСТИ ГОТОВЫ ЕХАТЬ К НАМ НА 1 ДЕНЬ</a:t>
            </a:r>
            <a:r>
              <a:rPr lang="ru-RU" sz="2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 </a:t>
            </a:r>
            <a:r>
              <a:rPr lang="en-US" sz="2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|</a:t>
            </a:r>
            <a:r>
              <a:rPr lang="en-US" sz="2400" dirty="0" smtClean="0">
                <a:solidFill>
                  <a:srgbClr val="005751"/>
                </a:solidFill>
                <a:latin typeface="Acrom" panose="00000500000000000000" pitchFamily="2" charset="-52"/>
              </a:rPr>
              <a:t> </a:t>
            </a:r>
            <a:r>
              <a:rPr lang="ru-RU" sz="19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НАШ ТРАНСФЕР</a:t>
            </a:r>
            <a:endParaRPr lang="ru-RU" sz="1900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43831484"/>
              </p:ext>
            </p:extLst>
          </p:nvPr>
        </p:nvGraphicFramePr>
        <p:xfrm>
          <a:off x="0" y="843558"/>
          <a:ext cx="774035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80312" y="1109726"/>
            <a:ext cx="136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+25</a:t>
            </a:r>
            <a:r>
              <a:rPr lang="ru-RU" sz="20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%</a:t>
            </a:r>
            <a:endParaRPr lang="ru-RU" sz="2000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6256" y="844719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YoY (202</a:t>
            </a:r>
            <a:r>
              <a:rPr lang="ru-RU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2</a:t>
            </a:r>
            <a:r>
              <a:rPr lang="en-US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-202</a:t>
            </a:r>
            <a:r>
              <a:rPr lang="ru-RU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3</a:t>
            </a:r>
            <a:r>
              <a:rPr lang="en-US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)</a:t>
            </a:r>
            <a:endParaRPr lang="ru-RU" sz="1100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4368" y="4659982"/>
            <a:ext cx="10801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Acrom" panose="00000500000000000000" pitchFamily="50" charset="-52"/>
              </a:rPr>
              <a:t>ТВД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511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123478"/>
            <a:ext cx="628104" cy="637675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51520" y="699542"/>
            <a:ext cx="7992888" cy="0"/>
          </a:xfrm>
          <a:prstGeom prst="line">
            <a:avLst/>
          </a:prstGeom>
          <a:ln>
            <a:solidFill>
              <a:srgbClr val="005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4652411"/>
              </p:ext>
            </p:extLst>
          </p:nvPr>
        </p:nvGraphicFramePr>
        <p:xfrm>
          <a:off x="237836" y="843558"/>
          <a:ext cx="725048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52320" y="112672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+34</a:t>
            </a:r>
            <a:r>
              <a:rPr lang="ru-RU" sz="20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%</a:t>
            </a:r>
            <a:endParaRPr lang="ru-RU" sz="2000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2951" y="853768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YoY (202</a:t>
            </a:r>
            <a:r>
              <a:rPr lang="ru-RU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2</a:t>
            </a:r>
            <a:r>
              <a:rPr lang="en-US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-202</a:t>
            </a:r>
            <a:r>
              <a:rPr lang="ru-RU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3</a:t>
            </a:r>
            <a:r>
              <a:rPr lang="en-US" sz="1100" dirty="0" smtClean="0">
                <a:solidFill>
                  <a:srgbClr val="006983"/>
                </a:solidFill>
                <a:latin typeface="Acrom" panose="00000500000000000000" pitchFamily="50" charset="-52"/>
              </a:rPr>
              <a:t>)</a:t>
            </a:r>
            <a:endParaRPr lang="ru-RU" sz="1100" dirty="0">
              <a:solidFill>
                <a:srgbClr val="006983"/>
              </a:solidFill>
              <a:latin typeface="Acrom" panose="00000500000000000000" pitchFamily="50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21148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5751"/>
                </a:solidFill>
                <a:latin typeface="Acrom" panose="00000500000000000000" pitchFamily="2" charset="-52"/>
              </a:rPr>
              <a:t>ГОСТИ ГОТОВЫ ЕХАТЬ К НАМ НА 1 ДЕНЬ</a:t>
            </a:r>
            <a:r>
              <a:rPr lang="ru-RU" sz="2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 </a:t>
            </a:r>
            <a:r>
              <a:rPr lang="en-US" sz="2100" dirty="0" smtClean="0">
                <a:solidFill>
                  <a:srgbClr val="005751"/>
                </a:solidFill>
                <a:latin typeface="Acrom" panose="00000500000000000000" pitchFamily="2" charset="-52"/>
              </a:rPr>
              <a:t>|</a:t>
            </a:r>
            <a:r>
              <a:rPr lang="en-US" sz="2400" dirty="0" smtClean="0">
                <a:solidFill>
                  <a:srgbClr val="005751"/>
                </a:solidFill>
                <a:latin typeface="Acrom" panose="00000500000000000000" pitchFamily="2" charset="-52"/>
              </a:rPr>
              <a:t> </a:t>
            </a:r>
            <a:r>
              <a:rPr lang="ru-RU" dirty="0" smtClean="0">
                <a:solidFill>
                  <a:srgbClr val="005751"/>
                </a:solidFill>
                <a:latin typeface="Acrom" panose="00000500000000000000" pitchFamily="2" charset="-52"/>
              </a:rPr>
              <a:t>СВОЙ ТРАНСФЕР</a:t>
            </a:r>
            <a:endParaRPr lang="ru-RU" dirty="0">
              <a:solidFill>
                <a:srgbClr val="005751"/>
              </a:solidFill>
              <a:latin typeface="Acrom" panose="00000500000000000000" pitchFamily="2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4659982"/>
            <a:ext cx="17281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Acrom" panose="00000500000000000000" pitchFamily="50" charset="-52"/>
              </a:rPr>
              <a:t>ЭКСКУРСИИ</a:t>
            </a:r>
            <a:endParaRPr lang="ru-RU" sz="1300" dirty="0">
              <a:solidFill>
                <a:schemeClr val="bg1">
                  <a:lumMod val="50000"/>
                </a:schemeClr>
              </a:solidFill>
              <a:latin typeface="Acrom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54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4382347"/>
            <a:ext cx="628104" cy="6376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5" b="19308"/>
          <a:stretch/>
        </p:blipFill>
        <p:spPr bwMode="auto">
          <a:xfrm>
            <a:off x="296" y="0"/>
            <a:ext cx="9143704" cy="386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723878"/>
            <a:ext cx="78488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751"/>
                </a:solidFill>
                <a:latin typeface="Acrom" panose="00000500000000000000" charset="-52"/>
              </a:rPr>
              <a:t>ПРАЗДНИК ОЛЕНЯ</a:t>
            </a:r>
          </a:p>
          <a:p>
            <a:endParaRPr lang="ru-RU" sz="800" dirty="0">
              <a:solidFill>
                <a:srgbClr val="005751"/>
              </a:solidFill>
              <a:latin typeface="Acrom" panose="00000500000000000000" charset="-52"/>
            </a:endParaRPr>
          </a:p>
          <a:p>
            <a:r>
              <a:rPr lang="ru-RU" sz="1400" dirty="0" smtClean="0">
                <a:solidFill>
                  <a:srgbClr val="005751"/>
                </a:solidFill>
                <a:latin typeface="Acrom" panose="00000500000000000000" charset="-52"/>
              </a:rPr>
              <a:t>У ОЛЕНЕВОДОВ-КОЧЕВНИКОВ НЕТ ТРАДИЦИОННЫХ ПРАЗДНИКОВ, НО ЕСТЬ ДНИ БОЛЬШОЙ РАДОСТИ. СЕВЕРНЫЙ ОЛЕНЬ – ЭТО ГЛАВНАЯ РАДОСТЬ ЖИТЕЛЕЙ КРАЙНЕГО СЕВЕРА. ТРАДИЦИОННЫЙ ПРАЗДНИК ОЛЕНЯ ПРОВОДИЛСЯ В ПАРКЕ «ГОЛУБИНО» УЖЕ 4 РАЗА.</a:t>
            </a:r>
            <a:endParaRPr lang="ru-RU" sz="1400" dirty="0">
              <a:solidFill>
                <a:srgbClr val="005751"/>
              </a:solidFill>
              <a:latin typeface="Acrom" panose="000005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174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88" y="1446"/>
            <a:ext cx="7652012" cy="51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61867"/>
            <a:ext cx="628104" cy="6376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9782"/>
            <a:ext cx="2650120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46571"/>
            <a:ext cx="2741381" cy="2345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859782"/>
            <a:ext cx="2881852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608" y="195486"/>
            <a:ext cx="6948680" cy="291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НАЦИОНАЛЬНЫЕ СОСТЯЗАНИЯ ОЛЕНЕВОДОВ.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ВЫСТУПЛЕНИЯ ТВОРЧЕСКИХ КОЛЛЕКТИВОВ, ЗНАКОМЯЩИХ С КУЛЬТУРОЙ И ТРАДИЦИЯМИ ЖИТЕЛЕЙ КРАЙНЕГО СЕВЕРА.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КВЕСТ-ИГРА ДЛЯ ГОСТЕЙ.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ЗНАКОМСТВО С ОЛЕНЕВОДАМИ-КОЧЕВНИКАМИ, ИХ БЫТОМ И НАЦИОНАЛЬНЫМИ КОСТЮМАМИ.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«ЧУМОВОЕ» ПРЕДСКАЗАНИЕ ОТ ШАМАНА.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ДЕГУСТАЦИЯ НАЦИОНАЛЬНЫХ БЛЮД ИЗ ОЛЕНИНЫ И РЫБЫ.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КАТАНИЯ НА ОЛЕНЬИХ УПРЯЖКАХ, СОБАКАХ, СНЕГОХОДАХ.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500" dirty="0" smtClean="0">
              <a:solidFill>
                <a:srgbClr val="005751"/>
              </a:solidFill>
              <a:latin typeface="Acrom" panose="00000500000000000000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350" dirty="0" smtClean="0">
                <a:solidFill>
                  <a:srgbClr val="005751"/>
                </a:solidFill>
                <a:latin typeface="Acrom" panose="00000500000000000000" charset="-52"/>
              </a:rPr>
              <a:t>СУВЕНИРЫ И ПРОДУКЦИЯ ЖИТЕЛЕЙ КРАЙНЕГО СЕВЕРА И МЕСТНЫХ ПРОИЗВОДИТЕЛЕЙ.</a:t>
            </a:r>
            <a:endParaRPr lang="ru-RU" sz="1350" dirty="0">
              <a:solidFill>
                <a:srgbClr val="005751"/>
              </a:solidFill>
              <a:latin typeface="Acrom" panose="000005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18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" b="2403"/>
          <a:stretch/>
        </p:blipFill>
        <p:spPr bwMode="auto">
          <a:xfrm flipH="1">
            <a:off x="4275144" y="0"/>
            <a:ext cx="4889280" cy="3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2546"/>
            <a:ext cx="501096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507854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5751"/>
                </a:solidFill>
                <a:latin typeface="Acrom" panose="00000500000000000000" charset="-52"/>
              </a:rPr>
              <a:t>САМОЕ ЗРЕЛИЩНОЕ И ОЖИДАЕМОЕ СОБЫТИЕ ПРАЗДНИКА — ГОНКИ НА ОЛЕНЬИХ УПРЯЖКАХ. В СОРЕВНОВАНИЯХ УЧАСТВУЮТ КАК МУЖЧИНЫ, ТАК И ЖЕНЩИНЫ. ОЦЕНИВАЮТ И КОММЕНТИРУЮТ СОСТЯЗАНИЯ ПРОФЕССИОНАЛЬНЫЕ СУДЬИ И КОММЕНТАТОРЫ.</a:t>
            </a:r>
            <a:endParaRPr lang="ru-RU" sz="1400" dirty="0">
              <a:solidFill>
                <a:srgbClr val="005751"/>
              </a:solidFill>
              <a:latin typeface="Acrom" panose="0000050000000000000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4408" y="4382347"/>
            <a:ext cx="628104" cy="6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20243</TotalTime>
  <Words>975</Words>
  <Application>Microsoft Office PowerPoint</Application>
  <PresentationFormat>Экран (16:9)</PresentationFormat>
  <Paragraphs>313</Paragraphs>
  <Slides>33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Acrom</vt:lpstr>
      <vt:lpstr>Wingdings</vt:lpstr>
      <vt:lpstr>3_Тема Office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Alexey</dc:creator>
  <cp:lastModifiedBy>МВ</cp:lastModifiedBy>
  <cp:revision>422</cp:revision>
  <dcterms:created xsi:type="dcterms:W3CDTF">2019-10-07T13:45:03Z</dcterms:created>
  <dcterms:modified xsi:type="dcterms:W3CDTF">2024-02-29T13:24:32Z</dcterms:modified>
</cp:coreProperties>
</file>