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7" r:id="rId4"/>
    <p:sldId id="286" r:id="rId5"/>
    <p:sldId id="257" r:id="rId6"/>
    <p:sldId id="266" r:id="rId7"/>
    <p:sldId id="288" r:id="rId8"/>
    <p:sldId id="269" r:id="rId9"/>
    <p:sldId id="270" r:id="rId10"/>
    <p:sldId id="289" r:id="rId11"/>
    <p:sldId id="290" r:id="rId12"/>
    <p:sldId id="261" r:id="rId13"/>
    <p:sldId id="278" r:id="rId14"/>
    <p:sldId id="267" r:id="rId15"/>
    <p:sldId id="271" r:id="rId16"/>
    <p:sldId id="291" r:id="rId17"/>
    <p:sldId id="275" r:id="rId18"/>
    <p:sldId id="274" r:id="rId19"/>
    <p:sldId id="281" r:id="rId20"/>
    <p:sldId id="293" r:id="rId21"/>
    <p:sldId id="294" r:id="rId22"/>
    <p:sldId id="282" r:id="rId23"/>
    <p:sldId id="292" r:id="rId24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911"/>
    <a:srgbClr val="B5E61D"/>
    <a:srgbClr val="99D9EA"/>
    <a:srgbClr val="2B2692"/>
    <a:srgbClr val="FFAEC9"/>
    <a:srgbClr val="FF6600"/>
    <a:srgbClr val="FFC90E"/>
    <a:srgbClr val="E3F0CA"/>
    <a:srgbClr val="809EB6"/>
    <a:srgbClr val="FF3B4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568" autoAdjust="0"/>
  </p:normalViewPr>
  <p:slideViewPr>
    <p:cSldViewPr snapToGrid="0">
      <p:cViewPr>
        <p:scale>
          <a:sx n="70" d="100"/>
          <a:sy n="70" d="100"/>
        </p:scale>
        <p:origin x="-846" y="-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Обеспеченность</a:t>
            </a:r>
          </a:p>
          <a:p>
            <a:pPr>
              <a:defRPr/>
            </a:pPr>
            <a:r>
              <a:rPr lang="ru-RU" dirty="0"/>
              <a:t>(ниже нормативной)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Архангельск</c:v>
                </c:pt>
                <c:pt idx="1">
                  <c:v>Северодвинск</c:v>
                </c:pt>
                <c:pt idx="2">
                  <c:v>Виноградовский округ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0.32000000000000006</c:v>
                </c:pt>
                <c:pt idx="1">
                  <c:v>0.29000000000000004</c:v>
                </c:pt>
                <c:pt idx="2">
                  <c:v>0.39000000000000007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50-4015-8D63-64D731E3A0CB}"/>
            </c:ext>
          </c:extLst>
        </c:ser>
        <c:dLbls/>
        <c:axId val="153889792"/>
        <c:axId val="153899776"/>
      </c:barChart>
      <c:catAx>
        <c:axId val="1538897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99776"/>
        <c:crosses val="autoZero"/>
        <c:auto val="1"/>
        <c:lblAlgn val="ctr"/>
        <c:lblOffset val="100"/>
      </c:catAx>
      <c:valAx>
        <c:axId val="153899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88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5955421265566022"/>
          <c:y val="0.10539308084044668"/>
          <c:w val="0.45964371375544577"/>
          <c:h val="0.5391451574916941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"/>
            <c:spPr>
              <a:ln w="50800" cap="rnd">
                <a:solidFill>
                  <a:srgbClr val="FF66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BBC-40A1-B8C8-181314294FFE}"/>
              </c:ext>
            </c:extLst>
          </c:dPt>
          <c:dPt>
            <c:idx val="2"/>
            <c:spPr>
              <a:ln w="47625" cap="rnd">
                <a:solidFill>
                  <a:srgbClr val="FF6600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BBC-40A1-B8C8-181314294FFE}"/>
              </c:ext>
            </c:extLst>
          </c:dPt>
          <c:dPt>
            <c:idx val="3"/>
            <c:marker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headEnd type="none" w="med" len="med"/>
                  <a:tailEnd type="none" w="med" len="med"/>
                </a:ln>
                <a:effectLst/>
              </c:spPr>
            </c:marker>
            <c:spPr>
              <a:ln w="50800" cap="rnd">
                <a:solidFill>
                  <a:srgbClr val="FF6600"/>
                </a:solidFill>
                <a:round/>
                <a:headEnd type="none" w="med" len="med"/>
                <a:tailEnd type="none" w="med" len="med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BBC-40A1-B8C8-181314294FFE}"/>
              </c:ext>
            </c:extLst>
          </c:dPt>
          <c:dPt>
            <c:idx val="4"/>
            <c:marker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  <a:headEnd type="none" w="med" len="med"/>
                  <a:tailEnd type="arrow" w="med" len="med"/>
                </a:ln>
                <a:effectLst/>
              </c:spPr>
            </c:marker>
            <c:spPr>
              <a:ln w="38100" cap="rnd">
                <a:solidFill>
                  <a:srgbClr val="FF6600"/>
                </a:solidFill>
                <a:round/>
                <a:headEnd type="none" w="med" len="med"/>
                <a:tailEnd type="arrow" w="med" len="med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EC8C-4785-8FBC-C9D07B4A0B14}"/>
              </c:ext>
            </c:extLst>
          </c:dPt>
          <c:dLbls>
            <c:dLbl>
              <c:idx val="0"/>
              <c:layout>
                <c:manualLayout>
                  <c:x val="-1.8405433556796524E-2"/>
                  <c:y val="4.0373729669614146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BC-40A1-B8C8-181314294FFE}"/>
                </c:ext>
              </c:extLst>
            </c:dLbl>
            <c:dLbl>
              <c:idx val="1"/>
              <c:layout>
                <c:manualLayout>
                  <c:x val="-9.3387175189657973E-3"/>
                  <c:y val="4.037399459083845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BC-40A1-B8C8-181314294FFE}"/>
                </c:ext>
              </c:extLst>
            </c:dLbl>
            <c:dLbl>
              <c:idx val="2"/>
              <c:layout>
                <c:manualLayout>
                  <c:x val="1.3403509556818448E-2"/>
                  <c:y val="5.383199278778458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BC-40A1-B8C8-181314294FFE}"/>
                </c:ext>
              </c:extLst>
            </c:dLbl>
            <c:dLbl>
              <c:idx val="3"/>
              <c:layout>
                <c:manualLayout>
                  <c:x val="-5.9130218745828023E-2"/>
                  <c:y val="-5.719649233702114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BC-40A1-B8C8-181314294FFE}"/>
                </c:ext>
              </c:extLst>
            </c:dLbl>
            <c:dLbl>
              <c:idx val="4"/>
              <c:layout>
                <c:manualLayout>
                  <c:x val="-5.3221623142066882E-2"/>
                  <c:y val="-5.719649233702114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8C-4785-8FBC-C9D07B4A0B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B269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47.5</c:v>
                </c:pt>
                <c:pt idx="1">
                  <c:v>50.2</c:v>
                </c:pt>
                <c:pt idx="2">
                  <c:v>53</c:v>
                </c:pt>
                <c:pt idx="3">
                  <c:v>55</c:v>
                </c:pt>
                <c:pt idx="4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BC-40A1-B8C8-181314294FFE}"/>
            </c:ext>
          </c:extLst>
        </c:ser>
        <c:dLbls>
          <c:showVal val="1"/>
        </c:dLbls>
        <c:marker val="1"/>
        <c:axId val="154192896"/>
        <c:axId val="154202880"/>
      </c:lineChart>
      <c:catAx>
        <c:axId val="1541928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B2692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154202880"/>
        <c:crosses val="autoZero"/>
        <c:auto val="1"/>
        <c:lblAlgn val="ctr"/>
        <c:lblOffset val="100"/>
      </c:catAx>
      <c:valAx>
        <c:axId val="154202880"/>
        <c:scaling>
          <c:orientation val="minMax"/>
          <c:max val="60"/>
          <c:min val="4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B269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19289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348510758583382"/>
          <c:w val="0.7512105017796703"/>
          <c:h val="6.885090683859702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61F4B-941B-42AF-8725-7D76566061C4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81BC61F-955B-4E39-88B0-0B1A09284698}">
      <dgm:prSet phldrT="[Текст]" custT="1"/>
      <dgm:spPr/>
      <dgm:t>
        <a:bodyPr/>
        <a:lstStyle/>
        <a:p>
          <a:r>
            <a:rPr lang="ru-RU" sz="2000" b="1" spc="15" dirty="0">
              <a:latin typeface="+mj-lt"/>
            </a:rPr>
            <a:t>Сокращение финансирования спортивной сферы при росте затрат на строительство, реконструкцию, капитальный ремонт. </a:t>
          </a:r>
          <a:endParaRPr lang="ru-RU" sz="2000" dirty="0"/>
        </a:p>
      </dgm:t>
    </dgm:pt>
    <dgm:pt modelId="{D0DA59F9-717A-4D0F-9217-F3299BC3BBBA}" type="parTrans" cxnId="{D98165D1-F6D5-405E-937E-BD824DFF240F}">
      <dgm:prSet/>
      <dgm:spPr/>
      <dgm:t>
        <a:bodyPr/>
        <a:lstStyle/>
        <a:p>
          <a:endParaRPr lang="ru-RU" sz="2000"/>
        </a:p>
      </dgm:t>
    </dgm:pt>
    <dgm:pt modelId="{E83F9384-DE7C-492A-B732-47AA99487E16}" type="sibTrans" cxnId="{D98165D1-F6D5-405E-937E-BD824DFF240F}">
      <dgm:prSet/>
      <dgm:spPr/>
      <dgm:t>
        <a:bodyPr/>
        <a:lstStyle/>
        <a:p>
          <a:endParaRPr lang="ru-RU" sz="2000"/>
        </a:p>
      </dgm:t>
    </dgm:pt>
    <dgm:pt modelId="{8894D793-2E55-4C9E-8CA6-EBD468B0D0B1}">
      <dgm:prSet phldrT="[Текст]" custT="1"/>
      <dgm:spPr/>
      <dgm:t>
        <a:bodyPr/>
        <a:lstStyle/>
        <a:p>
          <a:r>
            <a:rPr lang="ru-RU" sz="2000" b="1" spc="15" dirty="0"/>
            <a:t>Разработка ПСД на наиболее актуальные объекты, определенные с участием общественности</a:t>
          </a:r>
          <a:endParaRPr lang="ru-RU" sz="2000" dirty="0"/>
        </a:p>
      </dgm:t>
    </dgm:pt>
    <dgm:pt modelId="{F860138D-F74F-435D-A06E-44D0F7C825FB}" type="parTrans" cxnId="{8EEEE38D-97A0-4CAC-9BEB-876A9DDA327C}">
      <dgm:prSet/>
      <dgm:spPr/>
      <dgm:t>
        <a:bodyPr/>
        <a:lstStyle/>
        <a:p>
          <a:endParaRPr lang="ru-RU" sz="2000"/>
        </a:p>
      </dgm:t>
    </dgm:pt>
    <dgm:pt modelId="{BA38FC93-188A-4E36-A5F8-2128F91FD011}" type="sibTrans" cxnId="{8EEEE38D-97A0-4CAC-9BEB-876A9DDA327C}">
      <dgm:prSet/>
      <dgm:spPr/>
      <dgm:t>
        <a:bodyPr/>
        <a:lstStyle/>
        <a:p>
          <a:endParaRPr lang="ru-RU" sz="2000"/>
        </a:p>
      </dgm:t>
    </dgm:pt>
    <dgm:pt modelId="{78CC28AF-11A9-409D-9E65-51F9589D1BC0}">
      <dgm:prSet custT="1"/>
      <dgm:spPr/>
      <dgm:t>
        <a:bodyPr/>
        <a:lstStyle/>
        <a:p>
          <a:r>
            <a:rPr lang="ru-RU" sz="2000" b="1" spc="15" dirty="0">
              <a:latin typeface="+mj-lt"/>
            </a:rPr>
            <a:t>Отсутствие ПСД (ТЦА) на строительство, реконструкцию, капитальный ремонт объектов спорта. Некачественная ПСД.</a:t>
          </a:r>
          <a:br>
            <a:rPr lang="ru-RU" sz="2000" b="1" spc="15" dirty="0">
              <a:latin typeface="+mj-lt"/>
            </a:rPr>
          </a:br>
          <a:r>
            <a:rPr lang="ru-RU" sz="2000" b="1" spc="15" dirty="0">
              <a:latin typeface="+mj-lt"/>
            </a:rPr>
            <a:t>ПСД, разработанная на неактуальные объекты (с неактуальными параметрами).</a:t>
          </a:r>
        </a:p>
      </dgm:t>
    </dgm:pt>
    <dgm:pt modelId="{53B154C0-0DA6-4706-8F97-8E3C446DB8B1}" type="parTrans" cxnId="{8C956EC7-4D27-4A72-B1E1-143732C4A400}">
      <dgm:prSet/>
      <dgm:spPr/>
      <dgm:t>
        <a:bodyPr/>
        <a:lstStyle/>
        <a:p>
          <a:endParaRPr lang="ru-RU" sz="2000"/>
        </a:p>
      </dgm:t>
    </dgm:pt>
    <dgm:pt modelId="{F79A8B5D-4512-4999-9C51-C70B981285E3}" type="sibTrans" cxnId="{8C956EC7-4D27-4A72-B1E1-143732C4A400}">
      <dgm:prSet/>
      <dgm:spPr/>
      <dgm:t>
        <a:bodyPr/>
        <a:lstStyle/>
        <a:p>
          <a:endParaRPr lang="ru-RU" sz="2000"/>
        </a:p>
      </dgm:t>
    </dgm:pt>
    <dgm:pt modelId="{B7EB6E56-9645-472B-BBCE-28A4C0AB96D7}">
      <dgm:prSet phldrT="[Текст]" custT="1"/>
      <dgm:spPr/>
      <dgm:t>
        <a:bodyPr/>
        <a:lstStyle/>
        <a:p>
          <a:r>
            <a:rPr lang="ru-RU" sz="2000" b="1" spc="15" dirty="0"/>
            <a:t>Привлечение средств из иных государственных программ и проектов, проектов ГЧП, внебюджетных источников.</a:t>
          </a:r>
          <a:endParaRPr lang="ru-RU" sz="2000" dirty="0"/>
        </a:p>
      </dgm:t>
    </dgm:pt>
    <dgm:pt modelId="{52FE97CB-CD48-4354-8641-6AA3DEAD5FE0}" type="parTrans" cxnId="{E2D0FBF9-B53C-4411-B780-B983F07F868B}">
      <dgm:prSet/>
      <dgm:spPr/>
      <dgm:t>
        <a:bodyPr/>
        <a:lstStyle/>
        <a:p>
          <a:endParaRPr lang="ru-RU" sz="2000"/>
        </a:p>
      </dgm:t>
    </dgm:pt>
    <dgm:pt modelId="{4B351851-F9D5-4526-831B-F85217510677}" type="sibTrans" cxnId="{E2D0FBF9-B53C-4411-B780-B983F07F868B}">
      <dgm:prSet/>
      <dgm:spPr/>
      <dgm:t>
        <a:bodyPr/>
        <a:lstStyle/>
        <a:p>
          <a:endParaRPr lang="ru-RU" sz="2000"/>
        </a:p>
      </dgm:t>
    </dgm:pt>
    <dgm:pt modelId="{9581972E-8ED6-4E21-BCF6-D2782E078B60}">
      <dgm:prSet phldrT="[Текст]" custT="1"/>
      <dgm:spPr/>
      <dgm:t>
        <a:bodyPr/>
        <a:lstStyle/>
        <a:p>
          <a:r>
            <a:rPr lang="ru-RU" sz="2000" b="1" spc="15" dirty="0" smtClean="0">
              <a:latin typeface="+mj-lt"/>
            </a:rPr>
            <a:t>Отсутствие у МО планов развития спортивной инфраструктуры. Отсутствие диалога с общественностью по вопросам развития спорта</a:t>
          </a:r>
          <a:endParaRPr lang="ru-RU" sz="2000" b="1" spc="15" dirty="0">
            <a:latin typeface="+mj-lt"/>
          </a:endParaRPr>
        </a:p>
      </dgm:t>
    </dgm:pt>
    <dgm:pt modelId="{178DBE20-D551-4AC9-BADF-AE59ACAFD42A}" type="parTrans" cxnId="{74ABBB6A-4A5D-4040-A40A-CB8C12EAC183}">
      <dgm:prSet/>
      <dgm:spPr/>
      <dgm:t>
        <a:bodyPr/>
        <a:lstStyle/>
        <a:p>
          <a:endParaRPr lang="ru-RU"/>
        </a:p>
      </dgm:t>
    </dgm:pt>
    <dgm:pt modelId="{2F735AF6-DD9A-4277-BFD7-36926AC469C3}" type="sibTrans" cxnId="{74ABBB6A-4A5D-4040-A40A-CB8C12EAC183}">
      <dgm:prSet/>
      <dgm:spPr/>
      <dgm:t>
        <a:bodyPr/>
        <a:lstStyle/>
        <a:p>
          <a:endParaRPr lang="ru-RU"/>
        </a:p>
      </dgm:t>
    </dgm:pt>
    <dgm:pt modelId="{2CC2D9AA-C0E4-4599-9EFD-5BAAB09ABC77}">
      <dgm:prSet phldrT="[Текст]" custT="1"/>
      <dgm:spPr/>
      <dgm:t>
        <a:bodyPr/>
        <a:lstStyle/>
        <a:p>
          <a:r>
            <a:rPr lang="ru-RU" sz="2000" b="1" spc="15" dirty="0" smtClean="0"/>
            <a:t>Привлечение спортивной общественности к вопросам планирования в области спорта. Организация общественного контроля</a:t>
          </a:r>
          <a:endParaRPr lang="ru-RU" sz="2000" b="1" spc="15" dirty="0"/>
        </a:p>
      </dgm:t>
    </dgm:pt>
    <dgm:pt modelId="{F9E0313E-CD6A-427A-B5B4-012A76BE8C68}" type="parTrans" cxnId="{3405E9C0-DD1A-4E55-92EF-76C0DAA6028E}">
      <dgm:prSet/>
      <dgm:spPr/>
      <dgm:t>
        <a:bodyPr/>
        <a:lstStyle/>
        <a:p>
          <a:endParaRPr lang="ru-RU"/>
        </a:p>
      </dgm:t>
    </dgm:pt>
    <dgm:pt modelId="{027FB4C3-52C0-4396-92D3-B62CD3CBA7A6}" type="sibTrans" cxnId="{3405E9C0-DD1A-4E55-92EF-76C0DAA6028E}">
      <dgm:prSet/>
      <dgm:spPr/>
      <dgm:t>
        <a:bodyPr/>
        <a:lstStyle/>
        <a:p>
          <a:endParaRPr lang="ru-RU"/>
        </a:p>
      </dgm:t>
    </dgm:pt>
    <dgm:pt modelId="{83A12608-82E4-40F1-AA15-98A736CDCBA4}" type="pres">
      <dgm:prSet presAssocID="{7D261F4B-941B-42AF-8725-7D76566061C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B4768B-F9D5-47C5-82D1-B7EDA8E35D44}" type="pres">
      <dgm:prSet presAssocID="{B81BC61F-955B-4E39-88B0-0B1A09284698}" presName="horFlow" presStyleCnt="0"/>
      <dgm:spPr/>
    </dgm:pt>
    <dgm:pt modelId="{5B420D2E-1D08-4B70-B9CE-6026E9B16493}" type="pres">
      <dgm:prSet presAssocID="{B81BC61F-955B-4E39-88B0-0B1A09284698}" presName="bigChev" presStyleLbl="node1" presStyleIdx="0" presStyleCnt="3" custScaleX="176555"/>
      <dgm:spPr/>
      <dgm:t>
        <a:bodyPr/>
        <a:lstStyle/>
        <a:p>
          <a:endParaRPr lang="ru-RU"/>
        </a:p>
      </dgm:t>
    </dgm:pt>
    <dgm:pt modelId="{A989205D-00BC-4800-B2CF-E2D08B995FB8}" type="pres">
      <dgm:prSet presAssocID="{52FE97CB-CD48-4354-8641-6AA3DEAD5FE0}" presName="parTrans" presStyleCnt="0"/>
      <dgm:spPr/>
    </dgm:pt>
    <dgm:pt modelId="{47E4C3AA-53EE-472B-8B68-987C9A00482F}" type="pres">
      <dgm:prSet presAssocID="{B7EB6E56-9645-472B-BBCE-28A4C0AB96D7}" presName="node" presStyleLbl="alignAccFollowNode1" presStyleIdx="0" presStyleCnt="3" custScaleX="203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A738C-F8AF-42D8-9AE7-F65F483CBD7F}" type="pres">
      <dgm:prSet presAssocID="{B81BC61F-955B-4E39-88B0-0B1A09284698}" presName="vSp" presStyleCnt="0"/>
      <dgm:spPr/>
    </dgm:pt>
    <dgm:pt modelId="{49DE036E-3C7E-427C-8B8D-366CED576942}" type="pres">
      <dgm:prSet presAssocID="{78CC28AF-11A9-409D-9E65-51F9589D1BC0}" presName="horFlow" presStyleCnt="0"/>
      <dgm:spPr/>
    </dgm:pt>
    <dgm:pt modelId="{572AF6BE-3FCA-4C30-B8B2-633B25B4783C}" type="pres">
      <dgm:prSet presAssocID="{78CC28AF-11A9-409D-9E65-51F9589D1BC0}" presName="bigChev" presStyleLbl="node1" presStyleIdx="1" presStyleCnt="3" custScaleX="180852"/>
      <dgm:spPr/>
      <dgm:t>
        <a:bodyPr/>
        <a:lstStyle/>
        <a:p>
          <a:endParaRPr lang="ru-RU"/>
        </a:p>
      </dgm:t>
    </dgm:pt>
    <dgm:pt modelId="{90F418FB-AAAA-4302-8720-A31C42BBB8EF}" type="pres">
      <dgm:prSet presAssocID="{F860138D-F74F-435D-A06E-44D0F7C825FB}" presName="parTrans" presStyleCnt="0"/>
      <dgm:spPr/>
    </dgm:pt>
    <dgm:pt modelId="{5279B6E7-09F7-40C0-8530-7538377C23E1}" type="pres">
      <dgm:prSet presAssocID="{8894D793-2E55-4C9E-8CA6-EBD468B0D0B1}" presName="node" presStyleLbl="alignAccFollowNode1" presStyleIdx="1" presStyleCnt="3" custScaleX="196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B04FF-2F1E-4E82-8A3E-4911CB331423}" type="pres">
      <dgm:prSet presAssocID="{78CC28AF-11A9-409D-9E65-51F9589D1BC0}" presName="vSp" presStyleCnt="0"/>
      <dgm:spPr/>
    </dgm:pt>
    <dgm:pt modelId="{F4F38BB4-57C5-4FDD-A13C-5D17866754A0}" type="pres">
      <dgm:prSet presAssocID="{9581972E-8ED6-4E21-BCF6-D2782E078B60}" presName="horFlow" presStyleCnt="0"/>
      <dgm:spPr/>
    </dgm:pt>
    <dgm:pt modelId="{569B6EF7-3B86-4E94-A783-41D1D598EC61}" type="pres">
      <dgm:prSet presAssocID="{9581972E-8ED6-4E21-BCF6-D2782E078B60}" presName="bigChev" presStyleLbl="node1" presStyleIdx="2" presStyleCnt="3" custScaleX="179646"/>
      <dgm:spPr/>
      <dgm:t>
        <a:bodyPr/>
        <a:lstStyle/>
        <a:p>
          <a:endParaRPr lang="ru-RU"/>
        </a:p>
      </dgm:t>
    </dgm:pt>
    <dgm:pt modelId="{69FB8572-C2EE-40CF-AEEE-5EA40A3FC933}" type="pres">
      <dgm:prSet presAssocID="{F9E0313E-CD6A-427A-B5B4-012A76BE8C68}" presName="parTrans" presStyleCnt="0"/>
      <dgm:spPr/>
    </dgm:pt>
    <dgm:pt modelId="{9D05DFE2-298D-478B-BE5B-697C8FACD115}" type="pres">
      <dgm:prSet presAssocID="{2CC2D9AA-C0E4-4599-9EFD-5BAAB09ABC77}" presName="node" presStyleLbl="alignAccFollowNode1" presStyleIdx="2" presStyleCnt="3" custScaleX="199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05E9C0-DD1A-4E55-92EF-76C0DAA6028E}" srcId="{9581972E-8ED6-4E21-BCF6-D2782E078B60}" destId="{2CC2D9AA-C0E4-4599-9EFD-5BAAB09ABC77}" srcOrd="0" destOrd="0" parTransId="{F9E0313E-CD6A-427A-B5B4-012A76BE8C68}" sibTransId="{027FB4C3-52C0-4396-92D3-B62CD3CBA7A6}"/>
    <dgm:cxn modelId="{D98165D1-F6D5-405E-937E-BD824DFF240F}" srcId="{7D261F4B-941B-42AF-8725-7D76566061C4}" destId="{B81BC61F-955B-4E39-88B0-0B1A09284698}" srcOrd="0" destOrd="0" parTransId="{D0DA59F9-717A-4D0F-9217-F3299BC3BBBA}" sibTransId="{E83F9384-DE7C-492A-B732-47AA99487E16}"/>
    <dgm:cxn modelId="{72E9ED8F-9E00-43C5-B0CB-577E15649099}" type="presOf" srcId="{B7EB6E56-9645-472B-BBCE-28A4C0AB96D7}" destId="{47E4C3AA-53EE-472B-8B68-987C9A00482F}" srcOrd="0" destOrd="0" presId="urn:microsoft.com/office/officeart/2005/8/layout/lProcess3"/>
    <dgm:cxn modelId="{C770B08B-6E69-4106-B188-4288CA18228F}" type="presOf" srcId="{9581972E-8ED6-4E21-BCF6-D2782E078B60}" destId="{569B6EF7-3B86-4E94-A783-41D1D598EC61}" srcOrd="0" destOrd="0" presId="urn:microsoft.com/office/officeart/2005/8/layout/lProcess3"/>
    <dgm:cxn modelId="{A0A5E565-A145-4279-9D79-344A7C4BEA00}" type="presOf" srcId="{7D261F4B-941B-42AF-8725-7D76566061C4}" destId="{83A12608-82E4-40F1-AA15-98A736CDCBA4}" srcOrd="0" destOrd="0" presId="urn:microsoft.com/office/officeart/2005/8/layout/lProcess3"/>
    <dgm:cxn modelId="{AF2F38EB-3C89-4103-B0D0-A5215538910B}" type="presOf" srcId="{8894D793-2E55-4C9E-8CA6-EBD468B0D0B1}" destId="{5279B6E7-09F7-40C0-8530-7538377C23E1}" srcOrd="0" destOrd="0" presId="urn:microsoft.com/office/officeart/2005/8/layout/lProcess3"/>
    <dgm:cxn modelId="{74ABBB6A-4A5D-4040-A40A-CB8C12EAC183}" srcId="{7D261F4B-941B-42AF-8725-7D76566061C4}" destId="{9581972E-8ED6-4E21-BCF6-D2782E078B60}" srcOrd="2" destOrd="0" parTransId="{178DBE20-D551-4AC9-BADF-AE59ACAFD42A}" sibTransId="{2F735AF6-DD9A-4277-BFD7-36926AC469C3}"/>
    <dgm:cxn modelId="{D72FC488-131C-4C4F-A46B-0DEB99D3545C}" type="presOf" srcId="{78CC28AF-11A9-409D-9E65-51F9589D1BC0}" destId="{572AF6BE-3FCA-4C30-B8B2-633B25B4783C}" srcOrd="0" destOrd="0" presId="urn:microsoft.com/office/officeart/2005/8/layout/lProcess3"/>
    <dgm:cxn modelId="{8EEEE38D-97A0-4CAC-9BEB-876A9DDA327C}" srcId="{78CC28AF-11A9-409D-9E65-51F9589D1BC0}" destId="{8894D793-2E55-4C9E-8CA6-EBD468B0D0B1}" srcOrd="0" destOrd="0" parTransId="{F860138D-F74F-435D-A06E-44D0F7C825FB}" sibTransId="{BA38FC93-188A-4E36-A5F8-2128F91FD011}"/>
    <dgm:cxn modelId="{8C956EC7-4D27-4A72-B1E1-143732C4A400}" srcId="{7D261F4B-941B-42AF-8725-7D76566061C4}" destId="{78CC28AF-11A9-409D-9E65-51F9589D1BC0}" srcOrd="1" destOrd="0" parTransId="{53B154C0-0DA6-4706-8F97-8E3C446DB8B1}" sibTransId="{F79A8B5D-4512-4999-9C51-C70B981285E3}"/>
    <dgm:cxn modelId="{45A269D2-11C5-4E9B-9996-DF6503294394}" type="presOf" srcId="{B81BC61F-955B-4E39-88B0-0B1A09284698}" destId="{5B420D2E-1D08-4B70-B9CE-6026E9B16493}" srcOrd="0" destOrd="0" presId="urn:microsoft.com/office/officeart/2005/8/layout/lProcess3"/>
    <dgm:cxn modelId="{E2D0FBF9-B53C-4411-B780-B983F07F868B}" srcId="{B81BC61F-955B-4E39-88B0-0B1A09284698}" destId="{B7EB6E56-9645-472B-BBCE-28A4C0AB96D7}" srcOrd="0" destOrd="0" parTransId="{52FE97CB-CD48-4354-8641-6AA3DEAD5FE0}" sibTransId="{4B351851-F9D5-4526-831B-F85217510677}"/>
    <dgm:cxn modelId="{F955BA02-6A91-4FF5-BB10-85E287C9DB91}" type="presOf" srcId="{2CC2D9AA-C0E4-4599-9EFD-5BAAB09ABC77}" destId="{9D05DFE2-298D-478B-BE5B-697C8FACD115}" srcOrd="0" destOrd="0" presId="urn:microsoft.com/office/officeart/2005/8/layout/lProcess3"/>
    <dgm:cxn modelId="{25560082-2AFE-41B4-A07A-CDE47954101E}" type="presParOf" srcId="{83A12608-82E4-40F1-AA15-98A736CDCBA4}" destId="{BAB4768B-F9D5-47C5-82D1-B7EDA8E35D44}" srcOrd="0" destOrd="0" presId="urn:microsoft.com/office/officeart/2005/8/layout/lProcess3"/>
    <dgm:cxn modelId="{D70205B0-17A3-4ADC-A90E-CDCE6E174AE7}" type="presParOf" srcId="{BAB4768B-F9D5-47C5-82D1-B7EDA8E35D44}" destId="{5B420D2E-1D08-4B70-B9CE-6026E9B16493}" srcOrd="0" destOrd="0" presId="urn:microsoft.com/office/officeart/2005/8/layout/lProcess3"/>
    <dgm:cxn modelId="{C188CA40-4E7A-44DB-A8F1-D2B935602BB0}" type="presParOf" srcId="{BAB4768B-F9D5-47C5-82D1-B7EDA8E35D44}" destId="{A989205D-00BC-4800-B2CF-E2D08B995FB8}" srcOrd="1" destOrd="0" presId="urn:microsoft.com/office/officeart/2005/8/layout/lProcess3"/>
    <dgm:cxn modelId="{B7D5952C-6CD3-4DDE-9CC7-DE4FB75D5DC9}" type="presParOf" srcId="{BAB4768B-F9D5-47C5-82D1-B7EDA8E35D44}" destId="{47E4C3AA-53EE-472B-8B68-987C9A00482F}" srcOrd="2" destOrd="0" presId="urn:microsoft.com/office/officeart/2005/8/layout/lProcess3"/>
    <dgm:cxn modelId="{4A5E4E8B-0F95-49CD-9C36-4912E89DD746}" type="presParOf" srcId="{83A12608-82E4-40F1-AA15-98A736CDCBA4}" destId="{065A738C-F8AF-42D8-9AE7-F65F483CBD7F}" srcOrd="1" destOrd="0" presId="urn:microsoft.com/office/officeart/2005/8/layout/lProcess3"/>
    <dgm:cxn modelId="{244B2943-6E5C-4EF8-9AAD-9ED2E457982C}" type="presParOf" srcId="{83A12608-82E4-40F1-AA15-98A736CDCBA4}" destId="{49DE036E-3C7E-427C-8B8D-366CED576942}" srcOrd="2" destOrd="0" presId="urn:microsoft.com/office/officeart/2005/8/layout/lProcess3"/>
    <dgm:cxn modelId="{2F9FA2C8-A33C-44F7-A0B5-66E1C6141976}" type="presParOf" srcId="{49DE036E-3C7E-427C-8B8D-366CED576942}" destId="{572AF6BE-3FCA-4C30-B8B2-633B25B4783C}" srcOrd="0" destOrd="0" presId="urn:microsoft.com/office/officeart/2005/8/layout/lProcess3"/>
    <dgm:cxn modelId="{D1FE413E-3098-4619-A8CC-12510E99AC5E}" type="presParOf" srcId="{49DE036E-3C7E-427C-8B8D-366CED576942}" destId="{90F418FB-AAAA-4302-8720-A31C42BBB8EF}" srcOrd="1" destOrd="0" presId="urn:microsoft.com/office/officeart/2005/8/layout/lProcess3"/>
    <dgm:cxn modelId="{17F0526C-8474-4895-98B9-478CC1448026}" type="presParOf" srcId="{49DE036E-3C7E-427C-8B8D-366CED576942}" destId="{5279B6E7-09F7-40C0-8530-7538377C23E1}" srcOrd="2" destOrd="0" presId="urn:microsoft.com/office/officeart/2005/8/layout/lProcess3"/>
    <dgm:cxn modelId="{4B2E1E9D-C9DF-498A-B05A-B4D03F60CB34}" type="presParOf" srcId="{83A12608-82E4-40F1-AA15-98A736CDCBA4}" destId="{C0EB04FF-2F1E-4E82-8A3E-4911CB331423}" srcOrd="3" destOrd="0" presId="urn:microsoft.com/office/officeart/2005/8/layout/lProcess3"/>
    <dgm:cxn modelId="{39013C85-63D0-4C9C-AF7A-A26051119434}" type="presParOf" srcId="{83A12608-82E4-40F1-AA15-98A736CDCBA4}" destId="{F4F38BB4-57C5-4FDD-A13C-5D17866754A0}" srcOrd="4" destOrd="0" presId="urn:microsoft.com/office/officeart/2005/8/layout/lProcess3"/>
    <dgm:cxn modelId="{4523E9A8-AF5A-4491-8C2C-0EE41D435C68}" type="presParOf" srcId="{F4F38BB4-57C5-4FDD-A13C-5D17866754A0}" destId="{569B6EF7-3B86-4E94-A783-41D1D598EC61}" srcOrd="0" destOrd="0" presId="urn:microsoft.com/office/officeart/2005/8/layout/lProcess3"/>
    <dgm:cxn modelId="{15A78FB1-1E4A-45BF-8631-8B16CD9004DE}" type="presParOf" srcId="{F4F38BB4-57C5-4FDD-A13C-5D17866754A0}" destId="{69FB8572-C2EE-40CF-AEEE-5EA40A3FC933}" srcOrd="1" destOrd="0" presId="urn:microsoft.com/office/officeart/2005/8/layout/lProcess3"/>
    <dgm:cxn modelId="{B940001F-2219-409E-BCEE-618B975454EB}" type="presParOf" srcId="{F4F38BB4-57C5-4FDD-A13C-5D17866754A0}" destId="{9D05DFE2-298D-478B-BE5B-697C8FACD11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261F4B-941B-42AF-8725-7D76566061C4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81BC61F-955B-4E39-88B0-0B1A09284698}">
      <dgm:prSet phldrT="[Текст]" custT="1"/>
      <dgm:spPr/>
      <dgm:t>
        <a:bodyPr/>
        <a:lstStyle/>
        <a:p>
          <a:r>
            <a:rPr lang="ru-RU" sz="2000" b="1" spc="15" dirty="0">
              <a:latin typeface="+mj-lt"/>
            </a:rPr>
            <a:t>Неудовлетворительное техническое состояние объектов спорта</a:t>
          </a:r>
          <a:endParaRPr lang="ru-RU" sz="2000" dirty="0"/>
        </a:p>
      </dgm:t>
    </dgm:pt>
    <dgm:pt modelId="{D0DA59F9-717A-4D0F-9217-F3299BC3BBBA}" type="parTrans" cxnId="{D98165D1-F6D5-405E-937E-BD824DFF240F}">
      <dgm:prSet/>
      <dgm:spPr/>
      <dgm:t>
        <a:bodyPr/>
        <a:lstStyle/>
        <a:p>
          <a:endParaRPr lang="ru-RU" sz="2000"/>
        </a:p>
      </dgm:t>
    </dgm:pt>
    <dgm:pt modelId="{E83F9384-DE7C-492A-B732-47AA99487E16}" type="sibTrans" cxnId="{D98165D1-F6D5-405E-937E-BD824DFF240F}">
      <dgm:prSet/>
      <dgm:spPr/>
      <dgm:t>
        <a:bodyPr/>
        <a:lstStyle/>
        <a:p>
          <a:endParaRPr lang="ru-RU" sz="2000"/>
        </a:p>
      </dgm:t>
    </dgm:pt>
    <dgm:pt modelId="{8894D793-2E55-4C9E-8CA6-EBD468B0D0B1}">
      <dgm:prSet phldrT="[Текст]" custT="1"/>
      <dgm:spPr/>
      <dgm:t>
        <a:bodyPr/>
        <a:lstStyle/>
        <a:p>
          <a:r>
            <a:rPr lang="ru-RU" sz="2000" b="1" spc="15" dirty="0"/>
            <a:t>Повышение ответственности владельца объекта за неудовлетворительное содержание</a:t>
          </a:r>
          <a:endParaRPr lang="ru-RU" sz="2000" b="1" dirty="0"/>
        </a:p>
      </dgm:t>
    </dgm:pt>
    <dgm:pt modelId="{F860138D-F74F-435D-A06E-44D0F7C825FB}" type="parTrans" cxnId="{8EEEE38D-97A0-4CAC-9BEB-876A9DDA327C}">
      <dgm:prSet/>
      <dgm:spPr/>
      <dgm:t>
        <a:bodyPr/>
        <a:lstStyle/>
        <a:p>
          <a:endParaRPr lang="ru-RU" sz="2000"/>
        </a:p>
      </dgm:t>
    </dgm:pt>
    <dgm:pt modelId="{BA38FC93-188A-4E36-A5F8-2128F91FD011}" type="sibTrans" cxnId="{8EEEE38D-97A0-4CAC-9BEB-876A9DDA327C}">
      <dgm:prSet/>
      <dgm:spPr/>
      <dgm:t>
        <a:bodyPr/>
        <a:lstStyle/>
        <a:p>
          <a:endParaRPr lang="ru-RU" sz="2000"/>
        </a:p>
      </dgm:t>
    </dgm:pt>
    <dgm:pt modelId="{78CC28AF-11A9-409D-9E65-51F9589D1BC0}">
      <dgm:prSet custT="1"/>
      <dgm:spPr/>
      <dgm:t>
        <a:bodyPr/>
        <a:lstStyle/>
        <a:p>
          <a:r>
            <a:rPr lang="ru-RU" sz="2000" b="1" spc="15" dirty="0">
              <a:latin typeface="+mj-lt"/>
            </a:rPr>
            <a:t>Неудовлетворительное содержание спортивных сооружений (неисправное или непригодное к использованию состояние)</a:t>
          </a:r>
        </a:p>
      </dgm:t>
    </dgm:pt>
    <dgm:pt modelId="{53B154C0-0DA6-4706-8F97-8E3C446DB8B1}" type="parTrans" cxnId="{8C956EC7-4D27-4A72-B1E1-143732C4A400}">
      <dgm:prSet/>
      <dgm:spPr/>
      <dgm:t>
        <a:bodyPr/>
        <a:lstStyle/>
        <a:p>
          <a:endParaRPr lang="ru-RU" sz="2000"/>
        </a:p>
      </dgm:t>
    </dgm:pt>
    <dgm:pt modelId="{F79A8B5D-4512-4999-9C51-C70B981285E3}" type="sibTrans" cxnId="{8C956EC7-4D27-4A72-B1E1-143732C4A400}">
      <dgm:prSet/>
      <dgm:spPr/>
      <dgm:t>
        <a:bodyPr/>
        <a:lstStyle/>
        <a:p>
          <a:endParaRPr lang="ru-RU" sz="2000"/>
        </a:p>
      </dgm:t>
    </dgm:pt>
    <dgm:pt modelId="{B7EB6E56-9645-472B-BBCE-28A4C0AB96D7}">
      <dgm:prSet phldrT="[Текст]" custT="1"/>
      <dgm:spPr/>
      <dgm:t>
        <a:bodyPr/>
        <a:lstStyle/>
        <a:p>
          <a:r>
            <a:rPr lang="ru-RU" sz="2000" b="1" spc="15" dirty="0"/>
            <a:t>Увеличение объема средств, направляемых из областного и местного бюджетов на капремонты объектов спорта</a:t>
          </a:r>
          <a:endParaRPr lang="ru-RU" sz="2000" b="1" dirty="0"/>
        </a:p>
      </dgm:t>
    </dgm:pt>
    <dgm:pt modelId="{52FE97CB-CD48-4354-8641-6AA3DEAD5FE0}" type="parTrans" cxnId="{E2D0FBF9-B53C-4411-B780-B983F07F868B}">
      <dgm:prSet/>
      <dgm:spPr/>
      <dgm:t>
        <a:bodyPr/>
        <a:lstStyle/>
        <a:p>
          <a:endParaRPr lang="ru-RU" sz="2000"/>
        </a:p>
      </dgm:t>
    </dgm:pt>
    <dgm:pt modelId="{4B351851-F9D5-4526-831B-F85217510677}" type="sibTrans" cxnId="{E2D0FBF9-B53C-4411-B780-B983F07F868B}">
      <dgm:prSet/>
      <dgm:spPr/>
      <dgm:t>
        <a:bodyPr/>
        <a:lstStyle/>
        <a:p>
          <a:endParaRPr lang="ru-RU" sz="2000"/>
        </a:p>
      </dgm:t>
    </dgm:pt>
    <dgm:pt modelId="{14772800-3B38-424D-B0F8-E964E510D935}">
      <dgm:prSet phldrT="[Текст]" custT="1"/>
      <dgm:spPr/>
      <dgm:t>
        <a:bodyPr/>
        <a:lstStyle/>
        <a:p>
          <a:r>
            <a:rPr lang="ru-RU" sz="2000" dirty="0"/>
            <a:t>Ограничение доступа для взрослого населения на объекты спорта, находящиеся в ведении учреждений образования</a:t>
          </a:r>
        </a:p>
      </dgm:t>
    </dgm:pt>
    <dgm:pt modelId="{2C3D6719-4E7B-4E2C-8758-2F53570CC4D8}" type="parTrans" cxnId="{9F617F65-5F1F-433C-B109-1EB22F793E72}">
      <dgm:prSet/>
      <dgm:spPr/>
      <dgm:t>
        <a:bodyPr/>
        <a:lstStyle/>
        <a:p>
          <a:endParaRPr lang="ru-RU"/>
        </a:p>
      </dgm:t>
    </dgm:pt>
    <dgm:pt modelId="{9E9748A0-27B1-4538-8536-A5CAC6F1C99A}" type="sibTrans" cxnId="{9F617F65-5F1F-433C-B109-1EB22F793E72}">
      <dgm:prSet/>
      <dgm:spPr/>
      <dgm:t>
        <a:bodyPr/>
        <a:lstStyle/>
        <a:p>
          <a:endParaRPr lang="ru-RU"/>
        </a:p>
      </dgm:t>
    </dgm:pt>
    <dgm:pt modelId="{A6D7219C-56F1-478A-8782-AB29BFB208C7}">
      <dgm:prSet custT="1"/>
      <dgm:spPr/>
      <dgm:t>
        <a:bodyPr/>
        <a:lstStyle/>
        <a:p>
          <a:r>
            <a:rPr lang="ru-RU" sz="2000" b="1" dirty="0"/>
            <a:t>Разработка и доведение до учреждений образования регионального порядка предоставления доступа взрослому населению к объектам спорта</a:t>
          </a:r>
        </a:p>
      </dgm:t>
    </dgm:pt>
    <dgm:pt modelId="{42D34206-BAE0-435E-9968-42025664A3D9}" type="parTrans" cxnId="{CEF8E85C-159A-46BB-B9C0-A4911EFE086E}">
      <dgm:prSet/>
      <dgm:spPr/>
      <dgm:t>
        <a:bodyPr/>
        <a:lstStyle/>
        <a:p>
          <a:endParaRPr lang="ru-RU"/>
        </a:p>
      </dgm:t>
    </dgm:pt>
    <dgm:pt modelId="{51633B5D-8047-446D-9677-B10604097340}" type="sibTrans" cxnId="{CEF8E85C-159A-46BB-B9C0-A4911EFE086E}">
      <dgm:prSet/>
      <dgm:spPr/>
      <dgm:t>
        <a:bodyPr/>
        <a:lstStyle/>
        <a:p>
          <a:endParaRPr lang="ru-RU"/>
        </a:p>
      </dgm:t>
    </dgm:pt>
    <dgm:pt modelId="{83A12608-82E4-40F1-AA15-98A736CDCBA4}" type="pres">
      <dgm:prSet presAssocID="{7D261F4B-941B-42AF-8725-7D76566061C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AB4768B-F9D5-47C5-82D1-B7EDA8E35D44}" type="pres">
      <dgm:prSet presAssocID="{B81BC61F-955B-4E39-88B0-0B1A09284698}" presName="horFlow" presStyleCnt="0"/>
      <dgm:spPr/>
    </dgm:pt>
    <dgm:pt modelId="{5B420D2E-1D08-4B70-B9CE-6026E9B16493}" type="pres">
      <dgm:prSet presAssocID="{B81BC61F-955B-4E39-88B0-0B1A09284698}" presName="bigChev" presStyleLbl="node1" presStyleIdx="0" presStyleCnt="3" custScaleX="133971"/>
      <dgm:spPr/>
      <dgm:t>
        <a:bodyPr/>
        <a:lstStyle/>
        <a:p>
          <a:endParaRPr lang="ru-RU"/>
        </a:p>
      </dgm:t>
    </dgm:pt>
    <dgm:pt modelId="{A989205D-00BC-4800-B2CF-E2D08B995FB8}" type="pres">
      <dgm:prSet presAssocID="{52FE97CB-CD48-4354-8641-6AA3DEAD5FE0}" presName="parTrans" presStyleCnt="0"/>
      <dgm:spPr/>
    </dgm:pt>
    <dgm:pt modelId="{47E4C3AA-53EE-472B-8B68-987C9A00482F}" type="pres">
      <dgm:prSet presAssocID="{B7EB6E56-9645-472B-BBCE-28A4C0AB96D7}" presName="node" presStyleLbl="alignAccFollowNode1" presStyleIdx="0" presStyleCnt="3" custScaleX="2057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A738C-F8AF-42D8-9AE7-F65F483CBD7F}" type="pres">
      <dgm:prSet presAssocID="{B81BC61F-955B-4E39-88B0-0B1A09284698}" presName="vSp" presStyleCnt="0"/>
      <dgm:spPr/>
    </dgm:pt>
    <dgm:pt modelId="{49DE036E-3C7E-427C-8B8D-366CED576942}" type="pres">
      <dgm:prSet presAssocID="{78CC28AF-11A9-409D-9E65-51F9589D1BC0}" presName="horFlow" presStyleCnt="0"/>
      <dgm:spPr/>
    </dgm:pt>
    <dgm:pt modelId="{572AF6BE-3FCA-4C30-B8B2-633B25B4783C}" type="pres">
      <dgm:prSet presAssocID="{78CC28AF-11A9-409D-9E65-51F9589D1BC0}" presName="bigChev" presStyleLbl="node1" presStyleIdx="1" presStyleCnt="3" custScaleX="133971"/>
      <dgm:spPr/>
      <dgm:t>
        <a:bodyPr/>
        <a:lstStyle/>
        <a:p>
          <a:endParaRPr lang="ru-RU"/>
        </a:p>
      </dgm:t>
    </dgm:pt>
    <dgm:pt modelId="{90F418FB-AAAA-4302-8720-A31C42BBB8EF}" type="pres">
      <dgm:prSet presAssocID="{F860138D-F74F-435D-A06E-44D0F7C825FB}" presName="parTrans" presStyleCnt="0"/>
      <dgm:spPr/>
    </dgm:pt>
    <dgm:pt modelId="{5279B6E7-09F7-40C0-8530-7538377C23E1}" type="pres">
      <dgm:prSet presAssocID="{8894D793-2E55-4C9E-8CA6-EBD468B0D0B1}" presName="node" presStyleLbl="alignAccFollowNode1" presStyleIdx="1" presStyleCnt="3" custScaleX="208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3B35E-256A-49F3-87B4-70E80F3D328E}" type="pres">
      <dgm:prSet presAssocID="{78CC28AF-11A9-409D-9E65-51F9589D1BC0}" presName="vSp" presStyleCnt="0"/>
      <dgm:spPr/>
    </dgm:pt>
    <dgm:pt modelId="{BED02CF4-F08A-41C5-92A6-C3EBCBAC2F49}" type="pres">
      <dgm:prSet presAssocID="{14772800-3B38-424D-B0F8-E964E510D935}" presName="horFlow" presStyleCnt="0"/>
      <dgm:spPr/>
    </dgm:pt>
    <dgm:pt modelId="{23AB1ED0-C06C-43F3-BD18-1F747C9E2D4E}" type="pres">
      <dgm:prSet presAssocID="{14772800-3B38-424D-B0F8-E964E510D935}" presName="bigChev" presStyleLbl="node1" presStyleIdx="2" presStyleCnt="3" custScaleX="134338"/>
      <dgm:spPr/>
      <dgm:t>
        <a:bodyPr/>
        <a:lstStyle/>
        <a:p>
          <a:endParaRPr lang="ru-RU"/>
        </a:p>
      </dgm:t>
    </dgm:pt>
    <dgm:pt modelId="{05CB1824-0278-4251-ACDD-C3415C0E4BA5}" type="pres">
      <dgm:prSet presAssocID="{42D34206-BAE0-435E-9968-42025664A3D9}" presName="parTrans" presStyleCnt="0"/>
      <dgm:spPr/>
    </dgm:pt>
    <dgm:pt modelId="{414803FC-7412-4AFC-A5D9-EABC5AF367E3}" type="pres">
      <dgm:prSet presAssocID="{A6D7219C-56F1-478A-8782-AB29BFB208C7}" presName="node" presStyleLbl="alignAccFollowNode1" presStyleIdx="2" presStyleCnt="3" custScaleX="206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FEFB98-6CD5-4B00-9EDF-741EFC6A95D8}" type="presOf" srcId="{78CC28AF-11A9-409D-9E65-51F9589D1BC0}" destId="{572AF6BE-3FCA-4C30-B8B2-633B25B4783C}" srcOrd="0" destOrd="0" presId="urn:microsoft.com/office/officeart/2005/8/layout/lProcess3"/>
    <dgm:cxn modelId="{CEF8E85C-159A-46BB-B9C0-A4911EFE086E}" srcId="{14772800-3B38-424D-B0F8-E964E510D935}" destId="{A6D7219C-56F1-478A-8782-AB29BFB208C7}" srcOrd="0" destOrd="0" parTransId="{42D34206-BAE0-435E-9968-42025664A3D9}" sibTransId="{51633B5D-8047-446D-9677-B10604097340}"/>
    <dgm:cxn modelId="{5B07C79A-16D3-48F7-B0B9-E0AFD4D34B4E}" type="presOf" srcId="{B7EB6E56-9645-472B-BBCE-28A4C0AB96D7}" destId="{47E4C3AA-53EE-472B-8B68-987C9A00482F}" srcOrd="0" destOrd="0" presId="urn:microsoft.com/office/officeart/2005/8/layout/lProcess3"/>
    <dgm:cxn modelId="{E2D0FBF9-B53C-4411-B780-B983F07F868B}" srcId="{B81BC61F-955B-4E39-88B0-0B1A09284698}" destId="{B7EB6E56-9645-472B-BBCE-28A4C0AB96D7}" srcOrd="0" destOrd="0" parTransId="{52FE97CB-CD48-4354-8641-6AA3DEAD5FE0}" sibTransId="{4B351851-F9D5-4526-831B-F85217510677}"/>
    <dgm:cxn modelId="{5409441E-6BB2-4B40-A028-C663EC173A41}" type="presOf" srcId="{8894D793-2E55-4C9E-8CA6-EBD468B0D0B1}" destId="{5279B6E7-09F7-40C0-8530-7538377C23E1}" srcOrd="0" destOrd="0" presId="urn:microsoft.com/office/officeart/2005/8/layout/lProcess3"/>
    <dgm:cxn modelId="{D98165D1-F6D5-405E-937E-BD824DFF240F}" srcId="{7D261F4B-941B-42AF-8725-7D76566061C4}" destId="{B81BC61F-955B-4E39-88B0-0B1A09284698}" srcOrd="0" destOrd="0" parTransId="{D0DA59F9-717A-4D0F-9217-F3299BC3BBBA}" sibTransId="{E83F9384-DE7C-492A-B732-47AA99487E16}"/>
    <dgm:cxn modelId="{57B1752B-F74A-4FD7-A86C-82EFBA4D0D34}" type="presOf" srcId="{7D261F4B-941B-42AF-8725-7D76566061C4}" destId="{83A12608-82E4-40F1-AA15-98A736CDCBA4}" srcOrd="0" destOrd="0" presId="urn:microsoft.com/office/officeart/2005/8/layout/lProcess3"/>
    <dgm:cxn modelId="{8EEEE38D-97A0-4CAC-9BEB-876A9DDA327C}" srcId="{78CC28AF-11A9-409D-9E65-51F9589D1BC0}" destId="{8894D793-2E55-4C9E-8CA6-EBD468B0D0B1}" srcOrd="0" destOrd="0" parTransId="{F860138D-F74F-435D-A06E-44D0F7C825FB}" sibTransId="{BA38FC93-188A-4E36-A5F8-2128F91FD011}"/>
    <dgm:cxn modelId="{9F617F65-5F1F-433C-B109-1EB22F793E72}" srcId="{7D261F4B-941B-42AF-8725-7D76566061C4}" destId="{14772800-3B38-424D-B0F8-E964E510D935}" srcOrd="2" destOrd="0" parTransId="{2C3D6719-4E7B-4E2C-8758-2F53570CC4D8}" sibTransId="{9E9748A0-27B1-4538-8536-A5CAC6F1C99A}"/>
    <dgm:cxn modelId="{8C956EC7-4D27-4A72-B1E1-143732C4A400}" srcId="{7D261F4B-941B-42AF-8725-7D76566061C4}" destId="{78CC28AF-11A9-409D-9E65-51F9589D1BC0}" srcOrd="1" destOrd="0" parTransId="{53B154C0-0DA6-4706-8F97-8E3C446DB8B1}" sibTransId="{F79A8B5D-4512-4999-9C51-C70B981285E3}"/>
    <dgm:cxn modelId="{A8F305B4-AA4B-4C85-9862-79B490F66680}" type="presOf" srcId="{B81BC61F-955B-4E39-88B0-0B1A09284698}" destId="{5B420D2E-1D08-4B70-B9CE-6026E9B16493}" srcOrd="0" destOrd="0" presId="urn:microsoft.com/office/officeart/2005/8/layout/lProcess3"/>
    <dgm:cxn modelId="{45BC4D60-935A-41D3-AF55-69EE4E5C1510}" type="presOf" srcId="{A6D7219C-56F1-478A-8782-AB29BFB208C7}" destId="{414803FC-7412-4AFC-A5D9-EABC5AF367E3}" srcOrd="0" destOrd="0" presId="urn:microsoft.com/office/officeart/2005/8/layout/lProcess3"/>
    <dgm:cxn modelId="{FAA62A89-A6EB-422D-96DF-2A1A9D36B945}" type="presOf" srcId="{14772800-3B38-424D-B0F8-E964E510D935}" destId="{23AB1ED0-C06C-43F3-BD18-1F747C9E2D4E}" srcOrd="0" destOrd="0" presId="urn:microsoft.com/office/officeart/2005/8/layout/lProcess3"/>
    <dgm:cxn modelId="{B5CB797C-B1C5-4F44-9A19-85081E1CAE6D}" type="presParOf" srcId="{83A12608-82E4-40F1-AA15-98A736CDCBA4}" destId="{BAB4768B-F9D5-47C5-82D1-B7EDA8E35D44}" srcOrd="0" destOrd="0" presId="urn:microsoft.com/office/officeart/2005/8/layout/lProcess3"/>
    <dgm:cxn modelId="{4AAE6CFA-BCBD-44E6-B2D6-DBA6BA08BD9A}" type="presParOf" srcId="{BAB4768B-F9D5-47C5-82D1-B7EDA8E35D44}" destId="{5B420D2E-1D08-4B70-B9CE-6026E9B16493}" srcOrd="0" destOrd="0" presId="urn:microsoft.com/office/officeart/2005/8/layout/lProcess3"/>
    <dgm:cxn modelId="{15001793-183B-44EF-8FB8-160F85C51FF2}" type="presParOf" srcId="{BAB4768B-F9D5-47C5-82D1-B7EDA8E35D44}" destId="{A989205D-00BC-4800-B2CF-E2D08B995FB8}" srcOrd="1" destOrd="0" presId="urn:microsoft.com/office/officeart/2005/8/layout/lProcess3"/>
    <dgm:cxn modelId="{6FCCC5E0-47FD-48FE-8305-D1C11DFE1A9D}" type="presParOf" srcId="{BAB4768B-F9D5-47C5-82D1-B7EDA8E35D44}" destId="{47E4C3AA-53EE-472B-8B68-987C9A00482F}" srcOrd="2" destOrd="0" presId="urn:microsoft.com/office/officeart/2005/8/layout/lProcess3"/>
    <dgm:cxn modelId="{138BDBA1-73C7-4B68-9356-000FF2DA5C99}" type="presParOf" srcId="{83A12608-82E4-40F1-AA15-98A736CDCBA4}" destId="{065A738C-F8AF-42D8-9AE7-F65F483CBD7F}" srcOrd="1" destOrd="0" presId="urn:microsoft.com/office/officeart/2005/8/layout/lProcess3"/>
    <dgm:cxn modelId="{542D06A1-8F30-4846-8E3C-963710D0B748}" type="presParOf" srcId="{83A12608-82E4-40F1-AA15-98A736CDCBA4}" destId="{49DE036E-3C7E-427C-8B8D-366CED576942}" srcOrd="2" destOrd="0" presId="urn:microsoft.com/office/officeart/2005/8/layout/lProcess3"/>
    <dgm:cxn modelId="{39203FB7-D5FF-411B-99D7-4D57FE6F6D57}" type="presParOf" srcId="{49DE036E-3C7E-427C-8B8D-366CED576942}" destId="{572AF6BE-3FCA-4C30-B8B2-633B25B4783C}" srcOrd="0" destOrd="0" presId="urn:microsoft.com/office/officeart/2005/8/layout/lProcess3"/>
    <dgm:cxn modelId="{9BBEA045-EE95-4253-9125-DEF8563FB928}" type="presParOf" srcId="{49DE036E-3C7E-427C-8B8D-366CED576942}" destId="{90F418FB-AAAA-4302-8720-A31C42BBB8EF}" srcOrd="1" destOrd="0" presId="urn:microsoft.com/office/officeart/2005/8/layout/lProcess3"/>
    <dgm:cxn modelId="{86B202A0-477A-482E-82CE-BF62C583A78B}" type="presParOf" srcId="{49DE036E-3C7E-427C-8B8D-366CED576942}" destId="{5279B6E7-09F7-40C0-8530-7538377C23E1}" srcOrd="2" destOrd="0" presId="urn:microsoft.com/office/officeart/2005/8/layout/lProcess3"/>
    <dgm:cxn modelId="{92AC9084-9998-4F9F-A126-725D7CD10E96}" type="presParOf" srcId="{83A12608-82E4-40F1-AA15-98A736CDCBA4}" destId="{7743B35E-256A-49F3-87B4-70E80F3D328E}" srcOrd="3" destOrd="0" presId="urn:microsoft.com/office/officeart/2005/8/layout/lProcess3"/>
    <dgm:cxn modelId="{F07594B6-9AB0-4BB5-B10E-C2259F6AF8C6}" type="presParOf" srcId="{83A12608-82E4-40F1-AA15-98A736CDCBA4}" destId="{BED02CF4-F08A-41C5-92A6-C3EBCBAC2F49}" srcOrd="4" destOrd="0" presId="urn:microsoft.com/office/officeart/2005/8/layout/lProcess3"/>
    <dgm:cxn modelId="{20650C4D-3310-4A4A-847C-065F2B0408F6}" type="presParOf" srcId="{BED02CF4-F08A-41C5-92A6-C3EBCBAC2F49}" destId="{23AB1ED0-C06C-43F3-BD18-1F747C9E2D4E}" srcOrd="0" destOrd="0" presId="urn:microsoft.com/office/officeart/2005/8/layout/lProcess3"/>
    <dgm:cxn modelId="{5291B74B-7C13-49FB-9B5E-E90841FDF1A2}" type="presParOf" srcId="{BED02CF4-F08A-41C5-92A6-C3EBCBAC2F49}" destId="{05CB1824-0278-4251-ACDD-C3415C0E4BA5}" srcOrd="1" destOrd="0" presId="urn:microsoft.com/office/officeart/2005/8/layout/lProcess3"/>
    <dgm:cxn modelId="{B18C59CE-89B0-4182-9627-4EAA74FA6792}" type="presParOf" srcId="{BED02CF4-F08A-41C5-92A6-C3EBCBAC2F49}" destId="{414803FC-7412-4AFC-A5D9-EABC5AF367E3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420D2E-1D08-4B70-B9CE-6026E9B16493}">
      <dsp:nvSpPr>
        <dsp:cNvPr id="0" name=""/>
        <dsp:cNvSpPr/>
      </dsp:nvSpPr>
      <dsp:spPr>
        <a:xfrm>
          <a:off x="199749" y="1001"/>
          <a:ext cx="6264281" cy="141922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>
              <a:latin typeface="+mj-lt"/>
            </a:rPr>
            <a:t>Сокращение финансирования спортивной сферы при росте затрат на строительство, реконструкцию, капитальный ремонт. </a:t>
          </a:r>
          <a:endParaRPr lang="ru-RU" sz="2000" kern="1200" dirty="0"/>
        </a:p>
      </dsp:txBody>
      <dsp:txXfrm>
        <a:off x="199749" y="1001"/>
        <a:ext cx="6264281" cy="1419224"/>
      </dsp:txXfrm>
    </dsp:sp>
    <dsp:sp modelId="{47E4C3AA-53EE-472B-8B68-987C9A00482F}">
      <dsp:nvSpPr>
        <dsp:cNvPr id="0" name=""/>
        <dsp:cNvSpPr/>
      </dsp:nvSpPr>
      <dsp:spPr>
        <a:xfrm>
          <a:off x="6002782" y="121635"/>
          <a:ext cx="5989468" cy="117795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/>
            <a:t>Привлечение средств из иных государственных программ и проектов, проектов ГЧП, внебюджетных источников.</a:t>
          </a:r>
          <a:endParaRPr lang="ru-RU" sz="2000" kern="1200" dirty="0"/>
        </a:p>
      </dsp:txBody>
      <dsp:txXfrm>
        <a:off x="6002782" y="121635"/>
        <a:ext cx="5989468" cy="1177956"/>
      </dsp:txXfrm>
    </dsp:sp>
    <dsp:sp modelId="{572AF6BE-3FCA-4C30-B8B2-633B25B4783C}">
      <dsp:nvSpPr>
        <dsp:cNvPr id="0" name=""/>
        <dsp:cNvSpPr/>
      </dsp:nvSpPr>
      <dsp:spPr>
        <a:xfrm>
          <a:off x="199749" y="1618917"/>
          <a:ext cx="6416741" cy="1419224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>
              <a:latin typeface="+mj-lt"/>
            </a:rPr>
            <a:t>Отсутствие ПСД (ТЦА) на строительство, реконструкцию, капитальный ремонт объектов спорта. Некачественная ПСД.</a:t>
          </a:r>
          <a:br>
            <a:rPr lang="ru-RU" sz="2000" b="1" kern="1200" spc="15" dirty="0">
              <a:latin typeface="+mj-lt"/>
            </a:rPr>
          </a:br>
          <a:r>
            <a:rPr lang="ru-RU" sz="2000" b="1" kern="1200" spc="15" dirty="0">
              <a:latin typeface="+mj-lt"/>
            </a:rPr>
            <a:t>ПСД, разработанная на неактуальные объекты (с неактуальными параметрами).</a:t>
          </a:r>
        </a:p>
      </dsp:txBody>
      <dsp:txXfrm>
        <a:off x="199749" y="1618917"/>
        <a:ext cx="6416741" cy="1419224"/>
      </dsp:txXfrm>
    </dsp:sp>
    <dsp:sp modelId="{5279B6E7-09F7-40C0-8530-7538377C23E1}">
      <dsp:nvSpPr>
        <dsp:cNvPr id="0" name=""/>
        <dsp:cNvSpPr/>
      </dsp:nvSpPr>
      <dsp:spPr>
        <a:xfrm>
          <a:off x="6155242" y="1739552"/>
          <a:ext cx="5799552" cy="1177956"/>
        </a:xfrm>
        <a:prstGeom prst="chevron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/>
            <a:t>Разработка ПСД на наиболее актуальные объекты, определенные с участием общественности</a:t>
          </a:r>
          <a:endParaRPr lang="ru-RU" sz="2000" kern="1200" dirty="0"/>
        </a:p>
      </dsp:txBody>
      <dsp:txXfrm>
        <a:off x="6155242" y="1739552"/>
        <a:ext cx="5799552" cy="1177956"/>
      </dsp:txXfrm>
    </dsp:sp>
    <dsp:sp modelId="{569B6EF7-3B86-4E94-A783-41D1D598EC61}">
      <dsp:nvSpPr>
        <dsp:cNvPr id="0" name=""/>
        <dsp:cNvSpPr/>
      </dsp:nvSpPr>
      <dsp:spPr>
        <a:xfrm>
          <a:off x="199749" y="3236834"/>
          <a:ext cx="6373952" cy="141922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 smtClean="0">
              <a:latin typeface="+mj-lt"/>
            </a:rPr>
            <a:t>Отсутствие у МО планов развития спортивной инфраструктуры. Отсутствие диалога с общественностью по вопросам развития спорта</a:t>
          </a:r>
          <a:endParaRPr lang="ru-RU" sz="2000" b="1" kern="1200" spc="15" dirty="0">
            <a:latin typeface="+mj-lt"/>
          </a:endParaRPr>
        </a:p>
      </dsp:txBody>
      <dsp:txXfrm>
        <a:off x="199749" y="3236834"/>
        <a:ext cx="6373952" cy="1419224"/>
      </dsp:txXfrm>
    </dsp:sp>
    <dsp:sp modelId="{9D05DFE2-298D-478B-BE5B-697C8FACD115}">
      <dsp:nvSpPr>
        <dsp:cNvPr id="0" name=""/>
        <dsp:cNvSpPr/>
      </dsp:nvSpPr>
      <dsp:spPr>
        <a:xfrm>
          <a:off x="6112453" y="3357468"/>
          <a:ext cx="5867343" cy="1177956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 smtClean="0"/>
            <a:t>Привлечение спортивной общественности к вопросам планирования в области спорта. Организация общественного контроля</a:t>
          </a:r>
          <a:endParaRPr lang="ru-RU" sz="2000" b="1" kern="1200" spc="15" dirty="0"/>
        </a:p>
      </dsp:txBody>
      <dsp:txXfrm>
        <a:off x="6112453" y="3357468"/>
        <a:ext cx="5867343" cy="11779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420D2E-1D08-4B70-B9CE-6026E9B16493}">
      <dsp:nvSpPr>
        <dsp:cNvPr id="0" name=""/>
        <dsp:cNvSpPr/>
      </dsp:nvSpPr>
      <dsp:spPr>
        <a:xfrm>
          <a:off x="883450" y="1001"/>
          <a:ext cx="4753374" cy="141922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>
              <a:latin typeface="+mj-lt"/>
            </a:rPr>
            <a:t>Неудовлетворительное техническое состояние объектов спорта</a:t>
          </a:r>
          <a:endParaRPr lang="ru-RU" sz="2000" kern="1200" dirty="0"/>
        </a:p>
      </dsp:txBody>
      <dsp:txXfrm>
        <a:off x="883450" y="1001"/>
        <a:ext cx="4753374" cy="1419224"/>
      </dsp:txXfrm>
    </dsp:sp>
    <dsp:sp modelId="{47E4C3AA-53EE-472B-8B68-987C9A00482F}">
      <dsp:nvSpPr>
        <dsp:cNvPr id="0" name=""/>
        <dsp:cNvSpPr/>
      </dsp:nvSpPr>
      <dsp:spPr>
        <a:xfrm>
          <a:off x="5175576" y="121635"/>
          <a:ext cx="6057789" cy="117795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/>
            <a:t>Увеличение объема средств, направляемых из областного и местного бюджетов на капремонты объектов спорта</a:t>
          </a:r>
          <a:endParaRPr lang="ru-RU" sz="2000" b="1" kern="1200" dirty="0"/>
        </a:p>
      </dsp:txBody>
      <dsp:txXfrm>
        <a:off x="5175576" y="121635"/>
        <a:ext cx="6057789" cy="1177956"/>
      </dsp:txXfrm>
    </dsp:sp>
    <dsp:sp modelId="{572AF6BE-3FCA-4C30-B8B2-633B25B4783C}">
      <dsp:nvSpPr>
        <dsp:cNvPr id="0" name=""/>
        <dsp:cNvSpPr/>
      </dsp:nvSpPr>
      <dsp:spPr>
        <a:xfrm>
          <a:off x="883450" y="1618917"/>
          <a:ext cx="4753374" cy="1419224"/>
        </a:xfrm>
        <a:prstGeom prst="chevron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>
              <a:latin typeface="+mj-lt"/>
            </a:rPr>
            <a:t>Неудовлетворительное содержание спортивных сооружений (неисправное или непригодное к использованию состояние)</a:t>
          </a:r>
        </a:p>
      </dsp:txBody>
      <dsp:txXfrm>
        <a:off x="883450" y="1618917"/>
        <a:ext cx="4753374" cy="1419224"/>
      </dsp:txXfrm>
    </dsp:sp>
    <dsp:sp modelId="{5279B6E7-09F7-40C0-8530-7538377C23E1}">
      <dsp:nvSpPr>
        <dsp:cNvPr id="0" name=""/>
        <dsp:cNvSpPr/>
      </dsp:nvSpPr>
      <dsp:spPr>
        <a:xfrm>
          <a:off x="5175576" y="1739552"/>
          <a:ext cx="6132972" cy="1177956"/>
        </a:xfrm>
        <a:prstGeom prst="chevron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pc="15" dirty="0"/>
            <a:t>Повышение ответственности владельца объекта за неудовлетворительное содержание</a:t>
          </a:r>
          <a:endParaRPr lang="ru-RU" sz="2000" b="1" kern="1200" dirty="0"/>
        </a:p>
      </dsp:txBody>
      <dsp:txXfrm>
        <a:off x="5175576" y="1739552"/>
        <a:ext cx="6132972" cy="1177956"/>
      </dsp:txXfrm>
    </dsp:sp>
    <dsp:sp modelId="{23AB1ED0-C06C-43F3-BD18-1F747C9E2D4E}">
      <dsp:nvSpPr>
        <dsp:cNvPr id="0" name=""/>
        <dsp:cNvSpPr/>
      </dsp:nvSpPr>
      <dsp:spPr>
        <a:xfrm>
          <a:off x="883450" y="3236834"/>
          <a:ext cx="4766396" cy="1419224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Ограничение доступа для взрослого населения на объекты спорта, находящиеся в ведении учреждений образования</a:t>
          </a:r>
        </a:p>
      </dsp:txBody>
      <dsp:txXfrm>
        <a:off x="883450" y="3236834"/>
        <a:ext cx="4766396" cy="1419224"/>
      </dsp:txXfrm>
    </dsp:sp>
    <dsp:sp modelId="{414803FC-7412-4AFC-A5D9-EABC5AF367E3}">
      <dsp:nvSpPr>
        <dsp:cNvPr id="0" name=""/>
        <dsp:cNvSpPr/>
      </dsp:nvSpPr>
      <dsp:spPr>
        <a:xfrm>
          <a:off x="5188598" y="3357468"/>
          <a:ext cx="6078757" cy="1177956"/>
        </a:xfrm>
        <a:prstGeom prst="chevron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Разработка и доведение до учреждений образования регионального порядка предоставления доступа взрослому населению к объектам спорта</a:t>
          </a:r>
        </a:p>
      </dsp:txBody>
      <dsp:txXfrm>
        <a:off x="5188598" y="3357468"/>
        <a:ext cx="6078757" cy="1177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68FE56-8E2E-406C-9678-4E1424471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" y="1523999"/>
            <a:ext cx="7581900" cy="2387600"/>
          </a:xfrm>
        </p:spPr>
        <p:txBody>
          <a:bodyPr anchor="b"/>
          <a:lstStyle>
            <a:lvl1pPr algn="ctr">
              <a:defRPr sz="6000" b="1">
                <a:solidFill>
                  <a:schemeClr val="accent5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02D1B33B-3A87-48DC-A925-B086711DBCB3}"/>
              </a:ext>
            </a:extLst>
          </p:cNvPr>
          <p:cNvSpPr/>
          <p:nvPr userDrawn="1"/>
        </p:nvSpPr>
        <p:spPr>
          <a:xfrm>
            <a:off x="-457200" y="-660400"/>
            <a:ext cx="2921000" cy="29210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BB3C4884-FCEA-4753-9A39-DCF5062E0A38}"/>
              </a:ext>
            </a:extLst>
          </p:cNvPr>
          <p:cNvSpPr/>
          <p:nvPr userDrawn="1"/>
        </p:nvSpPr>
        <p:spPr>
          <a:xfrm>
            <a:off x="5511800" y="5651498"/>
            <a:ext cx="1155700" cy="1193386"/>
          </a:xfrm>
          <a:prstGeom prst="ellipse">
            <a:avLst/>
          </a:prstGeom>
          <a:solidFill>
            <a:srgbClr val="2B2692"/>
          </a:solidFill>
          <a:ln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EB0C781D-92E3-44A1-8C0B-7CEAD4B9B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8953" y="3136900"/>
            <a:ext cx="4102100" cy="584200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6A423F8-6447-4B06-96DF-FC08F61D3148}"/>
              </a:ext>
            </a:extLst>
          </p:cNvPr>
          <p:cNvSpPr/>
          <p:nvPr userDrawn="1"/>
        </p:nvSpPr>
        <p:spPr>
          <a:xfrm>
            <a:off x="6832830" y="5651498"/>
            <a:ext cx="1155700" cy="1193386"/>
          </a:xfrm>
          <a:prstGeom prst="ellipse">
            <a:avLst/>
          </a:prstGeom>
          <a:solidFill>
            <a:srgbClr val="FF0911"/>
          </a:solidFill>
          <a:ln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73B50895-34CB-4779-921F-2EDDCC4F1071}"/>
              </a:ext>
            </a:extLst>
          </p:cNvPr>
          <p:cNvSpPr/>
          <p:nvPr userDrawn="1"/>
        </p:nvSpPr>
        <p:spPr>
          <a:xfrm>
            <a:off x="8153860" y="5651498"/>
            <a:ext cx="1155700" cy="119338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25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68C517-2F48-47FD-BE74-69102A08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946774-A30D-4EEA-B0C9-70292A7FB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E2EC7B8-7360-4AEF-AAED-C1B7CBF9C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ECE7347-BCE6-45A8-9ABD-10DA107A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123C57-BE9D-45C3-B1A6-2873DC4E8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70ECD7-D2E2-4E2D-982D-C36304D7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00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C108EE-3C31-42FF-8368-1189C485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DBEAEA1-DA85-4F22-8C93-CD4A30A9B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3F212A7-B218-4D0F-ACB7-360451065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D0640E-81FE-49EE-B9C8-E0E61910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69CA6E-2B11-40C5-98D3-E8ED60EE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296933-BD32-4D3F-B7FB-AF6D05F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74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F64028-570E-4984-8E47-7F578476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94454F-B563-4DEC-AB40-114987303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5E4DDB-B7AB-40E4-A907-DEC1029A8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4692BC-A5EA-495D-8BD5-6BA19E65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88DAA3-6A85-4393-B3F1-F6EF58C6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75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8291653-29A5-49F5-B7D5-56E498741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AEC49E4-888E-4416-8BC3-682B1E45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35FFB5-B861-43DE-9DB6-CF8DAD1C9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7E1DFE-3198-4878-B18B-543D052B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60FB0B0-E4F0-4373-8108-CD7B30C51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773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D73C3F7-BB3F-41CD-B4B9-70103C3DAE81}"/>
              </a:ext>
            </a:extLst>
          </p:cNvPr>
          <p:cNvSpPr/>
          <p:nvPr userDrawn="1"/>
        </p:nvSpPr>
        <p:spPr>
          <a:xfrm>
            <a:off x="0" y="1"/>
            <a:ext cx="12192000" cy="164623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FACCCC-8891-4AD2-BFC5-9128BD8B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9786EC-7313-4F3A-A2F6-E1AEA39A8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03776C-B37F-459C-8642-6133EBDE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3DCF3F-CFAC-4872-B190-2A061C42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C67F94-DD3E-43FD-9A9B-128BAEF2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44D0E96-6656-4CB7-858D-0BE7C3A3C283}"/>
              </a:ext>
            </a:extLst>
          </p:cNvPr>
          <p:cNvSpPr/>
          <p:nvPr userDrawn="1"/>
        </p:nvSpPr>
        <p:spPr>
          <a:xfrm>
            <a:off x="11230200" y="5821475"/>
            <a:ext cx="1800000" cy="180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Круг: прозрачная заливка 6">
            <a:extLst>
              <a:ext uri="{FF2B5EF4-FFF2-40B4-BE49-F238E27FC236}">
                <a16:creationId xmlns:a16="http://schemas.microsoft.com/office/drawing/2014/main" xmlns="" id="{83F3C1EF-9F90-43EE-92E7-008B74F398E1}"/>
              </a:ext>
            </a:extLst>
          </p:cNvPr>
          <p:cNvSpPr/>
          <p:nvPr userDrawn="1"/>
        </p:nvSpPr>
        <p:spPr>
          <a:xfrm>
            <a:off x="11230200" y="-871198"/>
            <a:ext cx="1800000" cy="1800000"/>
          </a:xfrm>
          <a:prstGeom prst="donut">
            <a:avLst>
              <a:gd name="adj" fmla="val 793"/>
            </a:avLst>
          </a:prstGeom>
          <a:solidFill>
            <a:srgbClr val="AA0011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xmlns="" id="{C24A8845-D471-4ED7-ADCD-E869D561F185}"/>
              </a:ext>
            </a:extLst>
          </p:cNvPr>
          <p:cNvSpPr/>
          <p:nvPr userDrawn="1"/>
        </p:nvSpPr>
        <p:spPr>
          <a:xfrm>
            <a:off x="11413512" y="-720000"/>
            <a:ext cx="1440000" cy="1440000"/>
          </a:xfrm>
          <a:prstGeom prst="donut">
            <a:avLst>
              <a:gd name="adj" fmla="val 793"/>
            </a:avLst>
          </a:prstGeom>
          <a:solidFill>
            <a:srgbClr val="AA0011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xmlns="" id="{3086F889-752C-43F8-AFE5-521150068151}"/>
              </a:ext>
            </a:extLst>
          </p:cNvPr>
          <p:cNvSpPr/>
          <p:nvPr userDrawn="1"/>
        </p:nvSpPr>
        <p:spPr>
          <a:xfrm>
            <a:off x="11593512" y="-540000"/>
            <a:ext cx="1080000" cy="1080000"/>
          </a:xfrm>
          <a:prstGeom prst="donut">
            <a:avLst>
              <a:gd name="adj" fmla="val 793"/>
            </a:avLst>
          </a:prstGeom>
          <a:solidFill>
            <a:srgbClr val="AA0011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руг: прозрачная заливка 12">
            <a:extLst>
              <a:ext uri="{FF2B5EF4-FFF2-40B4-BE49-F238E27FC236}">
                <a16:creationId xmlns:a16="http://schemas.microsoft.com/office/drawing/2014/main" xmlns="" id="{5E38DCC6-E4B5-4C01-9A35-C23C90A48BCA}"/>
              </a:ext>
            </a:extLst>
          </p:cNvPr>
          <p:cNvSpPr/>
          <p:nvPr userDrawn="1"/>
        </p:nvSpPr>
        <p:spPr>
          <a:xfrm>
            <a:off x="11770200" y="-360000"/>
            <a:ext cx="720000" cy="720000"/>
          </a:xfrm>
          <a:prstGeom prst="donut">
            <a:avLst>
              <a:gd name="adj" fmla="val 793"/>
            </a:avLst>
          </a:prstGeom>
          <a:solidFill>
            <a:srgbClr val="AA0011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3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FACCCC-8891-4AD2-BFC5-9128BD8B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100" y="365125"/>
            <a:ext cx="8775700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9786EC-7313-4F3A-A2F6-E1AEA39A8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377"/>
            <a:ext cx="10515600" cy="39495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03776C-B37F-459C-8642-6133EBDE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3DCF3F-CFAC-4872-B190-2A061C42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C67F94-DD3E-43FD-9A9B-128BAEF22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4D8CE6A-78FD-4F7A-A178-9D8C0466B546}"/>
              </a:ext>
            </a:extLst>
          </p:cNvPr>
          <p:cNvSpPr/>
          <p:nvPr userDrawn="1"/>
        </p:nvSpPr>
        <p:spPr>
          <a:xfrm>
            <a:off x="-457200" y="-660400"/>
            <a:ext cx="2921000" cy="2921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xmlns="" id="{EA995ABB-BBF6-4C56-89BD-F578622649B5}"/>
              </a:ext>
            </a:extLst>
          </p:cNvPr>
          <p:cNvSpPr/>
          <p:nvPr userDrawn="1"/>
        </p:nvSpPr>
        <p:spPr>
          <a:xfrm>
            <a:off x="11230200" y="-871198"/>
            <a:ext cx="1800000" cy="1800000"/>
          </a:xfrm>
          <a:prstGeom prst="donut">
            <a:avLst>
              <a:gd name="adj" fmla="val 793"/>
            </a:avLst>
          </a:prstGeom>
          <a:solidFill>
            <a:schemeClr val="accent2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xmlns="" id="{2CA2A8EE-306C-4602-B5EC-6F5F7130BDAE}"/>
              </a:ext>
            </a:extLst>
          </p:cNvPr>
          <p:cNvSpPr/>
          <p:nvPr userDrawn="1"/>
        </p:nvSpPr>
        <p:spPr>
          <a:xfrm>
            <a:off x="11413512" y="-720000"/>
            <a:ext cx="1440000" cy="1440000"/>
          </a:xfrm>
          <a:prstGeom prst="donut">
            <a:avLst>
              <a:gd name="adj" fmla="val 793"/>
            </a:avLst>
          </a:prstGeom>
          <a:solidFill>
            <a:schemeClr val="accent2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xmlns="" id="{24412614-E7CC-4E45-8EC3-EDBB07A1B5D2}"/>
              </a:ext>
            </a:extLst>
          </p:cNvPr>
          <p:cNvSpPr/>
          <p:nvPr userDrawn="1"/>
        </p:nvSpPr>
        <p:spPr>
          <a:xfrm>
            <a:off x="11593512" y="-540000"/>
            <a:ext cx="1080000" cy="1080000"/>
          </a:xfrm>
          <a:prstGeom prst="donut">
            <a:avLst>
              <a:gd name="adj" fmla="val 793"/>
            </a:avLst>
          </a:prstGeom>
          <a:solidFill>
            <a:schemeClr val="accent2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xmlns="" id="{AE0591C1-6F20-4BE4-85E7-7EE8C6049D40}"/>
              </a:ext>
            </a:extLst>
          </p:cNvPr>
          <p:cNvSpPr/>
          <p:nvPr userDrawn="1"/>
        </p:nvSpPr>
        <p:spPr>
          <a:xfrm>
            <a:off x="11770200" y="-360000"/>
            <a:ext cx="720000" cy="720000"/>
          </a:xfrm>
          <a:prstGeom prst="donut">
            <a:avLst>
              <a:gd name="adj" fmla="val 793"/>
            </a:avLst>
          </a:prstGeom>
          <a:solidFill>
            <a:schemeClr val="accent2"/>
          </a:solidFill>
          <a:ln w="44450">
            <a:solidFill>
              <a:srgbClr val="FF091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5523768-A58A-4E80-A68E-77AAD4C4907B}"/>
              </a:ext>
            </a:extLst>
          </p:cNvPr>
          <p:cNvSpPr/>
          <p:nvPr userDrawn="1"/>
        </p:nvSpPr>
        <p:spPr>
          <a:xfrm>
            <a:off x="11230200" y="5821475"/>
            <a:ext cx="1800000" cy="180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737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1529A156-1A5A-4CD9-934D-3498D5AF37A1}"/>
              </a:ext>
            </a:extLst>
          </p:cNvPr>
          <p:cNvSpPr/>
          <p:nvPr userDrawn="1"/>
        </p:nvSpPr>
        <p:spPr>
          <a:xfrm>
            <a:off x="-762000" y="-914400"/>
            <a:ext cx="2336800" cy="2336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219D3CFF-3C59-4B50-AF40-295BB77E2D1D}"/>
              </a:ext>
            </a:extLst>
          </p:cNvPr>
          <p:cNvSpPr/>
          <p:nvPr userDrawn="1"/>
        </p:nvSpPr>
        <p:spPr>
          <a:xfrm>
            <a:off x="11230200" y="5821475"/>
            <a:ext cx="1800000" cy="180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7229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AB6A2D-D7C3-492A-9A7C-B9B1F360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30DCB3-9117-4A82-84CA-FDDD87467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8B6642-8632-46B6-B978-C846D233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017B90-4909-479E-A01C-06432942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069E89-9D58-4C19-9A90-B17748A54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3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54FAF-702D-460E-9860-75EBB404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C35766-5DA3-4CD6-A331-3FFB78587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6259266-BF39-4550-8183-2817531FC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F706710-CD15-4B7C-BF0D-7AC77D24B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1DC2ADF-D9E6-4878-9614-51A3ABFD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A51E446-D1BE-494E-A0CC-734682607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25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DC88FB-11F3-449E-B12E-18A80650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1187A53-2A34-433D-98A8-CE3D9A964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DAF68F6-E3D4-4116-919E-BC1B51D37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830C087-48C0-4D8C-A047-40BD7E2C6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6F52FE7-0181-471C-A34B-51565E9EA7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736A896-C485-4121-97FE-2FEBBB22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B56E551-42C8-46BD-9EEE-91D21BA3A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5D4D9DE-CD9A-44D4-B60D-3C01AB2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3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5FBDC1-19C9-4757-8F70-77C40673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B980EB1-BA4A-4593-B779-498B6572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F567163-F6E4-470A-A17C-019C87D43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C5EC9C8-63C7-48A4-8603-89DF73D0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02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864AEE3-7435-4244-B5CD-DDB0CD0F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32183C9-96DE-4686-870A-C80BACA4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EA4687-D57A-49B5-9514-735CF3B2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25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D9ED9A-F692-45EB-BF45-87703247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9F8CB9-7508-42D7-84A6-2382C314D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06C950-5AD6-4563-866D-6F91B5BE3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C5754-0585-46D0-99CC-16E3F56ED20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6DFB5C-CA9A-4C81-9CB6-F69B29257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B2C3A4-27A7-4175-B7A3-873DB3E1E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1761-61CF-4A76-B060-B8C3138A7F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xmlns="" id="{A216BDCB-8A58-4A8B-AE1F-C20820F9FD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18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84BD22-8AA4-4CD7-AAFC-BC0D0BFC5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797" y="2714102"/>
            <a:ext cx="9256406" cy="2009955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</a:rPr>
              <a:t>Спортивная инфраструктура</a:t>
            </a:r>
            <a:r>
              <a:rPr lang="ru-RU" sz="3600" dirty="0" smtClean="0">
                <a:latin typeface="+mn-lt"/>
              </a:rPr>
              <a:t>,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как </a:t>
            </a:r>
            <a:r>
              <a:rPr lang="ru-RU" sz="3600" dirty="0">
                <a:latin typeface="+mn-lt"/>
              </a:rPr>
              <a:t>важнейший механизм </a:t>
            </a:r>
            <a:r>
              <a:rPr lang="ru-RU" sz="3600" dirty="0" smtClean="0">
                <a:latin typeface="+mn-lt"/>
              </a:rPr>
              <a:t>развития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массового </a:t>
            </a:r>
            <a:r>
              <a:rPr lang="ru-RU" sz="3600" dirty="0">
                <a:latin typeface="+mn-lt"/>
              </a:rPr>
              <a:t>спорта в Архангельской области</a:t>
            </a:r>
            <a:r>
              <a:rPr lang="ru-RU" sz="3600" dirty="0" smtClean="0">
                <a:latin typeface="+mn-lt"/>
              </a:rPr>
              <a:t>.</a:t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 </a:t>
            </a:r>
            <a:r>
              <a:rPr lang="ru-RU" sz="3600" dirty="0">
                <a:latin typeface="+mn-lt"/>
              </a:rPr>
              <a:t>Состояние. Механизмы развития.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xmlns="" id="{D0E0472F-39B2-4ACB-A339-F13B595E6770}"/>
              </a:ext>
            </a:extLst>
          </p:cNvPr>
          <p:cNvSpPr txBox="1"/>
          <p:nvPr/>
        </p:nvSpPr>
        <p:spPr>
          <a:xfrm>
            <a:off x="1652638" y="6379002"/>
            <a:ext cx="2505638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spc="-5" dirty="0">
                <a:solidFill>
                  <a:srgbClr val="4C4C4C"/>
                </a:solidFill>
                <a:latin typeface="Century Gothic"/>
                <a:cs typeface="Century Gothic"/>
              </a:rPr>
              <a:t>2023 год</a:t>
            </a:r>
            <a:r>
              <a:rPr sz="1600" dirty="0">
                <a:solidFill>
                  <a:srgbClr val="4C4C4C"/>
                </a:solidFill>
                <a:latin typeface="Century Gothic"/>
                <a:cs typeface="Century Gothic"/>
              </a:rPr>
              <a:t>, г.</a:t>
            </a:r>
            <a:r>
              <a:rPr sz="1600" spc="-15" dirty="0">
                <a:solidFill>
                  <a:srgbClr val="4C4C4C"/>
                </a:solidFill>
                <a:latin typeface="Century Gothic"/>
                <a:cs typeface="Century Gothic"/>
              </a:rPr>
              <a:t> </a:t>
            </a:r>
            <a:r>
              <a:rPr sz="1600" spc="-5" dirty="0">
                <a:solidFill>
                  <a:srgbClr val="4C4C4C"/>
                </a:solidFill>
                <a:latin typeface="Century Gothic"/>
                <a:cs typeface="Century Gothic"/>
              </a:rPr>
              <a:t>Архангельск</a:t>
            </a:r>
            <a:endParaRPr sz="1600" dirty="0">
              <a:latin typeface="Century Gothic"/>
              <a:cs typeface="Century Gothic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F6C596-8D8A-4B00-30CC-8252936B8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601" y="506505"/>
            <a:ext cx="1176534" cy="11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202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9"/>
            <a:ext cx="10515600" cy="1491930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Федеральный проект «Формирование комфортной городской среды»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680" y="1845831"/>
            <a:ext cx="47173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B2692"/>
                </a:solidFill>
              </a:rPr>
              <a:t>В 2022 году на 15 объектах благоустройства были оборудованы зоны для занятий физической культурой и </a:t>
            </a:r>
            <a:r>
              <a:rPr lang="ru-RU" sz="2400" b="1" dirty="0" smtClean="0">
                <a:solidFill>
                  <a:srgbClr val="2B2692"/>
                </a:solidFill>
              </a:rPr>
              <a:t>спортом</a:t>
            </a:r>
            <a:endParaRPr lang="ru-RU" sz="2400" b="1" dirty="0">
              <a:solidFill>
                <a:srgbClr val="2B269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8263" y="3493129"/>
            <a:ext cx="4075082" cy="305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8780" y="1923468"/>
            <a:ext cx="2818965" cy="2113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87" y="3598572"/>
            <a:ext cx="5618532" cy="31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8599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9"/>
            <a:ext cx="10515600" cy="151756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Федеральный проект «Бизнес-спринт</a:t>
            </a:r>
            <a:r>
              <a:rPr lang="ru-RU" sz="3200" dirty="0" smtClean="0"/>
              <a:t>»</a:t>
            </a:r>
            <a:br>
              <a:rPr lang="ru-RU" sz="3200" dirty="0" smtClean="0"/>
            </a:br>
            <a:r>
              <a:rPr lang="ru-RU" sz="3200" dirty="0" smtClean="0"/>
              <a:t>мероприятие по обустройству «умных площадок»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00204" y="1758624"/>
            <a:ext cx="381429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B2692"/>
                </a:solidFill>
              </a:rPr>
              <a:t>2023 год</a:t>
            </a:r>
          </a:p>
          <a:p>
            <a:r>
              <a:rPr lang="ru-RU" sz="2000" dirty="0" smtClean="0">
                <a:solidFill>
                  <a:srgbClr val="2B2692"/>
                </a:solidFill>
              </a:rPr>
              <a:t>Осуществляется </a:t>
            </a:r>
            <a:r>
              <a:rPr lang="ru-RU" sz="2000" dirty="0">
                <a:solidFill>
                  <a:srgbClr val="2B2692"/>
                </a:solidFill>
              </a:rPr>
              <a:t>закупка оборудования для создания модульного спортивного зала в </a:t>
            </a:r>
            <a:r>
              <a:rPr lang="ru-RU" sz="2000" dirty="0" err="1">
                <a:solidFill>
                  <a:srgbClr val="2B2692"/>
                </a:solidFill>
              </a:rPr>
              <a:t>Пинежском</a:t>
            </a:r>
            <a:r>
              <a:rPr lang="ru-RU" sz="2000" dirty="0">
                <a:solidFill>
                  <a:srgbClr val="2B2692"/>
                </a:solidFill>
              </a:rPr>
              <a:t> районе</a:t>
            </a:r>
            <a:r>
              <a:rPr lang="ru-RU" sz="2000" dirty="0" smtClean="0">
                <a:solidFill>
                  <a:srgbClr val="2B2692"/>
                </a:solidFill>
              </a:rPr>
              <a:t>.</a:t>
            </a:r>
            <a:endParaRPr lang="en-US" sz="2000" dirty="0" smtClean="0">
              <a:solidFill>
                <a:srgbClr val="2B2692"/>
              </a:solidFill>
            </a:endParaRPr>
          </a:p>
          <a:p>
            <a:pPr>
              <a:spcBef>
                <a:spcPts val="1200"/>
              </a:spcBef>
            </a:pPr>
            <a:r>
              <a:rPr lang="ru-RU" sz="2000" dirty="0" smtClean="0">
                <a:solidFill>
                  <a:srgbClr val="2B2692"/>
                </a:solidFill>
              </a:rPr>
              <a:t>Прорабатывается вопрос обустройства дополнительного комплекта в г. Архангельск</a:t>
            </a:r>
            <a:endParaRPr lang="ru-RU" sz="2000" dirty="0">
              <a:solidFill>
                <a:srgbClr val="2B2692"/>
              </a:solidFill>
            </a:endParaRPr>
          </a:p>
        </p:txBody>
      </p:sp>
      <p:pic>
        <p:nvPicPr>
          <p:cNvPr id="11" name="Picture 4" descr="C:\Users\aksenovau\Desktop\Новая папка (2)\2023-03-04_17-31-5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85" b="6465"/>
          <a:stretch/>
        </p:blipFill>
        <p:spPr bwMode="auto">
          <a:xfrm>
            <a:off x="319238" y="1758624"/>
            <a:ext cx="7306513" cy="3244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ksenovau\Desktop\Новая папка (2)\2023-03-05_14-47-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9"/>
          <a:stretch/>
        </p:blipFill>
        <p:spPr bwMode="auto">
          <a:xfrm>
            <a:off x="5796950" y="4610531"/>
            <a:ext cx="6262966" cy="206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3206" y="5474579"/>
            <a:ext cx="50087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B2692"/>
                </a:solidFill>
              </a:rPr>
              <a:t>2024 год</a:t>
            </a:r>
          </a:p>
          <a:p>
            <a:r>
              <a:rPr lang="ru-RU" sz="2000" dirty="0" smtClean="0">
                <a:solidFill>
                  <a:srgbClr val="2B2692"/>
                </a:solidFill>
              </a:rPr>
              <a:t>Планируется обустройство аналогичного объекта в г. Архангельск</a:t>
            </a:r>
          </a:p>
        </p:txBody>
      </p:sp>
    </p:spTree>
    <p:extLst>
      <p:ext uri="{BB962C8B-B14F-4D97-AF65-F5344CB8AC3E}">
        <p14:creationId xmlns:p14="http://schemas.microsoft.com/office/powerpoint/2010/main" xmlns="" val="282411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633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Государственная программа «Развитие физической культуры и спорта в Архангельской области»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47782F-05EE-4494-D022-10A70044862A}"/>
              </a:ext>
            </a:extLst>
          </p:cNvPr>
          <p:cNvGrpSpPr/>
          <p:nvPr/>
        </p:nvGrpSpPr>
        <p:grpSpPr>
          <a:xfrm>
            <a:off x="737683" y="2642306"/>
            <a:ext cx="5318989" cy="627736"/>
            <a:chOff x="358333" y="1789710"/>
            <a:chExt cx="4764005" cy="627736"/>
          </a:xfrm>
        </p:grpSpPr>
        <p:sp>
          <p:nvSpPr>
            <p:cNvPr id="7" name="object 28">
              <a:extLst>
                <a:ext uri="{FF2B5EF4-FFF2-40B4-BE49-F238E27FC236}">
                  <a16:creationId xmlns:a16="http://schemas.microsoft.com/office/drawing/2014/main" xmlns="" id="{408F4DF0-9193-61DD-C960-FBBD638F7A0B}"/>
                </a:ext>
              </a:extLst>
            </p:cNvPr>
            <p:cNvSpPr/>
            <p:nvPr/>
          </p:nvSpPr>
          <p:spPr>
            <a:xfrm>
              <a:off x="358333" y="1789712"/>
              <a:ext cx="2810380" cy="627734"/>
            </a:xfrm>
            <a:custGeom>
              <a:avLst/>
              <a:gdLst/>
              <a:ahLst/>
              <a:cxnLst/>
              <a:rect l="l" t="t" r="r" b="b"/>
              <a:pathLst>
                <a:path w="3013075" h="709295">
                  <a:moveTo>
                    <a:pt x="3012483" y="0"/>
                  </a:moveTo>
                  <a:lnTo>
                    <a:pt x="0" y="0"/>
                  </a:lnTo>
                  <a:lnTo>
                    <a:pt x="0" y="708808"/>
                  </a:lnTo>
                  <a:lnTo>
                    <a:pt x="3012483" y="708808"/>
                  </a:lnTo>
                  <a:lnTo>
                    <a:pt x="3012483" y="0"/>
                  </a:lnTo>
                  <a:close/>
                </a:path>
              </a:pathLst>
            </a:custGeom>
            <a:solidFill>
              <a:srgbClr val="FF6600">
                <a:alpha val="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0">
              <a:extLst>
                <a:ext uri="{FF2B5EF4-FFF2-40B4-BE49-F238E27FC236}">
                  <a16:creationId xmlns:a16="http://schemas.microsoft.com/office/drawing/2014/main" xmlns="" id="{A46AE58C-D19E-87A0-DC34-B636CA0773E8}"/>
                </a:ext>
              </a:extLst>
            </p:cNvPr>
            <p:cNvSpPr/>
            <p:nvPr/>
          </p:nvSpPr>
          <p:spPr>
            <a:xfrm>
              <a:off x="3283502" y="1789710"/>
              <a:ext cx="1801166" cy="627733"/>
            </a:xfrm>
            <a:custGeom>
              <a:avLst/>
              <a:gdLst/>
              <a:ahLst/>
              <a:cxnLst/>
              <a:rect l="l" t="t" r="r" b="b"/>
              <a:pathLst>
                <a:path w="2157095" h="729614">
                  <a:moveTo>
                    <a:pt x="2157037" y="0"/>
                  </a:moveTo>
                  <a:lnTo>
                    <a:pt x="0" y="0"/>
                  </a:lnTo>
                  <a:lnTo>
                    <a:pt x="0" y="729112"/>
                  </a:lnTo>
                  <a:lnTo>
                    <a:pt x="2157037" y="729112"/>
                  </a:lnTo>
                  <a:lnTo>
                    <a:pt x="215703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0">
              <a:extLst>
                <a:ext uri="{FF2B5EF4-FFF2-40B4-BE49-F238E27FC236}">
                  <a16:creationId xmlns:a16="http://schemas.microsoft.com/office/drawing/2014/main" xmlns="" id="{76F0EBF6-E26E-D4BC-B5DF-4E108D3CB0FE}"/>
                </a:ext>
              </a:extLst>
            </p:cNvPr>
            <p:cNvSpPr txBox="1"/>
            <p:nvPr/>
          </p:nvSpPr>
          <p:spPr>
            <a:xfrm>
              <a:off x="435724" y="1922760"/>
              <a:ext cx="2607310" cy="361637"/>
            </a:xfrm>
            <a:prstGeom prst="rect">
              <a:avLst/>
            </a:prstGeom>
          </p:spPr>
          <p:txBody>
            <a:bodyPr vert="horz" wrap="square" lIns="0" tIns="106680" rIns="0" bIns="0" rtlCol="0">
              <a:spAutoFit/>
            </a:bodyPr>
            <a:lstStyle/>
            <a:p>
              <a:pPr marL="12700" marR="5080" algn="ctr">
                <a:lnSpc>
                  <a:spcPct val="75300"/>
                </a:lnSpc>
                <a:spcBef>
                  <a:spcPts val="840"/>
                </a:spcBef>
              </a:pPr>
              <a:r>
                <a:rPr lang="ru-RU" sz="2200" spc="-5" dirty="0">
                  <a:solidFill>
                    <a:srgbClr val="FF6600"/>
                  </a:solidFill>
                  <a:latin typeface="Century Gothic"/>
                  <a:cs typeface="Century Gothic"/>
                </a:rPr>
                <a:t>ВСЕГО</a:t>
              </a:r>
              <a:endParaRPr sz="2200" dirty="0">
                <a:latin typeface="Century Gothic"/>
                <a:cs typeface="Century Gothic"/>
              </a:endParaRPr>
            </a:p>
          </p:txBody>
        </p:sp>
        <p:sp>
          <p:nvSpPr>
            <p:cNvPr id="10" name="object 57">
              <a:extLst>
                <a:ext uri="{FF2B5EF4-FFF2-40B4-BE49-F238E27FC236}">
                  <a16:creationId xmlns:a16="http://schemas.microsoft.com/office/drawing/2014/main" xmlns="" id="{5BCD0626-D371-84FF-E866-5EE478649E28}"/>
                </a:ext>
              </a:extLst>
            </p:cNvPr>
            <p:cNvSpPr txBox="1"/>
            <p:nvPr/>
          </p:nvSpPr>
          <p:spPr>
            <a:xfrm>
              <a:off x="3175428" y="1843861"/>
              <a:ext cx="1946910" cy="51167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80,0</a:t>
              </a:r>
              <a:r>
                <a:rPr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млн.</a:t>
              </a:r>
              <a:r>
                <a:rPr sz="1500" spc="-70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рублей</a:t>
              </a:r>
              <a:endParaRPr sz="1500" dirty="0">
                <a:latin typeface="Impact"/>
                <a:cs typeface="Impact"/>
              </a:endParaRPr>
            </a:p>
          </p:txBody>
        </p:sp>
      </p:grpSp>
      <p:sp>
        <p:nvSpPr>
          <p:cNvPr id="11" name="Rectangle 38">
            <a:extLst>
              <a:ext uri="{FF2B5EF4-FFF2-40B4-BE49-F238E27FC236}">
                <a16:creationId xmlns:a16="http://schemas.microsoft.com/office/drawing/2014/main" xmlns="" id="{D56055B8-CDA6-AB02-FB66-2192FBEF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112" y="1748774"/>
            <a:ext cx="5431023" cy="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2B2692"/>
                </a:solidFill>
                <a:latin typeface="+mn-lt"/>
              </a:rPr>
              <a:t>Тренировочный манеж,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2B2692"/>
                </a:solidFill>
                <a:latin typeface="+mn-lt"/>
              </a:rPr>
              <a:t>г. Архангельск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D3CEBAD-45BE-1192-88C8-5A8A0BD3C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3725" y="3673003"/>
            <a:ext cx="4217795" cy="281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089" y="1885410"/>
            <a:ext cx="4003095" cy="266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532" y="4332143"/>
            <a:ext cx="3234401" cy="215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2933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54817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Государственная программа «Развитие физической культуры и спорта в Архангельской области»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A647782F-05EE-4494-D022-10A70044862A}"/>
              </a:ext>
            </a:extLst>
          </p:cNvPr>
          <p:cNvGrpSpPr/>
          <p:nvPr/>
        </p:nvGrpSpPr>
        <p:grpSpPr>
          <a:xfrm>
            <a:off x="630126" y="3443731"/>
            <a:ext cx="5318989" cy="627736"/>
            <a:chOff x="358333" y="1789710"/>
            <a:chExt cx="4764005" cy="627736"/>
          </a:xfrm>
        </p:grpSpPr>
        <p:sp>
          <p:nvSpPr>
            <p:cNvPr id="7" name="object 28">
              <a:extLst>
                <a:ext uri="{FF2B5EF4-FFF2-40B4-BE49-F238E27FC236}">
                  <a16:creationId xmlns:a16="http://schemas.microsoft.com/office/drawing/2014/main" xmlns="" id="{408F4DF0-9193-61DD-C960-FBBD638F7A0B}"/>
                </a:ext>
              </a:extLst>
            </p:cNvPr>
            <p:cNvSpPr/>
            <p:nvPr/>
          </p:nvSpPr>
          <p:spPr>
            <a:xfrm>
              <a:off x="358333" y="1789712"/>
              <a:ext cx="2810380" cy="627734"/>
            </a:xfrm>
            <a:custGeom>
              <a:avLst/>
              <a:gdLst/>
              <a:ahLst/>
              <a:cxnLst/>
              <a:rect l="l" t="t" r="r" b="b"/>
              <a:pathLst>
                <a:path w="3013075" h="709295">
                  <a:moveTo>
                    <a:pt x="3012483" y="0"/>
                  </a:moveTo>
                  <a:lnTo>
                    <a:pt x="0" y="0"/>
                  </a:lnTo>
                  <a:lnTo>
                    <a:pt x="0" y="708808"/>
                  </a:lnTo>
                  <a:lnTo>
                    <a:pt x="3012483" y="708808"/>
                  </a:lnTo>
                  <a:lnTo>
                    <a:pt x="3012483" y="0"/>
                  </a:lnTo>
                  <a:close/>
                </a:path>
              </a:pathLst>
            </a:custGeom>
            <a:solidFill>
              <a:srgbClr val="FF6600">
                <a:alpha val="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50">
              <a:extLst>
                <a:ext uri="{FF2B5EF4-FFF2-40B4-BE49-F238E27FC236}">
                  <a16:creationId xmlns:a16="http://schemas.microsoft.com/office/drawing/2014/main" xmlns="" id="{A46AE58C-D19E-87A0-DC34-B636CA0773E8}"/>
                </a:ext>
              </a:extLst>
            </p:cNvPr>
            <p:cNvSpPr/>
            <p:nvPr/>
          </p:nvSpPr>
          <p:spPr>
            <a:xfrm>
              <a:off x="3283502" y="1789710"/>
              <a:ext cx="1801166" cy="627733"/>
            </a:xfrm>
            <a:custGeom>
              <a:avLst/>
              <a:gdLst/>
              <a:ahLst/>
              <a:cxnLst/>
              <a:rect l="l" t="t" r="r" b="b"/>
              <a:pathLst>
                <a:path w="2157095" h="729614">
                  <a:moveTo>
                    <a:pt x="2157037" y="0"/>
                  </a:moveTo>
                  <a:lnTo>
                    <a:pt x="0" y="0"/>
                  </a:lnTo>
                  <a:lnTo>
                    <a:pt x="0" y="729112"/>
                  </a:lnTo>
                  <a:lnTo>
                    <a:pt x="2157037" y="729112"/>
                  </a:lnTo>
                  <a:lnTo>
                    <a:pt x="215703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30">
              <a:extLst>
                <a:ext uri="{FF2B5EF4-FFF2-40B4-BE49-F238E27FC236}">
                  <a16:creationId xmlns:a16="http://schemas.microsoft.com/office/drawing/2014/main" xmlns="" id="{76F0EBF6-E26E-D4BC-B5DF-4E108D3CB0FE}"/>
                </a:ext>
              </a:extLst>
            </p:cNvPr>
            <p:cNvSpPr txBox="1"/>
            <p:nvPr/>
          </p:nvSpPr>
          <p:spPr>
            <a:xfrm>
              <a:off x="435724" y="1922760"/>
              <a:ext cx="2607310" cy="361637"/>
            </a:xfrm>
            <a:prstGeom prst="rect">
              <a:avLst/>
            </a:prstGeom>
          </p:spPr>
          <p:txBody>
            <a:bodyPr vert="horz" wrap="square" lIns="0" tIns="106680" rIns="0" bIns="0" rtlCol="0">
              <a:spAutoFit/>
            </a:bodyPr>
            <a:lstStyle/>
            <a:p>
              <a:pPr marL="12700" marR="5080" algn="ctr">
                <a:lnSpc>
                  <a:spcPct val="75300"/>
                </a:lnSpc>
                <a:spcBef>
                  <a:spcPts val="840"/>
                </a:spcBef>
              </a:pPr>
              <a:r>
                <a:rPr lang="ru-RU" sz="2200" spc="-5" dirty="0">
                  <a:solidFill>
                    <a:srgbClr val="FF6600"/>
                  </a:solidFill>
                  <a:latin typeface="Century Gothic"/>
                  <a:cs typeface="Century Gothic"/>
                </a:rPr>
                <a:t>ВСЕГО</a:t>
              </a:r>
              <a:endParaRPr sz="2200" dirty="0">
                <a:latin typeface="Century Gothic"/>
                <a:cs typeface="Century Gothic"/>
              </a:endParaRPr>
            </a:p>
          </p:txBody>
        </p:sp>
        <p:sp>
          <p:nvSpPr>
            <p:cNvPr id="10" name="object 57">
              <a:extLst>
                <a:ext uri="{FF2B5EF4-FFF2-40B4-BE49-F238E27FC236}">
                  <a16:creationId xmlns:a16="http://schemas.microsoft.com/office/drawing/2014/main" xmlns="" id="{5BCD0626-D371-84FF-E866-5EE478649E28}"/>
                </a:ext>
              </a:extLst>
            </p:cNvPr>
            <p:cNvSpPr txBox="1"/>
            <p:nvPr/>
          </p:nvSpPr>
          <p:spPr>
            <a:xfrm>
              <a:off x="3175428" y="1843861"/>
              <a:ext cx="1946910" cy="51167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46,8</a:t>
              </a:r>
              <a:r>
                <a:rPr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млн.</a:t>
              </a:r>
              <a:r>
                <a:rPr sz="1500" spc="-70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рублей</a:t>
              </a:r>
              <a:endParaRPr sz="1500" dirty="0">
                <a:latin typeface="Impact"/>
                <a:cs typeface="Impact"/>
              </a:endParaRPr>
            </a:p>
          </p:txBody>
        </p:sp>
      </p:grpSp>
      <p:sp>
        <p:nvSpPr>
          <p:cNvPr id="11" name="Rectangle 38">
            <a:extLst>
              <a:ext uri="{FF2B5EF4-FFF2-40B4-BE49-F238E27FC236}">
                <a16:creationId xmlns:a16="http://schemas.microsoft.com/office/drawing/2014/main" xmlns="" id="{D56055B8-CDA6-AB02-FB66-2192FBEF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19" y="2062438"/>
            <a:ext cx="5431023" cy="121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2B2692"/>
                </a:solidFill>
                <a:latin typeface="+mn-lt"/>
              </a:rPr>
              <a:t>Крытый хоккейный корт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2B2692"/>
                </a:solidFill>
                <a:latin typeface="+mn-lt"/>
              </a:rPr>
              <a:t>в </a:t>
            </a:r>
            <a:r>
              <a:rPr lang="ru-RU" altLang="ru-RU" sz="2400" dirty="0" err="1">
                <a:solidFill>
                  <a:srgbClr val="2B2692"/>
                </a:solidFill>
                <a:latin typeface="+mn-lt"/>
              </a:rPr>
              <a:t>Исакогорском</a:t>
            </a:r>
            <a:r>
              <a:rPr lang="ru-RU" altLang="ru-RU" sz="2400" dirty="0">
                <a:solidFill>
                  <a:srgbClr val="2B2692"/>
                </a:solidFill>
                <a:latin typeface="+mn-lt"/>
              </a:rPr>
              <a:t> территориальном округе г. Архангельска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647782F-05EE-4494-D022-10A70044862A}"/>
              </a:ext>
            </a:extLst>
          </p:cNvPr>
          <p:cNvGrpSpPr/>
          <p:nvPr/>
        </p:nvGrpSpPr>
        <p:grpSpPr>
          <a:xfrm>
            <a:off x="634750" y="4214943"/>
            <a:ext cx="5318989" cy="627736"/>
            <a:chOff x="358333" y="1789710"/>
            <a:chExt cx="4764005" cy="627736"/>
          </a:xfrm>
        </p:grpSpPr>
        <p:sp>
          <p:nvSpPr>
            <p:cNvPr id="15" name="object 28">
              <a:extLst>
                <a:ext uri="{FF2B5EF4-FFF2-40B4-BE49-F238E27FC236}">
                  <a16:creationId xmlns:a16="http://schemas.microsoft.com/office/drawing/2014/main" xmlns="" id="{408F4DF0-9193-61DD-C960-FBBD638F7A0B}"/>
                </a:ext>
              </a:extLst>
            </p:cNvPr>
            <p:cNvSpPr/>
            <p:nvPr/>
          </p:nvSpPr>
          <p:spPr>
            <a:xfrm>
              <a:off x="358333" y="1789712"/>
              <a:ext cx="2810380" cy="627734"/>
            </a:xfrm>
            <a:custGeom>
              <a:avLst/>
              <a:gdLst/>
              <a:ahLst/>
              <a:cxnLst/>
              <a:rect l="l" t="t" r="r" b="b"/>
              <a:pathLst>
                <a:path w="3013075" h="709295">
                  <a:moveTo>
                    <a:pt x="3012483" y="0"/>
                  </a:moveTo>
                  <a:lnTo>
                    <a:pt x="0" y="0"/>
                  </a:lnTo>
                  <a:lnTo>
                    <a:pt x="0" y="708808"/>
                  </a:lnTo>
                  <a:lnTo>
                    <a:pt x="3012483" y="708808"/>
                  </a:lnTo>
                  <a:lnTo>
                    <a:pt x="3012483" y="0"/>
                  </a:lnTo>
                  <a:close/>
                </a:path>
              </a:pathLst>
            </a:custGeom>
            <a:solidFill>
              <a:srgbClr val="FF6600">
                <a:alpha val="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50">
              <a:extLst>
                <a:ext uri="{FF2B5EF4-FFF2-40B4-BE49-F238E27FC236}">
                  <a16:creationId xmlns:a16="http://schemas.microsoft.com/office/drawing/2014/main" xmlns="" id="{A46AE58C-D19E-87A0-DC34-B636CA0773E8}"/>
                </a:ext>
              </a:extLst>
            </p:cNvPr>
            <p:cNvSpPr/>
            <p:nvPr/>
          </p:nvSpPr>
          <p:spPr>
            <a:xfrm>
              <a:off x="3283502" y="1789710"/>
              <a:ext cx="1801166" cy="627733"/>
            </a:xfrm>
            <a:custGeom>
              <a:avLst/>
              <a:gdLst/>
              <a:ahLst/>
              <a:cxnLst/>
              <a:rect l="l" t="t" r="r" b="b"/>
              <a:pathLst>
                <a:path w="2157095" h="729614">
                  <a:moveTo>
                    <a:pt x="2157037" y="0"/>
                  </a:moveTo>
                  <a:lnTo>
                    <a:pt x="0" y="0"/>
                  </a:lnTo>
                  <a:lnTo>
                    <a:pt x="0" y="729112"/>
                  </a:lnTo>
                  <a:lnTo>
                    <a:pt x="2157037" y="729112"/>
                  </a:lnTo>
                  <a:lnTo>
                    <a:pt x="215703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0">
              <a:extLst>
                <a:ext uri="{FF2B5EF4-FFF2-40B4-BE49-F238E27FC236}">
                  <a16:creationId xmlns:a16="http://schemas.microsoft.com/office/drawing/2014/main" xmlns="" id="{76F0EBF6-E26E-D4BC-B5DF-4E108D3CB0FE}"/>
                </a:ext>
              </a:extLst>
            </p:cNvPr>
            <p:cNvSpPr txBox="1"/>
            <p:nvPr/>
          </p:nvSpPr>
          <p:spPr>
            <a:xfrm>
              <a:off x="435724" y="1922760"/>
              <a:ext cx="2607310" cy="361637"/>
            </a:xfrm>
            <a:prstGeom prst="rect">
              <a:avLst/>
            </a:prstGeom>
          </p:spPr>
          <p:txBody>
            <a:bodyPr vert="horz" wrap="square" lIns="0" tIns="106680" rIns="0" bIns="0" rtlCol="0">
              <a:spAutoFit/>
            </a:bodyPr>
            <a:lstStyle/>
            <a:p>
              <a:pPr marL="12700" marR="5080" algn="ctr">
                <a:lnSpc>
                  <a:spcPct val="75300"/>
                </a:lnSpc>
                <a:spcBef>
                  <a:spcPts val="840"/>
                </a:spcBef>
              </a:pPr>
              <a:r>
                <a:rPr lang="ru-RU" sz="2200" spc="-5" dirty="0">
                  <a:solidFill>
                    <a:srgbClr val="FF6600"/>
                  </a:solidFill>
                  <a:latin typeface="Century Gothic"/>
                  <a:cs typeface="Century Gothic"/>
                </a:rPr>
                <a:t>ФБ</a:t>
              </a:r>
              <a:endParaRPr sz="2200" dirty="0">
                <a:latin typeface="Century Gothic"/>
                <a:cs typeface="Century Gothic"/>
              </a:endParaRPr>
            </a:p>
          </p:txBody>
        </p:sp>
        <p:sp>
          <p:nvSpPr>
            <p:cNvPr id="18" name="object 57">
              <a:extLst>
                <a:ext uri="{FF2B5EF4-FFF2-40B4-BE49-F238E27FC236}">
                  <a16:creationId xmlns:a16="http://schemas.microsoft.com/office/drawing/2014/main" xmlns="" id="{5BCD0626-D371-84FF-E866-5EE478649E28}"/>
                </a:ext>
              </a:extLst>
            </p:cNvPr>
            <p:cNvSpPr txBox="1"/>
            <p:nvPr/>
          </p:nvSpPr>
          <p:spPr>
            <a:xfrm>
              <a:off x="3175428" y="1843861"/>
              <a:ext cx="1946910" cy="51167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12,5</a:t>
              </a:r>
              <a:r>
                <a:rPr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млн.</a:t>
              </a:r>
              <a:r>
                <a:rPr sz="1500" spc="-70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рублей</a:t>
              </a:r>
              <a:endParaRPr sz="1500" dirty="0">
                <a:latin typeface="Impact"/>
                <a:cs typeface="Impact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647782F-05EE-4494-D022-10A70044862A}"/>
              </a:ext>
            </a:extLst>
          </p:cNvPr>
          <p:cNvGrpSpPr/>
          <p:nvPr/>
        </p:nvGrpSpPr>
        <p:grpSpPr>
          <a:xfrm>
            <a:off x="630138" y="4893795"/>
            <a:ext cx="5318989" cy="627736"/>
            <a:chOff x="358333" y="1789710"/>
            <a:chExt cx="4764005" cy="627736"/>
          </a:xfrm>
        </p:grpSpPr>
        <p:sp>
          <p:nvSpPr>
            <p:cNvPr id="20" name="object 28">
              <a:extLst>
                <a:ext uri="{FF2B5EF4-FFF2-40B4-BE49-F238E27FC236}">
                  <a16:creationId xmlns:a16="http://schemas.microsoft.com/office/drawing/2014/main" xmlns="" id="{408F4DF0-9193-61DD-C960-FBBD638F7A0B}"/>
                </a:ext>
              </a:extLst>
            </p:cNvPr>
            <p:cNvSpPr/>
            <p:nvPr/>
          </p:nvSpPr>
          <p:spPr>
            <a:xfrm>
              <a:off x="358333" y="1789712"/>
              <a:ext cx="2810380" cy="627734"/>
            </a:xfrm>
            <a:custGeom>
              <a:avLst/>
              <a:gdLst/>
              <a:ahLst/>
              <a:cxnLst/>
              <a:rect l="l" t="t" r="r" b="b"/>
              <a:pathLst>
                <a:path w="3013075" h="709295">
                  <a:moveTo>
                    <a:pt x="3012483" y="0"/>
                  </a:moveTo>
                  <a:lnTo>
                    <a:pt x="0" y="0"/>
                  </a:lnTo>
                  <a:lnTo>
                    <a:pt x="0" y="708808"/>
                  </a:lnTo>
                  <a:lnTo>
                    <a:pt x="3012483" y="708808"/>
                  </a:lnTo>
                  <a:lnTo>
                    <a:pt x="3012483" y="0"/>
                  </a:lnTo>
                  <a:close/>
                </a:path>
              </a:pathLst>
            </a:custGeom>
            <a:solidFill>
              <a:srgbClr val="FF6600">
                <a:alpha val="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50">
              <a:extLst>
                <a:ext uri="{FF2B5EF4-FFF2-40B4-BE49-F238E27FC236}">
                  <a16:creationId xmlns:a16="http://schemas.microsoft.com/office/drawing/2014/main" xmlns="" id="{A46AE58C-D19E-87A0-DC34-B636CA0773E8}"/>
                </a:ext>
              </a:extLst>
            </p:cNvPr>
            <p:cNvSpPr/>
            <p:nvPr/>
          </p:nvSpPr>
          <p:spPr>
            <a:xfrm>
              <a:off x="3283502" y="1789710"/>
              <a:ext cx="1801166" cy="627733"/>
            </a:xfrm>
            <a:custGeom>
              <a:avLst/>
              <a:gdLst/>
              <a:ahLst/>
              <a:cxnLst/>
              <a:rect l="l" t="t" r="r" b="b"/>
              <a:pathLst>
                <a:path w="2157095" h="729614">
                  <a:moveTo>
                    <a:pt x="2157037" y="0"/>
                  </a:moveTo>
                  <a:lnTo>
                    <a:pt x="0" y="0"/>
                  </a:lnTo>
                  <a:lnTo>
                    <a:pt x="0" y="729112"/>
                  </a:lnTo>
                  <a:lnTo>
                    <a:pt x="2157037" y="729112"/>
                  </a:lnTo>
                  <a:lnTo>
                    <a:pt x="215703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0">
              <a:extLst>
                <a:ext uri="{FF2B5EF4-FFF2-40B4-BE49-F238E27FC236}">
                  <a16:creationId xmlns:a16="http://schemas.microsoft.com/office/drawing/2014/main" xmlns="" id="{76F0EBF6-E26E-D4BC-B5DF-4E108D3CB0FE}"/>
                </a:ext>
              </a:extLst>
            </p:cNvPr>
            <p:cNvSpPr txBox="1"/>
            <p:nvPr/>
          </p:nvSpPr>
          <p:spPr>
            <a:xfrm>
              <a:off x="435724" y="1922760"/>
              <a:ext cx="2607310" cy="361637"/>
            </a:xfrm>
            <a:prstGeom prst="rect">
              <a:avLst/>
            </a:prstGeom>
          </p:spPr>
          <p:txBody>
            <a:bodyPr vert="horz" wrap="square" lIns="0" tIns="106680" rIns="0" bIns="0" rtlCol="0">
              <a:spAutoFit/>
            </a:bodyPr>
            <a:lstStyle/>
            <a:p>
              <a:pPr marL="12700" marR="5080" algn="ctr">
                <a:lnSpc>
                  <a:spcPct val="75300"/>
                </a:lnSpc>
                <a:spcBef>
                  <a:spcPts val="840"/>
                </a:spcBef>
              </a:pPr>
              <a:r>
                <a:rPr lang="ru-RU" sz="2200" spc="-5" dirty="0">
                  <a:solidFill>
                    <a:srgbClr val="FF6600"/>
                  </a:solidFill>
                  <a:latin typeface="Century Gothic"/>
                  <a:cs typeface="Century Gothic"/>
                </a:rPr>
                <a:t>ОБ</a:t>
              </a:r>
              <a:endParaRPr sz="2200" dirty="0">
                <a:latin typeface="Century Gothic"/>
                <a:cs typeface="Century Gothic"/>
              </a:endParaRPr>
            </a:p>
          </p:txBody>
        </p:sp>
        <p:sp>
          <p:nvSpPr>
            <p:cNvPr id="23" name="object 57">
              <a:extLst>
                <a:ext uri="{FF2B5EF4-FFF2-40B4-BE49-F238E27FC236}">
                  <a16:creationId xmlns:a16="http://schemas.microsoft.com/office/drawing/2014/main" xmlns="" id="{5BCD0626-D371-84FF-E866-5EE478649E28}"/>
                </a:ext>
              </a:extLst>
            </p:cNvPr>
            <p:cNvSpPr txBox="1"/>
            <p:nvPr/>
          </p:nvSpPr>
          <p:spPr>
            <a:xfrm>
              <a:off x="3175428" y="1843861"/>
              <a:ext cx="1946910" cy="51167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24,5</a:t>
              </a:r>
              <a:r>
                <a:rPr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млн.</a:t>
              </a:r>
              <a:r>
                <a:rPr sz="1500" spc="-70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рублей</a:t>
              </a:r>
              <a:endParaRPr sz="1500" dirty="0">
                <a:latin typeface="Impact"/>
                <a:cs typeface="Impact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A647782F-05EE-4494-D022-10A70044862A}"/>
              </a:ext>
            </a:extLst>
          </p:cNvPr>
          <p:cNvGrpSpPr/>
          <p:nvPr/>
        </p:nvGrpSpPr>
        <p:grpSpPr>
          <a:xfrm>
            <a:off x="634762" y="5572647"/>
            <a:ext cx="5318989" cy="627736"/>
            <a:chOff x="358333" y="1789710"/>
            <a:chExt cx="4764005" cy="627736"/>
          </a:xfrm>
        </p:grpSpPr>
        <p:sp>
          <p:nvSpPr>
            <p:cNvPr id="25" name="object 28">
              <a:extLst>
                <a:ext uri="{FF2B5EF4-FFF2-40B4-BE49-F238E27FC236}">
                  <a16:creationId xmlns:a16="http://schemas.microsoft.com/office/drawing/2014/main" xmlns="" id="{408F4DF0-9193-61DD-C960-FBBD638F7A0B}"/>
                </a:ext>
              </a:extLst>
            </p:cNvPr>
            <p:cNvSpPr/>
            <p:nvPr/>
          </p:nvSpPr>
          <p:spPr>
            <a:xfrm>
              <a:off x="358333" y="1789712"/>
              <a:ext cx="2810380" cy="627734"/>
            </a:xfrm>
            <a:custGeom>
              <a:avLst/>
              <a:gdLst/>
              <a:ahLst/>
              <a:cxnLst/>
              <a:rect l="l" t="t" r="r" b="b"/>
              <a:pathLst>
                <a:path w="3013075" h="709295">
                  <a:moveTo>
                    <a:pt x="3012483" y="0"/>
                  </a:moveTo>
                  <a:lnTo>
                    <a:pt x="0" y="0"/>
                  </a:lnTo>
                  <a:lnTo>
                    <a:pt x="0" y="708808"/>
                  </a:lnTo>
                  <a:lnTo>
                    <a:pt x="3012483" y="708808"/>
                  </a:lnTo>
                  <a:lnTo>
                    <a:pt x="3012483" y="0"/>
                  </a:lnTo>
                  <a:close/>
                </a:path>
              </a:pathLst>
            </a:custGeom>
            <a:solidFill>
              <a:srgbClr val="FF6600">
                <a:alpha val="8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0">
              <a:extLst>
                <a:ext uri="{FF2B5EF4-FFF2-40B4-BE49-F238E27FC236}">
                  <a16:creationId xmlns:a16="http://schemas.microsoft.com/office/drawing/2014/main" xmlns="" id="{A46AE58C-D19E-87A0-DC34-B636CA0773E8}"/>
                </a:ext>
              </a:extLst>
            </p:cNvPr>
            <p:cNvSpPr/>
            <p:nvPr/>
          </p:nvSpPr>
          <p:spPr>
            <a:xfrm>
              <a:off x="3283502" y="1789710"/>
              <a:ext cx="1801166" cy="627733"/>
            </a:xfrm>
            <a:custGeom>
              <a:avLst/>
              <a:gdLst/>
              <a:ahLst/>
              <a:cxnLst/>
              <a:rect l="l" t="t" r="r" b="b"/>
              <a:pathLst>
                <a:path w="2157095" h="729614">
                  <a:moveTo>
                    <a:pt x="2157037" y="0"/>
                  </a:moveTo>
                  <a:lnTo>
                    <a:pt x="0" y="0"/>
                  </a:lnTo>
                  <a:lnTo>
                    <a:pt x="0" y="729112"/>
                  </a:lnTo>
                  <a:lnTo>
                    <a:pt x="2157037" y="729112"/>
                  </a:lnTo>
                  <a:lnTo>
                    <a:pt x="2157037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0">
              <a:extLst>
                <a:ext uri="{FF2B5EF4-FFF2-40B4-BE49-F238E27FC236}">
                  <a16:creationId xmlns:a16="http://schemas.microsoft.com/office/drawing/2014/main" xmlns="" id="{76F0EBF6-E26E-D4BC-B5DF-4E108D3CB0FE}"/>
                </a:ext>
              </a:extLst>
            </p:cNvPr>
            <p:cNvSpPr txBox="1"/>
            <p:nvPr/>
          </p:nvSpPr>
          <p:spPr>
            <a:xfrm>
              <a:off x="435724" y="1922760"/>
              <a:ext cx="2607310" cy="361637"/>
            </a:xfrm>
            <a:prstGeom prst="rect">
              <a:avLst/>
            </a:prstGeom>
          </p:spPr>
          <p:txBody>
            <a:bodyPr vert="horz" wrap="square" lIns="0" tIns="106680" rIns="0" bIns="0" rtlCol="0">
              <a:spAutoFit/>
            </a:bodyPr>
            <a:lstStyle/>
            <a:p>
              <a:pPr marL="12700" marR="5080" algn="ctr">
                <a:lnSpc>
                  <a:spcPct val="75300"/>
                </a:lnSpc>
                <a:spcBef>
                  <a:spcPts val="840"/>
                </a:spcBef>
              </a:pPr>
              <a:r>
                <a:rPr lang="ru-RU" sz="2200" spc="-5" dirty="0">
                  <a:solidFill>
                    <a:srgbClr val="FF6600"/>
                  </a:solidFill>
                  <a:latin typeface="Century Gothic"/>
                  <a:cs typeface="Century Gothic"/>
                </a:rPr>
                <a:t>МБ</a:t>
              </a:r>
              <a:endParaRPr sz="2200" dirty="0">
                <a:latin typeface="Century Gothic"/>
                <a:cs typeface="Century Gothic"/>
              </a:endParaRPr>
            </a:p>
          </p:txBody>
        </p:sp>
        <p:sp>
          <p:nvSpPr>
            <p:cNvPr id="28" name="object 57">
              <a:extLst>
                <a:ext uri="{FF2B5EF4-FFF2-40B4-BE49-F238E27FC236}">
                  <a16:creationId xmlns:a16="http://schemas.microsoft.com/office/drawing/2014/main" xmlns="" id="{5BCD0626-D371-84FF-E866-5EE478649E28}"/>
                </a:ext>
              </a:extLst>
            </p:cNvPr>
            <p:cNvSpPr txBox="1"/>
            <p:nvPr/>
          </p:nvSpPr>
          <p:spPr>
            <a:xfrm>
              <a:off x="3175428" y="1843861"/>
              <a:ext cx="1946910" cy="511679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ru-RU"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9,8</a:t>
              </a:r>
              <a:r>
                <a:rPr sz="3250" spc="-5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млн.</a:t>
              </a:r>
              <a:r>
                <a:rPr sz="1500" spc="-70" dirty="0">
                  <a:solidFill>
                    <a:srgbClr val="FFFFFF"/>
                  </a:solidFill>
                  <a:latin typeface="Impact"/>
                  <a:cs typeface="Impact"/>
                </a:rPr>
                <a:t> </a:t>
              </a:r>
              <a:r>
                <a:rPr sz="1500" spc="-5" dirty="0">
                  <a:solidFill>
                    <a:srgbClr val="FFFFFF"/>
                  </a:solidFill>
                  <a:latin typeface="Impact"/>
                  <a:cs typeface="Impact"/>
                </a:rPr>
                <a:t>рублей</a:t>
              </a:r>
              <a:endParaRPr sz="1500" dirty="0">
                <a:latin typeface="Impact"/>
                <a:cs typeface="Impact"/>
              </a:endParaRPr>
            </a:p>
          </p:txBody>
        </p:sp>
      </p:grpSp>
      <p:pic>
        <p:nvPicPr>
          <p:cNvPr id="29" name="Рисунок 28" descr="https://sun1-55.userapi.com/impg/gkz5JZbER0oOs3dvN2mtOi4SdYFmXg9PBam7tQ/mq_Znd_KcAI.jpg?size=1920x1440&amp;quality=95&amp;sign=c669b52730c72b1d50ef283b26bfab1b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66" r="6310" b="17575"/>
          <a:stretch/>
        </p:blipFill>
        <p:spPr bwMode="auto">
          <a:xfrm>
            <a:off x="6114733" y="1942511"/>
            <a:ext cx="4162031" cy="258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2" descr="https://sun1-16.userapi.com/impg/pkn46ZX5jEbpLexH3w-TYd04XFMxG1ivqwxuRw/XZ26AgBj6B8.jpg?size=1920x1440&amp;quality=95&amp;sign=1ce93f32a7267288fdca68b9cf69f06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6740" y="4266818"/>
            <a:ext cx="3078849" cy="230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950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516"/>
            <a:ext cx="10515600" cy="149109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Государственная программа «Развитие физической культуры и спорта в Архангельской области</a:t>
            </a:r>
            <a:r>
              <a:rPr lang="ru-RU" sz="3200" dirty="0" smtClean="0"/>
              <a:t>»</a:t>
            </a:r>
            <a:br>
              <a:rPr lang="ru-RU" sz="3200" dirty="0" smtClean="0"/>
            </a:br>
            <a:r>
              <a:rPr lang="ru-RU" sz="3200" dirty="0"/>
              <a:t>Плоскостные спортивные сооружения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384146" y="748665"/>
            <a:ext cx="1948856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ОБ - 50,0</a:t>
            </a:r>
            <a:r>
              <a:rPr lang="ru-RU" b="1" spc="-9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ru-RU" b="1" spc="-5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млн.рублей</a:t>
            </a:r>
            <a:endParaRPr lang="ru-RU" dirty="0">
              <a:latin typeface="Century Gothic"/>
              <a:cs typeface="Century Gothic"/>
            </a:endParaRPr>
          </a:p>
        </p:txBody>
      </p:sp>
      <p:pic>
        <p:nvPicPr>
          <p:cNvPr id="3074" name="Picture 2" descr="\\fs\USER\Министерство по делам молодежи\СПОРТ\Юрий Епонишников\Конкурсы\Плоскостные\плоскостные 2022\Фото\Вилегодский\16595260532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3"/>
          <a:stretch/>
        </p:blipFill>
        <p:spPr bwMode="auto">
          <a:xfrm>
            <a:off x="371626" y="3863913"/>
            <a:ext cx="3547659" cy="262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fs\USER\Министерство по делам молодежи\СПОРТ\Юрий Епонишников\Конкурсы\Плоскостные\плоскостные 2022\Фото\Пуйское\ujbiAMRQ5h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9279" y="3863913"/>
            <a:ext cx="3496459" cy="262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fs\USER\Министерство по делам молодежи\СПОРТ\Юрий Епонишников\Конкурсы\Парковые и рекреационные\Парковые 2022\Фото\Фото_Мирный\IMG_2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3771" y="3863913"/>
            <a:ext cx="3933518" cy="262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384146" y="1714340"/>
            <a:ext cx="1948856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МБ - 37,0</a:t>
            </a:r>
            <a:r>
              <a:rPr lang="ru-RU" b="1" spc="-9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ru-RU" b="1" spc="-5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млн.рублей</a:t>
            </a:r>
            <a:endParaRPr lang="ru-RU" dirty="0">
              <a:latin typeface="Century Gothic"/>
              <a:cs typeface="Century Gothic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9222597"/>
              </p:ext>
            </p:extLst>
          </p:nvPr>
        </p:nvGraphicFramePr>
        <p:xfrm>
          <a:off x="1956988" y="2259727"/>
          <a:ext cx="10054127" cy="1615440"/>
        </p:xfrm>
        <a:graphic>
          <a:graphicData uri="http://schemas.openxmlformats.org/drawingml/2006/table">
            <a:tbl>
              <a:tblPr firstRow="1" bandRow="1" bandCol="1">
                <a:tableStyleId>{2D5ABB26-0587-4C30-8999-92F81FD0307C}</a:tableStyleId>
              </a:tblPr>
              <a:tblGrid>
                <a:gridCol w="1950141"/>
                <a:gridCol w="2924043"/>
                <a:gridCol w="2492848"/>
                <a:gridCol w="2687095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dirty="0" smtClean="0">
                          <a:solidFill>
                            <a:srgbClr val="2B2692"/>
                          </a:solidFill>
                        </a:rPr>
                        <a:t>Архангельск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dirty="0" smtClean="0">
                          <a:solidFill>
                            <a:srgbClr val="2B2692"/>
                          </a:solidFill>
                        </a:rPr>
                        <a:t>Северодвинск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dirty="0" smtClean="0">
                          <a:solidFill>
                            <a:srgbClr val="2B2692"/>
                          </a:solidFill>
                        </a:rPr>
                        <a:t>Коряжма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dirty="0" smtClean="0">
                          <a:solidFill>
                            <a:srgbClr val="2B2692"/>
                          </a:solidFill>
                        </a:rPr>
                        <a:t>Мирный</a:t>
                      </a:r>
                      <a:endParaRPr lang="ru-RU" altLang="ru-RU" sz="2000" b="1" dirty="0" smtClean="0">
                        <a:solidFill>
                          <a:srgbClr val="2B2692"/>
                        </a:solidFill>
                        <a:latin typeface="Calibri Light (Заголовки)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Вельский район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Верхнетоемский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 округ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Вилегодский округ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Виноградовский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 район</a:t>
                      </a:r>
                    </a:p>
                    <a:p>
                      <a:endParaRPr lang="ru-RU" sz="2000" b="1" dirty="0">
                        <a:solidFill>
                          <a:srgbClr val="2B26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Котласский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 район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Няндомский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 район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Приморский район</a:t>
                      </a:r>
                    </a:p>
                    <a:p>
                      <a:pPr>
                        <a:spcBef>
                          <a:spcPct val="0"/>
                        </a:spcBef>
                        <a:defRPr/>
                      </a:pP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Плесецкий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 округ</a:t>
                      </a:r>
                    </a:p>
                    <a:p>
                      <a:endParaRPr lang="ru-RU" sz="2000" b="1" dirty="0">
                        <a:solidFill>
                          <a:srgbClr val="2B269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ct val="0"/>
                        </a:spcBef>
                        <a:buNone/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Холмогорский район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None/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сельское поселение  «</a:t>
                      </a: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Порожское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»</a:t>
                      </a:r>
                    </a:p>
                    <a:p>
                      <a:pPr marL="0" indent="0">
                        <a:spcBef>
                          <a:spcPct val="0"/>
                        </a:spcBef>
                        <a:buNone/>
                        <a:defRPr/>
                      </a:pP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сельское поселение  «</a:t>
                      </a:r>
                      <a:r>
                        <a:rPr lang="ru-RU" altLang="ru-RU" sz="2000" b="1" spc="-23" dirty="0" err="1" smtClean="0">
                          <a:solidFill>
                            <a:srgbClr val="2B2692"/>
                          </a:solidFill>
                        </a:rPr>
                        <a:t>Пуйское</a:t>
                      </a:r>
                      <a:r>
                        <a:rPr lang="ru-RU" altLang="ru-RU" sz="2000" b="1" spc="-23" dirty="0" smtClean="0">
                          <a:solidFill>
                            <a:srgbClr val="2B2692"/>
                          </a:solidFill>
                        </a:rPr>
                        <a:t>»</a:t>
                      </a:r>
                      <a:endParaRPr lang="ru-RU" sz="2000" b="1" dirty="0">
                        <a:solidFill>
                          <a:srgbClr val="2B269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853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03"/>
            <a:ext cx="10515600" cy="1457861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Государственная программа «Развитие физической культуры и спорта в Архангельской области»</a:t>
            </a:r>
            <a:br>
              <a:rPr lang="ru-RU" sz="3200" dirty="0"/>
            </a:br>
            <a:r>
              <a:rPr lang="ru-RU" sz="3200" dirty="0"/>
              <a:t>Капитальный ремонт крытых спортивных объектов</a:t>
            </a:r>
          </a:p>
        </p:txBody>
      </p:sp>
      <p:pic>
        <p:nvPicPr>
          <p:cNvPr id="5122" name="Picture 2" descr="\\fs\USER\Министерство по делам молодежи\СПОРТ\Юрий Епонишников\Конкурсы\Кап.ремонт\кап.ремонт 2022\Фото\Вельский район\ИТОГИ\1670591771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3"/>
          <a:stretch/>
        </p:blipFill>
        <p:spPr bwMode="auto">
          <a:xfrm>
            <a:off x="8773468" y="4287380"/>
            <a:ext cx="1641330" cy="216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149257" y="1769863"/>
            <a:ext cx="1948856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ОБ - 4,7</a:t>
            </a:r>
            <a:r>
              <a:rPr lang="ru-RU" b="1" spc="-9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ru-RU" b="1" spc="-5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млн.рублей</a:t>
            </a:r>
            <a:endParaRPr lang="ru-RU" dirty="0">
              <a:latin typeface="Century Gothic"/>
              <a:cs typeface="Century Gothic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149257" y="2735538"/>
            <a:ext cx="1948856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МБ - 2,2</a:t>
            </a:r>
            <a:r>
              <a:rPr lang="ru-RU" b="1" spc="-9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ru-RU" b="1" spc="-5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млн.рублей</a:t>
            </a:r>
            <a:endParaRPr lang="ru-RU" dirty="0">
              <a:latin typeface="Century Gothic"/>
              <a:cs typeface="Century Gothic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0" y="4583991"/>
            <a:ext cx="2656936" cy="1403088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Необходимый объем средств около 20 </a:t>
            </a:r>
            <a:r>
              <a:rPr lang="ru-RU" b="1" spc="-5" dirty="0">
                <a:solidFill>
                  <a:srgbClr val="FFFFFF"/>
                </a:solidFill>
                <a:latin typeface="Century Gothic"/>
                <a:cs typeface="Century Gothic"/>
              </a:rPr>
              <a:t>млн. рублей</a:t>
            </a:r>
            <a:endParaRPr lang="ru-RU" dirty="0">
              <a:latin typeface="Century Gothic"/>
              <a:cs typeface="Century Gothic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52CD7B9-004E-6AAD-3215-E5B8B52BA105}"/>
              </a:ext>
            </a:extLst>
          </p:cNvPr>
          <p:cNvSpPr txBox="1"/>
          <p:nvPr/>
        </p:nvSpPr>
        <p:spPr>
          <a:xfrm>
            <a:off x="8635031" y="1797817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lang="ru-RU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1E5F8FB3-BB6B-2117-1DE2-A9A31B5F0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623" y="1775633"/>
            <a:ext cx="5101846" cy="4673291"/>
          </a:xfrm>
          <a:prstGeom prst="rect">
            <a:avLst/>
          </a:prstGeom>
        </p:spPr>
      </p:pic>
      <p:sp>
        <p:nvSpPr>
          <p:cNvPr id="35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5227556" y="5921240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Звезда: 10 точек 44">
            <a:extLst>
              <a:ext uri="{FF2B5EF4-FFF2-40B4-BE49-F238E27FC236}">
                <a16:creationId xmlns:a16="http://schemas.microsoft.com/office/drawing/2014/main" xmlns="" id="{60A6D953-9097-48A5-AB1B-9E4D2DE36133}"/>
              </a:ext>
            </a:extLst>
          </p:cNvPr>
          <p:cNvSpPr/>
          <p:nvPr/>
        </p:nvSpPr>
        <p:spPr>
          <a:xfrm>
            <a:off x="4952721" y="3148930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8738908" y="2326580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err="1">
                <a:solidFill>
                  <a:srgbClr val="FF0000"/>
                </a:solidFill>
                <a:latin typeface="Impact"/>
                <a:cs typeface="Impact"/>
              </a:rPr>
              <a:t>Новодвинск</a:t>
            </a:r>
            <a:endParaRPr lang="ru-RU" sz="2500" spc="15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42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8743532" y="2654464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smtClean="0">
                <a:solidFill>
                  <a:srgbClr val="FF0000"/>
                </a:solidFill>
                <a:latin typeface="Impact"/>
                <a:cs typeface="Impact"/>
              </a:rPr>
              <a:t>Приморский </a:t>
            </a:r>
            <a:r>
              <a:rPr lang="ru-RU" sz="2500" spc="15" dirty="0">
                <a:solidFill>
                  <a:srgbClr val="FF0000"/>
                </a:solidFill>
                <a:latin typeface="Impact"/>
                <a:cs typeface="Impact"/>
              </a:rPr>
              <a:t>район</a:t>
            </a:r>
          </a:p>
        </p:txBody>
      </p:sp>
      <p:sp>
        <p:nvSpPr>
          <p:cNvPr id="43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8743532" y="2986960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err="1" smtClean="0">
                <a:solidFill>
                  <a:srgbClr val="FF0000"/>
                </a:solidFill>
                <a:latin typeface="Impact"/>
                <a:cs typeface="Impact"/>
              </a:rPr>
              <a:t>Устьянский</a:t>
            </a:r>
            <a:r>
              <a:rPr lang="ru-RU" sz="2500" spc="15" dirty="0" smtClean="0">
                <a:solidFill>
                  <a:srgbClr val="FF0000"/>
                </a:solidFill>
                <a:latin typeface="Impact"/>
                <a:cs typeface="Impact"/>
              </a:rPr>
              <a:t> район </a:t>
            </a:r>
            <a:endParaRPr lang="ru-RU" sz="2500" spc="15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8748156" y="3342552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>
                <a:solidFill>
                  <a:srgbClr val="FF0000"/>
                </a:solidFill>
                <a:latin typeface="Impact"/>
                <a:cs typeface="Impact"/>
              </a:rPr>
              <a:t>Вельский район</a:t>
            </a:r>
          </a:p>
        </p:txBody>
      </p:sp>
      <p:sp>
        <p:nvSpPr>
          <p:cNvPr id="48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4832448" y="3192464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Соединительная линия уступом 48"/>
          <p:cNvCxnSpPr>
            <a:stCxn id="43" idx="1"/>
            <a:endCxn id="50" idx="1"/>
          </p:cNvCxnSpPr>
          <p:nvPr/>
        </p:nvCxnSpPr>
        <p:spPr>
          <a:xfrm rot="10800000" flipV="1">
            <a:off x="6110464" y="3192465"/>
            <a:ext cx="2633068" cy="264918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5979835" y="5755464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Соединительная линия уступом 53"/>
          <p:cNvCxnSpPr>
            <a:endCxn id="36" idx="8"/>
          </p:cNvCxnSpPr>
          <p:nvPr/>
        </p:nvCxnSpPr>
        <p:spPr>
          <a:xfrm rot="10800000" flipV="1">
            <a:off x="5018036" y="2532082"/>
            <a:ext cx="3617000" cy="61684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42" idx="1"/>
            <a:endCxn id="48" idx="3"/>
          </p:cNvCxnSpPr>
          <p:nvPr/>
        </p:nvCxnSpPr>
        <p:spPr>
          <a:xfrm rot="10800000" flipV="1">
            <a:off x="4897764" y="2859968"/>
            <a:ext cx="3845769" cy="464173"/>
          </a:xfrm>
          <a:prstGeom prst="bentConnector4">
            <a:avLst>
              <a:gd name="adj1" fmla="val 72218"/>
              <a:gd name="adj2" fmla="val 14924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0D922E-2287-0557-0114-06186D363BE0}"/>
              </a:ext>
            </a:extLst>
          </p:cNvPr>
          <p:cNvSpPr txBox="1"/>
          <p:nvPr/>
        </p:nvSpPr>
        <p:spPr>
          <a:xfrm>
            <a:off x="10015267" y="3989606"/>
            <a:ext cx="193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2B2692"/>
                </a:solidFill>
                <a:cs typeface="Arial" panose="020B0604020202020204" pitchFamily="34" charset="0"/>
              </a:rPr>
              <a:t>спортивный зал </a:t>
            </a:r>
          </a:p>
          <a:p>
            <a:pPr algn="r"/>
            <a:r>
              <a:rPr lang="ru-RU" b="1" dirty="0">
                <a:solidFill>
                  <a:srgbClr val="2B2692"/>
                </a:solidFill>
                <a:cs typeface="Arial" panose="020B0604020202020204" pitchFamily="34" charset="0"/>
              </a:rPr>
              <a:t>МБУ «Вельская спортивная школа»</a:t>
            </a:r>
          </a:p>
        </p:txBody>
      </p:sp>
      <p:cxnSp>
        <p:nvCxnSpPr>
          <p:cNvPr id="23" name="Соединительная линия уступом 22"/>
          <p:cNvCxnSpPr>
            <a:endCxn id="35" idx="1"/>
          </p:cNvCxnSpPr>
          <p:nvPr/>
        </p:nvCxnSpPr>
        <p:spPr>
          <a:xfrm rot="10800000" flipV="1">
            <a:off x="5358185" y="3548055"/>
            <a:ext cx="3276846" cy="2459369"/>
          </a:xfrm>
          <a:prstGeom prst="bentConnector3">
            <a:avLst>
              <a:gd name="adj1" fmla="val 1709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612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203"/>
            <a:ext cx="10515600" cy="149204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Обустройство ресурсных центров по лыжным </a:t>
            </a:r>
            <a:r>
              <a:rPr lang="ru-RU" sz="3200" dirty="0" smtClean="0"/>
              <a:t>гонкам</a:t>
            </a:r>
            <a:br>
              <a:rPr lang="ru-RU" sz="3200" dirty="0" smtClean="0"/>
            </a:br>
            <a:r>
              <a:rPr lang="ru-RU" sz="3200" dirty="0" smtClean="0"/>
              <a:t>(пилотный проект </a:t>
            </a:r>
            <a:r>
              <a:rPr lang="ru-RU" sz="3200" dirty="0"/>
              <a:t>стартует в 2023 году)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316" y="1973623"/>
            <a:ext cx="7831221" cy="439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537" y="1973622"/>
            <a:ext cx="2818348" cy="439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125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8045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Резервный фонд </a:t>
            </a:r>
            <a:br>
              <a:rPr lang="ru-RU" sz="3200" dirty="0"/>
            </a:br>
            <a:r>
              <a:rPr lang="ru-RU" sz="3200" dirty="0"/>
              <a:t>Правительства Архангельской области</a:t>
            </a:r>
          </a:p>
        </p:txBody>
      </p:sp>
      <p:sp>
        <p:nvSpPr>
          <p:cNvPr id="7" name="object 27">
            <a:extLst>
              <a:ext uri="{FF2B5EF4-FFF2-40B4-BE49-F238E27FC236}">
                <a16:creationId xmlns:a16="http://schemas.microsoft.com/office/drawing/2014/main" xmlns="" id="{5A36B8A1-E468-D2F8-D366-F3BA0954335E}"/>
              </a:ext>
            </a:extLst>
          </p:cNvPr>
          <p:cNvSpPr txBox="1"/>
          <p:nvPr/>
        </p:nvSpPr>
        <p:spPr>
          <a:xfrm>
            <a:off x="372901" y="2936782"/>
            <a:ext cx="5290920" cy="2811666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200" b="1" spc="15" dirty="0">
                <a:solidFill>
                  <a:srgbClr val="2B2692"/>
                </a:solidFill>
                <a:cs typeface="Impact"/>
              </a:rPr>
              <a:t>Реализовано 7 проектов в г. Архангельск, г. Мирный, Приморском и Вельском </a:t>
            </a:r>
            <a:r>
              <a:rPr lang="ru-RU" sz="2200" b="1" spc="15" dirty="0" smtClean="0">
                <a:solidFill>
                  <a:srgbClr val="2B2692"/>
                </a:solidFill>
                <a:cs typeface="Impact"/>
              </a:rPr>
              <a:t>районах, в рамках которых:</a:t>
            </a:r>
            <a:endParaRPr lang="ru-RU" sz="2200" b="1" spc="15" dirty="0">
              <a:solidFill>
                <a:srgbClr val="2B2692"/>
              </a:solidFill>
              <a:cs typeface="Impact"/>
            </a:endParaRPr>
          </a:p>
          <a:p>
            <a:pPr marL="355600" marR="5080" indent="-342900"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ru-RU" sz="2200" b="1" spc="15" dirty="0" smtClean="0">
                <a:solidFill>
                  <a:srgbClr val="2B2692"/>
                </a:solidFill>
                <a:latin typeface="+mj-lt"/>
                <a:cs typeface="Impact"/>
              </a:rPr>
              <a:t>проведены ремонты помещений</a:t>
            </a:r>
          </a:p>
          <a:p>
            <a:pPr marL="355600" marR="5080" indent="-342900"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ru-RU" sz="2200" b="1" spc="15" dirty="0" smtClean="0">
                <a:solidFill>
                  <a:srgbClr val="2B2692"/>
                </a:solidFill>
                <a:latin typeface="+mj-lt"/>
                <a:cs typeface="Impact"/>
              </a:rPr>
              <a:t>приобретено </a:t>
            </a:r>
            <a:r>
              <a:rPr lang="ru-RU" sz="2200" b="1" spc="15" dirty="0">
                <a:solidFill>
                  <a:srgbClr val="2B2692"/>
                </a:solidFill>
                <a:latin typeface="+mj-lt"/>
                <a:cs typeface="Impact"/>
              </a:rPr>
              <a:t>спортивное </a:t>
            </a:r>
            <a:r>
              <a:rPr lang="ru-RU" sz="2200" b="1" spc="15" dirty="0" smtClean="0">
                <a:solidFill>
                  <a:srgbClr val="2B2692"/>
                </a:solidFill>
                <a:latin typeface="+mj-lt"/>
                <a:cs typeface="Impact"/>
              </a:rPr>
              <a:t>оборудование, тренажеры </a:t>
            </a:r>
          </a:p>
          <a:p>
            <a:pPr marL="355600" marR="5080" indent="-342900">
              <a:spcBef>
                <a:spcPts val="204"/>
              </a:spcBef>
              <a:buFont typeface="Arial" panose="020B0604020202020204" pitchFamily="34" charset="0"/>
              <a:buChar char="•"/>
            </a:pPr>
            <a:r>
              <a:rPr lang="ru-RU" sz="2200" b="1" spc="15" dirty="0" smtClean="0">
                <a:solidFill>
                  <a:srgbClr val="2B2692"/>
                </a:solidFill>
                <a:latin typeface="+mj-lt"/>
                <a:cs typeface="Impact"/>
              </a:rPr>
              <a:t>обустроена  спортивная площадка, раздевалка, ограждение</a:t>
            </a:r>
            <a:endParaRPr sz="2200" b="1" dirty="0">
              <a:solidFill>
                <a:srgbClr val="2B2692"/>
              </a:solidFill>
              <a:latin typeface="+mj-lt"/>
              <a:cs typeface="Impact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149257" y="1933637"/>
            <a:ext cx="1948856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ОБ - 11,7</a:t>
            </a:r>
            <a:r>
              <a:rPr lang="ru-RU" b="1" spc="-9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ru-RU" b="1" spc="-5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млн.рублей</a:t>
            </a:r>
            <a:endParaRPr lang="ru-RU" dirty="0">
              <a:latin typeface="Century Gothic"/>
              <a:cs typeface="Century Gothic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1133" y="1933638"/>
            <a:ext cx="3622866" cy="203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18" b="39502"/>
          <a:stretch/>
        </p:blipFill>
        <p:spPr>
          <a:xfrm>
            <a:off x="9242463" y="4143020"/>
            <a:ext cx="2661536" cy="238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3821" y="3282285"/>
            <a:ext cx="3903260" cy="292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139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698"/>
            <a:ext cx="10515600" cy="151954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Проекты, реализуемые с привлечением</a:t>
            </a:r>
            <a:br>
              <a:rPr lang="ru-RU" sz="3200" dirty="0" smtClean="0"/>
            </a:br>
            <a:r>
              <a:rPr lang="ru-RU" sz="3200" dirty="0" smtClean="0"/>
              <a:t>внебюджетных средств</a:t>
            </a:r>
            <a:endParaRPr lang="ru-RU" sz="3200" dirty="0"/>
          </a:p>
        </p:txBody>
      </p:sp>
      <p:sp>
        <p:nvSpPr>
          <p:cNvPr id="27" name="Rectangle 38">
            <a:extLst>
              <a:ext uri="{FF2B5EF4-FFF2-40B4-BE49-F238E27FC236}">
                <a16:creationId xmlns:a16="http://schemas.microsoft.com/office/drawing/2014/main" xmlns="" id="{2EF3FA96-1DC8-6E31-3EE4-6D8A372F1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736" y="4855117"/>
            <a:ext cx="2575236" cy="121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Многоцелевой ФОК </a:t>
            </a:r>
            <a:r>
              <a:rPr lang="ru-RU" altLang="ru-RU" sz="1800" dirty="0" smtClean="0">
                <a:solidFill>
                  <a:srgbClr val="2B2692"/>
                </a:solidFill>
                <a:latin typeface="+mn-lt"/>
              </a:rPr>
              <a:t>ИЛИМ-арена</a:t>
            </a: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/>
            </a:r>
            <a:br>
              <a:rPr lang="ru-RU" altLang="ru-RU" sz="1800" dirty="0">
                <a:solidFill>
                  <a:srgbClr val="2B2692"/>
                </a:solidFill>
                <a:latin typeface="+mn-lt"/>
              </a:rPr>
            </a:b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в г. Коряжме»</a:t>
            </a:r>
            <a:br>
              <a:rPr lang="ru-RU" altLang="ru-RU" sz="1800" dirty="0">
                <a:solidFill>
                  <a:srgbClr val="2B2692"/>
                </a:solidFill>
                <a:latin typeface="+mn-lt"/>
              </a:rPr>
            </a:b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 (403,3 млн. рублей)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105" y="4484439"/>
            <a:ext cx="3800764" cy="2118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105" y="2282416"/>
            <a:ext cx="2655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srgbClr val="2B2692"/>
                </a:solidFill>
                <a:cs typeface="Arial" charset="0"/>
              </a:rPr>
              <a:t>Центр уличного баскетбола, </a:t>
            </a:r>
          </a:p>
          <a:p>
            <a:pPr lvl="0" algn="ctr">
              <a:defRPr/>
            </a:pPr>
            <a:r>
              <a:rPr lang="ru-RU" dirty="0">
                <a:solidFill>
                  <a:srgbClr val="2B2692"/>
                </a:solidFill>
                <a:cs typeface="Arial" charset="0"/>
              </a:rPr>
              <a:t>г. Архангельск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088300" y="1787911"/>
            <a:ext cx="3230844" cy="242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2790" y="2907589"/>
            <a:ext cx="3462181" cy="147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70;p4"/>
          <p:cNvSpPr txBox="1"/>
          <p:nvPr/>
        </p:nvSpPr>
        <p:spPr>
          <a:xfrm>
            <a:off x="7597212" y="1814251"/>
            <a:ext cx="4119072" cy="93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Tx/>
              <a:buNone/>
              <a:defRPr b="1">
                <a:solidFill>
                  <a:srgbClr val="2B2692"/>
                </a:solidFill>
                <a:latin typeface="+mj-lt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9pPr>
          </a:lstStyle>
          <a:p>
            <a:r>
              <a:rPr lang="ru-RU" b="0" dirty="0">
                <a:latin typeface="+mn-lt"/>
                <a:sym typeface="Times New Roman"/>
              </a:rPr>
              <a:t>Городской центр РФБ </a:t>
            </a:r>
            <a:r>
              <a:rPr lang="ru-RU" b="0" dirty="0" smtClean="0">
                <a:latin typeface="+mn-lt"/>
                <a:sym typeface="Times New Roman"/>
              </a:rPr>
              <a:t/>
            </a:r>
            <a:br>
              <a:rPr lang="ru-RU" b="0" dirty="0" smtClean="0">
                <a:latin typeface="+mn-lt"/>
                <a:sym typeface="Times New Roman"/>
              </a:rPr>
            </a:br>
            <a:r>
              <a:rPr lang="ru-RU" b="0" dirty="0" smtClean="0">
                <a:latin typeface="+mn-lt"/>
                <a:sym typeface="Times New Roman"/>
              </a:rPr>
              <a:t>около </a:t>
            </a:r>
            <a:r>
              <a:rPr lang="ru-RU" b="0" dirty="0">
                <a:latin typeface="+mn-lt"/>
                <a:sym typeface="Times New Roman"/>
              </a:rPr>
              <a:t>300,0 млн. рублей</a:t>
            </a:r>
            <a:r>
              <a:rPr lang="ru-RU" b="0" dirty="0" smtClean="0">
                <a:latin typeface="+mn-lt"/>
                <a:sym typeface="Times New Roman"/>
              </a:rPr>
              <a:t>,</a:t>
            </a:r>
            <a:br>
              <a:rPr lang="ru-RU" b="0" dirty="0" smtClean="0">
                <a:latin typeface="+mn-lt"/>
                <a:sym typeface="Times New Roman"/>
              </a:rPr>
            </a:br>
            <a:r>
              <a:rPr lang="ru-RU" b="0" dirty="0" smtClean="0">
                <a:latin typeface="+mn-lt"/>
                <a:sym typeface="Times New Roman"/>
              </a:rPr>
              <a:t>в </a:t>
            </a:r>
            <a:r>
              <a:rPr lang="ru-RU" b="0" dirty="0">
                <a:latin typeface="+mn-lt"/>
                <a:sym typeface="Times New Roman"/>
              </a:rPr>
              <a:t>т. ч. средства </a:t>
            </a:r>
            <a:r>
              <a:rPr lang="ru-RU" b="0" dirty="0" smtClean="0">
                <a:latin typeface="+mn-lt"/>
                <a:sym typeface="Times New Roman"/>
              </a:rPr>
              <a:t>РФБ </a:t>
            </a:r>
            <a:r>
              <a:rPr lang="ru-RU" b="0" dirty="0" smtClean="0">
                <a:latin typeface="+mn-lt"/>
                <a:sym typeface="Calibri"/>
              </a:rPr>
              <a:t>– </a:t>
            </a:r>
            <a:r>
              <a:rPr lang="ru-RU" b="0" dirty="0">
                <a:latin typeface="+mn-lt"/>
                <a:sym typeface="Times New Roman"/>
              </a:rPr>
              <a:t>60,0 млн. рублей)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75"/>
          <a:stretch/>
        </p:blipFill>
        <p:spPr bwMode="auto">
          <a:xfrm flipH="1">
            <a:off x="7992791" y="5128582"/>
            <a:ext cx="3462181" cy="147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Google Shape;70;p4"/>
          <p:cNvSpPr txBox="1"/>
          <p:nvPr/>
        </p:nvSpPr>
        <p:spPr>
          <a:xfrm>
            <a:off x="7503677" y="4674619"/>
            <a:ext cx="4440406" cy="38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FontTx/>
              <a:buNone/>
              <a:defRPr b="1">
                <a:solidFill>
                  <a:srgbClr val="2B2692"/>
                </a:solidFill>
                <a:latin typeface="+mj-lt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  <a:cs typeface="Arial" charset="0"/>
              </a:defRPr>
            </a:lvl9pPr>
          </a:lstStyle>
          <a:p>
            <a:r>
              <a:rPr lang="ru-RU" b="0" dirty="0">
                <a:latin typeface="+mn-lt"/>
                <a:sym typeface="Times New Roman"/>
              </a:rPr>
              <a:t>Центра лыжного спорта «Малиновка»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345005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1622499"/>
              </p:ext>
            </p:extLst>
          </p:nvPr>
        </p:nvGraphicFramePr>
        <p:xfrm>
          <a:off x="394353" y="2690836"/>
          <a:ext cx="4258033" cy="4154880"/>
        </p:xfrm>
        <a:graphic>
          <a:graphicData uri="http://schemas.openxmlformats.org/drawingml/2006/table">
            <a:tbl>
              <a:tblPr firstCol="1" bandRow="1">
                <a:tableStyleId>{B301B821-A1FF-4177-AEE7-76D212191A09}</a:tableStyleId>
              </a:tblPr>
              <a:tblGrid>
                <a:gridCol w="1494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32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9695"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Площадь застройки</a:t>
                      </a:r>
                    </a:p>
                  </a:txBody>
                  <a:tcPr marL="52635" marR="52635" marT="52635" marB="526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~ 6000 м2</a:t>
                      </a:r>
                    </a:p>
                  </a:txBody>
                  <a:tcPr marL="52635" marR="52635" marT="52635" marB="5263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9695"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Общая площадь здания</a:t>
                      </a:r>
                    </a:p>
                  </a:txBody>
                  <a:tcPr marL="52635" marR="52635" marT="52635" marB="526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~ 4700 м2</a:t>
                      </a:r>
                    </a:p>
                  </a:txBody>
                  <a:tcPr marL="52635" marR="52635" marT="52635" marB="5263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371"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Этажность</a:t>
                      </a:r>
                    </a:p>
                  </a:txBody>
                  <a:tcPr marL="52635" marR="52635" marT="52635" marB="5263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1-2 этажа</a:t>
                      </a:r>
                    </a:p>
                  </a:txBody>
                  <a:tcPr marL="52635" marR="52635" marT="52635" marB="5263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5834">
                <a:tc>
                  <a:txBody>
                    <a:bodyPr/>
                    <a:lstStyle/>
                    <a:p>
                      <a:pPr algn="l">
                        <a:lnSpc>
                          <a:spcPts val="2114"/>
                        </a:lnSpc>
                        <a:defRPr/>
                      </a:pPr>
                      <a:r>
                        <a:rPr lang="ru-RU" sz="1400" noProof="0" dirty="0"/>
                        <a:t>Перечень спортивных зон и вспомогательных помещений</a:t>
                      </a:r>
                    </a:p>
                  </a:txBody>
                  <a:tcPr marL="52635" marR="52635" marT="52635" marB="52635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114"/>
                        </a:lnSpc>
                        <a:buFont typeface="Arial"/>
                        <a:buNone/>
                        <a:defRPr/>
                      </a:pPr>
                      <a:r>
                        <a:rPr lang="ru-RU" sz="1400" noProof="0" dirty="0"/>
                        <a:t>1 – хоккей (56 х 26 м)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2 – мини-футбол (40 х 20 м) 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3 – </a:t>
                      </a:r>
                      <a:r>
                        <a:rPr lang="ru-RU" sz="1400" noProof="0" dirty="0" err="1"/>
                        <a:t>стритбол</a:t>
                      </a:r>
                      <a:r>
                        <a:rPr lang="ru-RU" sz="1400" noProof="0" dirty="0"/>
                        <a:t> (15 х 11 м) 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4 – зона VR 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5 – зона компьютеров (7 х 12 м)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6 – зона </a:t>
                      </a:r>
                      <a:r>
                        <a:rPr lang="ru-RU" sz="1400" noProof="0" dirty="0" err="1"/>
                        <a:t>PlayStation</a:t>
                      </a:r>
                      <a:r>
                        <a:rPr lang="ru-RU" sz="1400" noProof="0" dirty="0"/>
                        <a:t> (9 х 22 м)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7 – </a:t>
                      </a:r>
                      <a:r>
                        <a:rPr lang="ru-RU" sz="1400" noProof="0" dirty="0" err="1"/>
                        <a:t>фудкорт</a:t>
                      </a:r>
                      <a:r>
                        <a:rPr lang="ru-RU" sz="1400" noProof="0" dirty="0"/>
                        <a:t> </a:t>
                      </a:r>
                    </a:p>
                    <a:p>
                      <a:pPr marL="0" lvl="0" indent="0">
                        <a:lnSpc>
                          <a:spcPts val="2114"/>
                        </a:lnSpc>
                        <a:buFont typeface="Arial"/>
                        <a:buNone/>
                      </a:pPr>
                      <a:r>
                        <a:rPr lang="ru-RU" sz="1400" noProof="0" dirty="0"/>
                        <a:t>8 – административные и хозяйственные помещения</a:t>
                      </a:r>
                      <a:endParaRPr lang="ru-RU" sz="1400" noProof="0" dirty="0">
                        <a:solidFill>
                          <a:srgbClr val="000000"/>
                        </a:solidFill>
                        <a:latin typeface="Circe 1"/>
                      </a:endParaRPr>
                    </a:p>
                  </a:txBody>
                  <a:tcPr marL="52635" marR="52635" marT="52635" marB="5263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8"/>
          <p:cNvSpPr txBox="1"/>
          <p:nvPr/>
        </p:nvSpPr>
        <p:spPr>
          <a:xfrm>
            <a:off x="394353" y="1781030"/>
            <a:ext cx="632714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defRPr>
            </a:lvl1pPr>
          </a:lstStyle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Крытый «Фиджитал-центр»</a:t>
            </a:r>
            <a:br>
              <a:rPr lang="ru-RU" sz="1600" b="1" dirty="0">
                <a:solidFill>
                  <a:srgbClr val="002060"/>
                </a:solidFill>
                <a:latin typeface="+mn-lt"/>
              </a:rPr>
            </a:br>
            <a:r>
              <a:rPr lang="ru-RU" sz="1400" dirty="0">
                <a:solidFill>
                  <a:srgbClr val="002060"/>
                </a:solidFill>
                <a:latin typeface="+mn-lt"/>
              </a:rPr>
              <a:t>Концессионер: ООО «</a:t>
            </a:r>
            <a:r>
              <a:rPr lang="ru-RU" sz="1400" dirty="0" err="1">
                <a:solidFill>
                  <a:srgbClr val="002060"/>
                </a:solidFill>
                <a:latin typeface="+mn-lt"/>
              </a:rPr>
              <a:t>НацТех</a:t>
            </a:r>
            <a:r>
              <a:rPr lang="ru-RU" sz="1400" dirty="0">
                <a:solidFill>
                  <a:srgbClr val="002060"/>
                </a:solidFill>
                <a:latin typeface="+mn-lt"/>
              </a:rPr>
              <a:t>». Стоимость реализации ~ 450 млн. руб.</a:t>
            </a:r>
            <a:br>
              <a:rPr lang="ru-RU" sz="1400" dirty="0">
                <a:solidFill>
                  <a:srgbClr val="002060"/>
                </a:solidFill>
                <a:latin typeface="+mn-lt"/>
              </a:rPr>
            </a:br>
            <a:r>
              <a:rPr lang="ru-RU" sz="1400" i="1" dirty="0">
                <a:solidFill>
                  <a:srgbClr val="002060"/>
                </a:solidFill>
                <a:latin typeface="+mn-lt"/>
              </a:rPr>
              <a:t>Планируется: г. Архангельск, </a:t>
            </a:r>
            <a:r>
              <a:rPr lang="ru-RU" sz="1400" i="1" dirty="0" err="1">
                <a:solidFill>
                  <a:srgbClr val="002060"/>
                </a:solidFill>
                <a:latin typeface="+mn-lt"/>
              </a:rPr>
              <a:t>окр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. </a:t>
            </a:r>
            <a:r>
              <a:rPr lang="ru-RU" sz="1400" i="1" dirty="0" err="1">
                <a:solidFill>
                  <a:srgbClr val="002060"/>
                </a:solidFill>
                <a:latin typeface="+mn-lt"/>
              </a:rPr>
              <a:t>Варавино</a:t>
            </a:r>
            <a:r>
              <a:rPr lang="ru-RU" sz="1400" i="1" dirty="0">
                <a:solidFill>
                  <a:srgbClr val="002060"/>
                </a:solidFill>
                <a:latin typeface="+mn-lt"/>
              </a:rPr>
              <a:t>-Фактория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4790385" y="1763421"/>
            <a:ext cx="7448080" cy="5247677"/>
            <a:chOff x="4790385" y="1763421"/>
            <a:chExt cx="7448080" cy="5247677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 rotWithShape="1">
            <a:blip r:embed="rId2" cstate="print"/>
            <a:srcRect t="21474"/>
            <a:stretch/>
          </p:blipFill>
          <p:spPr>
            <a:xfrm>
              <a:off x="7488277" y="1763421"/>
              <a:ext cx="4750188" cy="28261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790385" y="3176501"/>
              <a:ext cx="4393808" cy="383459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47174" y="5707464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6564" y="3799952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6362" y="3961395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75637" y="4706647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70768" y="4451083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50340" y="4983646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9353" y="3684396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7</a:t>
              </a:r>
            </a:p>
          </p:txBody>
        </p:sp>
        <p:sp>
          <p:nvSpPr>
            <p:cNvPr id="18" name="Выноска 1 17"/>
            <p:cNvSpPr/>
            <p:nvPr/>
          </p:nvSpPr>
          <p:spPr>
            <a:xfrm>
              <a:off x="9802465" y="5013067"/>
              <a:ext cx="1033601" cy="1111793"/>
            </a:xfrm>
            <a:prstGeom prst="borderCallout1">
              <a:avLst>
                <a:gd name="adj1" fmla="val 18750"/>
                <a:gd name="adj2" fmla="val -8333"/>
                <a:gd name="adj3" fmla="val 42908"/>
                <a:gd name="adj4" fmla="val -114840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/>
                <a:t>Располагается на первом этаже под </a:t>
              </a:r>
              <a:r>
                <a:rPr lang="ru-RU" sz="1100" dirty="0" err="1"/>
                <a:t>фиджитал</a:t>
              </a:r>
              <a:r>
                <a:rPr lang="ru-RU" sz="1100" dirty="0"/>
                <a:t>-зоной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01016" y="4874568"/>
              <a:ext cx="301450" cy="276999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/>
                <a:t>8</a:t>
              </a:r>
            </a:p>
          </p:txBody>
        </p:sp>
      </p:grp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7190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Разработка проектов государственно-частного партнерства. Фиджитал-центр в г. Архангельск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66572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9"/>
            <a:ext cx="10515600" cy="15004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 smtClean="0"/>
              <a:t>Общий показатель обеспеченности </a:t>
            </a:r>
            <a:r>
              <a:rPr lang="ru-RU" sz="3200" dirty="0"/>
              <a:t>спортивными сооружениями </a:t>
            </a:r>
            <a:r>
              <a:rPr lang="ru-RU" sz="3200" dirty="0" smtClean="0"/>
              <a:t>населения Архангельской области</a:t>
            </a:r>
            <a:endParaRPr lang="ru-RU" sz="3200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E5F8FB3-BB6B-2117-1DE2-A9A31B5F0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4095" y="1775633"/>
            <a:ext cx="5101846" cy="4673291"/>
          </a:xfrm>
          <a:prstGeom prst="rect">
            <a:avLst/>
          </a:prstGeom>
        </p:spPr>
      </p:pic>
      <p:sp>
        <p:nvSpPr>
          <p:cNvPr id="44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4925837" y="3126261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Звезда: 10 точек 44">
            <a:extLst>
              <a:ext uri="{FF2B5EF4-FFF2-40B4-BE49-F238E27FC236}">
                <a16:creationId xmlns:a16="http://schemas.microsoft.com/office/drawing/2014/main" xmlns="" id="{60A6D953-9097-48A5-AB1B-9E4D2DE36133}"/>
              </a:ext>
            </a:extLst>
          </p:cNvPr>
          <p:cNvSpPr/>
          <p:nvPr/>
        </p:nvSpPr>
        <p:spPr>
          <a:xfrm>
            <a:off x="4674914" y="3280316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08AE2F85-FE8C-20A7-39EF-AEDBA0F3E8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89945891"/>
              </p:ext>
            </p:extLst>
          </p:nvPr>
        </p:nvGraphicFramePr>
        <p:xfrm>
          <a:off x="8482121" y="1695822"/>
          <a:ext cx="3637732" cy="264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5591581" y="4626189"/>
            <a:ext cx="130629" cy="131678"/>
          </a:xfrm>
          <a:prstGeom prst="star10">
            <a:avLst/>
          </a:prstGeom>
          <a:solidFill>
            <a:srgbClr val="2B26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3258ADEB-5DB0-8804-0140-7097C95CB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316731683"/>
              </p:ext>
            </p:extLst>
          </p:nvPr>
        </p:nvGraphicFramePr>
        <p:xfrm>
          <a:off x="106503" y="2870513"/>
          <a:ext cx="4202183" cy="377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Соединительная линия уступом 15"/>
          <p:cNvCxnSpPr>
            <a:endCxn id="45" idx="3"/>
          </p:cNvCxnSpPr>
          <p:nvPr/>
        </p:nvCxnSpPr>
        <p:spPr>
          <a:xfrm rot="10800000">
            <a:off x="4740229" y="3411995"/>
            <a:ext cx="4600324" cy="63871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8">
            <a:extLst>
              <a:ext uri="{FF2B5EF4-FFF2-40B4-BE49-F238E27FC236}">
                <a16:creationId xmlns:a16="http://schemas.microsoft.com/office/drawing/2014/main" xmlns="" id="{B9C613D8-B133-6A88-E46B-C6F2BFDB1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96" y="1876641"/>
            <a:ext cx="3093099" cy="10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000" b="1" dirty="0">
                <a:solidFill>
                  <a:srgbClr val="FF6600"/>
                </a:solidFill>
                <a:latin typeface="+mj-lt"/>
              </a:rPr>
              <a:t>Уровень обеспеченности спортивными сооружениями (%)</a:t>
            </a:r>
            <a:endParaRPr lang="ru-RU" altLang="ru-RU" sz="2000" b="1" dirty="0">
              <a:solidFill>
                <a:srgbClr val="FF6600"/>
              </a:solidFill>
              <a:latin typeface="+mj-lt"/>
            </a:endParaRPr>
          </a:p>
        </p:txBody>
      </p:sp>
      <p:cxnSp>
        <p:nvCxnSpPr>
          <p:cNvPr id="18" name="Соединительная линия уступом 17"/>
          <p:cNvCxnSpPr>
            <a:endCxn id="44" idx="3"/>
          </p:cNvCxnSpPr>
          <p:nvPr/>
        </p:nvCxnSpPr>
        <p:spPr>
          <a:xfrm rot="10800000">
            <a:off x="4991152" y="3257939"/>
            <a:ext cx="3931176" cy="3767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8" idx="2"/>
            <a:endCxn id="49" idx="8"/>
          </p:cNvCxnSpPr>
          <p:nvPr/>
        </p:nvCxnSpPr>
        <p:spPr>
          <a:xfrm rot="5400000">
            <a:off x="7834770" y="2159971"/>
            <a:ext cx="288345" cy="464409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08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4"/>
            <a:ext cx="10515600" cy="14915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Планирование мероприятий по развитию спортивной инфраструктуры в муниципальных </a:t>
            </a:r>
            <a:r>
              <a:rPr lang="ru-RU" sz="3600" dirty="0"/>
              <a:t>образованиях Архангельской области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6733710"/>
              </p:ext>
            </p:extLst>
          </p:nvPr>
        </p:nvGraphicFramePr>
        <p:xfrm>
          <a:off x="728779" y="1586778"/>
          <a:ext cx="10803578" cy="5271222"/>
        </p:xfrm>
        <a:graphic>
          <a:graphicData uri="http://schemas.openxmlformats.org/drawingml/2006/table">
            <a:tbl>
              <a:tblPr/>
              <a:tblGrid>
                <a:gridCol w="3076534"/>
                <a:gridCol w="3076534"/>
                <a:gridCol w="3076534"/>
                <a:gridCol w="1573976"/>
              </a:tblGrid>
              <a:tr h="1882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Муниципальное образование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планы по развитию спортивной инфраструктуры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наличие программы развития спортивной инфраструктуры муниципального образования (да / нет)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наличие мероприятий в планах социально-экономического развития муниципальных округов (мероприятие, стоимость, сроки реализации)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планы по разработке ПСД и софинансированию федеральных и областных программ (мероприятие, стоимость, сроки разработки ПСД, сроки создания объекта)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Няндомский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Виноградовский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"Котлас"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Коношский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"Город Коряжма"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Устьянский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Котласский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Каргопольский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"Северодвинск"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Плесецкий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Лешуконский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"Архангельск"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Ленский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Холмогорский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Красноборский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Онежский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Вилегодский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Пинежский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"Мирный"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Мезенский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"Город Новодвинск"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Вельский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882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Приморский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2920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4"/>
            <a:ext cx="10515600" cy="149157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Привлечение общественности к вопросам развития  спортивной инфраструктуры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8928067"/>
              </p:ext>
            </p:extLst>
          </p:nvPr>
        </p:nvGraphicFramePr>
        <p:xfrm>
          <a:off x="887105" y="1610443"/>
          <a:ext cx="9799093" cy="5247558"/>
        </p:xfrm>
        <a:graphic>
          <a:graphicData uri="http://schemas.openxmlformats.org/drawingml/2006/table">
            <a:tbl>
              <a:tblPr/>
              <a:tblGrid>
                <a:gridCol w="3017533"/>
                <a:gridCol w="2260520"/>
                <a:gridCol w="2260520"/>
                <a:gridCol w="2260520"/>
              </a:tblGrid>
              <a:tr h="1943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Муниципальное образование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Привлечение общественности к вопросам развития спортивной инфраструктуры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30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 этапе планирования (да / нет)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 этапе эксплуатации (контроль) (да / нет)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наличие координационных советов (общественных советов) по развитию спорта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"Город Коряжма"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Онежский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Приморский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Плесецкий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Вилегодский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"Котлас"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Красноборский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Коношский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"Северодвинск"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Устьянский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Котласский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Няндомский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"Мирный"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Виноградовский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Вельский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Лешуконский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Ленский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Пинежский муниципальный район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Холмогорский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Мезенский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"Архангельск"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Каргопольский муниципальный округ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  <a:tr h="194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Городской округ "Город Новодвинск"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411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8045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Существующие проблемы </a:t>
            </a:r>
            <a:r>
              <a:rPr lang="ru-RU" sz="3200" dirty="0" smtClean="0"/>
              <a:t>развития</a:t>
            </a:r>
            <a:br>
              <a:rPr lang="ru-RU" sz="3200" dirty="0" smtClean="0"/>
            </a:br>
            <a:r>
              <a:rPr lang="ru-RU" sz="3200" dirty="0" smtClean="0"/>
              <a:t>спортивной </a:t>
            </a:r>
            <a:r>
              <a:rPr lang="ru-RU" sz="3200" dirty="0"/>
              <a:t>инфраструктуры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993590116"/>
              </p:ext>
            </p:extLst>
          </p:nvPr>
        </p:nvGraphicFramePr>
        <p:xfrm>
          <a:off x="0" y="1818167"/>
          <a:ext cx="12192000" cy="4657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743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6336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Существующие проблемы </a:t>
            </a:r>
            <a:r>
              <a:rPr lang="ru-RU" sz="3200" dirty="0" smtClean="0"/>
              <a:t>использования</a:t>
            </a:r>
            <a:br>
              <a:rPr lang="ru-RU" sz="3200" dirty="0" smtClean="0"/>
            </a:br>
            <a:r>
              <a:rPr lang="ru-RU" sz="3200" dirty="0" smtClean="0"/>
              <a:t>спортивной </a:t>
            </a:r>
            <a:r>
              <a:rPr lang="ru-RU" sz="3200" dirty="0"/>
              <a:t>инфраструктуры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819501224"/>
              </p:ext>
            </p:extLst>
          </p:nvPr>
        </p:nvGraphicFramePr>
        <p:xfrm>
          <a:off x="0" y="1818167"/>
          <a:ext cx="12192000" cy="4657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3060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33" y="1729440"/>
            <a:ext cx="11655242" cy="503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4"/>
            <a:ext cx="10515600" cy="14915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Обеспеченность спортивными объектами</a:t>
            </a:r>
            <a:br>
              <a:rPr lang="ru-RU" sz="3600" dirty="0" smtClean="0"/>
            </a:br>
            <a:r>
              <a:rPr lang="ru-RU" sz="3600" dirty="0" smtClean="0"/>
              <a:t>и их загруженность в муниципальных </a:t>
            </a:r>
            <a:r>
              <a:rPr lang="ru-RU" sz="3600" dirty="0"/>
              <a:t>образованиях Архангельской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7274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57" y="1672771"/>
            <a:ext cx="11939549" cy="507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4"/>
            <a:ext cx="10515600" cy="14659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Техническое состояние спортивных объектов в муниципальных образованиях Архангельской области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17316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4"/>
            <a:ext cx="10515600" cy="14830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Финансирование мероприятий по развитию спортивной инфраструктуры на территории Архангельской области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31491" y="1779687"/>
            <a:ext cx="10442961" cy="495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2B2692"/>
                </a:solidFill>
              </a:rPr>
              <a:t>1.	Федеральный бюджет: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1.1.	Государственная программа «Комплексное развитие сельских территорий».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1.2.	Федеральный проект «Спорт – норма жизни» национального проекта «Демография».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1.3.	Федеральный проект «Бизнес-спринт (Я выбираю спорт)».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1.4.	Федеральный проект «Формирование комфортной городской среды» национального проекта </a:t>
            </a:r>
            <a:r>
              <a:rPr lang="ru-RU" dirty="0" smtClean="0">
                <a:solidFill>
                  <a:srgbClr val="2B2692"/>
                </a:solidFill>
              </a:rPr>
              <a:t>	«</a:t>
            </a:r>
            <a:r>
              <a:rPr lang="ru-RU" dirty="0">
                <a:solidFill>
                  <a:srgbClr val="2B2692"/>
                </a:solidFill>
              </a:rPr>
              <a:t>Жилье и городская среда».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2B2692"/>
                </a:solidFill>
              </a:rPr>
              <a:t>2</a:t>
            </a:r>
            <a:r>
              <a:rPr lang="ru-RU" b="1" dirty="0">
                <a:solidFill>
                  <a:srgbClr val="2B2692"/>
                </a:solidFill>
              </a:rPr>
              <a:t>.	Областной бюджет: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2.1.	Государственная программа Архангельской области «Развитие физической культуры и спорта в </a:t>
            </a:r>
            <a:r>
              <a:rPr lang="ru-RU" dirty="0" smtClean="0">
                <a:solidFill>
                  <a:srgbClr val="2B2692"/>
                </a:solidFill>
              </a:rPr>
              <a:t>	Архангельской </a:t>
            </a:r>
            <a:r>
              <a:rPr lang="ru-RU" dirty="0">
                <a:solidFill>
                  <a:srgbClr val="2B2692"/>
                </a:solidFill>
              </a:rPr>
              <a:t>области».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2.2.	Резервный фонд Правительства Архангельской области.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2B2692"/>
                </a:solidFill>
              </a:rPr>
              <a:t>3.	Местные бюджеты: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3.1.	Муниципальные программы развития физической культуры и спорта.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3.2.	Планы социально-экономического развития муниципальных округов.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2B2692"/>
                </a:solidFill>
              </a:rPr>
              <a:t>3.3.	Проекты инициативного бюджетирования, проекты социально-ориентированных </a:t>
            </a:r>
            <a:r>
              <a:rPr lang="ru-RU" dirty="0" smtClean="0">
                <a:solidFill>
                  <a:srgbClr val="2B2692"/>
                </a:solidFill>
              </a:rPr>
              <a:t>	некоммерческих </a:t>
            </a:r>
            <a:r>
              <a:rPr lang="ru-RU" dirty="0">
                <a:solidFill>
                  <a:srgbClr val="2B2692"/>
                </a:solidFill>
              </a:rPr>
              <a:t>организаций, проекты ТОС.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2B2692"/>
                </a:solidFill>
              </a:rPr>
              <a:t>4.	Проекты государственно-частного партнерства, а также внебюджетные источники.</a:t>
            </a:r>
          </a:p>
        </p:txBody>
      </p:sp>
    </p:spTree>
    <p:extLst>
      <p:ext uri="{BB962C8B-B14F-4D97-AF65-F5344CB8AC3E}">
        <p14:creationId xmlns:p14="http://schemas.microsoft.com/office/powerpoint/2010/main" xmlns="" val="28051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24" y="140674"/>
            <a:ext cx="10515600" cy="1491573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Государственная программа Российской Федерации </a:t>
            </a:r>
            <a:br>
              <a:rPr lang="ru-RU" sz="3200" dirty="0"/>
            </a:br>
            <a:r>
              <a:rPr lang="ru-RU" sz="3200" dirty="0"/>
              <a:t>«Комплексное развитие сельских территорий»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6EA47C6B-603F-15DF-C4A0-B70D9E208876}"/>
              </a:ext>
            </a:extLst>
          </p:cNvPr>
          <p:cNvSpPr/>
          <p:nvPr/>
        </p:nvSpPr>
        <p:spPr>
          <a:xfrm>
            <a:off x="1537501" y="1807327"/>
            <a:ext cx="2392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 smtClean="0">
                <a:solidFill>
                  <a:srgbClr val="2B26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2400" b="1" spc="-5" dirty="0">
                <a:solidFill>
                  <a:srgbClr val="2B26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- 2024 годы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 txBox="1">
            <a:spLocks/>
          </p:cNvSpPr>
          <p:nvPr/>
        </p:nvSpPr>
        <p:spPr>
          <a:xfrm>
            <a:off x="5906268" y="2094903"/>
            <a:ext cx="29914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rgbClr val="2B2692"/>
                </a:solidFill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Спортивный комплекс с универсальным игровым залом в городском парке г. </a:t>
            </a:r>
            <a:r>
              <a:rPr lang="ru-RU" dirty="0" err="1"/>
              <a:t>Няндомы</a:t>
            </a:r>
            <a:endParaRPr lang="ru-RU" dirty="0"/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B514C904-9DF5-45B1-BFF0-42D22ED44460}"/>
              </a:ext>
            </a:extLst>
          </p:cNvPr>
          <p:cNvSpPr txBox="1">
            <a:spLocks/>
          </p:cNvSpPr>
          <p:nvPr/>
        </p:nvSpPr>
        <p:spPr>
          <a:xfrm>
            <a:off x="9006362" y="5061739"/>
            <a:ext cx="21848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0" dirty="0">
                <a:solidFill>
                  <a:srgbClr val="2B2692"/>
                </a:solidFill>
                <a:latin typeface="+mn-lt"/>
              </a:rPr>
              <a:t>Капитальный ремонт стадиона МБОУ ДО "ДЮСШ </a:t>
            </a:r>
            <a:r>
              <a:rPr lang="ru-RU" sz="2000" b="0" dirty="0" smtClean="0">
                <a:solidFill>
                  <a:srgbClr val="2B2692"/>
                </a:solidFill>
                <a:latin typeface="+mn-lt"/>
              </a:rPr>
              <a:t>"</a:t>
            </a:r>
            <a:r>
              <a:rPr lang="ru-RU" sz="2000" b="0" dirty="0">
                <a:solidFill>
                  <a:srgbClr val="2B2692"/>
                </a:solidFill>
                <a:latin typeface="+mn-lt"/>
              </a:rPr>
              <a:t>Виледь</a:t>
            </a:r>
            <a:r>
              <a:rPr lang="ru-RU" sz="2000" b="0" dirty="0" smtClean="0">
                <a:solidFill>
                  <a:srgbClr val="2B2692"/>
                </a:solidFill>
                <a:latin typeface="+mn-lt"/>
              </a:rPr>
              <a:t>"</a:t>
            </a:r>
            <a:endParaRPr lang="ru-RU" sz="2000" b="0" dirty="0">
              <a:solidFill>
                <a:srgbClr val="2B2692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4384" y="2363901"/>
            <a:ext cx="2488615" cy="646331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3600" spc="-5" dirty="0" smtClean="0">
                <a:solidFill>
                  <a:srgbClr val="FFFFFF"/>
                </a:solidFill>
                <a:latin typeface="Impact"/>
                <a:cs typeface="Impact"/>
              </a:rPr>
              <a:t>256,6 </a:t>
            </a:r>
            <a:r>
              <a:rPr lang="ru-RU" sz="1600" spc="-5" dirty="0" smtClean="0">
                <a:solidFill>
                  <a:srgbClr val="FFFFFF"/>
                </a:solidFill>
                <a:latin typeface="Impact"/>
                <a:cs typeface="Impact"/>
              </a:rPr>
              <a:t>млн.</a:t>
            </a:r>
            <a:r>
              <a:rPr lang="ru-RU" sz="1600" spc="-70" dirty="0" smtClean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ru-RU" sz="1600" spc="-5" dirty="0" smtClean="0">
                <a:solidFill>
                  <a:srgbClr val="FFFFFF"/>
                </a:solidFill>
                <a:latin typeface="Impact"/>
                <a:cs typeface="Impact"/>
              </a:rPr>
              <a:t>рублей</a:t>
            </a:r>
            <a:endParaRPr lang="ru-RU" sz="16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94384" y="3119403"/>
            <a:ext cx="2488615" cy="646331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3600" spc="-5" dirty="0">
                <a:solidFill>
                  <a:srgbClr val="FFFFFF"/>
                </a:solidFill>
                <a:latin typeface="Impact"/>
                <a:cs typeface="Impact"/>
              </a:rPr>
              <a:t>220,9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млн.</a:t>
            </a:r>
            <a:r>
              <a:rPr lang="ru-RU" sz="1600" spc="-7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рублей</a:t>
            </a:r>
            <a:endParaRPr lang="ru-RU" sz="16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09786" y="3895844"/>
            <a:ext cx="2488615" cy="646331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3600" spc="-5" dirty="0">
                <a:solidFill>
                  <a:srgbClr val="FFFFFF"/>
                </a:solidFill>
                <a:latin typeface="Impact"/>
                <a:cs typeface="Impact"/>
              </a:rPr>
              <a:t>43,7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млн.</a:t>
            </a:r>
            <a:r>
              <a:rPr lang="ru-RU" sz="1600" spc="-7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рублей</a:t>
            </a:r>
            <a:endParaRPr lang="ru-RU" sz="16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09786" y="4735433"/>
            <a:ext cx="2488615" cy="707886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3600" spc="-5" dirty="0">
                <a:solidFill>
                  <a:srgbClr val="FFFFFF"/>
                </a:solidFill>
                <a:latin typeface="Impact"/>
                <a:cs typeface="Impact"/>
              </a:rPr>
              <a:t>&gt; 1</a:t>
            </a:r>
            <a:r>
              <a:rPr lang="ru-RU" sz="4000" spc="-5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млн.</a:t>
            </a:r>
            <a:r>
              <a:rPr lang="ru-RU" sz="1600" spc="-7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lang="ru-RU" sz="1600" spc="-5" dirty="0">
                <a:solidFill>
                  <a:srgbClr val="FFFFFF"/>
                </a:solidFill>
                <a:latin typeface="Impact"/>
                <a:cs typeface="Impact"/>
              </a:rPr>
              <a:t>рублей</a:t>
            </a:r>
            <a:endParaRPr lang="ru-RU" sz="16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299" y="4796077"/>
            <a:ext cx="2259715" cy="586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algn="ctr">
              <a:lnSpc>
                <a:spcPct val="75300"/>
              </a:lnSpc>
              <a:spcBef>
                <a:spcPts val="840"/>
              </a:spcBef>
            </a:pPr>
            <a:r>
              <a:rPr lang="ru-RU" sz="2200" spc="-5" dirty="0">
                <a:solidFill>
                  <a:srgbClr val="FF6600"/>
                </a:solidFill>
                <a:latin typeface="Century Gothic"/>
                <a:cs typeface="Century Gothic"/>
              </a:rPr>
              <a:t>Местный бюджет</a:t>
            </a:r>
            <a:endParaRPr lang="ru-RU" sz="2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3299" y="3176530"/>
            <a:ext cx="2259715" cy="586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algn="ctr">
              <a:lnSpc>
                <a:spcPct val="75300"/>
              </a:lnSpc>
              <a:spcBef>
                <a:spcPts val="840"/>
              </a:spcBef>
            </a:pPr>
            <a:r>
              <a:rPr lang="ru-RU" sz="2200" spc="-5" dirty="0" smtClean="0">
                <a:solidFill>
                  <a:srgbClr val="FF6600"/>
                </a:solidFill>
                <a:latin typeface="Century Gothic"/>
                <a:cs typeface="Century Gothic"/>
              </a:rPr>
              <a:t>Федеральный бюджет</a:t>
            </a:r>
            <a:endParaRPr lang="ru-RU" sz="2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3165" y="2393767"/>
            <a:ext cx="2259715" cy="586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algn="ctr">
              <a:lnSpc>
                <a:spcPct val="75300"/>
              </a:lnSpc>
              <a:spcBef>
                <a:spcPts val="840"/>
              </a:spcBef>
            </a:pPr>
            <a:r>
              <a:rPr lang="ru-RU" sz="2200" spc="-5" dirty="0" smtClean="0">
                <a:solidFill>
                  <a:srgbClr val="FF6600"/>
                </a:solidFill>
                <a:latin typeface="Century Gothic"/>
                <a:cs typeface="Century Gothic"/>
              </a:rPr>
              <a:t>ВСЕГО</a:t>
            </a:r>
            <a:endParaRPr lang="ru-RU" sz="2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08701" y="3956488"/>
            <a:ext cx="2259715" cy="586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algn="ctr">
              <a:lnSpc>
                <a:spcPct val="75300"/>
              </a:lnSpc>
              <a:spcBef>
                <a:spcPts val="840"/>
              </a:spcBef>
            </a:pPr>
            <a:r>
              <a:rPr lang="ru-RU" sz="2200" spc="-5" dirty="0" smtClean="0">
                <a:solidFill>
                  <a:srgbClr val="FF6600"/>
                </a:solidFill>
                <a:latin typeface="Century Gothic"/>
                <a:cs typeface="Century Gothic"/>
              </a:rPr>
              <a:t>Региональный бюджет</a:t>
            </a:r>
            <a:endParaRPr lang="ru-RU" sz="2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6363" y="1893592"/>
            <a:ext cx="2936902" cy="220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6268" y="4300798"/>
            <a:ext cx="2936902" cy="220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6796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21" y="112698"/>
            <a:ext cx="10515600" cy="1502457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Федеральный проект «Спорт – норма жизни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769EBC67-D5C5-CC10-B1F8-C5D1BC97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9" y="2326059"/>
            <a:ext cx="5985163" cy="6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2B2692"/>
                </a:solidFill>
                <a:latin typeface="+mn-lt"/>
              </a:rPr>
              <a:t>Спортивный зал ГАПОУ АО «Каргопольский индустриальный техникум» (92,14 млн. рублей)</a:t>
            </a:r>
            <a:endParaRPr lang="ru-RU" altLang="ru-RU" sz="1800" dirty="0">
              <a:solidFill>
                <a:srgbClr val="2B2692"/>
              </a:solidFill>
              <a:latin typeface="+mn-lt"/>
            </a:endParaRPr>
          </a:p>
        </p:txBody>
      </p:sp>
      <p:sp>
        <p:nvSpPr>
          <p:cNvPr id="27" name="Rectangle 38">
            <a:extLst>
              <a:ext uri="{FF2B5EF4-FFF2-40B4-BE49-F238E27FC236}">
                <a16:creationId xmlns:a16="http://schemas.microsoft.com/office/drawing/2014/main" xmlns="" id="{2EF3FA96-1DC8-6E31-3EE4-6D8A372F1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194" y="5584975"/>
            <a:ext cx="5682541" cy="93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Многоцелевой физкультурно-оздоровительный объект </a:t>
            </a:r>
            <a:r>
              <a:rPr lang="ru-RU" altLang="ru-RU" sz="1800" dirty="0" smtClean="0">
                <a:solidFill>
                  <a:srgbClr val="2B2692"/>
                </a:solidFill>
                <a:latin typeface="+mn-lt"/>
              </a:rPr>
              <a:t>«Хоккейная </a:t>
            </a: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арена – «Ледовый дворец</a:t>
            </a:r>
            <a:r>
              <a:rPr lang="ru-RU" altLang="ru-RU" sz="1800" dirty="0" smtClean="0">
                <a:solidFill>
                  <a:srgbClr val="2B2692"/>
                </a:solidFill>
                <a:latin typeface="+mn-lt"/>
              </a:rPr>
              <a:t>» </a:t>
            </a: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в г. Коряжме</a:t>
            </a:r>
            <a:r>
              <a:rPr lang="ru-RU" altLang="ru-RU" sz="1800" dirty="0" smtClean="0">
                <a:solidFill>
                  <a:srgbClr val="2B2692"/>
                </a:solidFill>
                <a:latin typeface="+mn-lt"/>
              </a:rPr>
              <a:t>» (</a:t>
            </a:r>
            <a:r>
              <a:rPr lang="ru-RU" altLang="ru-RU" sz="1800" dirty="0">
                <a:solidFill>
                  <a:srgbClr val="2B2692"/>
                </a:solidFill>
                <a:latin typeface="+mn-lt"/>
              </a:rPr>
              <a:t>403,3 млн. рублей)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02989" y="3161944"/>
            <a:ext cx="4856322" cy="249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38">
            <a:extLst>
              <a:ext uri="{FF2B5EF4-FFF2-40B4-BE49-F238E27FC236}">
                <a16:creationId xmlns:a16="http://schemas.microsoft.com/office/drawing/2014/main" xmlns="" id="{769EBC67-D5C5-CC10-B1F8-C5D1BC97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664" y="1778199"/>
            <a:ext cx="5511062" cy="38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15" tIns="52157" rIns="104315" bIns="5215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b="1" dirty="0">
                <a:solidFill>
                  <a:srgbClr val="2B2692"/>
                </a:solidFill>
                <a:latin typeface="+mn-lt"/>
              </a:rPr>
              <a:t>Введены в эксплуатацию в 2022 </a:t>
            </a:r>
            <a:r>
              <a:rPr lang="ru-RU" sz="1800" b="1" dirty="0" smtClean="0">
                <a:solidFill>
                  <a:srgbClr val="2B2692"/>
                </a:solidFill>
                <a:latin typeface="+mn-lt"/>
              </a:rPr>
              <a:t>году</a:t>
            </a:r>
            <a:endParaRPr lang="ru-RU" altLang="ru-RU" sz="1800" b="1" dirty="0">
              <a:solidFill>
                <a:srgbClr val="2B2692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1947" y="2655724"/>
            <a:ext cx="4804997" cy="267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0578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14633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Федеральный проект </a:t>
            </a:r>
            <a:r>
              <a:rPr lang="ru-RU" sz="3200" dirty="0"/>
              <a:t>«Спорт – норма жизни</a:t>
            </a:r>
            <a:r>
              <a:rPr lang="ru-RU" sz="3200" dirty="0" smtClean="0"/>
              <a:t>»,</a:t>
            </a:r>
            <a:br>
              <a:rPr lang="ru-RU" sz="3200" dirty="0" smtClean="0"/>
            </a:br>
            <a:r>
              <a:rPr lang="ru-RU" sz="3200" dirty="0" smtClean="0"/>
              <a:t>Федеральный проект </a:t>
            </a:r>
            <a:r>
              <a:rPr lang="ru-RU" sz="3200" dirty="0"/>
              <a:t>«Бизнес-спринт»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Физкультурно-оздоровительные </a:t>
            </a:r>
            <a:r>
              <a:rPr lang="ru-RU" sz="3200" dirty="0"/>
              <a:t>комплексы открытого типа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7363" y="2260077"/>
            <a:ext cx="2777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2022 год</a:t>
            </a:r>
          </a:p>
          <a:p>
            <a:pPr lvl="0" algn="ctr">
              <a:defRPr/>
            </a:pPr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МБОУ </a:t>
            </a:r>
            <a:r>
              <a:rPr lang="ru-RU" sz="2000" kern="0" dirty="0">
                <a:solidFill>
                  <a:srgbClr val="2B2692"/>
                </a:solidFill>
                <a:ea typeface="Times New Roman"/>
                <a:cs typeface="Times New Roman"/>
              </a:rPr>
              <a:t>«Пинежская средняя школа № 117» в пос. Пинега</a:t>
            </a:r>
          </a:p>
        </p:txBody>
      </p:sp>
      <p:sp>
        <p:nvSpPr>
          <p:cNvPr id="64" name="object 9">
            <a:extLst>
              <a:ext uri="{FF2B5EF4-FFF2-40B4-BE49-F238E27FC236}">
                <a16:creationId xmlns:a16="http://schemas.microsoft.com/office/drawing/2014/main" xmlns="" id="{CE2F7AF1-C4F3-40CB-C32C-F7E617019B0E}"/>
              </a:ext>
            </a:extLst>
          </p:cNvPr>
          <p:cNvSpPr txBox="1"/>
          <p:nvPr/>
        </p:nvSpPr>
        <p:spPr>
          <a:xfrm>
            <a:off x="249602" y="2294704"/>
            <a:ext cx="1634113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endParaRPr sz="2000" dirty="0">
              <a:latin typeface="Century Gothic"/>
              <a:cs typeface="Century Gothic"/>
            </a:endParaRPr>
          </a:p>
        </p:txBody>
      </p:sp>
      <p:pic>
        <p:nvPicPr>
          <p:cNvPr id="1028" name="Picture 4" descr="https://sun9-21.userapi.com/impg/RiZO35lwOVF2JxPjEkQf51TLOxvf0XDnyn8QlQ/PO9GInndNk8.jpg?size=1280x960&amp;quality=95&amp;sign=72b20fb32fcc158137795b4283f0edf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4"/>
          <a:stretch/>
        </p:blipFill>
        <p:spPr bwMode="auto">
          <a:xfrm>
            <a:off x="9051036" y="1850559"/>
            <a:ext cx="3037460" cy="225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5.userapi.com/impg/i_pnIvg1riOvZKNd6ol7wwy_qwNVWejkKuNcXQ/d4iS78LZswk.jpg?size=1920x1440&amp;quality=95&amp;sign=91a6589fe901c34d4b6c3097951fa8f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4326" y="1850558"/>
            <a:ext cx="3001819" cy="225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 bwMode="auto">
          <a:xfrm>
            <a:off x="2104846" y="4788959"/>
            <a:ext cx="36627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2023 год</a:t>
            </a:r>
          </a:p>
          <a:p>
            <a:pPr algn="ctr"/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Спортивные </a:t>
            </a:r>
            <a:r>
              <a:rPr lang="ru-RU" sz="2000" kern="0" dirty="0">
                <a:solidFill>
                  <a:srgbClr val="2B2692"/>
                </a:solidFill>
                <a:ea typeface="Times New Roman"/>
                <a:cs typeface="Times New Roman"/>
              </a:rPr>
              <a:t>площадки </a:t>
            </a:r>
            <a:br>
              <a:rPr lang="ru-RU" sz="2000" kern="0" dirty="0">
                <a:solidFill>
                  <a:srgbClr val="2B2692"/>
                </a:solidFill>
                <a:ea typeface="Times New Roman"/>
                <a:cs typeface="Times New Roman"/>
              </a:rPr>
            </a:br>
            <a:r>
              <a:rPr lang="ru-RU" sz="2000" kern="0" dirty="0">
                <a:solidFill>
                  <a:srgbClr val="2B2692"/>
                </a:solidFill>
                <a:ea typeface="Times New Roman"/>
                <a:cs typeface="Times New Roman"/>
              </a:rPr>
              <a:t>в г. Северодвинске </a:t>
            </a:r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и</a:t>
            </a:r>
            <a:b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</a:br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на стадионе имени </a:t>
            </a:r>
            <a:r>
              <a:rPr lang="ru-RU" sz="2000" kern="0" dirty="0">
                <a:solidFill>
                  <a:srgbClr val="2B2692"/>
                </a:solidFill>
                <a:ea typeface="Times New Roman"/>
                <a:cs typeface="Times New Roman"/>
              </a:rPr>
              <a:t>В.С. </a:t>
            </a:r>
            <a:r>
              <a:rPr lang="ru-RU" sz="2000" kern="0" dirty="0" smtClean="0">
                <a:solidFill>
                  <a:srgbClr val="2B2692"/>
                </a:solidFill>
                <a:ea typeface="Times New Roman"/>
                <a:cs typeface="Times New Roman"/>
              </a:rPr>
              <a:t>Кузина</a:t>
            </a:r>
            <a:endParaRPr lang="ru-RU" sz="2000" kern="0" dirty="0">
              <a:solidFill>
                <a:srgbClr val="2B2692"/>
              </a:solidFill>
              <a:ea typeface="Times New Roman"/>
              <a:cs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3330" r="3276"/>
          <a:stretch/>
        </p:blipFill>
        <p:spPr bwMode="auto">
          <a:xfrm>
            <a:off x="5883700" y="4274583"/>
            <a:ext cx="2992445" cy="225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443291" y="4691366"/>
            <a:ext cx="1661555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>
                <a:solidFill>
                  <a:srgbClr val="FFFFFF"/>
                </a:solidFill>
                <a:latin typeface="Century Gothic"/>
                <a:cs typeface="Century Gothic"/>
              </a:rPr>
              <a:t>&gt; 57 млн. рублей</a:t>
            </a:r>
            <a:endParaRPr lang="ru-RU" dirty="0">
              <a:latin typeface="Century Gothic"/>
              <a:cs typeface="Century Gothic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xmlns="" id="{D6644951-0F44-7EB9-BB4D-4EDAE04EDF6B}"/>
              </a:ext>
            </a:extLst>
          </p:cNvPr>
          <p:cNvSpPr/>
          <p:nvPr/>
        </p:nvSpPr>
        <p:spPr>
          <a:xfrm>
            <a:off x="443290" y="2454363"/>
            <a:ext cx="1661555" cy="893944"/>
          </a:xfrm>
          <a:prstGeom prst="ellipse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ru-RU" b="1" spc="-5" dirty="0">
                <a:solidFill>
                  <a:srgbClr val="FFFFFF"/>
                </a:solidFill>
                <a:latin typeface="Century Gothic"/>
                <a:cs typeface="Century Gothic"/>
              </a:rPr>
              <a:t>&gt; 37 млн. рублей</a:t>
            </a:r>
            <a:endParaRPr lang="ru-RU" dirty="0">
              <a:latin typeface="Century Gothic"/>
              <a:cs typeface="Century Gothic"/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5" cstate="print"/>
          <a:srcRect l="31924" t="39945" r="34709" b="12776"/>
          <a:stretch/>
        </p:blipFill>
        <p:spPr bwMode="auto">
          <a:xfrm>
            <a:off x="9073543" y="4274581"/>
            <a:ext cx="2992445" cy="225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1592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43921C-9E6D-4A7D-B040-1D8BA695D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679"/>
            <a:ext cx="10515600" cy="150047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Федеральный проект «Спорт – норма жизни»</a:t>
            </a:r>
            <a:br>
              <a:rPr lang="ru-RU" sz="3200" dirty="0"/>
            </a:br>
            <a:r>
              <a:rPr lang="ru-RU" sz="3200" dirty="0"/>
              <a:t>Малые спортивные </a:t>
            </a:r>
            <a:r>
              <a:rPr lang="ru-RU" sz="3200" dirty="0" smtClean="0"/>
              <a:t>площадки ГТО</a:t>
            </a:r>
            <a:endParaRPr lang="ru-RU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F6702CF-B1E4-3D60-FF4E-52234C9F9123}"/>
              </a:ext>
            </a:extLst>
          </p:cNvPr>
          <p:cNvSpPr txBox="1"/>
          <p:nvPr/>
        </p:nvSpPr>
        <p:spPr>
          <a:xfrm>
            <a:off x="172518" y="1906415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99D9EA"/>
                </a:solidFill>
                <a:latin typeface="Century Gothic"/>
                <a:cs typeface="Century Gothic"/>
              </a:rPr>
              <a:t>2019</a:t>
            </a:r>
            <a:endParaRPr lang="ru-RU" sz="2800" dirty="0">
              <a:solidFill>
                <a:srgbClr val="99D9EA"/>
              </a:solidFill>
              <a:latin typeface="Century Gothic"/>
              <a:cs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4EBC068-8CB1-E3E4-C708-666CEB63A338}"/>
              </a:ext>
            </a:extLst>
          </p:cNvPr>
          <p:cNvSpPr txBox="1"/>
          <p:nvPr/>
        </p:nvSpPr>
        <p:spPr>
          <a:xfrm>
            <a:off x="172517" y="2426559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99D9EA"/>
                </a:solidFill>
                <a:latin typeface="Century Gothic"/>
                <a:cs typeface="Century Gothic"/>
              </a:rPr>
              <a:t>2020</a:t>
            </a:r>
            <a:endParaRPr lang="ru-RU" sz="2800" dirty="0">
              <a:solidFill>
                <a:srgbClr val="99D9EA"/>
              </a:solidFill>
              <a:latin typeface="Century Gothic"/>
              <a:cs typeface="Century Gothic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F895557-5BF6-DE0A-0140-D62171882321}"/>
              </a:ext>
            </a:extLst>
          </p:cNvPr>
          <p:cNvSpPr txBox="1"/>
          <p:nvPr/>
        </p:nvSpPr>
        <p:spPr>
          <a:xfrm>
            <a:off x="172516" y="2952291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99D9EA"/>
                </a:solidFill>
                <a:latin typeface="Century Gothic"/>
                <a:cs typeface="Century Gothic"/>
              </a:rPr>
              <a:t>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52CD7B9-004E-6AAD-3215-E5B8B52BA105}"/>
              </a:ext>
            </a:extLst>
          </p:cNvPr>
          <p:cNvSpPr txBox="1"/>
          <p:nvPr/>
        </p:nvSpPr>
        <p:spPr>
          <a:xfrm>
            <a:off x="172518" y="3589058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FF0000"/>
                </a:solidFill>
                <a:latin typeface="Century Gothic"/>
                <a:cs typeface="Century Gothic"/>
              </a:rPr>
              <a:t>2022</a:t>
            </a:r>
            <a:endParaRPr lang="ru-RU" sz="2800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E5F8FB3-BB6B-2117-1DE2-A9A31B5F0C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5623" y="1775633"/>
            <a:ext cx="5101846" cy="4673291"/>
          </a:xfrm>
          <a:prstGeom prst="rect">
            <a:avLst/>
          </a:prstGeom>
        </p:spPr>
      </p:pic>
      <p:sp>
        <p:nvSpPr>
          <p:cNvPr id="44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4580575" y="6018684"/>
            <a:ext cx="130629" cy="131678"/>
          </a:xfrm>
          <a:prstGeom prst="star10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Звезда: 10 точек 44">
            <a:extLst>
              <a:ext uri="{FF2B5EF4-FFF2-40B4-BE49-F238E27FC236}">
                <a16:creationId xmlns:a16="http://schemas.microsoft.com/office/drawing/2014/main" xmlns="" id="{60A6D953-9097-48A5-AB1B-9E4D2DE36133}"/>
              </a:ext>
            </a:extLst>
          </p:cNvPr>
          <p:cNvSpPr/>
          <p:nvPr/>
        </p:nvSpPr>
        <p:spPr>
          <a:xfrm>
            <a:off x="7644162" y="5030901"/>
            <a:ext cx="130629" cy="131678"/>
          </a:xfrm>
          <a:prstGeom prst="star10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bject 27">
            <a:extLst>
              <a:ext uri="{FF2B5EF4-FFF2-40B4-BE49-F238E27FC236}">
                <a16:creationId xmlns:a16="http://schemas.microsoft.com/office/drawing/2014/main" xmlns="" id="{0E99D304-3292-6A6C-0D42-B64206E34490}"/>
              </a:ext>
            </a:extLst>
          </p:cNvPr>
          <p:cNvSpPr txBox="1"/>
          <p:nvPr/>
        </p:nvSpPr>
        <p:spPr>
          <a:xfrm>
            <a:off x="1087341" y="1940833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lang="ru-RU" sz="2500" spc="15" dirty="0">
                <a:solidFill>
                  <a:srgbClr val="99D9EA"/>
                </a:solidFill>
                <a:latin typeface="Impact"/>
                <a:cs typeface="Impact"/>
              </a:rPr>
              <a:t>8 площадок</a:t>
            </a:r>
            <a:endParaRPr sz="2500" dirty="0">
              <a:solidFill>
                <a:srgbClr val="99D9EA"/>
              </a:solidFill>
              <a:latin typeface="Impact"/>
              <a:cs typeface="Impact"/>
            </a:endParaRPr>
          </a:p>
        </p:txBody>
      </p:sp>
      <p:sp>
        <p:nvSpPr>
          <p:cNvPr id="18" name="object 27">
            <a:extLst>
              <a:ext uri="{FF2B5EF4-FFF2-40B4-BE49-F238E27FC236}">
                <a16:creationId xmlns:a16="http://schemas.microsoft.com/office/drawing/2014/main" xmlns="" id="{8CB1C6FA-0D48-920A-E45C-50C7AC573186}"/>
              </a:ext>
            </a:extLst>
          </p:cNvPr>
          <p:cNvSpPr txBox="1"/>
          <p:nvPr/>
        </p:nvSpPr>
        <p:spPr>
          <a:xfrm>
            <a:off x="1087340" y="2479694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lang="ru-RU" sz="2500" spc="15" dirty="0">
                <a:solidFill>
                  <a:srgbClr val="99D9EA"/>
                </a:solidFill>
                <a:latin typeface="Impact"/>
                <a:cs typeface="Impact"/>
              </a:rPr>
              <a:t>4 площадки</a:t>
            </a:r>
            <a:endParaRPr sz="2500" dirty="0">
              <a:solidFill>
                <a:srgbClr val="99D9EA"/>
              </a:solidFill>
              <a:latin typeface="Impact"/>
              <a:cs typeface="Impact"/>
            </a:endParaRPr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xmlns="" id="{31A6D6F1-B941-FF66-0E0B-129FBB371C66}"/>
              </a:ext>
            </a:extLst>
          </p:cNvPr>
          <p:cNvSpPr txBox="1"/>
          <p:nvPr/>
        </p:nvSpPr>
        <p:spPr>
          <a:xfrm>
            <a:off x="1087339" y="3023274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lang="ru-RU" sz="2500" spc="15" dirty="0">
                <a:solidFill>
                  <a:srgbClr val="99D9EA"/>
                </a:solidFill>
                <a:latin typeface="Impact"/>
                <a:cs typeface="Impact"/>
              </a:rPr>
              <a:t>2 площадки</a:t>
            </a:r>
            <a:endParaRPr sz="2500" spc="15" dirty="0">
              <a:solidFill>
                <a:srgbClr val="99D9EA"/>
              </a:solidFill>
              <a:latin typeface="Impact"/>
              <a:cs typeface="Impact"/>
            </a:endParaRPr>
          </a:p>
        </p:txBody>
      </p:sp>
      <p:sp>
        <p:nvSpPr>
          <p:cNvPr id="20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1225702" y="3664325"/>
            <a:ext cx="208992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lang="ru-RU" sz="2500" spc="15" dirty="0">
                <a:solidFill>
                  <a:srgbClr val="FF0000"/>
                </a:solidFill>
                <a:latin typeface="Impact"/>
                <a:cs typeface="Impact"/>
              </a:rPr>
              <a:t>4 площадки</a:t>
            </a:r>
            <a:endParaRPr sz="25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D84242-2155-918E-0D69-B7F0D4F196FF}"/>
              </a:ext>
            </a:extLst>
          </p:cNvPr>
          <p:cNvSpPr txBox="1"/>
          <p:nvPr/>
        </p:nvSpPr>
        <p:spPr>
          <a:xfrm>
            <a:off x="8633025" y="1990463"/>
            <a:ext cx="1190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spc="-5" dirty="0">
                <a:solidFill>
                  <a:srgbClr val="B5E61D"/>
                </a:solidFill>
                <a:latin typeface="Century Gothic"/>
                <a:cs typeface="Century Gothic"/>
              </a:rPr>
              <a:t>2023</a:t>
            </a:r>
            <a:endParaRPr lang="ru-RU" sz="2800" dirty="0">
              <a:solidFill>
                <a:srgbClr val="B5E61D"/>
              </a:solidFill>
              <a:latin typeface="Century Gothic"/>
              <a:cs typeface="Century Gothic"/>
            </a:endParaRPr>
          </a:p>
        </p:txBody>
      </p:sp>
      <p:sp>
        <p:nvSpPr>
          <p:cNvPr id="22" name="object 27">
            <a:extLst>
              <a:ext uri="{FF2B5EF4-FFF2-40B4-BE49-F238E27FC236}">
                <a16:creationId xmlns:a16="http://schemas.microsoft.com/office/drawing/2014/main" xmlns="" id="{3519AA7A-0B74-9BC9-1FE4-06B21D72A015}"/>
              </a:ext>
            </a:extLst>
          </p:cNvPr>
          <p:cNvSpPr txBox="1"/>
          <p:nvPr/>
        </p:nvSpPr>
        <p:spPr>
          <a:xfrm>
            <a:off x="9721322" y="2054998"/>
            <a:ext cx="2131695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spcBef>
                <a:spcPts val="204"/>
              </a:spcBef>
            </a:pPr>
            <a:r>
              <a:rPr lang="ru-RU" sz="2500" spc="15" dirty="0">
                <a:solidFill>
                  <a:srgbClr val="B5E61D"/>
                </a:solidFill>
                <a:latin typeface="Impact"/>
                <a:cs typeface="Impact"/>
              </a:rPr>
              <a:t>3 площадки</a:t>
            </a:r>
            <a:endParaRPr sz="2500" spc="15" dirty="0">
              <a:solidFill>
                <a:srgbClr val="B5E61D"/>
              </a:solidFill>
              <a:latin typeface="Impact"/>
              <a:cs typeface="Impact"/>
            </a:endParaRPr>
          </a:p>
        </p:txBody>
      </p:sp>
      <p:sp>
        <p:nvSpPr>
          <p:cNvPr id="23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347233" y="4486343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>
                <a:solidFill>
                  <a:srgbClr val="FF0000"/>
                </a:solidFill>
                <a:latin typeface="Impact"/>
                <a:cs typeface="Impact"/>
              </a:rPr>
              <a:t>Ленский</a:t>
            </a:r>
            <a:endParaRPr sz="25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347232" y="4825637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err="1" smtClean="0">
                <a:solidFill>
                  <a:srgbClr val="FF0000"/>
                </a:solidFill>
                <a:latin typeface="Impact"/>
                <a:cs typeface="Impact"/>
              </a:rPr>
              <a:t>Устьянский</a:t>
            </a:r>
            <a:endParaRPr sz="25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xmlns="" id="{BF7DB1C2-FE97-6D38-8928-CB898DD47D6B}"/>
              </a:ext>
            </a:extLst>
          </p:cNvPr>
          <p:cNvSpPr txBox="1"/>
          <p:nvPr/>
        </p:nvSpPr>
        <p:spPr>
          <a:xfrm>
            <a:off x="347232" y="5181229"/>
            <a:ext cx="2766071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err="1" smtClean="0">
                <a:solidFill>
                  <a:srgbClr val="FF0000"/>
                </a:solidFill>
                <a:latin typeface="Impact"/>
                <a:cs typeface="Impact"/>
              </a:rPr>
              <a:t>Коношский</a:t>
            </a:r>
            <a:endParaRPr sz="25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cxnSp>
        <p:nvCxnSpPr>
          <p:cNvPr id="6" name="Соединительная линия уступом 5"/>
          <p:cNvCxnSpPr>
            <a:stCxn id="23" idx="3"/>
          </p:cNvCxnSpPr>
          <p:nvPr/>
        </p:nvCxnSpPr>
        <p:spPr>
          <a:xfrm>
            <a:off x="3113304" y="4691848"/>
            <a:ext cx="4530858" cy="404892"/>
          </a:xfrm>
          <a:prstGeom prst="bentConnector3">
            <a:avLst>
              <a:gd name="adj1" fmla="val 34007"/>
            </a:avLst>
          </a:prstGeom>
          <a:ln>
            <a:solidFill>
              <a:srgbClr val="FF09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3113303" y="4347855"/>
            <a:ext cx="2753243" cy="295498"/>
          </a:xfrm>
          <a:prstGeom prst="bentConnector3">
            <a:avLst>
              <a:gd name="adj1" fmla="val 63384"/>
            </a:avLst>
          </a:prstGeom>
          <a:ln>
            <a:solidFill>
              <a:srgbClr val="FF09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5878239" y="4591728"/>
            <a:ext cx="130629" cy="131678"/>
          </a:xfrm>
          <a:prstGeom prst="star10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ная линия уступом 10"/>
          <p:cNvCxnSpPr>
            <a:stCxn id="25" idx="3"/>
          </p:cNvCxnSpPr>
          <p:nvPr/>
        </p:nvCxnSpPr>
        <p:spPr>
          <a:xfrm>
            <a:off x="3113303" y="5031142"/>
            <a:ext cx="2830250" cy="771349"/>
          </a:xfrm>
          <a:prstGeom prst="bentConnector3">
            <a:avLst>
              <a:gd name="adj1" fmla="val 40247"/>
            </a:avLst>
          </a:prstGeom>
          <a:ln>
            <a:solidFill>
              <a:srgbClr val="FF09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5979835" y="5755464"/>
            <a:ext cx="130629" cy="131678"/>
          </a:xfrm>
          <a:prstGeom prst="star10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xmlns="" id="{3519AA7A-0B74-9BC9-1FE4-06B21D72A015}"/>
              </a:ext>
            </a:extLst>
          </p:cNvPr>
          <p:cNvSpPr txBox="1"/>
          <p:nvPr/>
        </p:nvSpPr>
        <p:spPr>
          <a:xfrm>
            <a:off x="8834769" y="2701201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>
                <a:solidFill>
                  <a:srgbClr val="B5E61D"/>
                </a:solidFill>
                <a:latin typeface="Impact"/>
                <a:cs typeface="Impact"/>
              </a:rPr>
              <a:t>Пинежский</a:t>
            </a:r>
            <a:endParaRPr sz="2500" spc="15" dirty="0">
              <a:solidFill>
                <a:srgbClr val="B5E61D"/>
              </a:solidFill>
              <a:latin typeface="Impact"/>
              <a:cs typeface="Impact"/>
            </a:endParaRPr>
          </a:p>
        </p:txBody>
      </p:sp>
      <p:sp>
        <p:nvSpPr>
          <p:cNvPr id="36" name="object 27">
            <a:extLst>
              <a:ext uri="{FF2B5EF4-FFF2-40B4-BE49-F238E27FC236}">
                <a16:creationId xmlns:a16="http://schemas.microsoft.com/office/drawing/2014/main" xmlns="" id="{3519AA7A-0B74-9BC9-1FE4-06B21D72A015}"/>
              </a:ext>
            </a:extLst>
          </p:cNvPr>
          <p:cNvSpPr txBox="1"/>
          <p:nvPr/>
        </p:nvSpPr>
        <p:spPr>
          <a:xfrm>
            <a:off x="8839393" y="3056793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>
                <a:solidFill>
                  <a:srgbClr val="B5E61D"/>
                </a:solidFill>
                <a:latin typeface="Impact"/>
                <a:cs typeface="Impact"/>
              </a:rPr>
              <a:t>Красноборский</a:t>
            </a:r>
            <a:endParaRPr sz="2500" spc="15" dirty="0">
              <a:solidFill>
                <a:srgbClr val="B5E61D"/>
              </a:solidFill>
              <a:latin typeface="Impact"/>
              <a:cs typeface="Impact"/>
            </a:endParaRPr>
          </a:p>
        </p:txBody>
      </p:sp>
      <p:sp>
        <p:nvSpPr>
          <p:cNvPr id="41" name="object 27">
            <a:extLst>
              <a:ext uri="{FF2B5EF4-FFF2-40B4-BE49-F238E27FC236}">
                <a16:creationId xmlns:a16="http://schemas.microsoft.com/office/drawing/2014/main" xmlns="" id="{3519AA7A-0B74-9BC9-1FE4-06B21D72A015}"/>
              </a:ext>
            </a:extLst>
          </p:cNvPr>
          <p:cNvSpPr txBox="1"/>
          <p:nvPr/>
        </p:nvSpPr>
        <p:spPr>
          <a:xfrm>
            <a:off x="8844017" y="3449329"/>
            <a:ext cx="2361227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>
                <a:solidFill>
                  <a:srgbClr val="B5E61D"/>
                </a:solidFill>
                <a:latin typeface="Impact"/>
                <a:cs typeface="Impact"/>
              </a:rPr>
              <a:t>Каргопольский</a:t>
            </a:r>
            <a:endParaRPr sz="2500" spc="15" dirty="0">
              <a:solidFill>
                <a:srgbClr val="B5E61D"/>
              </a:solidFill>
              <a:latin typeface="Impact"/>
              <a:cs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233" y="4121512"/>
            <a:ext cx="2569934" cy="41100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spcBef>
                <a:spcPts val="204"/>
              </a:spcBef>
            </a:pPr>
            <a:r>
              <a:rPr lang="ru-RU" sz="2500" spc="15" dirty="0" err="1">
                <a:solidFill>
                  <a:srgbClr val="FF0000"/>
                </a:solidFill>
                <a:latin typeface="Impact"/>
                <a:cs typeface="Impact"/>
              </a:rPr>
              <a:t>Виноградовский</a:t>
            </a:r>
            <a:endParaRPr lang="ru-RU" sz="2500" spc="15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cxnSp>
        <p:nvCxnSpPr>
          <p:cNvPr id="42" name="Соединительная линия уступом 41"/>
          <p:cNvCxnSpPr>
            <a:stCxn id="26" idx="3"/>
            <a:endCxn id="44" idx="6"/>
          </p:cNvCxnSpPr>
          <p:nvPr/>
        </p:nvCxnSpPr>
        <p:spPr>
          <a:xfrm>
            <a:off x="3113303" y="5386734"/>
            <a:ext cx="1467272" cy="677443"/>
          </a:xfrm>
          <a:prstGeom prst="bentConnector3">
            <a:avLst/>
          </a:prstGeom>
          <a:ln>
            <a:solidFill>
              <a:srgbClr val="FF09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6095953" y="3850668"/>
            <a:ext cx="130629" cy="131678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4022738" y="5907031"/>
            <a:ext cx="130629" cy="131678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Звезда: 10 точек 43">
            <a:extLst>
              <a:ext uri="{FF2B5EF4-FFF2-40B4-BE49-F238E27FC236}">
                <a16:creationId xmlns:a16="http://schemas.microsoft.com/office/drawing/2014/main" xmlns="" id="{F8899423-64D6-69C0-5A3F-EAC451D9AFFC}"/>
              </a:ext>
            </a:extLst>
          </p:cNvPr>
          <p:cNvSpPr/>
          <p:nvPr/>
        </p:nvSpPr>
        <p:spPr>
          <a:xfrm>
            <a:off x="6498519" y="5659616"/>
            <a:ext cx="130629" cy="131678"/>
          </a:xfrm>
          <a:prstGeom prst="star10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Соединительная линия уступом 48"/>
          <p:cNvCxnSpPr>
            <a:stCxn id="41" idx="1"/>
            <a:endCxn id="47" idx="1"/>
          </p:cNvCxnSpPr>
          <p:nvPr/>
        </p:nvCxnSpPr>
        <p:spPr>
          <a:xfrm rot="10800000" flipV="1">
            <a:off x="4153367" y="3654834"/>
            <a:ext cx="4690650" cy="2338382"/>
          </a:xfrm>
          <a:prstGeom prst="bentConnector3">
            <a:avLst>
              <a:gd name="adj1" fmla="val 1130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6" idx="1"/>
            <a:endCxn id="48" idx="1"/>
          </p:cNvCxnSpPr>
          <p:nvPr/>
        </p:nvCxnSpPr>
        <p:spPr>
          <a:xfrm rot="10800000" flipV="1">
            <a:off x="6629149" y="3262297"/>
            <a:ext cx="2210245" cy="2483503"/>
          </a:xfrm>
          <a:prstGeom prst="bentConnector3">
            <a:avLst>
              <a:gd name="adj1" fmla="val 4157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35" idx="1"/>
            <a:endCxn id="46" idx="1"/>
          </p:cNvCxnSpPr>
          <p:nvPr/>
        </p:nvCxnSpPr>
        <p:spPr>
          <a:xfrm rot="10800000" flipV="1">
            <a:off x="6226583" y="2906705"/>
            <a:ext cx="2608187" cy="103014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utoShape 2" descr="blob:https://web.whatsapp.com/7141f26c-2376-4745-8e89-9ff1a2e3a90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AutoShape 4" descr="blob:https://web.whatsapp.com/7141f26c-2376-4745-8e89-9ff1a2e3a90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AutoShape 6" descr="blob:https://web.whatsapp.com/7141f26c-2376-4745-8e89-9ff1a2e3a90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7" r="34093" b="25531"/>
          <a:stretch/>
        </p:blipFill>
        <p:spPr>
          <a:xfrm>
            <a:off x="8804537" y="4560338"/>
            <a:ext cx="2903395" cy="200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угольник 58"/>
          <p:cNvSpPr/>
          <p:nvPr/>
        </p:nvSpPr>
        <p:spPr>
          <a:xfrm>
            <a:off x="9012047" y="4163189"/>
            <a:ext cx="2488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5" dirty="0" err="1" smtClean="0">
                <a:solidFill>
                  <a:srgbClr val="2B2692"/>
                </a:solidFill>
                <a:cs typeface="Impact"/>
              </a:rPr>
              <a:t>Виноградовский</a:t>
            </a:r>
            <a:r>
              <a:rPr lang="ru-RU" b="1" spc="15" dirty="0" smtClean="0">
                <a:solidFill>
                  <a:srgbClr val="2B2692"/>
                </a:solidFill>
                <a:cs typeface="Impact"/>
              </a:rPr>
              <a:t> округ</a:t>
            </a:r>
            <a:endParaRPr lang="ru-RU" b="1" dirty="0">
              <a:solidFill>
                <a:srgbClr val="2B26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82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1216</Words>
  <Application>Microsoft Office PowerPoint</Application>
  <PresentationFormat>Произвольный</PresentationFormat>
  <Paragraphs>371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Спортивная инфраструктура, как важнейший механизм развития массового спорта в Архангельской области.  Состояние. Механизмы развития.</vt:lpstr>
      <vt:lpstr>Общий показатель обеспеченности спортивными сооружениями населения Архангельской области</vt:lpstr>
      <vt:lpstr>Обеспеченность спортивными объектами и их загруженность в муниципальных образованиях Архангельской области</vt:lpstr>
      <vt:lpstr>Техническое состояние спортивных объектов в муниципальных образованиях Архангельской области</vt:lpstr>
      <vt:lpstr>Финансирование мероприятий по развитию спортивной инфраструктуры на территории Архангельской области </vt:lpstr>
      <vt:lpstr>Государственная программа Российской Федерации  «Комплексное развитие сельских территорий» </vt:lpstr>
      <vt:lpstr>Федеральный проект «Спорт – норма жизни»</vt:lpstr>
      <vt:lpstr>Федеральный проект «Спорт – норма жизни», Федеральный проект «Бизнес-спринт»  Физкультурно-оздоровительные комплексы открытого типа</vt:lpstr>
      <vt:lpstr>Федеральный проект «Спорт – норма жизни» Малые спортивные площадки ГТО</vt:lpstr>
      <vt:lpstr>Федеральный проект «Формирование комфортной городской среды» </vt:lpstr>
      <vt:lpstr>Федеральный проект «Бизнес-спринт» мероприятие по обустройству «умных площадок» </vt:lpstr>
      <vt:lpstr>Государственная программа «Развитие физической культуры и спорта в Архангельской области»</vt:lpstr>
      <vt:lpstr>Государственная программа «Развитие физической культуры и спорта в Архангельской области»</vt:lpstr>
      <vt:lpstr>Государственная программа «Развитие физической культуры и спорта в Архангельской области» Плоскостные спортивные сооружения</vt:lpstr>
      <vt:lpstr>Государственная программа «Развитие физической культуры и спорта в Архангельской области» Капитальный ремонт крытых спортивных объектов</vt:lpstr>
      <vt:lpstr>Обустройство ресурсных центров по лыжным гонкам (пилотный проект стартует в 2023 году)</vt:lpstr>
      <vt:lpstr>Резервный фонд  Правительства Архангельской области</vt:lpstr>
      <vt:lpstr>Проекты, реализуемые с привлечением внебюджетных средств</vt:lpstr>
      <vt:lpstr>Разработка проектов государственно-частного партнерства. Фиджитал-центр в г. Архангельск</vt:lpstr>
      <vt:lpstr>Планирование мероприятий по развитию спортивной инфраструктуры в муниципальных образованиях Архангельской области</vt:lpstr>
      <vt:lpstr>Привлечение общественности к вопросам развития  спортивной инфраструктуры</vt:lpstr>
      <vt:lpstr>Существующие проблемы развития спортивной инфраструктуры</vt:lpstr>
      <vt:lpstr>Существующие проблемы использования спортивной инфраструктуры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</dc:title>
  <dc:creator>User Obstinate</dc:creator>
  <cp:lastModifiedBy>toporischeva</cp:lastModifiedBy>
  <cp:revision>158</cp:revision>
  <cp:lastPrinted>2023-05-17T11:10:22Z</cp:lastPrinted>
  <dcterms:created xsi:type="dcterms:W3CDTF">2021-05-04T11:19:16Z</dcterms:created>
  <dcterms:modified xsi:type="dcterms:W3CDTF">2023-06-20T13:34:42Z</dcterms:modified>
</cp:coreProperties>
</file>