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6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79" r:id="rId18"/>
    <p:sldId id="263" r:id="rId19"/>
    <p:sldId id="262" r:id="rId20"/>
    <p:sldId id="260" r:id="rId21"/>
    <p:sldId id="266" r:id="rId22"/>
    <p:sldId id="268" r:id="rId23"/>
    <p:sldId id="267" r:id="rId24"/>
    <p:sldId id="272" r:id="rId25"/>
    <p:sldId id="270" r:id="rId26"/>
    <p:sldId id="264" r:id="rId27"/>
    <p:sldId id="274" r:id="rId28"/>
    <p:sldId id="275" r:id="rId29"/>
    <p:sldId id="276" r:id="rId30"/>
    <p:sldId id="277" r:id="rId31"/>
    <p:sldId id="278" r:id="rId32"/>
    <p:sldId id="27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107" d="100"/>
          <a:sy n="107" d="100"/>
        </p:scale>
        <p:origin x="-84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solidFill>
                <a:schemeClr val="accent1"/>
              </a:solidFill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66666666666667E-2"/>
          <c:y val="0.17926574803149611"/>
          <c:w val="0.60595308398950143"/>
          <c:h val="0.820734251968504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инициативных проектов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областной бюджет</c:v>
                </c:pt>
                <c:pt idx="1">
                  <c:v>местный бюджет </c:v>
                </c:pt>
                <c:pt idx="2">
                  <c:v>инициативные платежи граждан</c:v>
                </c:pt>
                <c:pt idx="3">
                  <c:v>средства юр.лиц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6000</c:v>
                </c:pt>
                <c:pt idx="1">
                  <c:v>1000</c:v>
                </c:pt>
                <c:pt idx="2">
                  <c:v>500</c:v>
                </c:pt>
                <c:pt idx="3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30B26A-7D58-48C9-8447-17221FE1FF8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EDD16B-0B30-453D-8C6A-28FDAB97A7F4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Что получили граждане, участвуя в данных проектах?</a:t>
          </a:r>
          <a:endParaRPr lang="ru-RU" dirty="0"/>
        </a:p>
      </dgm:t>
    </dgm:pt>
    <dgm:pt modelId="{28164322-965A-43D3-AB28-E026B739EAE0}" type="parTrans" cxnId="{8C8EF27A-7F43-4CB8-B9B4-FD07F9DC8DB5}">
      <dgm:prSet/>
      <dgm:spPr/>
      <dgm:t>
        <a:bodyPr/>
        <a:lstStyle/>
        <a:p>
          <a:endParaRPr lang="ru-RU"/>
        </a:p>
      </dgm:t>
    </dgm:pt>
    <dgm:pt modelId="{AD4BB832-4218-4CE6-B26B-0AA395F1B459}" type="sibTrans" cxnId="{8C8EF27A-7F43-4CB8-B9B4-FD07F9DC8DB5}">
      <dgm:prSet/>
      <dgm:spPr/>
      <dgm:t>
        <a:bodyPr/>
        <a:lstStyle/>
        <a:p>
          <a:endParaRPr lang="ru-RU"/>
        </a:p>
      </dgm:t>
    </dgm:pt>
    <dgm:pt modelId="{63AFE449-5BBE-45EF-BB07-4A017CC12C8C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возможность решать насущные проблемы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D7BFF7-15BE-472F-B3A8-720D3D1CD106}" type="parTrans" cxnId="{C4E04536-16B6-489C-8D1C-C1CCBDB8702E}">
      <dgm:prSet/>
      <dgm:spPr/>
      <dgm:t>
        <a:bodyPr/>
        <a:lstStyle/>
        <a:p>
          <a:endParaRPr lang="ru-RU"/>
        </a:p>
      </dgm:t>
    </dgm:pt>
    <dgm:pt modelId="{C032DB03-946B-4D54-866A-0750D06E3F57}" type="sibTrans" cxnId="{C4E04536-16B6-489C-8D1C-C1CCBDB8702E}">
      <dgm:prSet/>
      <dgm:spPr/>
      <dgm:t>
        <a:bodyPr/>
        <a:lstStyle/>
        <a:p>
          <a:endParaRPr lang="ru-RU"/>
        </a:p>
      </dgm:t>
    </dgm:pt>
    <dgm:pt modelId="{4BDC545F-B959-4D7B-B22A-354E6D64F73A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значительное по объемам финансирование от государства на принципах софинансирования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B8EE6E-4364-4BB5-8292-F3DCC05F428A}" type="parTrans" cxnId="{9828AA9E-851F-43C8-97EF-DF9C931BDF65}">
      <dgm:prSet/>
      <dgm:spPr/>
      <dgm:t>
        <a:bodyPr/>
        <a:lstStyle/>
        <a:p>
          <a:endParaRPr lang="ru-RU"/>
        </a:p>
      </dgm:t>
    </dgm:pt>
    <dgm:pt modelId="{A92FAD41-0EE8-4889-B60F-2DD98E30B443}" type="sibTrans" cxnId="{9828AA9E-851F-43C8-97EF-DF9C931BDF65}">
      <dgm:prSet/>
      <dgm:spPr/>
      <dgm:t>
        <a:bodyPr/>
        <a:lstStyle/>
        <a:p>
          <a:endParaRPr lang="ru-RU"/>
        </a:p>
      </dgm:t>
    </dgm:pt>
    <dgm:pt modelId="{F4D908D6-6D57-4617-8140-E758E5935CB9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возможность улучшения среды обитания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5A8C5E-1E9C-4106-A429-9ADC1221450D}" type="parTrans" cxnId="{B0364F5C-B7C1-42C8-865A-AD20EEA820C3}">
      <dgm:prSet/>
      <dgm:spPr/>
      <dgm:t>
        <a:bodyPr/>
        <a:lstStyle/>
        <a:p>
          <a:endParaRPr lang="ru-RU"/>
        </a:p>
      </dgm:t>
    </dgm:pt>
    <dgm:pt modelId="{C01AA5E1-1843-4610-A0BF-28F9AE7123A5}" type="sibTrans" cxnId="{B0364F5C-B7C1-42C8-865A-AD20EEA820C3}">
      <dgm:prSet/>
      <dgm:spPr/>
      <dgm:t>
        <a:bodyPr/>
        <a:lstStyle/>
        <a:p>
          <a:endParaRPr lang="ru-RU"/>
        </a:p>
      </dgm:t>
    </dgm:pt>
    <dgm:pt modelId="{8B7B25AC-9A19-4537-8AA1-84ADFC1F4330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достоверную и своевременную информацию о бюджетном процессе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C08BE6-C48F-480D-93AF-42F8329E54C8}" type="parTrans" cxnId="{3ABF0C07-54A3-412C-8926-CDCE005BE130}">
      <dgm:prSet/>
      <dgm:spPr/>
      <dgm:t>
        <a:bodyPr/>
        <a:lstStyle/>
        <a:p>
          <a:endParaRPr lang="ru-RU"/>
        </a:p>
      </dgm:t>
    </dgm:pt>
    <dgm:pt modelId="{2352FE79-7AE8-46DF-918C-EB398A775797}" type="sibTrans" cxnId="{3ABF0C07-54A3-412C-8926-CDCE005BE130}">
      <dgm:prSet/>
      <dgm:spPr/>
      <dgm:t>
        <a:bodyPr/>
        <a:lstStyle/>
        <a:p>
          <a:endParaRPr lang="ru-RU"/>
        </a:p>
      </dgm:t>
    </dgm:pt>
    <dgm:pt modelId="{7BAA5C99-9CF9-41CD-8381-A5060248BC82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эффективный инструмент мобилизации совместных усилий, реализуемый при поддержке властных институтов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9EDA85-5554-412C-9CD3-7BBA1014277B}" type="parTrans" cxnId="{F829039C-04D7-44CA-942C-C87D681EB2F8}">
      <dgm:prSet/>
      <dgm:spPr/>
      <dgm:t>
        <a:bodyPr/>
        <a:lstStyle/>
        <a:p>
          <a:endParaRPr lang="ru-RU"/>
        </a:p>
      </dgm:t>
    </dgm:pt>
    <dgm:pt modelId="{D6C3EDF9-F600-4242-8ACB-F67E20BB93DA}" type="sibTrans" cxnId="{F829039C-04D7-44CA-942C-C87D681EB2F8}">
      <dgm:prSet/>
      <dgm:spPr/>
      <dgm:t>
        <a:bodyPr/>
        <a:lstStyle/>
        <a:p>
          <a:endParaRPr lang="ru-RU"/>
        </a:p>
      </dgm:t>
    </dgm:pt>
    <dgm:pt modelId="{D506A528-B890-4821-9392-4CAF021B1AC3}" type="pres">
      <dgm:prSet presAssocID="{D030B26A-7D58-48C9-8447-17221FE1FF8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F6F6E12-8A8D-4A91-B28C-E9B5BA0B79D7}" type="pres">
      <dgm:prSet presAssocID="{1EEDD16B-0B30-453D-8C6A-28FDAB97A7F4}" presName="root" presStyleCnt="0"/>
      <dgm:spPr/>
    </dgm:pt>
    <dgm:pt modelId="{87CED0DE-3589-429D-AB82-077DEBB2538C}" type="pres">
      <dgm:prSet presAssocID="{1EEDD16B-0B30-453D-8C6A-28FDAB97A7F4}" presName="rootComposite" presStyleCnt="0"/>
      <dgm:spPr/>
    </dgm:pt>
    <dgm:pt modelId="{40058036-A403-4D5F-9C7F-5F9E13DE1CDD}" type="pres">
      <dgm:prSet presAssocID="{1EEDD16B-0B30-453D-8C6A-28FDAB97A7F4}" presName="rootText" presStyleLbl="node1" presStyleIdx="0" presStyleCnt="1" custScaleX="631549" custScaleY="209312"/>
      <dgm:spPr/>
      <dgm:t>
        <a:bodyPr/>
        <a:lstStyle/>
        <a:p>
          <a:endParaRPr lang="ru-RU"/>
        </a:p>
      </dgm:t>
    </dgm:pt>
    <dgm:pt modelId="{0B771E05-08AD-4DD8-9B8D-D2F44C5EDB0D}" type="pres">
      <dgm:prSet presAssocID="{1EEDD16B-0B30-453D-8C6A-28FDAB97A7F4}" presName="rootConnector" presStyleLbl="node1" presStyleIdx="0" presStyleCnt="1"/>
      <dgm:spPr/>
      <dgm:t>
        <a:bodyPr/>
        <a:lstStyle/>
        <a:p>
          <a:endParaRPr lang="ru-RU"/>
        </a:p>
      </dgm:t>
    </dgm:pt>
    <dgm:pt modelId="{E4E2AAD0-7803-466E-B33D-8EBADE3605AD}" type="pres">
      <dgm:prSet presAssocID="{1EEDD16B-0B30-453D-8C6A-28FDAB97A7F4}" presName="childShape" presStyleCnt="0"/>
      <dgm:spPr/>
    </dgm:pt>
    <dgm:pt modelId="{C9CC3F26-F762-44A6-96C2-9F89DB795B8B}" type="pres">
      <dgm:prSet presAssocID="{27D7BFF7-15BE-472F-B3A8-720D3D1CD106}" presName="Name13" presStyleLbl="parChTrans1D2" presStyleIdx="0" presStyleCnt="5"/>
      <dgm:spPr/>
      <dgm:t>
        <a:bodyPr/>
        <a:lstStyle/>
        <a:p>
          <a:endParaRPr lang="ru-RU"/>
        </a:p>
      </dgm:t>
    </dgm:pt>
    <dgm:pt modelId="{21B639DB-95C8-445B-B67E-AE4FC22A90AD}" type="pres">
      <dgm:prSet presAssocID="{63AFE449-5BBE-45EF-BB07-4A017CC12C8C}" presName="childText" presStyleLbl="bgAcc1" presStyleIdx="0" presStyleCnt="5" custScaleX="7830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52EE61-D6FC-40CE-AB95-7EF631201B6C}" type="pres">
      <dgm:prSet presAssocID="{5E9EDA85-5554-412C-9CD3-7BBA1014277B}" presName="Name13" presStyleLbl="parChTrans1D2" presStyleIdx="1" presStyleCnt="5"/>
      <dgm:spPr/>
      <dgm:t>
        <a:bodyPr/>
        <a:lstStyle/>
        <a:p>
          <a:endParaRPr lang="ru-RU"/>
        </a:p>
      </dgm:t>
    </dgm:pt>
    <dgm:pt modelId="{383295B4-17C7-4506-A587-875CF25EC00F}" type="pres">
      <dgm:prSet presAssocID="{7BAA5C99-9CF9-41CD-8381-A5060248BC82}" presName="childText" presStyleLbl="bgAcc1" presStyleIdx="1" presStyleCnt="5" custScaleX="789702" custScaleY="165579" custLinFactNeighborX="93" custLinFactNeighborY="18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B02486-4013-4CA9-9FA8-46DE59065FA5}" type="pres">
      <dgm:prSet presAssocID="{D4B8EE6E-4364-4BB5-8292-F3DCC05F428A}" presName="Name13" presStyleLbl="parChTrans1D2" presStyleIdx="2" presStyleCnt="5"/>
      <dgm:spPr/>
      <dgm:t>
        <a:bodyPr/>
        <a:lstStyle/>
        <a:p>
          <a:endParaRPr lang="ru-RU"/>
        </a:p>
      </dgm:t>
    </dgm:pt>
    <dgm:pt modelId="{3D9C6D8A-C104-4851-B899-6D05220BE691}" type="pres">
      <dgm:prSet presAssocID="{4BDC545F-B959-4D7B-B22A-354E6D64F73A}" presName="childText" presStyleLbl="bgAcc1" presStyleIdx="2" presStyleCnt="5" custScaleX="789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74D1CE-0A24-4AEB-9F34-5A0E10608108}" type="pres">
      <dgm:prSet presAssocID="{7C5A8C5E-1E9C-4106-A429-9ADC1221450D}" presName="Name13" presStyleLbl="parChTrans1D2" presStyleIdx="3" presStyleCnt="5"/>
      <dgm:spPr/>
      <dgm:t>
        <a:bodyPr/>
        <a:lstStyle/>
        <a:p>
          <a:endParaRPr lang="ru-RU"/>
        </a:p>
      </dgm:t>
    </dgm:pt>
    <dgm:pt modelId="{27F94199-0BC3-402F-B010-02EBDED6221D}" type="pres">
      <dgm:prSet presAssocID="{F4D908D6-6D57-4617-8140-E758E5935CB9}" presName="childText" presStyleLbl="bgAcc1" presStyleIdx="3" presStyleCnt="5" custScaleX="789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F79CF4-6560-4115-8DCD-37D3174B39E3}" type="pres">
      <dgm:prSet presAssocID="{29C08BE6-C48F-480D-93AF-42F8329E54C8}" presName="Name13" presStyleLbl="parChTrans1D2" presStyleIdx="4" presStyleCnt="5"/>
      <dgm:spPr/>
      <dgm:t>
        <a:bodyPr/>
        <a:lstStyle/>
        <a:p>
          <a:endParaRPr lang="ru-RU"/>
        </a:p>
      </dgm:t>
    </dgm:pt>
    <dgm:pt modelId="{E9F3888B-0843-4F42-8639-7BEA52A9F7F3}" type="pres">
      <dgm:prSet presAssocID="{8B7B25AC-9A19-4537-8AA1-84ADFC1F4330}" presName="childText" presStyleLbl="bgAcc1" presStyleIdx="4" presStyleCnt="5" custScaleX="789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771779-690C-4B09-8F34-797CC727124E}" type="presOf" srcId="{7BAA5C99-9CF9-41CD-8381-A5060248BC82}" destId="{383295B4-17C7-4506-A587-875CF25EC00F}" srcOrd="0" destOrd="0" presId="urn:microsoft.com/office/officeart/2005/8/layout/hierarchy3"/>
    <dgm:cxn modelId="{8C6C57B3-60A4-4FF1-AF95-D92CD897E04E}" type="presOf" srcId="{29C08BE6-C48F-480D-93AF-42F8329E54C8}" destId="{9BF79CF4-6560-4115-8DCD-37D3174B39E3}" srcOrd="0" destOrd="0" presId="urn:microsoft.com/office/officeart/2005/8/layout/hierarchy3"/>
    <dgm:cxn modelId="{3D2CF4CB-4132-41EA-8CB3-245CEC560D89}" type="presOf" srcId="{D030B26A-7D58-48C9-8447-17221FE1FF88}" destId="{D506A528-B890-4821-9392-4CAF021B1AC3}" srcOrd="0" destOrd="0" presId="urn:microsoft.com/office/officeart/2005/8/layout/hierarchy3"/>
    <dgm:cxn modelId="{F829039C-04D7-44CA-942C-C87D681EB2F8}" srcId="{1EEDD16B-0B30-453D-8C6A-28FDAB97A7F4}" destId="{7BAA5C99-9CF9-41CD-8381-A5060248BC82}" srcOrd="1" destOrd="0" parTransId="{5E9EDA85-5554-412C-9CD3-7BBA1014277B}" sibTransId="{D6C3EDF9-F600-4242-8ACB-F67E20BB93DA}"/>
    <dgm:cxn modelId="{9828AA9E-851F-43C8-97EF-DF9C931BDF65}" srcId="{1EEDD16B-0B30-453D-8C6A-28FDAB97A7F4}" destId="{4BDC545F-B959-4D7B-B22A-354E6D64F73A}" srcOrd="2" destOrd="0" parTransId="{D4B8EE6E-4364-4BB5-8292-F3DCC05F428A}" sibTransId="{A92FAD41-0EE8-4889-B60F-2DD98E30B443}"/>
    <dgm:cxn modelId="{AFCDF07C-D5B0-4D6D-BCC2-2450D8F77746}" type="presOf" srcId="{1EEDD16B-0B30-453D-8C6A-28FDAB97A7F4}" destId="{0B771E05-08AD-4DD8-9B8D-D2F44C5EDB0D}" srcOrd="1" destOrd="0" presId="urn:microsoft.com/office/officeart/2005/8/layout/hierarchy3"/>
    <dgm:cxn modelId="{CFDF67A4-98BA-43E4-A952-B53A36A4D804}" type="presOf" srcId="{4BDC545F-B959-4D7B-B22A-354E6D64F73A}" destId="{3D9C6D8A-C104-4851-B899-6D05220BE691}" srcOrd="0" destOrd="0" presId="urn:microsoft.com/office/officeart/2005/8/layout/hierarchy3"/>
    <dgm:cxn modelId="{3DE9A9D2-12E7-4CCE-908C-4D1F3DD70FA1}" type="presOf" srcId="{63AFE449-5BBE-45EF-BB07-4A017CC12C8C}" destId="{21B639DB-95C8-445B-B67E-AE4FC22A90AD}" srcOrd="0" destOrd="0" presId="urn:microsoft.com/office/officeart/2005/8/layout/hierarchy3"/>
    <dgm:cxn modelId="{E7358BA8-EB57-4984-AE16-114C987D2963}" type="presOf" srcId="{27D7BFF7-15BE-472F-B3A8-720D3D1CD106}" destId="{C9CC3F26-F762-44A6-96C2-9F89DB795B8B}" srcOrd="0" destOrd="0" presId="urn:microsoft.com/office/officeart/2005/8/layout/hierarchy3"/>
    <dgm:cxn modelId="{C4E04536-16B6-489C-8D1C-C1CCBDB8702E}" srcId="{1EEDD16B-0B30-453D-8C6A-28FDAB97A7F4}" destId="{63AFE449-5BBE-45EF-BB07-4A017CC12C8C}" srcOrd="0" destOrd="0" parTransId="{27D7BFF7-15BE-472F-B3A8-720D3D1CD106}" sibTransId="{C032DB03-946B-4D54-866A-0750D06E3F57}"/>
    <dgm:cxn modelId="{EF77B12E-0C01-47CB-8D4F-77E7CF452859}" type="presOf" srcId="{8B7B25AC-9A19-4537-8AA1-84ADFC1F4330}" destId="{E9F3888B-0843-4F42-8639-7BEA52A9F7F3}" srcOrd="0" destOrd="0" presId="urn:microsoft.com/office/officeart/2005/8/layout/hierarchy3"/>
    <dgm:cxn modelId="{3ABF0C07-54A3-412C-8926-CDCE005BE130}" srcId="{1EEDD16B-0B30-453D-8C6A-28FDAB97A7F4}" destId="{8B7B25AC-9A19-4537-8AA1-84ADFC1F4330}" srcOrd="4" destOrd="0" parTransId="{29C08BE6-C48F-480D-93AF-42F8329E54C8}" sibTransId="{2352FE79-7AE8-46DF-918C-EB398A775797}"/>
    <dgm:cxn modelId="{E8C919E2-C1F3-47CA-BA41-9C69904C3D4A}" type="presOf" srcId="{7C5A8C5E-1E9C-4106-A429-9ADC1221450D}" destId="{2674D1CE-0A24-4AEB-9F34-5A0E10608108}" srcOrd="0" destOrd="0" presId="urn:microsoft.com/office/officeart/2005/8/layout/hierarchy3"/>
    <dgm:cxn modelId="{3E596F85-BC32-4786-9952-9F17EA0BBA29}" type="presOf" srcId="{D4B8EE6E-4364-4BB5-8292-F3DCC05F428A}" destId="{CDB02486-4013-4CA9-9FA8-46DE59065FA5}" srcOrd="0" destOrd="0" presId="urn:microsoft.com/office/officeart/2005/8/layout/hierarchy3"/>
    <dgm:cxn modelId="{B0364F5C-B7C1-42C8-865A-AD20EEA820C3}" srcId="{1EEDD16B-0B30-453D-8C6A-28FDAB97A7F4}" destId="{F4D908D6-6D57-4617-8140-E758E5935CB9}" srcOrd="3" destOrd="0" parTransId="{7C5A8C5E-1E9C-4106-A429-9ADC1221450D}" sibTransId="{C01AA5E1-1843-4610-A0BF-28F9AE7123A5}"/>
    <dgm:cxn modelId="{8C8EF27A-7F43-4CB8-B9B4-FD07F9DC8DB5}" srcId="{D030B26A-7D58-48C9-8447-17221FE1FF88}" destId="{1EEDD16B-0B30-453D-8C6A-28FDAB97A7F4}" srcOrd="0" destOrd="0" parTransId="{28164322-965A-43D3-AB28-E026B739EAE0}" sibTransId="{AD4BB832-4218-4CE6-B26B-0AA395F1B459}"/>
    <dgm:cxn modelId="{4EAD63A7-9F75-46BF-BC9B-47E84E5605BF}" type="presOf" srcId="{1EEDD16B-0B30-453D-8C6A-28FDAB97A7F4}" destId="{40058036-A403-4D5F-9C7F-5F9E13DE1CDD}" srcOrd="0" destOrd="0" presId="urn:microsoft.com/office/officeart/2005/8/layout/hierarchy3"/>
    <dgm:cxn modelId="{01D076E2-9F40-4AB2-886D-EAFD32B8DC08}" type="presOf" srcId="{5E9EDA85-5554-412C-9CD3-7BBA1014277B}" destId="{7B52EE61-D6FC-40CE-AB95-7EF631201B6C}" srcOrd="0" destOrd="0" presId="urn:microsoft.com/office/officeart/2005/8/layout/hierarchy3"/>
    <dgm:cxn modelId="{4F847FB8-7540-45E9-A483-3BE8F1832D09}" type="presOf" srcId="{F4D908D6-6D57-4617-8140-E758E5935CB9}" destId="{27F94199-0BC3-402F-B010-02EBDED6221D}" srcOrd="0" destOrd="0" presId="urn:microsoft.com/office/officeart/2005/8/layout/hierarchy3"/>
    <dgm:cxn modelId="{AAA63887-5220-49CF-8F50-5681F68B6333}" type="presParOf" srcId="{D506A528-B890-4821-9392-4CAF021B1AC3}" destId="{5F6F6E12-8A8D-4A91-B28C-E9B5BA0B79D7}" srcOrd="0" destOrd="0" presId="urn:microsoft.com/office/officeart/2005/8/layout/hierarchy3"/>
    <dgm:cxn modelId="{93146BC8-8C16-4260-8FE9-4F6174247EEB}" type="presParOf" srcId="{5F6F6E12-8A8D-4A91-B28C-E9B5BA0B79D7}" destId="{87CED0DE-3589-429D-AB82-077DEBB2538C}" srcOrd="0" destOrd="0" presId="urn:microsoft.com/office/officeart/2005/8/layout/hierarchy3"/>
    <dgm:cxn modelId="{357D309C-4BE3-4DB8-9FBD-D0DBBAD429B2}" type="presParOf" srcId="{87CED0DE-3589-429D-AB82-077DEBB2538C}" destId="{40058036-A403-4D5F-9C7F-5F9E13DE1CDD}" srcOrd="0" destOrd="0" presId="urn:microsoft.com/office/officeart/2005/8/layout/hierarchy3"/>
    <dgm:cxn modelId="{5EDB6174-79DF-47AC-830B-FF78907BC4E0}" type="presParOf" srcId="{87CED0DE-3589-429D-AB82-077DEBB2538C}" destId="{0B771E05-08AD-4DD8-9B8D-D2F44C5EDB0D}" srcOrd="1" destOrd="0" presId="urn:microsoft.com/office/officeart/2005/8/layout/hierarchy3"/>
    <dgm:cxn modelId="{221971DB-0311-4416-8A9C-5E30E99F6C69}" type="presParOf" srcId="{5F6F6E12-8A8D-4A91-B28C-E9B5BA0B79D7}" destId="{E4E2AAD0-7803-466E-B33D-8EBADE3605AD}" srcOrd="1" destOrd="0" presId="urn:microsoft.com/office/officeart/2005/8/layout/hierarchy3"/>
    <dgm:cxn modelId="{1F3F8B62-27E8-4D90-BD03-63989B2B220B}" type="presParOf" srcId="{E4E2AAD0-7803-466E-B33D-8EBADE3605AD}" destId="{C9CC3F26-F762-44A6-96C2-9F89DB795B8B}" srcOrd="0" destOrd="0" presId="urn:microsoft.com/office/officeart/2005/8/layout/hierarchy3"/>
    <dgm:cxn modelId="{6A75DCC9-871C-4E59-AC01-69C45C74C48E}" type="presParOf" srcId="{E4E2AAD0-7803-466E-B33D-8EBADE3605AD}" destId="{21B639DB-95C8-445B-B67E-AE4FC22A90AD}" srcOrd="1" destOrd="0" presId="urn:microsoft.com/office/officeart/2005/8/layout/hierarchy3"/>
    <dgm:cxn modelId="{6E05FEE7-DA9C-4EE8-BBC1-B753F8EBCC61}" type="presParOf" srcId="{E4E2AAD0-7803-466E-B33D-8EBADE3605AD}" destId="{7B52EE61-D6FC-40CE-AB95-7EF631201B6C}" srcOrd="2" destOrd="0" presId="urn:microsoft.com/office/officeart/2005/8/layout/hierarchy3"/>
    <dgm:cxn modelId="{C65A4324-29A0-46B7-BDD0-797DB3B8C07A}" type="presParOf" srcId="{E4E2AAD0-7803-466E-B33D-8EBADE3605AD}" destId="{383295B4-17C7-4506-A587-875CF25EC00F}" srcOrd="3" destOrd="0" presId="urn:microsoft.com/office/officeart/2005/8/layout/hierarchy3"/>
    <dgm:cxn modelId="{C09C97AE-1306-46B6-A1D4-144817015278}" type="presParOf" srcId="{E4E2AAD0-7803-466E-B33D-8EBADE3605AD}" destId="{CDB02486-4013-4CA9-9FA8-46DE59065FA5}" srcOrd="4" destOrd="0" presId="urn:microsoft.com/office/officeart/2005/8/layout/hierarchy3"/>
    <dgm:cxn modelId="{F3491156-268D-4B7E-8C0B-6C3AB6D132E9}" type="presParOf" srcId="{E4E2AAD0-7803-466E-B33D-8EBADE3605AD}" destId="{3D9C6D8A-C104-4851-B899-6D05220BE691}" srcOrd="5" destOrd="0" presId="urn:microsoft.com/office/officeart/2005/8/layout/hierarchy3"/>
    <dgm:cxn modelId="{A13EBC3C-E4E6-4231-BC85-75AFBE655917}" type="presParOf" srcId="{E4E2AAD0-7803-466E-B33D-8EBADE3605AD}" destId="{2674D1CE-0A24-4AEB-9F34-5A0E10608108}" srcOrd="6" destOrd="0" presId="urn:microsoft.com/office/officeart/2005/8/layout/hierarchy3"/>
    <dgm:cxn modelId="{59867F40-BDB0-49E5-B697-6DFAC09D692B}" type="presParOf" srcId="{E4E2AAD0-7803-466E-B33D-8EBADE3605AD}" destId="{27F94199-0BC3-402F-B010-02EBDED6221D}" srcOrd="7" destOrd="0" presId="urn:microsoft.com/office/officeart/2005/8/layout/hierarchy3"/>
    <dgm:cxn modelId="{E0D80FA7-8849-44EC-8077-7BB3491B16BF}" type="presParOf" srcId="{E4E2AAD0-7803-466E-B33D-8EBADE3605AD}" destId="{9BF79CF4-6560-4115-8DCD-37D3174B39E3}" srcOrd="8" destOrd="0" presId="urn:microsoft.com/office/officeart/2005/8/layout/hierarchy3"/>
    <dgm:cxn modelId="{1B5581E6-C03C-425D-B018-BE2E5EA49DDB}" type="presParOf" srcId="{E4E2AAD0-7803-466E-B33D-8EBADE3605AD}" destId="{E9F3888B-0843-4F42-8639-7BEA52A9F7F3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30B26A-7D58-48C9-8447-17221FE1FF8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EDD16B-0B30-453D-8C6A-28FDAB97A7F4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Что получила администрация, поддерживая  данные проекты?</a:t>
          </a:r>
          <a:endParaRPr lang="ru-RU" dirty="0"/>
        </a:p>
      </dgm:t>
    </dgm:pt>
    <dgm:pt modelId="{28164322-965A-43D3-AB28-E026B739EAE0}" type="parTrans" cxnId="{8C8EF27A-7F43-4CB8-B9B4-FD07F9DC8DB5}">
      <dgm:prSet/>
      <dgm:spPr/>
      <dgm:t>
        <a:bodyPr/>
        <a:lstStyle/>
        <a:p>
          <a:endParaRPr lang="ru-RU"/>
        </a:p>
      </dgm:t>
    </dgm:pt>
    <dgm:pt modelId="{AD4BB832-4218-4CE6-B26B-0AA395F1B459}" type="sibTrans" cxnId="{8C8EF27A-7F43-4CB8-B9B4-FD07F9DC8DB5}">
      <dgm:prSet/>
      <dgm:spPr/>
      <dgm:t>
        <a:bodyPr/>
        <a:lstStyle/>
        <a:p>
          <a:endParaRPr lang="ru-RU"/>
        </a:p>
      </dgm:t>
    </dgm:pt>
    <dgm:pt modelId="{63AFE449-5BBE-45EF-BB07-4A017CC12C8C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 помощью инициативного </a:t>
          </a:r>
          <a:r>
            <a:rPr lang="ru-RU" sz="20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бюджетирования</a:t>
          </a: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решаются проблемы, вызывающие социальную напряженность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D7BFF7-15BE-472F-B3A8-720D3D1CD106}" type="parTrans" cxnId="{C4E04536-16B6-489C-8D1C-C1CCBDB8702E}">
      <dgm:prSet/>
      <dgm:spPr/>
      <dgm:t>
        <a:bodyPr/>
        <a:lstStyle/>
        <a:p>
          <a:endParaRPr lang="ru-RU"/>
        </a:p>
      </dgm:t>
    </dgm:pt>
    <dgm:pt modelId="{C032DB03-946B-4D54-866A-0750D06E3F57}" type="sibTrans" cxnId="{C4E04536-16B6-489C-8D1C-C1CCBDB8702E}">
      <dgm:prSet/>
      <dgm:spPr/>
      <dgm:t>
        <a:bodyPr/>
        <a:lstStyle/>
        <a:p>
          <a:endParaRPr lang="ru-RU"/>
        </a:p>
      </dgm:t>
    </dgm:pt>
    <dgm:pt modelId="{4BDC545F-B959-4D7B-B22A-354E6D64F73A}">
      <dgm:prSet phldrT="[Текст]" custT="1"/>
      <dgm:spPr/>
      <dgm:t>
        <a:bodyPr/>
        <a:lstStyle/>
        <a:p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B8EE6E-4364-4BB5-8292-F3DCC05F428A}" type="parTrans" cxnId="{9828AA9E-851F-43C8-97EF-DF9C931BDF65}">
      <dgm:prSet/>
      <dgm:spPr/>
      <dgm:t>
        <a:bodyPr/>
        <a:lstStyle/>
        <a:p>
          <a:endParaRPr lang="ru-RU"/>
        </a:p>
      </dgm:t>
    </dgm:pt>
    <dgm:pt modelId="{A92FAD41-0EE8-4889-B60F-2DD98E30B443}" type="sibTrans" cxnId="{9828AA9E-851F-43C8-97EF-DF9C931BDF65}">
      <dgm:prSet/>
      <dgm:spPr/>
      <dgm:t>
        <a:bodyPr/>
        <a:lstStyle/>
        <a:p>
          <a:endParaRPr lang="ru-RU"/>
        </a:p>
      </dgm:t>
    </dgm:pt>
    <dgm:pt modelId="{F4D908D6-6D57-4617-8140-E758E5935CB9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снижается </a:t>
          </a:r>
          <a:r>
            <a:rPr lang="ru-RU" sz="2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иждевенческий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настрой населения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5A8C5E-1E9C-4106-A429-9ADC1221450D}" type="parTrans" cxnId="{B0364F5C-B7C1-42C8-865A-AD20EEA820C3}">
      <dgm:prSet/>
      <dgm:spPr/>
      <dgm:t>
        <a:bodyPr/>
        <a:lstStyle/>
        <a:p>
          <a:endParaRPr lang="ru-RU"/>
        </a:p>
      </dgm:t>
    </dgm:pt>
    <dgm:pt modelId="{C01AA5E1-1843-4610-A0BF-28F9AE7123A5}" type="sibTrans" cxnId="{B0364F5C-B7C1-42C8-865A-AD20EEA820C3}">
      <dgm:prSet/>
      <dgm:spPr/>
      <dgm:t>
        <a:bodyPr/>
        <a:lstStyle/>
        <a:p>
          <a:endParaRPr lang="ru-RU"/>
        </a:p>
      </dgm:t>
    </dgm:pt>
    <dgm:pt modelId="{8B7B25AC-9A19-4537-8AA1-84ADFC1F4330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население осуществляет общественный контроль за реализацией, последующей эксплуатацией и сохранностью  объектов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C08BE6-C48F-480D-93AF-42F8329E54C8}" type="parTrans" cxnId="{3ABF0C07-54A3-412C-8926-CDCE005BE130}">
      <dgm:prSet/>
      <dgm:spPr/>
      <dgm:t>
        <a:bodyPr/>
        <a:lstStyle/>
        <a:p>
          <a:endParaRPr lang="ru-RU"/>
        </a:p>
      </dgm:t>
    </dgm:pt>
    <dgm:pt modelId="{2352FE79-7AE8-46DF-918C-EB398A775797}" type="sibTrans" cxnId="{3ABF0C07-54A3-412C-8926-CDCE005BE130}">
      <dgm:prSet/>
      <dgm:spPr/>
      <dgm:t>
        <a:bodyPr/>
        <a:lstStyle/>
        <a:p>
          <a:endParaRPr lang="ru-RU"/>
        </a:p>
      </dgm:t>
    </dgm:pt>
    <dgm:pt modelId="{7BAA5C99-9CF9-41CD-8381-A5060248BC82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инициируется участие граждан в решении проблем местного значения , при определении приоритетов расходования бюджетных средств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9EDA85-5554-412C-9CD3-7BBA1014277B}" type="parTrans" cxnId="{F829039C-04D7-44CA-942C-C87D681EB2F8}">
      <dgm:prSet/>
      <dgm:spPr/>
      <dgm:t>
        <a:bodyPr/>
        <a:lstStyle/>
        <a:p>
          <a:endParaRPr lang="ru-RU"/>
        </a:p>
      </dgm:t>
    </dgm:pt>
    <dgm:pt modelId="{D6C3EDF9-F600-4242-8ACB-F67E20BB93DA}" type="sibTrans" cxnId="{F829039C-04D7-44CA-942C-C87D681EB2F8}">
      <dgm:prSet/>
      <dgm:spPr/>
      <dgm:t>
        <a:bodyPr/>
        <a:lstStyle/>
        <a:p>
          <a:endParaRPr lang="ru-RU"/>
        </a:p>
      </dgm:t>
    </dgm:pt>
    <dgm:pt modelId="{D506A528-B890-4821-9392-4CAF021B1AC3}" type="pres">
      <dgm:prSet presAssocID="{D030B26A-7D58-48C9-8447-17221FE1FF8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F6F6E12-8A8D-4A91-B28C-E9B5BA0B79D7}" type="pres">
      <dgm:prSet presAssocID="{1EEDD16B-0B30-453D-8C6A-28FDAB97A7F4}" presName="root" presStyleCnt="0"/>
      <dgm:spPr/>
    </dgm:pt>
    <dgm:pt modelId="{87CED0DE-3589-429D-AB82-077DEBB2538C}" type="pres">
      <dgm:prSet presAssocID="{1EEDD16B-0B30-453D-8C6A-28FDAB97A7F4}" presName="rootComposite" presStyleCnt="0"/>
      <dgm:spPr/>
    </dgm:pt>
    <dgm:pt modelId="{40058036-A403-4D5F-9C7F-5F9E13DE1CDD}" type="pres">
      <dgm:prSet presAssocID="{1EEDD16B-0B30-453D-8C6A-28FDAB97A7F4}" presName="rootText" presStyleLbl="node1" presStyleIdx="0" presStyleCnt="1" custScaleX="631549" custScaleY="209312"/>
      <dgm:spPr/>
      <dgm:t>
        <a:bodyPr/>
        <a:lstStyle/>
        <a:p>
          <a:endParaRPr lang="ru-RU"/>
        </a:p>
      </dgm:t>
    </dgm:pt>
    <dgm:pt modelId="{0B771E05-08AD-4DD8-9B8D-D2F44C5EDB0D}" type="pres">
      <dgm:prSet presAssocID="{1EEDD16B-0B30-453D-8C6A-28FDAB97A7F4}" presName="rootConnector" presStyleLbl="node1" presStyleIdx="0" presStyleCnt="1"/>
      <dgm:spPr/>
      <dgm:t>
        <a:bodyPr/>
        <a:lstStyle/>
        <a:p>
          <a:endParaRPr lang="ru-RU"/>
        </a:p>
      </dgm:t>
    </dgm:pt>
    <dgm:pt modelId="{E4E2AAD0-7803-466E-B33D-8EBADE3605AD}" type="pres">
      <dgm:prSet presAssocID="{1EEDD16B-0B30-453D-8C6A-28FDAB97A7F4}" presName="childShape" presStyleCnt="0"/>
      <dgm:spPr/>
    </dgm:pt>
    <dgm:pt modelId="{C9CC3F26-F762-44A6-96C2-9F89DB795B8B}" type="pres">
      <dgm:prSet presAssocID="{27D7BFF7-15BE-472F-B3A8-720D3D1CD106}" presName="Name13" presStyleLbl="parChTrans1D2" presStyleIdx="0" presStyleCnt="5"/>
      <dgm:spPr/>
      <dgm:t>
        <a:bodyPr/>
        <a:lstStyle/>
        <a:p>
          <a:endParaRPr lang="ru-RU"/>
        </a:p>
      </dgm:t>
    </dgm:pt>
    <dgm:pt modelId="{21B639DB-95C8-445B-B67E-AE4FC22A90AD}" type="pres">
      <dgm:prSet presAssocID="{63AFE449-5BBE-45EF-BB07-4A017CC12C8C}" presName="childText" presStyleLbl="bgAcc1" presStyleIdx="0" presStyleCnt="5" custScaleX="783086" custScaleY="119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52EE61-D6FC-40CE-AB95-7EF631201B6C}" type="pres">
      <dgm:prSet presAssocID="{5E9EDA85-5554-412C-9CD3-7BBA1014277B}" presName="Name13" presStyleLbl="parChTrans1D2" presStyleIdx="1" presStyleCnt="5"/>
      <dgm:spPr/>
      <dgm:t>
        <a:bodyPr/>
        <a:lstStyle/>
        <a:p>
          <a:endParaRPr lang="ru-RU"/>
        </a:p>
      </dgm:t>
    </dgm:pt>
    <dgm:pt modelId="{383295B4-17C7-4506-A587-875CF25EC00F}" type="pres">
      <dgm:prSet presAssocID="{7BAA5C99-9CF9-41CD-8381-A5060248BC82}" presName="childText" presStyleLbl="bgAcc1" presStyleIdx="1" presStyleCnt="5" custScaleX="784767" custScaleY="165579" custLinFactNeighborX="2455" custLinFactNeighborY="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B02486-4013-4CA9-9FA8-46DE59065FA5}" type="pres">
      <dgm:prSet presAssocID="{D4B8EE6E-4364-4BB5-8292-F3DCC05F428A}" presName="Name13" presStyleLbl="parChTrans1D2" presStyleIdx="2" presStyleCnt="5"/>
      <dgm:spPr/>
      <dgm:t>
        <a:bodyPr/>
        <a:lstStyle/>
        <a:p>
          <a:endParaRPr lang="ru-RU"/>
        </a:p>
      </dgm:t>
    </dgm:pt>
    <dgm:pt modelId="{3D9C6D8A-C104-4851-B899-6D05220BE691}" type="pres">
      <dgm:prSet presAssocID="{4BDC545F-B959-4D7B-B22A-354E6D64F73A}" presName="childText" presStyleLbl="bgAcc1" presStyleIdx="2" presStyleCnt="5" custScaleX="790261" custScaleY="1248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74D1CE-0A24-4AEB-9F34-5A0E10608108}" type="pres">
      <dgm:prSet presAssocID="{7C5A8C5E-1E9C-4106-A429-9ADC1221450D}" presName="Name13" presStyleLbl="parChTrans1D2" presStyleIdx="3" presStyleCnt="5"/>
      <dgm:spPr/>
      <dgm:t>
        <a:bodyPr/>
        <a:lstStyle/>
        <a:p>
          <a:endParaRPr lang="ru-RU"/>
        </a:p>
      </dgm:t>
    </dgm:pt>
    <dgm:pt modelId="{27F94199-0BC3-402F-B010-02EBDED6221D}" type="pres">
      <dgm:prSet presAssocID="{F4D908D6-6D57-4617-8140-E758E5935CB9}" presName="childText" presStyleLbl="bgAcc1" presStyleIdx="3" presStyleCnt="5" custScaleX="789702" custScaleY="484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F79CF4-6560-4115-8DCD-37D3174B39E3}" type="pres">
      <dgm:prSet presAssocID="{29C08BE6-C48F-480D-93AF-42F8329E54C8}" presName="Name13" presStyleLbl="parChTrans1D2" presStyleIdx="4" presStyleCnt="5"/>
      <dgm:spPr/>
      <dgm:t>
        <a:bodyPr/>
        <a:lstStyle/>
        <a:p>
          <a:endParaRPr lang="ru-RU"/>
        </a:p>
      </dgm:t>
    </dgm:pt>
    <dgm:pt modelId="{E9F3888B-0843-4F42-8639-7BEA52A9F7F3}" type="pres">
      <dgm:prSet presAssocID="{8B7B25AC-9A19-4537-8AA1-84ADFC1F4330}" presName="childText" presStyleLbl="bgAcc1" presStyleIdx="4" presStyleCnt="5" custScaleX="789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5F26B8-0187-4E81-8861-2FDE65F4F60E}" type="presOf" srcId="{1EEDD16B-0B30-453D-8C6A-28FDAB97A7F4}" destId="{40058036-A403-4D5F-9C7F-5F9E13DE1CDD}" srcOrd="0" destOrd="0" presId="urn:microsoft.com/office/officeart/2005/8/layout/hierarchy3"/>
    <dgm:cxn modelId="{EF61EAEA-C4BF-48CB-80DA-6F4B67FE84EE}" type="presOf" srcId="{63AFE449-5BBE-45EF-BB07-4A017CC12C8C}" destId="{21B639DB-95C8-445B-B67E-AE4FC22A90AD}" srcOrd="0" destOrd="0" presId="urn:microsoft.com/office/officeart/2005/8/layout/hierarchy3"/>
    <dgm:cxn modelId="{F829039C-04D7-44CA-942C-C87D681EB2F8}" srcId="{1EEDD16B-0B30-453D-8C6A-28FDAB97A7F4}" destId="{7BAA5C99-9CF9-41CD-8381-A5060248BC82}" srcOrd="1" destOrd="0" parTransId="{5E9EDA85-5554-412C-9CD3-7BBA1014277B}" sibTransId="{D6C3EDF9-F600-4242-8ACB-F67E20BB93DA}"/>
    <dgm:cxn modelId="{9828AA9E-851F-43C8-97EF-DF9C931BDF65}" srcId="{1EEDD16B-0B30-453D-8C6A-28FDAB97A7F4}" destId="{4BDC545F-B959-4D7B-B22A-354E6D64F73A}" srcOrd="2" destOrd="0" parTransId="{D4B8EE6E-4364-4BB5-8292-F3DCC05F428A}" sibTransId="{A92FAD41-0EE8-4889-B60F-2DD98E30B443}"/>
    <dgm:cxn modelId="{BD32F283-EDE3-4DB2-99E2-AA8550FACEEA}" type="presOf" srcId="{5E9EDA85-5554-412C-9CD3-7BBA1014277B}" destId="{7B52EE61-D6FC-40CE-AB95-7EF631201B6C}" srcOrd="0" destOrd="0" presId="urn:microsoft.com/office/officeart/2005/8/layout/hierarchy3"/>
    <dgm:cxn modelId="{5D4CA3B0-19DF-42B2-8128-DFD3927076CC}" type="presOf" srcId="{D030B26A-7D58-48C9-8447-17221FE1FF88}" destId="{D506A528-B890-4821-9392-4CAF021B1AC3}" srcOrd="0" destOrd="0" presId="urn:microsoft.com/office/officeart/2005/8/layout/hierarchy3"/>
    <dgm:cxn modelId="{2D6C0F68-3795-4BE1-AB42-DCFFF5C5EDC4}" type="presOf" srcId="{29C08BE6-C48F-480D-93AF-42F8329E54C8}" destId="{9BF79CF4-6560-4115-8DCD-37D3174B39E3}" srcOrd="0" destOrd="0" presId="urn:microsoft.com/office/officeart/2005/8/layout/hierarchy3"/>
    <dgm:cxn modelId="{C4E04536-16B6-489C-8D1C-C1CCBDB8702E}" srcId="{1EEDD16B-0B30-453D-8C6A-28FDAB97A7F4}" destId="{63AFE449-5BBE-45EF-BB07-4A017CC12C8C}" srcOrd="0" destOrd="0" parTransId="{27D7BFF7-15BE-472F-B3A8-720D3D1CD106}" sibTransId="{C032DB03-946B-4D54-866A-0750D06E3F57}"/>
    <dgm:cxn modelId="{E98D1317-AC3F-455A-809A-47756FC20195}" type="presOf" srcId="{7C5A8C5E-1E9C-4106-A429-9ADC1221450D}" destId="{2674D1CE-0A24-4AEB-9F34-5A0E10608108}" srcOrd="0" destOrd="0" presId="urn:microsoft.com/office/officeart/2005/8/layout/hierarchy3"/>
    <dgm:cxn modelId="{FF065DF3-A1B1-492C-B30D-0953376577DE}" type="presOf" srcId="{4BDC545F-B959-4D7B-B22A-354E6D64F73A}" destId="{3D9C6D8A-C104-4851-B899-6D05220BE691}" srcOrd="0" destOrd="0" presId="urn:microsoft.com/office/officeart/2005/8/layout/hierarchy3"/>
    <dgm:cxn modelId="{3ABF0C07-54A3-412C-8926-CDCE005BE130}" srcId="{1EEDD16B-0B30-453D-8C6A-28FDAB97A7F4}" destId="{8B7B25AC-9A19-4537-8AA1-84ADFC1F4330}" srcOrd="4" destOrd="0" parTransId="{29C08BE6-C48F-480D-93AF-42F8329E54C8}" sibTransId="{2352FE79-7AE8-46DF-918C-EB398A775797}"/>
    <dgm:cxn modelId="{CD897CA6-28BB-45FA-936D-CCA186C3C8AE}" type="presOf" srcId="{27D7BFF7-15BE-472F-B3A8-720D3D1CD106}" destId="{C9CC3F26-F762-44A6-96C2-9F89DB795B8B}" srcOrd="0" destOrd="0" presId="urn:microsoft.com/office/officeart/2005/8/layout/hierarchy3"/>
    <dgm:cxn modelId="{B0364F5C-B7C1-42C8-865A-AD20EEA820C3}" srcId="{1EEDD16B-0B30-453D-8C6A-28FDAB97A7F4}" destId="{F4D908D6-6D57-4617-8140-E758E5935CB9}" srcOrd="3" destOrd="0" parTransId="{7C5A8C5E-1E9C-4106-A429-9ADC1221450D}" sibTransId="{C01AA5E1-1843-4610-A0BF-28F9AE7123A5}"/>
    <dgm:cxn modelId="{8C8EF27A-7F43-4CB8-B9B4-FD07F9DC8DB5}" srcId="{D030B26A-7D58-48C9-8447-17221FE1FF88}" destId="{1EEDD16B-0B30-453D-8C6A-28FDAB97A7F4}" srcOrd="0" destOrd="0" parTransId="{28164322-965A-43D3-AB28-E026B739EAE0}" sibTransId="{AD4BB832-4218-4CE6-B26B-0AA395F1B459}"/>
    <dgm:cxn modelId="{6B8D79E1-6371-4723-BF19-C66E67A75AB3}" type="presOf" srcId="{8B7B25AC-9A19-4537-8AA1-84ADFC1F4330}" destId="{E9F3888B-0843-4F42-8639-7BEA52A9F7F3}" srcOrd="0" destOrd="0" presId="urn:microsoft.com/office/officeart/2005/8/layout/hierarchy3"/>
    <dgm:cxn modelId="{4D41FE52-1E1D-442C-A39D-FA979A2917B1}" type="presOf" srcId="{D4B8EE6E-4364-4BB5-8292-F3DCC05F428A}" destId="{CDB02486-4013-4CA9-9FA8-46DE59065FA5}" srcOrd="0" destOrd="0" presId="urn:microsoft.com/office/officeart/2005/8/layout/hierarchy3"/>
    <dgm:cxn modelId="{236777E7-A0B8-4605-897E-9412A40EBF55}" type="presOf" srcId="{1EEDD16B-0B30-453D-8C6A-28FDAB97A7F4}" destId="{0B771E05-08AD-4DD8-9B8D-D2F44C5EDB0D}" srcOrd="1" destOrd="0" presId="urn:microsoft.com/office/officeart/2005/8/layout/hierarchy3"/>
    <dgm:cxn modelId="{DC81F766-D0E6-4BF7-8BAE-B877C45DD1B0}" type="presOf" srcId="{F4D908D6-6D57-4617-8140-E758E5935CB9}" destId="{27F94199-0BC3-402F-B010-02EBDED6221D}" srcOrd="0" destOrd="0" presId="urn:microsoft.com/office/officeart/2005/8/layout/hierarchy3"/>
    <dgm:cxn modelId="{85628E09-1BF3-4FC9-8E35-36FF02A87AEC}" type="presOf" srcId="{7BAA5C99-9CF9-41CD-8381-A5060248BC82}" destId="{383295B4-17C7-4506-A587-875CF25EC00F}" srcOrd="0" destOrd="0" presId="urn:microsoft.com/office/officeart/2005/8/layout/hierarchy3"/>
    <dgm:cxn modelId="{3531A54B-862F-4E10-BEBB-FB9AFF929FF9}" type="presParOf" srcId="{D506A528-B890-4821-9392-4CAF021B1AC3}" destId="{5F6F6E12-8A8D-4A91-B28C-E9B5BA0B79D7}" srcOrd="0" destOrd="0" presId="urn:microsoft.com/office/officeart/2005/8/layout/hierarchy3"/>
    <dgm:cxn modelId="{AA5B1A9D-C73A-4EC8-B65F-7F760754946D}" type="presParOf" srcId="{5F6F6E12-8A8D-4A91-B28C-E9B5BA0B79D7}" destId="{87CED0DE-3589-429D-AB82-077DEBB2538C}" srcOrd="0" destOrd="0" presId="urn:microsoft.com/office/officeart/2005/8/layout/hierarchy3"/>
    <dgm:cxn modelId="{4227ED14-5E7B-43FB-BC6E-6FB2A3805F34}" type="presParOf" srcId="{87CED0DE-3589-429D-AB82-077DEBB2538C}" destId="{40058036-A403-4D5F-9C7F-5F9E13DE1CDD}" srcOrd="0" destOrd="0" presId="urn:microsoft.com/office/officeart/2005/8/layout/hierarchy3"/>
    <dgm:cxn modelId="{232608BA-D235-44BD-BF44-F13DCEE29454}" type="presParOf" srcId="{87CED0DE-3589-429D-AB82-077DEBB2538C}" destId="{0B771E05-08AD-4DD8-9B8D-D2F44C5EDB0D}" srcOrd="1" destOrd="0" presId="urn:microsoft.com/office/officeart/2005/8/layout/hierarchy3"/>
    <dgm:cxn modelId="{C3491697-06DD-4066-A3FB-02B0B3FDD50E}" type="presParOf" srcId="{5F6F6E12-8A8D-4A91-B28C-E9B5BA0B79D7}" destId="{E4E2AAD0-7803-466E-B33D-8EBADE3605AD}" srcOrd="1" destOrd="0" presId="urn:microsoft.com/office/officeart/2005/8/layout/hierarchy3"/>
    <dgm:cxn modelId="{AFC05ED8-3D2D-4F69-AEDE-FC48B8AF2F2D}" type="presParOf" srcId="{E4E2AAD0-7803-466E-B33D-8EBADE3605AD}" destId="{C9CC3F26-F762-44A6-96C2-9F89DB795B8B}" srcOrd="0" destOrd="0" presId="urn:microsoft.com/office/officeart/2005/8/layout/hierarchy3"/>
    <dgm:cxn modelId="{9AF09A34-6D0B-4715-B0E7-BBAC2CA82826}" type="presParOf" srcId="{E4E2AAD0-7803-466E-B33D-8EBADE3605AD}" destId="{21B639DB-95C8-445B-B67E-AE4FC22A90AD}" srcOrd="1" destOrd="0" presId="urn:microsoft.com/office/officeart/2005/8/layout/hierarchy3"/>
    <dgm:cxn modelId="{D61F8990-0FB5-4CA7-A922-A6EE4B8DEDCD}" type="presParOf" srcId="{E4E2AAD0-7803-466E-B33D-8EBADE3605AD}" destId="{7B52EE61-D6FC-40CE-AB95-7EF631201B6C}" srcOrd="2" destOrd="0" presId="urn:microsoft.com/office/officeart/2005/8/layout/hierarchy3"/>
    <dgm:cxn modelId="{9A3AB8D2-E037-4813-9D2C-F47F143F7546}" type="presParOf" srcId="{E4E2AAD0-7803-466E-B33D-8EBADE3605AD}" destId="{383295B4-17C7-4506-A587-875CF25EC00F}" srcOrd="3" destOrd="0" presId="urn:microsoft.com/office/officeart/2005/8/layout/hierarchy3"/>
    <dgm:cxn modelId="{ABAD32E5-4DC7-4DE5-94FF-652ADE49AFEA}" type="presParOf" srcId="{E4E2AAD0-7803-466E-B33D-8EBADE3605AD}" destId="{CDB02486-4013-4CA9-9FA8-46DE59065FA5}" srcOrd="4" destOrd="0" presId="urn:microsoft.com/office/officeart/2005/8/layout/hierarchy3"/>
    <dgm:cxn modelId="{5D913484-0222-4C1B-AE30-F29A8D4B9DE8}" type="presParOf" srcId="{E4E2AAD0-7803-466E-B33D-8EBADE3605AD}" destId="{3D9C6D8A-C104-4851-B899-6D05220BE691}" srcOrd="5" destOrd="0" presId="urn:microsoft.com/office/officeart/2005/8/layout/hierarchy3"/>
    <dgm:cxn modelId="{8A69BA7D-1F4C-4E99-AD88-B8F6B9F6B7E0}" type="presParOf" srcId="{E4E2AAD0-7803-466E-B33D-8EBADE3605AD}" destId="{2674D1CE-0A24-4AEB-9F34-5A0E10608108}" srcOrd="6" destOrd="0" presId="urn:microsoft.com/office/officeart/2005/8/layout/hierarchy3"/>
    <dgm:cxn modelId="{EADF0A0D-B484-44E6-B53F-825316DFDE9E}" type="presParOf" srcId="{E4E2AAD0-7803-466E-B33D-8EBADE3605AD}" destId="{27F94199-0BC3-402F-B010-02EBDED6221D}" srcOrd="7" destOrd="0" presId="urn:microsoft.com/office/officeart/2005/8/layout/hierarchy3"/>
    <dgm:cxn modelId="{A6CFCDCB-CC48-4842-9900-2F0D8EEB80DA}" type="presParOf" srcId="{E4E2AAD0-7803-466E-B33D-8EBADE3605AD}" destId="{9BF79CF4-6560-4115-8DCD-37D3174B39E3}" srcOrd="8" destOrd="0" presId="urn:microsoft.com/office/officeart/2005/8/layout/hierarchy3"/>
    <dgm:cxn modelId="{29835C92-A079-49DA-8DB3-DE0374456061}" type="presParOf" srcId="{E4E2AAD0-7803-466E-B33D-8EBADE3605AD}" destId="{E9F3888B-0843-4F42-8639-7BEA52A9F7F3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58036-A403-4D5F-9C7F-5F9E13DE1CDD}">
      <dsp:nvSpPr>
        <dsp:cNvPr id="0" name=""/>
        <dsp:cNvSpPr/>
      </dsp:nvSpPr>
      <dsp:spPr>
        <a:xfrm>
          <a:off x="2425" y="79422"/>
          <a:ext cx="6852035" cy="11354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Что получили граждане, участвуя в данных проектах?</a:t>
          </a:r>
          <a:endParaRPr lang="ru-RU" sz="3600" kern="1200" dirty="0"/>
        </a:p>
      </dsp:txBody>
      <dsp:txXfrm>
        <a:off x="35682" y="112679"/>
        <a:ext cx="6785521" cy="1068958"/>
      </dsp:txXfrm>
    </dsp:sp>
    <dsp:sp modelId="{C9CC3F26-F762-44A6-96C2-9F89DB795B8B}">
      <dsp:nvSpPr>
        <dsp:cNvPr id="0" name=""/>
        <dsp:cNvSpPr/>
      </dsp:nvSpPr>
      <dsp:spPr>
        <a:xfrm>
          <a:off x="687629" y="1214894"/>
          <a:ext cx="685203" cy="406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858"/>
              </a:lnTo>
              <a:lnTo>
                <a:pt x="685203" y="4068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B639DB-95C8-445B-B67E-AE4FC22A90AD}">
      <dsp:nvSpPr>
        <dsp:cNvPr id="0" name=""/>
        <dsp:cNvSpPr/>
      </dsp:nvSpPr>
      <dsp:spPr>
        <a:xfrm>
          <a:off x="1372832" y="1350514"/>
          <a:ext cx="6796917" cy="542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возможность решать насущные проблемы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88721" y="1366403"/>
        <a:ext cx="6765139" cy="510700"/>
      </dsp:txXfrm>
    </dsp:sp>
    <dsp:sp modelId="{7B52EE61-D6FC-40CE-AB95-7EF631201B6C}">
      <dsp:nvSpPr>
        <dsp:cNvPr id="0" name=""/>
        <dsp:cNvSpPr/>
      </dsp:nvSpPr>
      <dsp:spPr>
        <a:xfrm>
          <a:off x="687629" y="1214894"/>
          <a:ext cx="686010" cy="12729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2993"/>
              </a:lnTo>
              <a:lnTo>
                <a:pt x="686010" y="12729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3295B4-17C7-4506-A587-875CF25EC00F}">
      <dsp:nvSpPr>
        <dsp:cNvPr id="0" name=""/>
        <dsp:cNvSpPr/>
      </dsp:nvSpPr>
      <dsp:spPr>
        <a:xfrm>
          <a:off x="1373639" y="2038773"/>
          <a:ext cx="6854341" cy="898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эффективный инструмент мобилизации совместных усилий, реализуемый при поддержке властных институтов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99947" y="2065081"/>
        <a:ext cx="6801725" cy="845614"/>
      </dsp:txXfrm>
    </dsp:sp>
    <dsp:sp modelId="{CDB02486-4013-4CA9-9FA8-46DE59065FA5}">
      <dsp:nvSpPr>
        <dsp:cNvPr id="0" name=""/>
        <dsp:cNvSpPr/>
      </dsp:nvSpPr>
      <dsp:spPr>
        <a:xfrm>
          <a:off x="687629" y="1214894"/>
          <a:ext cx="685203" cy="21188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8807"/>
              </a:lnTo>
              <a:lnTo>
                <a:pt x="685203" y="21188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9C6D8A-C104-4851-B899-6D05220BE691}">
      <dsp:nvSpPr>
        <dsp:cNvPr id="0" name=""/>
        <dsp:cNvSpPr/>
      </dsp:nvSpPr>
      <dsp:spPr>
        <a:xfrm>
          <a:off x="1372832" y="3062462"/>
          <a:ext cx="6854341" cy="542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значительное по объемам финансирование от государства на принципах софинансирования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88721" y="3078351"/>
        <a:ext cx="6822563" cy="510700"/>
      </dsp:txXfrm>
    </dsp:sp>
    <dsp:sp modelId="{2674D1CE-0A24-4AEB-9F34-5A0E10608108}">
      <dsp:nvSpPr>
        <dsp:cNvPr id="0" name=""/>
        <dsp:cNvSpPr/>
      </dsp:nvSpPr>
      <dsp:spPr>
        <a:xfrm>
          <a:off x="687629" y="1214894"/>
          <a:ext cx="685203" cy="27969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6905"/>
              </a:lnTo>
              <a:lnTo>
                <a:pt x="685203" y="27969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F94199-0BC3-402F-B010-02EBDED6221D}">
      <dsp:nvSpPr>
        <dsp:cNvPr id="0" name=""/>
        <dsp:cNvSpPr/>
      </dsp:nvSpPr>
      <dsp:spPr>
        <a:xfrm>
          <a:off x="1372832" y="3740561"/>
          <a:ext cx="6854341" cy="542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возможность улучшения среды обитания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88721" y="3756450"/>
        <a:ext cx="6822563" cy="510700"/>
      </dsp:txXfrm>
    </dsp:sp>
    <dsp:sp modelId="{9BF79CF4-6560-4115-8DCD-37D3174B39E3}">
      <dsp:nvSpPr>
        <dsp:cNvPr id="0" name=""/>
        <dsp:cNvSpPr/>
      </dsp:nvSpPr>
      <dsp:spPr>
        <a:xfrm>
          <a:off x="687629" y="1214894"/>
          <a:ext cx="685203" cy="3475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5003"/>
              </a:lnTo>
              <a:lnTo>
                <a:pt x="685203" y="34750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F3888B-0843-4F42-8639-7BEA52A9F7F3}">
      <dsp:nvSpPr>
        <dsp:cNvPr id="0" name=""/>
        <dsp:cNvSpPr/>
      </dsp:nvSpPr>
      <dsp:spPr>
        <a:xfrm>
          <a:off x="1372832" y="4418659"/>
          <a:ext cx="6854341" cy="542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достоверную и своевременную информацию о бюджетном процессе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88721" y="4434548"/>
        <a:ext cx="6822563" cy="5107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58036-A403-4D5F-9C7F-5F9E13DE1CDD}">
      <dsp:nvSpPr>
        <dsp:cNvPr id="0" name=""/>
        <dsp:cNvSpPr/>
      </dsp:nvSpPr>
      <dsp:spPr>
        <a:xfrm>
          <a:off x="7966" y="231268"/>
          <a:ext cx="7150870" cy="1184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Что получила администрация, поддерживая  данные проекты?</a:t>
          </a:r>
          <a:endParaRPr lang="ru-RU" sz="3700" kern="1200" dirty="0"/>
        </a:p>
      </dsp:txBody>
      <dsp:txXfrm>
        <a:off x="42673" y="265975"/>
        <a:ext cx="7081456" cy="1115579"/>
      </dsp:txXfrm>
    </dsp:sp>
    <dsp:sp modelId="{C9CC3F26-F762-44A6-96C2-9F89DB795B8B}">
      <dsp:nvSpPr>
        <dsp:cNvPr id="0" name=""/>
        <dsp:cNvSpPr/>
      </dsp:nvSpPr>
      <dsp:spPr>
        <a:xfrm>
          <a:off x="723053" y="1416261"/>
          <a:ext cx="715087" cy="479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9945"/>
              </a:lnTo>
              <a:lnTo>
                <a:pt x="715087" y="4799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B639DB-95C8-445B-B67E-AE4FC22A90AD}">
      <dsp:nvSpPr>
        <dsp:cNvPr id="0" name=""/>
        <dsp:cNvSpPr/>
      </dsp:nvSpPr>
      <dsp:spPr>
        <a:xfrm>
          <a:off x="1438140" y="1557796"/>
          <a:ext cx="7093348" cy="6768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 помощью инициативного </a:t>
          </a:r>
          <a:r>
            <a:rPr lang="ru-RU" sz="20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бюджетирования</a:t>
          </a: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решаются проблемы, вызывающие социальную напряженность 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57963" y="1577619"/>
        <a:ext cx="7053702" cy="637176"/>
      </dsp:txXfrm>
    </dsp:sp>
    <dsp:sp modelId="{7B52EE61-D6FC-40CE-AB95-7EF631201B6C}">
      <dsp:nvSpPr>
        <dsp:cNvPr id="0" name=""/>
        <dsp:cNvSpPr/>
      </dsp:nvSpPr>
      <dsp:spPr>
        <a:xfrm>
          <a:off x="723053" y="1416261"/>
          <a:ext cx="737324" cy="14287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8707"/>
              </a:lnTo>
              <a:lnTo>
                <a:pt x="737324" y="14287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3295B4-17C7-4506-A587-875CF25EC00F}">
      <dsp:nvSpPr>
        <dsp:cNvPr id="0" name=""/>
        <dsp:cNvSpPr/>
      </dsp:nvSpPr>
      <dsp:spPr>
        <a:xfrm>
          <a:off x="1460378" y="2376266"/>
          <a:ext cx="7108575" cy="937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инициируется участие граждан в решении проблем местного значения , при определении приоритетов расходования бюджетных средств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87834" y="2403722"/>
        <a:ext cx="7053663" cy="882492"/>
      </dsp:txXfrm>
    </dsp:sp>
    <dsp:sp modelId="{CDB02486-4013-4CA9-9FA8-46DE59065FA5}">
      <dsp:nvSpPr>
        <dsp:cNvPr id="0" name=""/>
        <dsp:cNvSpPr/>
      </dsp:nvSpPr>
      <dsp:spPr>
        <a:xfrm>
          <a:off x="723053" y="1416261"/>
          <a:ext cx="715087" cy="23923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2377"/>
              </a:lnTo>
              <a:lnTo>
                <a:pt x="715087" y="23923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9C6D8A-C104-4851-B899-6D05220BE691}">
      <dsp:nvSpPr>
        <dsp:cNvPr id="0" name=""/>
        <dsp:cNvSpPr/>
      </dsp:nvSpPr>
      <dsp:spPr>
        <a:xfrm>
          <a:off x="1438140" y="3455092"/>
          <a:ext cx="7158340" cy="7070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58850" y="3475802"/>
        <a:ext cx="7116920" cy="665674"/>
      </dsp:txXfrm>
    </dsp:sp>
    <dsp:sp modelId="{2674D1CE-0A24-4AEB-9F34-5A0E10608108}">
      <dsp:nvSpPr>
        <dsp:cNvPr id="0" name=""/>
        <dsp:cNvSpPr/>
      </dsp:nvSpPr>
      <dsp:spPr>
        <a:xfrm>
          <a:off x="723053" y="1416261"/>
          <a:ext cx="715087" cy="3024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4744"/>
              </a:lnTo>
              <a:lnTo>
                <a:pt x="715087" y="30247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F94199-0BC3-402F-B010-02EBDED6221D}">
      <dsp:nvSpPr>
        <dsp:cNvPr id="0" name=""/>
        <dsp:cNvSpPr/>
      </dsp:nvSpPr>
      <dsp:spPr>
        <a:xfrm>
          <a:off x="1438140" y="4303720"/>
          <a:ext cx="7153277" cy="2745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снижается </a:t>
          </a:r>
          <a:r>
            <a:rPr lang="ru-RU" sz="2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иждевенческий</a:t>
          </a: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настрой населения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46182" y="4311762"/>
        <a:ext cx="7137193" cy="258486"/>
      </dsp:txXfrm>
    </dsp:sp>
    <dsp:sp modelId="{9BF79CF4-6560-4115-8DCD-37D3174B39E3}">
      <dsp:nvSpPr>
        <dsp:cNvPr id="0" name=""/>
        <dsp:cNvSpPr/>
      </dsp:nvSpPr>
      <dsp:spPr>
        <a:xfrm>
          <a:off x="723053" y="1416261"/>
          <a:ext cx="715087" cy="3586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6633"/>
              </a:lnTo>
              <a:lnTo>
                <a:pt x="715087" y="35866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F3888B-0843-4F42-8639-7BEA52A9F7F3}">
      <dsp:nvSpPr>
        <dsp:cNvPr id="0" name=""/>
        <dsp:cNvSpPr/>
      </dsp:nvSpPr>
      <dsp:spPr>
        <a:xfrm>
          <a:off x="1438140" y="4719826"/>
          <a:ext cx="7153277" cy="5661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население осуществляет общественный контроль за реализацией, последующей эксплуатацией и сохранностью  объектов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54722" y="4736408"/>
        <a:ext cx="7120113" cy="5329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DAA-22FA-43C7-AECE-4995B0BD4129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DAA-22FA-43C7-AECE-4995B0BD4129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DAA-22FA-43C7-AECE-4995B0BD4129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DAA-22FA-43C7-AECE-4995B0BD4129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DAA-22FA-43C7-AECE-4995B0BD4129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DAA-22FA-43C7-AECE-4995B0BD4129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DAA-22FA-43C7-AECE-4995B0BD4129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DAA-22FA-43C7-AECE-4995B0BD4129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DAA-22FA-43C7-AECE-4995B0BD4129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DAA-22FA-43C7-AECE-4995B0BD4129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DAA-22FA-43C7-AECE-4995B0BD4129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0DDAA-22FA-43C7-AECE-4995B0BD4129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jpe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jpe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jpeg"/><Relationship Id="rId7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.jpeg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em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55576" y="0"/>
            <a:ext cx="7848872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Развитие ТОС и НКО на территории </a:t>
            </a:r>
          </a:p>
          <a:p>
            <a:pPr algn="ctr"/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Каргопольского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муниципального округа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pic>
        <p:nvPicPr>
          <p:cNvPr id="8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60648"/>
            <a:ext cx="202895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332656"/>
            <a:ext cx="723030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Работа с НКО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pic>
        <p:nvPicPr>
          <p:cNvPr id="8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11" y="12615"/>
            <a:ext cx="1185129" cy="143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66" y="1546399"/>
            <a:ext cx="3137898" cy="418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s://sun9-12.userapi.com/impg/ZdyOWL2u8S6GCR-d9m0gyt66W80McP2e_KRQXw/lfMZIoHdHFc.jpg?size=1280x944&amp;quality=95&amp;sign=019c38eea33e8d4461864b911ec2b456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964" y="1554542"/>
            <a:ext cx="5673036" cy="41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09966" y="5877272"/>
            <a:ext cx="88265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ежегодно регистрируются новые НКО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49857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332656"/>
            <a:ext cx="723030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Работа с НКО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912" y="16111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pic>
        <p:nvPicPr>
          <p:cNvPr id="8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11" y="12615"/>
            <a:ext cx="1185129" cy="143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37959" y="1628800"/>
            <a:ext cx="882653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Конкурс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по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предоставлению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субсидий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социально ориентированным некоммерческим организациям 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Каргопольского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муниципального округа 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2022 году поддержано 6 проектов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6" name="Picture 2" descr="https://sun9-32.userapi.com/impg/ufSjtBWAK14TKTwm5cC1wZm5dFu2wzVZfuQlvA/OZ6tRUzOBkA.jpg?size=877x658&amp;quality=96&amp;sign=289a80638ac5f121ebb9785daafa25d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3" y="2852936"/>
            <a:ext cx="2520973" cy="189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10.userapi.com/impg/BUsbQQWYoE_RZGoO3AWZj_l-xs1nqE78-7lV_g/NiNqpdYLZA0.jpg?size=810x1080&amp;quality=95&amp;sign=bbc0670a74319385f8cb6d1796569af0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3" y="2610187"/>
            <a:ext cx="2656192" cy="354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63.userapi.com/impg/MpgeEAS78erm5XpuufkyMampL988Qk-FxYCefQ/sT2IsPiKJWU.jpg?size=600x400&amp;quality=96&amp;sign=d7916d6c08760685d4c2a6eadf31eee1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1"/>
          <a:stretch/>
        </p:blipFill>
        <p:spPr bwMode="auto">
          <a:xfrm>
            <a:off x="3953047" y="2852935"/>
            <a:ext cx="2359953" cy="189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832576"/>
            <a:ext cx="2658816" cy="19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48" y="4043092"/>
            <a:ext cx="2087697" cy="278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624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332656"/>
            <a:ext cx="723030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Мероприятия в рамках программы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912" y="16111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pic>
        <p:nvPicPr>
          <p:cNvPr id="8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11" y="12615"/>
            <a:ext cx="1185129" cy="143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s://sun9-5.userapi.com/impf/c848528/v848528367/1c34ef/Ht-IE9DnYw4.jpg?size=1280x960&amp;quality=96&amp;sign=17e478dbfee021afb5e75f872d17996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1" y="1611100"/>
            <a:ext cx="3340084" cy="25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23.userapi.com/impf/c855336/v855336719/145910/zWwCvtL2qRA.jpg?size=1280x1257&amp;quality=96&amp;sign=1c4697f21d67714df94966fc53e0b55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11100"/>
            <a:ext cx="2549783" cy="250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79.userapi.com/impf/c855636/v855636645/e7d6b/lNOgPFWRgjM.jpg?size=1280x720&amp;quality=96&amp;sign=efb8d17497c15c25415500cec3e8203b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4" y="4293096"/>
            <a:ext cx="4073093" cy="229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un9-1.userapi.com/impg/Mn32vhVepvP9ZZwk1-vodovcJ_BH0_jJt6V8sw/a9lTCCk1WwE.jpg?size=800x467&amp;quality=95&amp;sign=327a0ff8d33af841f1a97a1ba739ffdb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886" y="4301231"/>
            <a:ext cx="3950242" cy="230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1611100"/>
            <a:ext cx="3338623" cy="2503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003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332656"/>
            <a:ext cx="723030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Региональная Ассоциация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общественных организаций 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Каргопольского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района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912" y="16111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pic>
        <p:nvPicPr>
          <p:cNvPr id="8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11" y="12615"/>
            <a:ext cx="1185129" cy="143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s://sun9-39.userapi.com/impg/npwLPkFcbPil33mEPjerevrIM9QJDCHJvi_bbA/8JV-r8NHzZ8.jpg?size=1280x960&amp;quality=95&amp;sign=4074b35c15c28ee6d0c13f5bc3fb49b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73494"/>
            <a:ext cx="3373494" cy="253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15.userapi.com/impg/kSdAJdbldQYpPmGvSl-keQtw8Sn-sKGqJiiEOQ/gGYJ1QhAdD0.jpg?size=1280x960&amp;quality=95&amp;sign=44859a4c321aac8066bce469396cedd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724" y="1473492"/>
            <a:ext cx="3373495" cy="253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66.userapi.com/impg/Vqc4ckm6AFOkthRSJRBfdIMCCGLi0spQHHNJ2g/ABNW5h6LDGU.jpg?size=1280x960&amp;quality=95&amp;sign=bed085167d69ca4e6ae98b5060ba57aa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3574520" cy="268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un9-22.userapi.com/impg/GYReVicueXDnVKjceUgzGNPpsRww0_aNZ9BMCA/8j1QIdhijuc.jpg?size=1280x720&amp;quality=95&amp;sign=f5ef55b74033d633049a14d246d80838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065" y="4077072"/>
            <a:ext cx="4766028" cy="268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sun9-68.userapi.com/impg/grVUv1zrFjTxlXV1jWABKITAmDfNkunQ-cc3ZA/o8v2v2GcWm8.jpg?size=810x1080&amp;quality=95&amp;sign=2915d7e5cf3a9aeb1aa50bb189678453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509" y="1473493"/>
            <a:ext cx="1897590" cy="253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816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332656"/>
            <a:ext cx="723030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"Сфера возможностей": центр поддержки инициатив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912" y="16111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pic>
        <p:nvPicPr>
          <p:cNvPr id="8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11" y="12615"/>
            <a:ext cx="1185129" cy="143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32766"/>
            <a:ext cx="597666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186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332656"/>
            <a:ext cx="723030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Каргопольская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местная общественная организация родителей детей и подростков с ограниченными возможностями здоровья "Родничок надежды"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912" y="16111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pic>
        <p:nvPicPr>
          <p:cNvPr id="8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11" y="12615"/>
            <a:ext cx="1185129" cy="143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635" y="1621214"/>
            <a:ext cx="2273460" cy="190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https://sun9-46.userapi.com/impg/mQQ14RMKvmIgBtzlgISkkVaNsFcwgiukfphhgA/DKZXnO2BzNY.jpg?size=1280x960&amp;quality=96&amp;sign=7c71453e1aeab534bb6d87870694158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1" y="1611100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https://sun9-42.userapi.com/impg/bJ80P4lOy5cok4EmGymtmHR49v_HfL2XVZIzAg/mruz-irJIA0.jpg?size=718x958&amp;quality=96&amp;sign=800d225eaf5cef1cbbffe1a1a7d15826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141" y="1621214"/>
            <a:ext cx="2770748" cy="369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https://sun9-79.userapi.com/impg/lO0NSaCqLiz9p8r-p5xk0eKaD4u8SIHRlHFtdA/n6pFrWIo4tg.jpg?size=1280x853&amp;quality=95&amp;sign=a7d96dbbe69b1d9c8a390eabf70f9432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1" y="4221089"/>
            <a:ext cx="3384375" cy="225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https://sun9-72.userapi.com/impg/YyG3uuxFreK-yJ7DIa4kutj_aDa69btpOufa0w/VYTltb8_qmc.jpg?size=1280x853&amp;quality=95&amp;sign=e5ee0ab1fdbfa22074fb140916451720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4221089"/>
            <a:ext cx="3384376" cy="225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590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332656"/>
            <a:ext cx="723030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автономная некоммерческая организация развития культуры и искусства «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Каргополье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 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11" y="12615"/>
            <a:ext cx="1185129" cy="143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https://sun9-34.userapi.com/impg/hmbbN_4tTsv7_RdzR8oxNWjhMNdqqz6N_J-s-g/AIYDdMFpPlo.jpg?size=604x403&amp;quality=96&amp;sign=52fefcac8ef42f8862fb403ad9eb3436&amp;c_uniq_tag=p0p9M1PCuemjP0WdyU2VwEqNPuwtMTd64Up9TEWEhzc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55" y="1680967"/>
            <a:ext cx="3632008" cy="242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35.userapi.com/impg/FrU-EPnPQM5qa2bwSibj-4MjcWvMrnmRzaPYDA/R0w5UPQ6Km8.jpg?size=800x543&amp;quality=95&amp;sign=85db71349d9d0854b1a36fae15ab7074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80967"/>
            <a:ext cx="3570304" cy="242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https://sun9-66.userapi.com/impg/vTjU3ccRAiTXaJXQplFsWkhrfCxlcZyrY0mK9w/WXcmC2ncaCc.jpg?size=1280x826&amp;quality=96&amp;sign=c3bc5bb6aef1073d6377e2cc3b1ef7ba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55" y="4325505"/>
            <a:ext cx="3632008" cy="234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 descr="https://sun9-61.userapi.com/impg/TQASfZv12QJIWNoCUGq2H8WinWkIChseiuz4XA/eQqaKmpKCJ8.jpg?size=1280x898&amp;quality=96&amp;sign=178fc338c93b6827e318003abff3ec44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583" y="4325504"/>
            <a:ext cx="3340801" cy="234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un9-23.userapi.com/impg/BUbN5lQjq3sllZPKJ4lvYyQpgLk_UZ_ZXXMpdg/3om63jkJhTs.jpg?size=763x1080&amp;quality=96&amp;sign=dc670baec301cb5b9ccec71db6199a2b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34380"/>
            <a:ext cx="2253603" cy="318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772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55576" y="0"/>
            <a:ext cx="7848872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Итоги реализации механизма инициативного </a:t>
            </a: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бюджетирования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на территории </a:t>
            </a:r>
          </a:p>
          <a:p>
            <a:pPr algn="ctr"/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Каргопольского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муниципального округа 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Архангельской области в 2022 году.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pic>
        <p:nvPicPr>
          <p:cNvPr id="8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60648"/>
            <a:ext cx="202895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7025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5536" y="836712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НОРМАТИВНАЯ    БАЗА :</a:t>
            </a:r>
          </a:p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sp>
        <p:nvSpPr>
          <p:cNvPr id="4" name="AutoShape 2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1710977"/>
            <a:ext cx="91440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  <a:hlinkClick r:id=""/>
              </a:rPr>
              <a:t>*Порядок</a:t>
            </a:r>
            <a:r>
              <a:rPr kumimoji="0" lang="ru-RU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выдвижения, внесения, обсуждения, рассмотрения инициативных проектов , а также проведения их конкурсного отбора на территории </a:t>
            </a:r>
            <a:r>
              <a:rPr kumimoji="0" lang="ru-RU" i="0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Каргопольского</a:t>
            </a:r>
            <a:r>
              <a:rPr kumimoji="0" lang="ru-RU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муниципального округа.</a:t>
            </a:r>
            <a:endParaRPr kumimoji="0" lang="ru-RU" i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i="0" strike="noStrike" cap="none" normalizeH="0" baseline="0" dirty="0" smtClean="0" bmk="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  <a:hlinkClick r:id=""/>
              </a:rPr>
              <a:t>*Порядок</a:t>
            </a:r>
            <a:r>
              <a:rPr kumimoji="0" lang="ru-RU" i="0" strike="noStrike" cap="none" normalizeH="0" baseline="0" dirty="0" smtClean="0" bmk="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расчета и возврата сумм инициативных платежей, подлежащих возврату лицам, осуществившим их перечисление в местный бюджет.</a:t>
            </a:r>
            <a:endParaRPr kumimoji="0" lang="ru-RU" i="0" strike="noStrike" cap="none" normalizeH="0" baseline="0" dirty="0" smtClean="0" bmk="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*</a:t>
            </a:r>
            <a:r>
              <a:rPr lang="ru-RU" u="sng" dirty="0" smtClean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Решение 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о внесение изменений в бюджет(в части поступления инициативных платежей)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  <a:t>*</a:t>
            </a:r>
            <a:r>
              <a:rPr kumimoji="0" lang="ru-RU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 Black" pitchFamily="34" charset="0"/>
                <a:cs typeface="Arial" pitchFamily="34" charset="0"/>
              </a:rPr>
              <a:t>Муниципальная программа </a:t>
            </a:r>
            <a:r>
              <a:rPr kumimoji="0" lang="ru-RU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  <a:t>«</a:t>
            </a:r>
            <a:r>
              <a:rPr kumimoji="0" lang="ru-RU" i="0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  <a:t>Совершентствование</a:t>
            </a:r>
            <a:r>
              <a:rPr kumimoji="0" lang="ru-RU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  <a:t> местного самоуправления и</a:t>
            </a:r>
            <a:r>
              <a:rPr kumimoji="0" lang="ru-RU" i="0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  <a:t> развитие системы некоммерческих организаций на территории </a:t>
            </a:r>
            <a:r>
              <a:rPr kumimoji="0" lang="ru-RU" i="0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  <a:t>Каргопольского</a:t>
            </a:r>
            <a:r>
              <a:rPr kumimoji="0" lang="ru-RU" i="0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  <a:t> МО </a:t>
            </a:r>
            <a:r>
              <a:rPr kumimoji="0" lang="ru-RU" i="0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  <a:t>Арх.обл</a:t>
            </a:r>
            <a:r>
              <a:rPr kumimoji="0" lang="ru-RU" i="0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  <a:t>»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baseline="0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*</a:t>
            </a:r>
            <a:r>
              <a:rPr lang="ru-RU" u="sng" baseline="0" dirty="0" smtClean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Распоряжение</a:t>
            </a:r>
            <a:r>
              <a:rPr lang="ru-RU" baseline="0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 «</a:t>
            </a:r>
            <a:r>
              <a:rPr lang="ru-RU" baseline="0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О составе комиссии для проведения конкурсного отбора инициативных проектов на территории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Каргопольского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муниципального округа Архангельской области»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i="0" u="sng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 Black" pitchFamily="34" charset="0"/>
                <a:cs typeface="Arial" pitchFamily="34" charset="0"/>
              </a:rPr>
              <a:t>Соглашение</a:t>
            </a:r>
            <a:r>
              <a:rPr kumimoji="0" lang="ru-RU" i="0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 Black" pitchFamily="34" charset="0"/>
                <a:cs typeface="Arial" pitchFamily="34" charset="0"/>
              </a:rPr>
              <a:t> </a:t>
            </a:r>
            <a:r>
              <a:rPr kumimoji="0" lang="ru-RU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  <a:t>о предоставлении из областного иного межбюджетного </a:t>
            </a:r>
            <a:r>
              <a:rPr kumimoji="0" lang="ru-RU" i="0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  <a:t>трнсферта</a:t>
            </a:r>
            <a:r>
              <a:rPr kumimoji="0" lang="ru-RU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  <a:t> бюджета бюджету </a:t>
            </a:r>
            <a:r>
              <a:rPr kumimoji="0" lang="ru-RU" i="0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  <a:t>Каргопольского</a:t>
            </a:r>
            <a:r>
              <a:rPr kumimoji="0" lang="ru-RU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  <a:t> округа</a:t>
            </a:r>
          </a:p>
        </p:txBody>
      </p:sp>
      <p:pic>
        <p:nvPicPr>
          <p:cNvPr id="12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08012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5536" y="1196752"/>
            <a:ext cx="85689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НОРМАТИВНАЯ    БАЗА 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pic>
        <p:nvPicPr>
          <p:cNvPr id="8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51216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2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089"/>
            <a:ext cx="9144000" cy="684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47564" y="116632"/>
            <a:ext cx="7848872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территории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Каргопольского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района действует 75 общественных организаций, из них: 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42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ТОС, 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17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некоммерческих организаций, 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15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православных общин, 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также Общественный совет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Каргопольского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муниципального округа, 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совет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молодежи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Каргопольского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муниципального округа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pic>
        <p:nvPicPr>
          <p:cNvPr id="8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11" y="12615"/>
            <a:ext cx="1185129" cy="143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9907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5536" y="1412776"/>
            <a:ext cx="8568952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ru-RU" sz="3600" b="1" dirty="0" smtClean="0">
                <a:solidFill>
                  <a:srgbClr val="002060"/>
                </a:solidFill>
                <a:latin typeface="Bahnschrift SemiLight" pitchFamily="34" charset="0"/>
                <a:cs typeface="Times New Roman" panose="02020603050405020304" pitchFamily="18" charset="0"/>
              </a:rPr>
              <a:t>«Некоторые люди никогда не  проявляют свою инициативу – </a:t>
            </a:r>
            <a:br>
              <a:rPr lang="ru-RU" sz="3600" b="1" dirty="0" smtClean="0">
                <a:solidFill>
                  <a:srgbClr val="002060"/>
                </a:solidFill>
                <a:latin typeface="Bahnschrift SemiLight" pitchFamily="34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Bahnschrift SemiLight" pitchFamily="34" charset="0"/>
                <a:cs typeface="Times New Roman" panose="02020603050405020304" pitchFamily="18" charset="0"/>
              </a:rPr>
              <a:t>до тех пор, пока кто-то не попросит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Bahnschrift SemiLight" pitchFamily="34" charset="0"/>
                <a:cs typeface="Times New Roman" panose="02020603050405020304" pitchFamily="18" charset="0"/>
              </a:rPr>
              <a:t>их об этом»</a:t>
            </a:r>
          </a:p>
          <a:p>
            <a:pPr algn="r"/>
            <a:r>
              <a:rPr lang="ru-RU" sz="3600" dirty="0" smtClean="0">
                <a:solidFill>
                  <a:srgbClr val="002060"/>
                </a:solidFill>
                <a:latin typeface="Bahnschrift SemiLight" pitchFamily="34" charset="0"/>
              </a:rPr>
              <a:t>Роберт </a:t>
            </a:r>
            <a:r>
              <a:rPr lang="ru-RU" sz="3600" dirty="0" err="1" smtClean="0">
                <a:solidFill>
                  <a:srgbClr val="002060"/>
                </a:solidFill>
                <a:latin typeface="Bahnschrift SemiLight" pitchFamily="34" charset="0"/>
              </a:rPr>
              <a:t>Бенкс</a:t>
            </a:r>
            <a:r>
              <a:rPr lang="ru-RU" sz="3600" dirty="0" smtClean="0">
                <a:solidFill>
                  <a:srgbClr val="002060"/>
                </a:solidFill>
                <a:latin typeface="Bahnschrift SemiLight" pitchFamily="34" charset="0"/>
              </a:rPr>
              <a:t> (</a:t>
            </a:r>
            <a:r>
              <a:rPr lang="ru-RU" sz="3600" dirty="0" err="1" smtClean="0">
                <a:solidFill>
                  <a:srgbClr val="002060"/>
                </a:solidFill>
                <a:latin typeface="Bahnschrift SemiLight" pitchFamily="34" charset="0"/>
              </a:rPr>
              <a:t>Бэнкси</a:t>
            </a:r>
            <a:r>
              <a:rPr lang="ru-RU" sz="3600" dirty="0" smtClean="0">
                <a:solidFill>
                  <a:srgbClr val="002060"/>
                </a:solidFill>
                <a:latin typeface="Bahnschrift SemiLight" pitchFamily="34" charset="0"/>
              </a:rPr>
              <a:t>)</a:t>
            </a:r>
          </a:p>
          <a:p>
            <a:endParaRPr lang="ru-RU" sz="3600" dirty="0">
              <a:solidFill>
                <a:srgbClr val="002060"/>
              </a:solidFill>
              <a:latin typeface="Bahnschrift SemiLight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pic>
        <p:nvPicPr>
          <p:cNvPr id="8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08012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2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5536" y="0"/>
            <a:ext cx="856895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ИНИЦИАТИВНЫЕ  ГРУППЫ:</a:t>
            </a:r>
          </a:p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pic>
        <p:nvPicPr>
          <p:cNvPr id="8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08012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2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3203848" y="2852936"/>
            <a:ext cx="2376264" cy="2304256"/>
          </a:xfrm>
          <a:prstGeom prst="flowChartProcess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Скругленный прямоугольник 14"/>
          <p:cNvSpPr/>
          <p:nvPr/>
        </p:nvSpPr>
        <p:spPr>
          <a:xfrm>
            <a:off x="2987824" y="1556792"/>
            <a:ext cx="3096344" cy="93610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Союз молодежи</a:t>
            </a:r>
            <a:endParaRPr lang="ru-RU" sz="2400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588224" y="2420888"/>
            <a:ext cx="2160240" cy="93610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Партия КПРФ</a:t>
            </a:r>
            <a:endParaRPr lang="ru-RU" sz="24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95536" y="2348880"/>
            <a:ext cx="2160240" cy="93610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ТОС</a:t>
            </a:r>
            <a:endParaRPr lang="ru-RU" sz="2400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516216" y="4149080"/>
            <a:ext cx="2160240" cy="93610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Родительские комитеты УО</a:t>
            </a:r>
            <a:endParaRPr lang="ru-RU" sz="2400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7544" y="4005064"/>
            <a:ext cx="2304256" cy="93610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Инициативные граждане</a:t>
            </a:r>
            <a:endParaRPr lang="ru-RU" sz="2400" b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915816" y="5157192"/>
            <a:ext cx="3096344" cy="136815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Работники БУ</a:t>
            </a:r>
            <a:endParaRPr lang="ru-RU" sz="28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5536" y="332656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</a:p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sp>
        <p:nvSpPr>
          <p:cNvPr id="4" name="AutoShape 2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-23300" y="21972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Администрацией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            </a:t>
            </a:r>
            <a:r>
              <a:rPr lang="ru-RU" sz="2400" b="1" dirty="0" err="1" smtClean="0">
                <a:solidFill>
                  <a:srgbClr val="002060"/>
                </a:solidFill>
              </a:rPr>
              <a:t>Каргопольского</a:t>
            </a:r>
            <a:r>
              <a:rPr lang="ru-RU" sz="2400" b="1" dirty="0" smtClean="0">
                <a:solidFill>
                  <a:srgbClr val="002060"/>
                </a:solidFill>
              </a:rPr>
              <a:t> муниципального округа было 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         объявлено два конкурса по инициативному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бюджетированию в июне, и в августе.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Поступило 20 заявок, признаны победителями -14.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Всего на территории </a:t>
            </a:r>
            <a:r>
              <a:rPr lang="ru-RU" sz="2400" b="1" dirty="0" err="1" smtClean="0">
                <a:solidFill>
                  <a:srgbClr val="002060"/>
                </a:solidFill>
              </a:rPr>
              <a:t>Каргопольского</a:t>
            </a:r>
            <a:r>
              <a:rPr lang="ru-RU" sz="2400" b="1" dirty="0" smtClean="0">
                <a:solidFill>
                  <a:srgbClr val="002060"/>
                </a:solidFill>
              </a:rPr>
              <a:t> муниципального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округа реализовывается инициативных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проектов на общую сумму 7 528 667,00 руб.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323528" y="3140968"/>
          <a:ext cx="882047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08012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-315416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5536" y="476672"/>
            <a:ext cx="856895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ТИПОЛОГИЯ ИНИЦИАТИВНЫХ 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ПРОЕКТОВ:</a:t>
            </a:r>
          </a:p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6016" y="1628800"/>
            <a:ext cx="4248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sp>
        <p:nvSpPr>
          <p:cNvPr id="4" name="AutoShape 2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6" name="AutoShape 2" descr="Благоустройство придомовой территории: озеленение территории частного дома  и его проект, заявление и программа работ для это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 descr="https://territoria22.ru/wp-content/uploads/2021/02/banner-img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1916832"/>
            <a:ext cx="3159453" cy="2088232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r="31888" b="11880"/>
          <a:stretch/>
        </p:blipFill>
        <p:spPr>
          <a:xfrm>
            <a:off x="3602214" y="3208330"/>
            <a:ext cx="2232248" cy="172819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20601" r="23167" b="10101"/>
          <a:stretch/>
        </p:blipFill>
        <p:spPr>
          <a:xfrm>
            <a:off x="451824" y="4581128"/>
            <a:ext cx="2608008" cy="165618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132856"/>
            <a:ext cx="2160240" cy="1728192"/>
          </a:xfrm>
          <a:prstGeom prst="rect">
            <a:avLst/>
          </a:prstGeom>
        </p:spPr>
      </p:pic>
      <p:pic>
        <p:nvPicPr>
          <p:cNvPr id="20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653136"/>
            <a:ext cx="2304256" cy="158417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90246" y="2776282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Спорт-2 проекта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6025872" y="1659578"/>
            <a:ext cx="2996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Культура и туризм-3 проекта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6156176" y="4005064"/>
            <a:ext cx="5550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Дороги и дорожная </a:t>
            </a:r>
          </a:p>
          <a:p>
            <a:r>
              <a:rPr lang="ru-RU" dirty="0" smtClean="0"/>
              <a:t>инфраструктура -3 проекта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262243" y="1644189"/>
            <a:ext cx="416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Благоустройство территорий-5 проектов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351749" y="4171003"/>
            <a:ext cx="407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Места захоронения -1 проект </a:t>
            </a:r>
            <a:endParaRPr lang="ru-RU" dirty="0"/>
          </a:p>
        </p:txBody>
      </p:sp>
      <p:pic>
        <p:nvPicPr>
          <p:cNvPr id="23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-27384"/>
            <a:ext cx="108012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5536" y="332656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</a:p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sp>
        <p:nvSpPr>
          <p:cNvPr id="4" name="AutoShape 2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79512" y="1340767"/>
          <a:ext cx="8784976" cy="557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976"/>
              </a:tblGrid>
              <a:tr h="252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Капитальный ремонт </a:t>
                      </a:r>
                      <a:r>
                        <a:rPr lang="ru-RU" sz="1800" b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обелиска </a:t>
                      </a:r>
                      <a:r>
                        <a:rPr lang="ru-RU" sz="18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 Ивановской </a:t>
                      </a:r>
                      <a:r>
                        <a:rPr lang="ru-RU" sz="1800" b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площади</a:t>
                      </a:r>
                      <a:endParaRPr lang="ru-RU" sz="18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6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Гербицидная обработка территории от борщевика Сосновского в д.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Ватамановская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36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Благоустройство детских игровых площадок на территории детского сада «Ромашка» «Детский сад – территория радости»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6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«В ожидании школьного автобуса»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8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Установка информационного щита «Летопись села Лядины»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8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Устройство ограждения вокруг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Лядинского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Погоста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6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Благоустройство детских игровых площадок на территории детского сада «Росинка» «Детский сад – территория развития»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6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«Крестьянская изба»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8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«Поиграем в теннис»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8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Устройство тротуаров по пер. Речной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6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«Учебно-спортивный лыжный центр «Спортивная Сиреневая»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72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Установка детского комплекса и качелей в многофункциональном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парке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77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Обустройство западного подъезда к городскому кладбищу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77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Документальный спектакль «</a:t>
                      </a:r>
                      <a:r>
                        <a:rPr lang="ru-RU" sz="1800" dirty="0" err="1" smtClean="0">
                          <a:latin typeface="Calibri"/>
                          <a:ea typeface="Calibri"/>
                          <a:cs typeface="Times New Roman"/>
                        </a:rPr>
                        <a:t>Я-живой</a:t>
                      </a: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!»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195736" y="332656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14 проектов-победителей: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5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08012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5405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ОСВЕЩЕНИЕ ХОДА РЕАЛИЗАЦИИ ПРОЕКТА:</a:t>
            </a:r>
          </a:p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sp>
        <p:nvSpPr>
          <p:cNvPr id="4" name="AutoShape 2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1979612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692696"/>
            <a:ext cx="331236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284984"/>
            <a:ext cx="3312369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08" y="2924944"/>
            <a:ext cx="313184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sp>
        <p:nvSpPr>
          <p:cNvPr id="4" name="AutoShape 2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5149653"/>
              </p:ext>
            </p:extLst>
          </p:nvPr>
        </p:nvGraphicFramePr>
        <p:xfrm>
          <a:off x="539552" y="1556792"/>
          <a:ext cx="822960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42" name="Picture 2" descr="человечки для презентации без фона: 2 тыс изображений ..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3" y="14221"/>
            <a:ext cx="1763686" cy="2190643"/>
          </a:xfrm>
          <a:prstGeom prst="rect">
            <a:avLst/>
          </a:prstGeom>
          <a:noFill/>
        </p:spPr>
      </p:pic>
      <p:pic>
        <p:nvPicPr>
          <p:cNvPr id="12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188640"/>
            <a:ext cx="108012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sp>
        <p:nvSpPr>
          <p:cNvPr id="4" name="AutoShape 2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4316273"/>
              </p:ext>
            </p:extLst>
          </p:nvPr>
        </p:nvGraphicFramePr>
        <p:xfrm>
          <a:off x="539552" y="1340768"/>
          <a:ext cx="8604448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0"/>
            <a:ext cx="260826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99792" y="4869160"/>
            <a:ext cx="5367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обеспечивается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гражданами и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бизнесом отобранных для реализации проектов</a:t>
            </a:r>
            <a:endParaRPr lang="ru-RU" b="1" dirty="0"/>
          </a:p>
        </p:txBody>
      </p:sp>
      <p:pic>
        <p:nvPicPr>
          <p:cNvPr id="14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188640"/>
            <a:ext cx="108012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sp>
        <p:nvSpPr>
          <p:cNvPr id="4" name="AutoShape 2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0" y="1052736"/>
            <a:ext cx="5068602" cy="30603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249744"/>
            <a:ext cx="4608512" cy="344486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144016" y="260648"/>
            <a:ext cx="95405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Детский сад – территория радости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990089"/>
              </p:ext>
            </p:extLst>
          </p:nvPr>
        </p:nvGraphicFramePr>
        <p:xfrm>
          <a:off x="179512" y="4517856"/>
          <a:ext cx="3783626" cy="1935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9694"/>
                <a:gridCol w="1257708"/>
                <a:gridCol w="936104"/>
                <a:gridCol w="108012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п/п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Вид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источника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Сумма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(тыс. </a:t>
                      </a:r>
                      <a:r>
                        <a:rPr lang="ru-RU" sz="1050" dirty="0" err="1" smtClean="0">
                          <a:solidFill>
                            <a:schemeClr val="tx1"/>
                          </a:solidFill>
                          <a:effectLst/>
                        </a:rPr>
                        <a:t>руб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Доля в общей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сумме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Средства местного  бюджета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932,500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89,9%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Средства физических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лиц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104,830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10,1%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1 037,330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6751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152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sp>
        <p:nvSpPr>
          <p:cNvPr id="4" name="AutoShape 2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198276" y="122205"/>
            <a:ext cx="954055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Ремонт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скульптуры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В.И.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Ленина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 Ивановской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площади 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743939"/>
              </p:ext>
            </p:extLst>
          </p:nvPr>
        </p:nvGraphicFramePr>
        <p:xfrm>
          <a:off x="534314" y="4537914"/>
          <a:ext cx="3312368" cy="21229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678"/>
                <a:gridCol w="1257708"/>
                <a:gridCol w="936104"/>
                <a:gridCol w="75287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п/п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Вид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источника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Сумма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(тыс. </a:t>
                      </a:r>
                      <a:r>
                        <a:rPr lang="ru-RU" sz="1050" dirty="0" err="1" smtClean="0">
                          <a:solidFill>
                            <a:schemeClr val="tx1"/>
                          </a:solidFill>
                          <a:effectLst/>
                        </a:rPr>
                        <a:t>руб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Доля в общей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сумме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Средства местного  бюджета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988,4316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94,8%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Средства физических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лиц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5,2%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1 042,4316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03576"/>
            <a:ext cx="3157876" cy="29977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201663"/>
            <a:ext cx="3846331" cy="54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96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pic>
        <p:nvPicPr>
          <p:cNvPr id="8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11" y="12615"/>
            <a:ext cx="1185129" cy="143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 t="3140" r="44640" b="3679"/>
          <a:stretch/>
        </p:blipFill>
        <p:spPr bwMode="auto">
          <a:xfrm>
            <a:off x="3861185" y="2132855"/>
            <a:ext cx="1711923" cy="189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s://sun9-46.userapi.com/impg/1RZZSRxCCW_BVHA1r2Rmc4cVl-KfXaxULwl3mA/G0vJk_jwy04.jpg?size=1280x960&amp;quality=95&amp;sign=84411b7299538b6714f625183c484f9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26" y="1798897"/>
            <a:ext cx="3361988" cy="252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69.userapi.com/impg/J5fk28daMAh8PIPZODATUSu-aNkv6VORy3QO8A/7bn7V3cdeZA.jpg?size=1280x851&amp;quality=96&amp;sign=cfd03ee35ff1e40429e598cb54f301f7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3" y="1828855"/>
            <a:ext cx="3740993" cy="248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4.userapi.com/impg/tUmzJu3gvAFgeW7Ear3L-sYZDFpX-xBSmYhQuQ/z7aEFLzbSDM.jpg?size=1280x960&amp;quality=95&amp;sign=1e7778082c64b7e7b3b9d2e2aad3c249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71" y="4365104"/>
            <a:ext cx="3082979" cy="231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50.userapi.com/impg/0SNE3FIjjjd61hyWbfC6H6gfcp1A96D1gsK55Q/qFDu3YF5TU4.jpg?size=1280x590&amp;quality=95&amp;sign=8d779b26e24068c2fd2bdc6a913e67bf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8" r="14666"/>
          <a:stretch/>
        </p:blipFill>
        <p:spPr bwMode="auto">
          <a:xfrm>
            <a:off x="5573109" y="4374583"/>
            <a:ext cx="3391380" cy="231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6"/>
          <a:stretch/>
        </p:blipFill>
        <p:spPr bwMode="auto">
          <a:xfrm>
            <a:off x="3274520" y="4365104"/>
            <a:ext cx="2158153" cy="233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412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152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sp>
        <p:nvSpPr>
          <p:cNvPr id="4" name="AutoShape 2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198276" y="122205"/>
            <a:ext cx="954055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«Установка информационного щита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«Летопись села Лядины»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376884"/>
              </p:ext>
            </p:extLst>
          </p:nvPr>
        </p:nvGraphicFramePr>
        <p:xfrm>
          <a:off x="534314" y="4537914"/>
          <a:ext cx="3312368" cy="21229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678"/>
                <a:gridCol w="1257708"/>
                <a:gridCol w="936104"/>
                <a:gridCol w="75287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п/п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Вид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источника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Сумма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(тыс. </a:t>
                      </a:r>
                      <a:r>
                        <a:rPr lang="ru-RU" sz="1050" dirty="0" err="1" smtClean="0">
                          <a:solidFill>
                            <a:schemeClr val="tx1"/>
                          </a:solidFill>
                          <a:effectLst/>
                        </a:rPr>
                        <a:t>руб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Доля в общей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сумме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Средства местного  бюджета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72,0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94,7%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Средства физических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лиц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5,3%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76,0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3463553" cy="33823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39" y="1340768"/>
            <a:ext cx="4125971" cy="52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00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152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sp>
        <p:nvSpPr>
          <p:cNvPr id="4" name="AutoShape 2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198276" y="251937"/>
            <a:ext cx="95405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«Устройство тротуаров по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пер.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Речной»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404317"/>
              </p:ext>
            </p:extLst>
          </p:nvPr>
        </p:nvGraphicFramePr>
        <p:xfrm>
          <a:off x="534314" y="4537914"/>
          <a:ext cx="3312368" cy="21229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678"/>
                <a:gridCol w="1257708"/>
                <a:gridCol w="936104"/>
                <a:gridCol w="75287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п/п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Вид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источника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Сумма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(тыс. </a:t>
                      </a:r>
                      <a:r>
                        <a:rPr lang="ru-RU" sz="1050" dirty="0" err="1" smtClean="0">
                          <a:solidFill>
                            <a:schemeClr val="tx1"/>
                          </a:solidFill>
                          <a:effectLst/>
                        </a:rPr>
                        <a:t>руб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Доля в общей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сумме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Средства местного  бюджета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890,9068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94,9%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Средства физических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лиц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47,000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5,1%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937,9068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74" y="1124744"/>
            <a:ext cx="4095458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0" y="1124744"/>
            <a:ext cx="4104457" cy="547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11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5536" y="332656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</a:p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52536" y="2132856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sp>
        <p:nvSpPr>
          <p:cNvPr id="4" name="AutoShape 2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onstructorus.ru/wp-content/webp-express/webp-images/doc-root/wp-content/uploads/2013/10/%D0%98%D0%BD%D0%B8%D1%86%D0%B8%D0%B0%D1%82%D0%B8%D0%B2%D0%BD%D0%BE%D1%81%D1%82%D1%8C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96952"/>
            <a:ext cx="296386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0" y="1844824"/>
            <a:ext cx="9372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13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08012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pic>
        <p:nvPicPr>
          <p:cNvPr id="8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11" y="12615"/>
            <a:ext cx="1185129" cy="143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 t="3140" r="44640" b="3679"/>
          <a:stretch/>
        </p:blipFill>
        <p:spPr bwMode="auto">
          <a:xfrm>
            <a:off x="6156176" y="3761328"/>
            <a:ext cx="2644833" cy="293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5" r="19381"/>
          <a:stretch/>
        </p:blipFill>
        <p:spPr bwMode="auto">
          <a:xfrm>
            <a:off x="4056261" y="132884"/>
            <a:ext cx="4740525" cy="293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74762"/>
            <a:ext cx="4688192" cy="353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8434" y="317594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ТОС «</a:t>
            </a:r>
            <a:r>
              <a:rPr lang="ru-RU" sz="2800" dirty="0" err="1" smtClean="0"/>
              <a:t>Нокола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77172" y="2467720"/>
            <a:ext cx="3849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+mj-lt"/>
              </a:rPr>
              <a:t>ТОС «Медвежий край»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2455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332656"/>
            <a:ext cx="8310423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Финансирование ТОС</a:t>
            </a:r>
          </a:p>
          <a:p>
            <a:pPr algn="ctr"/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pic>
        <p:nvPicPr>
          <p:cNvPr id="8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11" y="12615"/>
            <a:ext cx="1185129" cy="143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 t="3140" r="44640" b="3679"/>
          <a:stretch/>
        </p:blipFill>
        <p:spPr bwMode="auto">
          <a:xfrm>
            <a:off x="6911073" y="4437112"/>
            <a:ext cx="2047132" cy="2268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234945"/>
              </p:ext>
            </p:extLst>
          </p:nvPr>
        </p:nvGraphicFramePr>
        <p:xfrm>
          <a:off x="395537" y="1840763"/>
          <a:ext cx="8562668" cy="226098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479402"/>
                <a:gridCol w="1174880"/>
                <a:gridCol w="1205489"/>
                <a:gridCol w="1234299"/>
                <a:gridCol w="1234299"/>
                <a:gridCol w="1234299"/>
              </a:tblGrid>
              <a:tr h="4951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2012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2017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2021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2022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2023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</a:tr>
              <a:tr h="6609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областной бюджет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402900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516300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1622374</a:t>
                      </a:r>
                      <a:endParaRPr lang="ru-RU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1630306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1605151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</a:tr>
              <a:tr h="4951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местный </a:t>
                      </a:r>
                      <a:r>
                        <a:rPr lang="ru-RU" sz="2000" dirty="0" smtClean="0">
                          <a:effectLst/>
                        </a:rPr>
                        <a:t>бюджет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134300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172100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540792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543435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535050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</a:tr>
              <a:tr h="4951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ВСЕГО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537200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688400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2163166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2173741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2140201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Microsoft Sans Serif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5768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332656"/>
            <a:ext cx="7230303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Приоритетными направлениями поддержки территориального общественного самоуправления являются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pic>
        <p:nvPicPr>
          <p:cNvPr id="8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11" y="12615"/>
            <a:ext cx="1185129" cy="143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 t="3140" r="44640" b="3679"/>
          <a:stretch/>
        </p:blipFill>
        <p:spPr bwMode="auto">
          <a:xfrm>
            <a:off x="6911073" y="4437112"/>
            <a:ext cx="2047132" cy="2268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04336" y="1821599"/>
            <a:ext cx="7230303" cy="39087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Сохранение исторического и культурного наследия, народных традиций и промыслов, развитие въездного туризма.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2. Благоустройство территории, природоохранная деятельность.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3. Развитие физической культуры и спорта.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4. Поддержка социально уязвимых групп населения.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5. Экологическая культура и безопасность.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6. Противопожарная защита.</a:t>
            </a:r>
          </a:p>
          <a:p>
            <a:pPr algn="ctr"/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24458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332656"/>
            <a:ext cx="723030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рамках конкурса проектов ТОС </a:t>
            </a: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достигнуты следующие показатели: 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pic>
        <p:nvPicPr>
          <p:cNvPr id="8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11" y="12615"/>
            <a:ext cx="1185129" cy="143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 t="3140" r="44640" b="3679"/>
          <a:stretch/>
        </p:blipFill>
        <p:spPr bwMode="auto">
          <a:xfrm>
            <a:off x="6911073" y="4437112"/>
            <a:ext cx="2047132" cy="2268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04336" y="1821599"/>
            <a:ext cx="7230303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6408712" cy="492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013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332656"/>
            <a:ext cx="7230303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Активное участие в областных и районных мероприятиях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pic>
        <p:nvPicPr>
          <p:cNvPr id="8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11" y="12615"/>
            <a:ext cx="1185129" cy="143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s://sun9-45.userapi.com/impg/3187YOM2D5_ziroCUJrwy60-OCy3jKm7LkOVdw/3VxqQUfrzwY.jpg?size=453x604&amp;quality=95&amp;sign=21e576c49fcda8b88527b9dabbebb730&amp;c_uniq_tag=zRd10e-UzN5Gdt7tO2xYMCS-6ZCT_P9vobWVk8qItNw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5"/>
          <a:stretch/>
        </p:blipFill>
        <p:spPr bwMode="auto">
          <a:xfrm>
            <a:off x="395536" y="1600693"/>
            <a:ext cx="2237535" cy="258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78.userapi.com/impg/Hqp6FbPhbh58q9hrju5YrgZ-SAkJyXI-dmWnrw/n90631bRDIc.jpg?size=810x1080&amp;quality=95&amp;sign=b04f9fe603dae895b6e0436efa9e4966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6"/>
          <a:stretch/>
        </p:blipFill>
        <p:spPr bwMode="auto">
          <a:xfrm>
            <a:off x="3347864" y="1612282"/>
            <a:ext cx="2273700" cy="258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79.userapi.com/impg/yv1UmyMO0dxTIMEWf1Iwfg0WlLZLL3w3P6JfaQ/WZWvEpq5ZNY.jpg?size=810x1080&amp;quality=95&amp;sign=7e455d5e454e796c5dff6d5fb357a83f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" t="14888"/>
          <a:stretch/>
        </p:blipFill>
        <p:spPr bwMode="auto">
          <a:xfrm>
            <a:off x="6436635" y="1600693"/>
            <a:ext cx="2173858" cy="258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09648"/>
            <a:ext cx="3533461" cy="229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 descr="https://sun9-17.userapi.com/impg/tYmT9l8S99hNAnE_0zqFM2HzxDdHBTtjtwqwTg/KGfxz4GAXQs.jpg?size=1280x960&amp;quality=95&amp;sign=d52517250dd808d7afa948e9b150cbe2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0"/>
          <a:stretch/>
        </p:blipFill>
        <p:spPr bwMode="auto">
          <a:xfrm>
            <a:off x="4605542" y="4309648"/>
            <a:ext cx="3662187" cy="22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86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332656"/>
            <a:ext cx="72303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Наши награды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628800"/>
            <a:ext cx="87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/>
              <a:t>   </a:t>
            </a:r>
            <a:endParaRPr lang="ru-RU" dirty="0"/>
          </a:p>
        </p:txBody>
      </p:sp>
      <p:pic>
        <p:nvPicPr>
          <p:cNvPr id="8" name="Picture 10" descr="C:\Users\Шабунина ОА\Desktop\Документы\отчет за 2013\Картинки для презентации\information-gerb-kargopo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11" y="12615"/>
            <a:ext cx="1185129" cy="143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7"/>
          <a:stretch/>
        </p:blipFill>
        <p:spPr bwMode="auto">
          <a:xfrm>
            <a:off x="179512" y="2028878"/>
            <a:ext cx="2509911" cy="291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sun9-66.userapi.com/impg/UNP_jrWpCMCcxJudipO2_PTODaN8kDh09Wk3YA/nQwjG8cBxE8.jpg?size=1280x960&amp;quality=95&amp;sign=89dc42be9476c0f7543bcf3a18b4d2a7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28" y="1268760"/>
            <a:ext cx="3634878" cy="272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960" y="4077072"/>
            <a:ext cx="3960271" cy="263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3"/>
          <a:stretch/>
        </p:blipFill>
        <p:spPr bwMode="auto">
          <a:xfrm>
            <a:off x="2759960" y="836713"/>
            <a:ext cx="251588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879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11271</TotalTime>
  <Words>894</Words>
  <Application>Microsoft Office PowerPoint</Application>
  <PresentationFormat>Экран (4:3)</PresentationFormat>
  <Paragraphs>252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ignatovskaya</dc:creator>
  <cp:lastModifiedBy>ZEM_8_1</cp:lastModifiedBy>
  <cp:revision>469</cp:revision>
  <dcterms:created xsi:type="dcterms:W3CDTF">2021-09-24T09:26:25Z</dcterms:created>
  <dcterms:modified xsi:type="dcterms:W3CDTF">2023-06-14T09:49:44Z</dcterms:modified>
</cp:coreProperties>
</file>