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7"/>
  </p:notesMasterIdLst>
  <p:sldIdLst>
    <p:sldId id="256" r:id="rId2"/>
    <p:sldId id="259" r:id="rId3"/>
    <p:sldId id="260" r:id="rId4"/>
    <p:sldId id="273" r:id="rId5"/>
    <p:sldId id="261" r:id="rId6"/>
    <p:sldId id="262" r:id="rId7"/>
    <p:sldId id="263" r:id="rId8"/>
    <p:sldId id="264" r:id="rId9"/>
    <p:sldId id="265" r:id="rId10"/>
    <p:sldId id="267" r:id="rId11"/>
    <p:sldId id="268" r:id="rId12"/>
    <p:sldId id="269" r:id="rId13"/>
    <p:sldId id="271" r:id="rId14"/>
    <p:sldId id="272" r:id="rId15"/>
    <p:sldId id="274"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713" autoAdjust="0"/>
  </p:normalViewPr>
  <p:slideViewPr>
    <p:cSldViewPr>
      <p:cViewPr varScale="1">
        <p:scale>
          <a:sx n="71" d="100"/>
          <a:sy n="71" d="100"/>
        </p:scale>
        <p:origin x="-152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CE6B1-76A4-40DB-8A74-D0CC1CD100D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9CB3919F-A3EB-439B-AD04-A129BC3505D1}">
      <dgm:prSet phldrT="[Текст]" custT="1">
        <dgm:style>
          <a:lnRef idx="2">
            <a:schemeClr val="accent3">
              <a:shade val="50000"/>
            </a:schemeClr>
          </a:lnRef>
          <a:fillRef idx="1">
            <a:schemeClr val="accent3"/>
          </a:fillRef>
          <a:effectRef idx="0">
            <a:schemeClr val="accent3"/>
          </a:effectRef>
          <a:fontRef idx="minor">
            <a:schemeClr val="lt1"/>
          </a:fontRef>
        </dgm:style>
      </dgm:prSet>
      <dgm:spPr/>
      <dgm:t>
        <a:bodyPr lIns="36000" tIns="0" rIns="36000"/>
        <a:lstStyle/>
        <a:p>
          <a:pPr algn="ctr"/>
          <a:r>
            <a:rPr lang="ru-RU" sz="2200" dirty="0" smtClean="0">
              <a:latin typeface="Times New Roman" pitchFamily="18" charset="0"/>
              <a:cs typeface="Times New Roman" pitchFamily="18" charset="0"/>
            </a:rPr>
            <a:t>Конституция Российской Федерации</a:t>
          </a:r>
          <a:endParaRPr lang="ru-RU" sz="2200" dirty="0">
            <a:latin typeface="Times New Roman" pitchFamily="18" charset="0"/>
            <a:cs typeface="Times New Roman" pitchFamily="18" charset="0"/>
          </a:endParaRPr>
        </a:p>
      </dgm:t>
    </dgm:pt>
    <dgm:pt modelId="{64D3DFCF-4FD8-4D41-843A-6456F51FA923}" type="parTrans" cxnId="{D7FD83B5-5DDA-4CBD-B425-14083B4BD7A4}">
      <dgm:prSet/>
      <dgm:spPr/>
      <dgm:t>
        <a:bodyPr/>
        <a:lstStyle/>
        <a:p>
          <a:endParaRPr lang="ru-RU"/>
        </a:p>
      </dgm:t>
    </dgm:pt>
    <dgm:pt modelId="{2ABD189E-2C62-4690-BD44-D6C98B4C1AE1}" type="sibTrans" cxnId="{D7FD83B5-5DDA-4CBD-B425-14083B4BD7A4}">
      <dgm:prSet/>
      <dgm:spPr/>
      <dgm:t>
        <a:bodyPr/>
        <a:lstStyle/>
        <a:p>
          <a:endParaRPr lang="ru-RU"/>
        </a:p>
      </dgm:t>
    </dgm:pt>
    <dgm:pt modelId="{B5D9B566-93BB-40D7-92FD-501C6669CF91}">
      <dgm:prSet phldrT="[Текст]"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3">
            <a:lumMod val="60000"/>
            <a:lumOff val="40000"/>
          </a:schemeClr>
        </a:solidFill>
      </dgm:spPr>
      <dgm:t>
        <a:bodyPr/>
        <a:lstStyle/>
        <a:p>
          <a:pPr algn="ctr"/>
          <a:r>
            <a:rPr lang="ru-RU" sz="1600" dirty="0" smtClean="0">
              <a:latin typeface="Times New Roman" pitchFamily="18" charset="0"/>
              <a:cs typeface="Times New Roman" pitchFamily="18" charset="0"/>
            </a:rPr>
            <a:t>Федеральный закон от 6 октября 2003 года № 131-ФЗ                    «Об общих принципах организации местного самоуправления в Российской Федерации»</a:t>
          </a:r>
          <a:endParaRPr lang="ru-RU" sz="1600" dirty="0">
            <a:latin typeface="Times New Roman" pitchFamily="18" charset="0"/>
            <a:cs typeface="Times New Roman" pitchFamily="18" charset="0"/>
          </a:endParaRPr>
        </a:p>
      </dgm:t>
    </dgm:pt>
    <dgm:pt modelId="{A547C5C7-354A-419F-95CD-09DFCE682DAB}" type="parTrans" cxnId="{3F318C20-219F-4D66-8F52-47BD2AE5BF57}">
      <dgm:prSet/>
      <dgm:spPr/>
      <dgm:t>
        <a:bodyPr/>
        <a:lstStyle/>
        <a:p>
          <a:endParaRPr lang="ru-RU"/>
        </a:p>
      </dgm:t>
    </dgm:pt>
    <dgm:pt modelId="{660F0F0E-89A1-4232-B622-75E2D2F52CDB}" type="sibTrans" cxnId="{3F318C20-219F-4D66-8F52-47BD2AE5BF57}">
      <dgm:prSet/>
      <dgm:spPr/>
      <dgm:t>
        <a:bodyPr/>
        <a:lstStyle/>
        <a:p>
          <a:endParaRPr lang="ru-RU"/>
        </a:p>
      </dgm:t>
    </dgm:pt>
    <dgm:pt modelId="{7A536450-5EA7-4C10-B237-D27F6BADF656}">
      <dgm:prSet phldrT="[Текст]"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solidFill>
      </dgm:spPr>
      <dgm:t>
        <a:bodyPr/>
        <a:lstStyle/>
        <a:p>
          <a:pPr algn="ctr">
            <a:lnSpc>
              <a:spcPct val="100000"/>
            </a:lnSpc>
          </a:pPr>
          <a:endParaRPr lang="en-US" sz="1400" dirty="0" smtClean="0">
            <a:latin typeface="Times New Roman" pitchFamily="18" charset="0"/>
            <a:cs typeface="Times New Roman" pitchFamily="18" charset="0"/>
          </a:endParaRPr>
        </a:p>
        <a:p>
          <a:pPr algn="ctr">
            <a:lnSpc>
              <a:spcPct val="100000"/>
            </a:lnSpc>
          </a:pPr>
          <a:r>
            <a:rPr lang="ru-RU" sz="1450" dirty="0" smtClean="0">
              <a:latin typeface="Times New Roman" pitchFamily="18" charset="0"/>
              <a:cs typeface="Times New Roman" pitchFamily="18" charset="0"/>
            </a:rPr>
            <a:t>Закон Архангельской области от 23 сентября 2004 года № 259-внеоч.-ОЗ «О реализации государственных полномочий Архангельской области               в сфере правового регулирования организации </a:t>
          </a:r>
          <a:r>
            <a:rPr lang="en-US" sz="1450" dirty="0" smtClean="0">
              <a:latin typeface="Times New Roman" pitchFamily="18" charset="0"/>
              <a:cs typeface="Times New Roman" pitchFamily="18" charset="0"/>
            </a:rPr>
            <a:t> </a:t>
          </a:r>
          <a:r>
            <a:rPr lang="ru-RU" sz="1450" dirty="0" smtClean="0">
              <a:latin typeface="Times New Roman" pitchFamily="18" charset="0"/>
              <a:cs typeface="Times New Roman" pitchFamily="18" charset="0"/>
            </a:rPr>
            <a:t>и осуществления местного </a:t>
          </a:r>
          <a:r>
            <a:rPr lang="en-US" sz="1450" dirty="0" smtClean="0">
              <a:latin typeface="Times New Roman" pitchFamily="18" charset="0"/>
              <a:cs typeface="Times New Roman" pitchFamily="18" charset="0"/>
            </a:rPr>
            <a:t>c</a:t>
          </a:r>
          <a:r>
            <a:rPr lang="ru-RU" sz="1450" dirty="0" err="1" smtClean="0">
              <a:latin typeface="Times New Roman" pitchFamily="18" charset="0"/>
              <a:cs typeface="Times New Roman" pitchFamily="18" charset="0"/>
            </a:rPr>
            <a:t>амоуправления</a:t>
          </a:r>
          <a:r>
            <a:rPr lang="ru-RU" sz="1450" dirty="0" smtClean="0">
              <a:latin typeface="Times New Roman" pitchFamily="18" charset="0"/>
              <a:cs typeface="Times New Roman" pitchFamily="18" charset="0"/>
            </a:rPr>
            <a:t>»</a:t>
          </a:r>
        </a:p>
        <a:p>
          <a:pPr algn="l">
            <a:lnSpc>
              <a:spcPct val="90000"/>
            </a:lnSpc>
          </a:pPr>
          <a:endParaRPr lang="ru-RU" sz="800" dirty="0"/>
        </a:p>
      </dgm:t>
    </dgm:pt>
    <dgm:pt modelId="{71730294-54A5-4BC8-BFF9-AD34D1077F56}" type="parTrans" cxnId="{18963FB5-3C70-4EFC-9934-B87353514007}">
      <dgm:prSet/>
      <dgm:spPr/>
      <dgm:t>
        <a:bodyPr/>
        <a:lstStyle/>
        <a:p>
          <a:endParaRPr lang="ru-RU"/>
        </a:p>
      </dgm:t>
    </dgm:pt>
    <dgm:pt modelId="{DE7CB650-B6DB-49FD-8048-E3EE5560F027}" type="sibTrans" cxnId="{18963FB5-3C70-4EFC-9934-B87353514007}">
      <dgm:prSet/>
      <dgm:spPr/>
      <dgm:t>
        <a:bodyPr/>
        <a:lstStyle/>
        <a:p>
          <a:endParaRPr lang="ru-RU"/>
        </a:p>
      </dgm:t>
    </dgm:pt>
    <dgm:pt modelId="{EBE3ECCA-5D90-4BB4-97D4-7FEF70E1A625}">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lumMod val="75000"/>
          </a:schemeClr>
        </a:solidFill>
      </dgm:spPr>
      <dgm:t>
        <a:bodyPr/>
        <a:lstStyle/>
        <a:p>
          <a:pPr algn="ctr"/>
          <a:r>
            <a:rPr lang="ru-RU" sz="1500" dirty="0" smtClean="0">
              <a:latin typeface="Times New Roman" pitchFamily="18" charset="0"/>
              <a:cs typeface="Times New Roman" pitchFamily="18" charset="0"/>
            </a:rPr>
            <a:t>Уставы муниципальных образований и иные </a:t>
          </a:r>
          <a:r>
            <a:rPr lang="ru-RU" sz="1500" dirty="0" smtClean="0">
              <a:latin typeface="Times New Roman" pitchFamily="18" charset="0"/>
              <a:cs typeface="Times New Roman" pitchFamily="18" charset="0"/>
            </a:rPr>
            <a:t>нормативные </a:t>
          </a:r>
          <a:r>
            <a:rPr lang="ru-RU" sz="1500" dirty="0" smtClean="0">
              <a:latin typeface="Times New Roman" pitchFamily="18" charset="0"/>
              <a:cs typeface="Times New Roman" pitchFamily="18" charset="0"/>
            </a:rPr>
            <a:t>правовые</a:t>
          </a:r>
          <a:r>
            <a:rPr lang="en-US" sz="1500" dirty="0" smtClean="0">
              <a:latin typeface="Times New Roman" pitchFamily="18" charset="0"/>
              <a:cs typeface="Times New Roman" pitchFamily="18" charset="0"/>
            </a:rPr>
            <a:t> </a:t>
          </a:r>
          <a:r>
            <a:rPr lang="ru-RU" sz="1500" dirty="0" smtClean="0">
              <a:latin typeface="Times New Roman" pitchFamily="18" charset="0"/>
              <a:cs typeface="Times New Roman" pitchFamily="18" charset="0"/>
            </a:rPr>
            <a:t>акты органов местного самоуправления, регулирующие порядок проведения сходов граждан по вопросам выдвижения кандидатуры сельского старосты и досрочного прекращения его полномочий, порядок обеспечения деятельности сельского старосты, гарантии его деятельности, порядок информирования жителей сельского населенного пункта о деятельности сельского старосты</a:t>
          </a:r>
          <a:endParaRPr lang="ru-RU" sz="1500" dirty="0">
            <a:latin typeface="Times New Roman" pitchFamily="18" charset="0"/>
            <a:cs typeface="Times New Roman" pitchFamily="18" charset="0"/>
          </a:endParaRPr>
        </a:p>
      </dgm:t>
    </dgm:pt>
    <dgm:pt modelId="{CEAEE6AA-87C3-490F-AF38-ED61BF1BF87B}" type="parTrans" cxnId="{AF2477AB-1A62-4BCD-8119-281BE881420E}">
      <dgm:prSet/>
      <dgm:spPr/>
      <dgm:t>
        <a:bodyPr/>
        <a:lstStyle/>
        <a:p>
          <a:endParaRPr lang="ru-RU"/>
        </a:p>
      </dgm:t>
    </dgm:pt>
    <dgm:pt modelId="{41B736F7-B4A5-4BD8-BE84-B56DD5CCD8EC}" type="sibTrans" cxnId="{AF2477AB-1A62-4BCD-8119-281BE881420E}">
      <dgm:prSet/>
      <dgm:spPr/>
      <dgm:t>
        <a:bodyPr/>
        <a:lstStyle/>
        <a:p>
          <a:endParaRPr lang="ru-RU"/>
        </a:p>
      </dgm:t>
    </dgm:pt>
    <dgm:pt modelId="{B751A03A-6E96-4FBC-8D33-9BD6DCAD75EC}" type="pres">
      <dgm:prSet presAssocID="{027CE6B1-76A4-40DB-8A74-D0CC1CD100D2}" presName="outerComposite" presStyleCnt="0">
        <dgm:presLayoutVars>
          <dgm:chMax val="5"/>
          <dgm:dir/>
          <dgm:resizeHandles val="exact"/>
        </dgm:presLayoutVars>
      </dgm:prSet>
      <dgm:spPr/>
      <dgm:t>
        <a:bodyPr/>
        <a:lstStyle/>
        <a:p>
          <a:endParaRPr lang="ru-RU"/>
        </a:p>
      </dgm:t>
    </dgm:pt>
    <dgm:pt modelId="{B82C4402-EF43-4229-AA36-36EC91F93B89}" type="pres">
      <dgm:prSet presAssocID="{027CE6B1-76A4-40DB-8A74-D0CC1CD100D2}" presName="dummyMaxCanvas" presStyleCnt="0">
        <dgm:presLayoutVars/>
      </dgm:prSet>
      <dgm:spPr/>
    </dgm:pt>
    <dgm:pt modelId="{3073F5C4-F8ED-4F1C-9480-E50456649840}" type="pres">
      <dgm:prSet presAssocID="{027CE6B1-76A4-40DB-8A74-D0CC1CD100D2}" presName="FourNodes_1" presStyleLbl="node1" presStyleIdx="0" presStyleCnt="4" custScaleX="103124" custScaleY="81799" custLinFactNeighborX="7301" custLinFactNeighborY="7283">
        <dgm:presLayoutVars>
          <dgm:bulletEnabled val="1"/>
        </dgm:presLayoutVars>
      </dgm:prSet>
      <dgm:spPr/>
      <dgm:t>
        <a:bodyPr/>
        <a:lstStyle/>
        <a:p>
          <a:endParaRPr lang="ru-RU"/>
        </a:p>
      </dgm:t>
    </dgm:pt>
    <dgm:pt modelId="{E54293F1-0744-4426-BD64-59B811D66F3B}" type="pres">
      <dgm:prSet presAssocID="{027CE6B1-76A4-40DB-8A74-D0CC1CD100D2}" presName="FourNodes_2" presStyleLbl="node1" presStyleIdx="1" presStyleCnt="4" custScaleX="105903" custScaleY="85399" custLinFactNeighborX="-20" custLinFactNeighborY="-27131">
        <dgm:presLayoutVars>
          <dgm:bulletEnabled val="1"/>
        </dgm:presLayoutVars>
      </dgm:prSet>
      <dgm:spPr/>
      <dgm:t>
        <a:bodyPr/>
        <a:lstStyle/>
        <a:p>
          <a:endParaRPr lang="ru-RU"/>
        </a:p>
      </dgm:t>
    </dgm:pt>
    <dgm:pt modelId="{1C16E75C-1950-4EF7-9BDB-76AB69B96713}" type="pres">
      <dgm:prSet presAssocID="{027CE6B1-76A4-40DB-8A74-D0CC1CD100D2}" presName="FourNodes_3" presStyleLbl="node1" presStyleIdx="2" presStyleCnt="4" custAng="0" custScaleX="113373" custScaleY="99898" custLinFactNeighborX="-4021" custLinFactNeighborY="-58959">
        <dgm:presLayoutVars>
          <dgm:bulletEnabled val="1"/>
        </dgm:presLayoutVars>
      </dgm:prSet>
      <dgm:spPr/>
      <dgm:t>
        <a:bodyPr/>
        <a:lstStyle/>
        <a:p>
          <a:endParaRPr lang="ru-RU"/>
        </a:p>
      </dgm:t>
    </dgm:pt>
    <dgm:pt modelId="{1FF10DBB-3038-4377-86C7-7A254D60C99F}" type="pres">
      <dgm:prSet presAssocID="{027CE6B1-76A4-40DB-8A74-D0CC1CD100D2}" presName="FourNodes_4" presStyleLbl="node1" presStyleIdx="3" presStyleCnt="4" custScaleX="117785" custScaleY="161409" custLinFactNeighborX="-10190" custLinFactNeighborY="-47621">
        <dgm:presLayoutVars>
          <dgm:bulletEnabled val="1"/>
        </dgm:presLayoutVars>
      </dgm:prSet>
      <dgm:spPr/>
      <dgm:t>
        <a:bodyPr/>
        <a:lstStyle/>
        <a:p>
          <a:endParaRPr lang="ru-RU"/>
        </a:p>
      </dgm:t>
    </dgm:pt>
    <dgm:pt modelId="{8003D979-E5C9-4E94-AEC0-D6A8871E92D7}" type="pres">
      <dgm:prSet presAssocID="{027CE6B1-76A4-40DB-8A74-D0CC1CD100D2}" presName="FourConn_1-2" presStyleLbl="fgAccFollowNode1" presStyleIdx="0" presStyleCnt="3" custLinFactNeighborX="27594" custLinFactNeighborY="-28247">
        <dgm:presLayoutVars>
          <dgm:bulletEnabled val="1"/>
        </dgm:presLayoutVars>
      </dgm:prSet>
      <dgm:spPr/>
      <dgm:t>
        <a:bodyPr/>
        <a:lstStyle/>
        <a:p>
          <a:endParaRPr lang="ru-RU"/>
        </a:p>
      </dgm:t>
    </dgm:pt>
    <dgm:pt modelId="{C878083A-5292-43DE-A413-84C4E14574B1}" type="pres">
      <dgm:prSet presAssocID="{027CE6B1-76A4-40DB-8A74-D0CC1CD100D2}" presName="FourConn_2-3" presStyleLbl="fgAccFollowNode1" presStyleIdx="1" presStyleCnt="3" custLinFactNeighborX="23708" custLinFactNeighborY="-68427">
        <dgm:presLayoutVars>
          <dgm:bulletEnabled val="1"/>
        </dgm:presLayoutVars>
      </dgm:prSet>
      <dgm:spPr/>
      <dgm:t>
        <a:bodyPr/>
        <a:lstStyle/>
        <a:p>
          <a:endParaRPr lang="ru-RU"/>
        </a:p>
      </dgm:t>
    </dgm:pt>
    <dgm:pt modelId="{5ABC2981-EF08-4E46-98EB-05BF64937425}" type="pres">
      <dgm:prSet presAssocID="{027CE6B1-76A4-40DB-8A74-D0CC1CD100D2}" presName="FourConn_3-4" presStyleLbl="fgAccFollowNode1" presStyleIdx="2" presStyleCnt="3" custLinFactNeighborX="20146" custLinFactNeighborY="-97273">
        <dgm:presLayoutVars>
          <dgm:bulletEnabled val="1"/>
        </dgm:presLayoutVars>
      </dgm:prSet>
      <dgm:spPr/>
      <dgm:t>
        <a:bodyPr/>
        <a:lstStyle/>
        <a:p>
          <a:endParaRPr lang="ru-RU"/>
        </a:p>
      </dgm:t>
    </dgm:pt>
    <dgm:pt modelId="{FEB689F2-46C5-45D7-BF62-130B0DF2F7F2}" type="pres">
      <dgm:prSet presAssocID="{027CE6B1-76A4-40DB-8A74-D0CC1CD100D2}" presName="FourNodes_1_text" presStyleLbl="node1" presStyleIdx="3" presStyleCnt="4">
        <dgm:presLayoutVars>
          <dgm:bulletEnabled val="1"/>
        </dgm:presLayoutVars>
      </dgm:prSet>
      <dgm:spPr/>
      <dgm:t>
        <a:bodyPr/>
        <a:lstStyle/>
        <a:p>
          <a:endParaRPr lang="ru-RU"/>
        </a:p>
      </dgm:t>
    </dgm:pt>
    <dgm:pt modelId="{78C36040-CAA7-47F3-8BC1-AE01901D419B}" type="pres">
      <dgm:prSet presAssocID="{027CE6B1-76A4-40DB-8A74-D0CC1CD100D2}" presName="FourNodes_2_text" presStyleLbl="node1" presStyleIdx="3" presStyleCnt="4">
        <dgm:presLayoutVars>
          <dgm:bulletEnabled val="1"/>
        </dgm:presLayoutVars>
      </dgm:prSet>
      <dgm:spPr/>
      <dgm:t>
        <a:bodyPr/>
        <a:lstStyle/>
        <a:p>
          <a:endParaRPr lang="ru-RU"/>
        </a:p>
      </dgm:t>
    </dgm:pt>
    <dgm:pt modelId="{CA7A5563-DC63-4CB5-B961-7A9944F303DC}" type="pres">
      <dgm:prSet presAssocID="{027CE6B1-76A4-40DB-8A74-D0CC1CD100D2}" presName="FourNodes_3_text" presStyleLbl="node1" presStyleIdx="3" presStyleCnt="4">
        <dgm:presLayoutVars>
          <dgm:bulletEnabled val="1"/>
        </dgm:presLayoutVars>
      </dgm:prSet>
      <dgm:spPr/>
      <dgm:t>
        <a:bodyPr/>
        <a:lstStyle/>
        <a:p>
          <a:endParaRPr lang="ru-RU"/>
        </a:p>
      </dgm:t>
    </dgm:pt>
    <dgm:pt modelId="{B126E042-0690-48BD-BD60-263F14D6DFB4}" type="pres">
      <dgm:prSet presAssocID="{027CE6B1-76A4-40DB-8A74-D0CC1CD100D2}" presName="FourNodes_4_text" presStyleLbl="node1" presStyleIdx="3" presStyleCnt="4">
        <dgm:presLayoutVars>
          <dgm:bulletEnabled val="1"/>
        </dgm:presLayoutVars>
      </dgm:prSet>
      <dgm:spPr/>
      <dgm:t>
        <a:bodyPr/>
        <a:lstStyle/>
        <a:p>
          <a:endParaRPr lang="ru-RU"/>
        </a:p>
      </dgm:t>
    </dgm:pt>
  </dgm:ptLst>
  <dgm:cxnLst>
    <dgm:cxn modelId="{18963FB5-3C70-4EFC-9934-B87353514007}" srcId="{027CE6B1-76A4-40DB-8A74-D0CC1CD100D2}" destId="{7A536450-5EA7-4C10-B237-D27F6BADF656}" srcOrd="2" destOrd="0" parTransId="{71730294-54A5-4BC8-BFF9-AD34D1077F56}" sibTransId="{DE7CB650-B6DB-49FD-8048-E3EE5560F027}"/>
    <dgm:cxn modelId="{7BA050AF-ADE9-47E3-B69A-9AC536820D20}" type="presOf" srcId="{9CB3919F-A3EB-439B-AD04-A129BC3505D1}" destId="{FEB689F2-46C5-45D7-BF62-130B0DF2F7F2}" srcOrd="1" destOrd="0" presId="urn:microsoft.com/office/officeart/2005/8/layout/vProcess5"/>
    <dgm:cxn modelId="{3F318C20-219F-4D66-8F52-47BD2AE5BF57}" srcId="{027CE6B1-76A4-40DB-8A74-D0CC1CD100D2}" destId="{B5D9B566-93BB-40D7-92FD-501C6669CF91}" srcOrd="1" destOrd="0" parTransId="{A547C5C7-354A-419F-95CD-09DFCE682DAB}" sibTransId="{660F0F0E-89A1-4232-B622-75E2D2F52CDB}"/>
    <dgm:cxn modelId="{A18A636B-6BF9-4726-A8CF-BBC679CB7934}" type="presOf" srcId="{027CE6B1-76A4-40DB-8A74-D0CC1CD100D2}" destId="{B751A03A-6E96-4FBC-8D33-9BD6DCAD75EC}" srcOrd="0" destOrd="0" presId="urn:microsoft.com/office/officeart/2005/8/layout/vProcess5"/>
    <dgm:cxn modelId="{AF2477AB-1A62-4BCD-8119-281BE881420E}" srcId="{027CE6B1-76A4-40DB-8A74-D0CC1CD100D2}" destId="{EBE3ECCA-5D90-4BB4-97D4-7FEF70E1A625}" srcOrd="3" destOrd="0" parTransId="{CEAEE6AA-87C3-490F-AF38-ED61BF1BF87B}" sibTransId="{41B736F7-B4A5-4BD8-BE84-B56DD5CCD8EC}"/>
    <dgm:cxn modelId="{72CABB3F-0110-4BAE-AEEB-69DB55F899D1}" type="presOf" srcId="{9CB3919F-A3EB-439B-AD04-A129BC3505D1}" destId="{3073F5C4-F8ED-4F1C-9480-E50456649840}" srcOrd="0" destOrd="0" presId="urn:microsoft.com/office/officeart/2005/8/layout/vProcess5"/>
    <dgm:cxn modelId="{D7FD83B5-5DDA-4CBD-B425-14083B4BD7A4}" srcId="{027CE6B1-76A4-40DB-8A74-D0CC1CD100D2}" destId="{9CB3919F-A3EB-439B-AD04-A129BC3505D1}" srcOrd="0" destOrd="0" parTransId="{64D3DFCF-4FD8-4D41-843A-6456F51FA923}" sibTransId="{2ABD189E-2C62-4690-BD44-D6C98B4C1AE1}"/>
    <dgm:cxn modelId="{0364B010-1998-4509-AD5C-74D104FDA4DC}" type="presOf" srcId="{7A536450-5EA7-4C10-B237-D27F6BADF656}" destId="{1C16E75C-1950-4EF7-9BDB-76AB69B96713}" srcOrd="0" destOrd="0" presId="urn:microsoft.com/office/officeart/2005/8/layout/vProcess5"/>
    <dgm:cxn modelId="{EC24C41D-5DC0-483F-8730-2F3006D94398}" type="presOf" srcId="{EBE3ECCA-5D90-4BB4-97D4-7FEF70E1A625}" destId="{1FF10DBB-3038-4377-86C7-7A254D60C99F}" srcOrd="0" destOrd="0" presId="urn:microsoft.com/office/officeart/2005/8/layout/vProcess5"/>
    <dgm:cxn modelId="{C8E6444D-B25B-41E0-B1E2-B09DC47F9FAE}" type="presOf" srcId="{660F0F0E-89A1-4232-B622-75E2D2F52CDB}" destId="{C878083A-5292-43DE-A413-84C4E14574B1}" srcOrd="0" destOrd="0" presId="urn:microsoft.com/office/officeart/2005/8/layout/vProcess5"/>
    <dgm:cxn modelId="{654A8627-FEE3-4D5C-8341-8D58ED7CBEFF}" type="presOf" srcId="{B5D9B566-93BB-40D7-92FD-501C6669CF91}" destId="{78C36040-CAA7-47F3-8BC1-AE01901D419B}" srcOrd="1" destOrd="0" presId="urn:microsoft.com/office/officeart/2005/8/layout/vProcess5"/>
    <dgm:cxn modelId="{21FF77C2-0FCD-45C7-8BCD-F0932F4EAD0B}" type="presOf" srcId="{EBE3ECCA-5D90-4BB4-97D4-7FEF70E1A625}" destId="{B126E042-0690-48BD-BD60-263F14D6DFB4}" srcOrd="1" destOrd="0" presId="urn:microsoft.com/office/officeart/2005/8/layout/vProcess5"/>
    <dgm:cxn modelId="{706CBF2A-8958-450C-A0EE-67544B670C62}" type="presOf" srcId="{B5D9B566-93BB-40D7-92FD-501C6669CF91}" destId="{E54293F1-0744-4426-BD64-59B811D66F3B}" srcOrd="0" destOrd="0" presId="urn:microsoft.com/office/officeart/2005/8/layout/vProcess5"/>
    <dgm:cxn modelId="{83E2031D-D65F-41FB-8AAB-F303B8F7CD6D}" type="presOf" srcId="{7A536450-5EA7-4C10-B237-D27F6BADF656}" destId="{CA7A5563-DC63-4CB5-B961-7A9944F303DC}" srcOrd="1" destOrd="0" presId="urn:microsoft.com/office/officeart/2005/8/layout/vProcess5"/>
    <dgm:cxn modelId="{5AEF4D2A-879C-45D1-8D22-D314924126E5}" type="presOf" srcId="{2ABD189E-2C62-4690-BD44-D6C98B4C1AE1}" destId="{8003D979-E5C9-4E94-AEC0-D6A8871E92D7}" srcOrd="0" destOrd="0" presId="urn:microsoft.com/office/officeart/2005/8/layout/vProcess5"/>
    <dgm:cxn modelId="{71DF12B7-F2D1-440E-914B-D8E9BE90CD71}" type="presOf" srcId="{DE7CB650-B6DB-49FD-8048-E3EE5560F027}" destId="{5ABC2981-EF08-4E46-98EB-05BF64937425}" srcOrd="0" destOrd="0" presId="urn:microsoft.com/office/officeart/2005/8/layout/vProcess5"/>
    <dgm:cxn modelId="{4BC51500-CA8D-44E2-8B26-D7B0B8C1E7A0}" type="presParOf" srcId="{B751A03A-6E96-4FBC-8D33-9BD6DCAD75EC}" destId="{B82C4402-EF43-4229-AA36-36EC91F93B89}" srcOrd="0" destOrd="0" presId="urn:microsoft.com/office/officeart/2005/8/layout/vProcess5"/>
    <dgm:cxn modelId="{67435230-1BD8-4B6F-BA88-6CA7FD17A312}" type="presParOf" srcId="{B751A03A-6E96-4FBC-8D33-9BD6DCAD75EC}" destId="{3073F5C4-F8ED-4F1C-9480-E50456649840}" srcOrd="1" destOrd="0" presId="urn:microsoft.com/office/officeart/2005/8/layout/vProcess5"/>
    <dgm:cxn modelId="{57BBC612-CBE8-4768-AF8C-745ABB39EF21}" type="presParOf" srcId="{B751A03A-6E96-4FBC-8D33-9BD6DCAD75EC}" destId="{E54293F1-0744-4426-BD64-59B811D66F3B}" srcOrd="2" destOrd="0" presId="urn:microsoft.com/office/officeart/2005/8/layout/vProcess5"/>
    <dgm:cxn modelId="{0611DB63-470D-483D-9596-19FC8B62CA57}" type="presParOf" srcId="{B751A03A-6E96-4FBC-8D33-9BD6DCAD75EC}" destId="{1C16E75C-1950-4EF7-9BDB-76AB69B96713}" srcOrd="3" destOrd="0" presId="urn:microsoft.com/office/officeart/2005/8/layout/vProcess5"/>
    <dgm:cxn modelId="{89242C9D-91B4-4C40-BA06-A22662E8D821}" type="presParOf" srcId="{B751A03A-6E96-4FBC-8D33-9BD6DCAD75EC}" destId="{1FF10DBB-3038-4377-86C7-7A254D60C99F}" srcOrd="4" destOrd="0" presId="urn:microsoft.com/office/officeart/2005/8/layout/vProcess5"/>
    <dgm:cxn modelId="{CE59B7CA-394A-4FA0-BE2E-35C5A8361BE6}" type="presParOf" srcId="{B751A03A-6E96-4FBC-8D33-9BD6DCAD75EC}" destId="{8003D979-E5C9-4E94-AEC0-D6A8871E92D7}" srcOrd="5" destOrd="0" presId="urn:microsoft.com/office/officeart/2005/8/layout/vProcess5"/>
    <dgm:cxn modelId="{BB3ECE07-ABB3-4731-B34D-5E0256B449DA}" type="presParOf" srcId="{B751A03A-6E96-4FBC-8D33-9BD6DCAD75EC}" destId="{C878083A-5292-43DE-A413-84C4E14574B1}" srcOrd="6" destOrd="0" presId="urn:microsoft.com/office/officeart/2005/8/layout/vProcess5"/>
    <dgm:cxn modelId="{A0618B7A-1266-43D8-ABDE-BEF569A9A150}" type="presParOf" srcId="{B751A03A-6E96-4FBC-8D33-9BD6DCAD75EC}" destId="{5ABC2981-EF08-4E46-98EB-05BF64937425}" srcOrd="7" destOrd="0" presId="urn:microsoft.com/office/officeart/2005/8/layout/vProcess5"/>
    <dgm:cxn modelId="{C231076C-0E56-448B-BDA2-975A36C2A473}" type="presParOf" srcId="{B751A03A-6E96-4FBC-8D33-9BD6DCAD75EC}" destId="{FEB689F2-46C5-45D7-BF62-130B0DF2F7F2}" srcOrd="8" destOrd="0" presId="urn:microsoft.com/office/officeart/2005/8/layout/vProcess5"/>
    <dgm:cxn modelId="{3E9901CD-1733-4BB3-A9C0-74021F43AF53}" type="presParOf" srcId="{B751A03A-6E96-4FBC-8D33-9BD6DCAD75EC}" destId="{78C36040-CAA7-47F3-8BC1-AE01901D419B}" srcOrd="9" destOrd="0" presId="urn:microsoft.com/office/officeart/2005/8/layout/vProcess5"/>
    <dgm:cxn modelId="{3F3F34D0-C04F-4656-A776-0083195F8BB2}" type="presParOf" srcId="{B751A03A-6E96-4FBC-8D33-9BD6DCAD75EC}" destId="{CA7A5563-DC63-4CB5-B961-7A9944F303DC}" srcOrd="10" destOrd="0" presId="urn:microsoft.com/office/officeart/2005/8/layout/vProcess5"/>
    <dgm:cxn modelId="{C3BA2348-4725-44D4-9F45-709013AE2148}" type="presParOf" srcId="{B751A03A-6E96-4FBC-8D33-9BD6DCAD75EC}" destId="{B126E042-0690-48BD-BD60-263F14D6DFB4}"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1F55C-E61E-40BF-8922-F0F5420A38FB}" type="doc">
      <dgm:prSet loTypeId="urn:microsoft.com/office/officeart/2005/8/layout/vList3" loCatId="list" qsTypeId="urn:microsoft.com/office/officeart/2005/8/quickstyle/simple1" qsCatId="simple" csTypeId="urn:microsoft.com/office/officeart/2005/8/colors/accent1_5" csCatId="accent1" phldr="1"/>
      <dgm:spPr/>
    </dgm:pt>
    <dgm:pt modelId="{9E42600C-7C57-4790-9917-0CFE847B01DC}">
      <dgm:prSet phldrT="[Текст]" custT="1"/>
      <dgm:spPr/>
      <dgm:t>
        <a:bodyPr/>
        <a:lstStyle/>
        <a:p>
          <a:pPr algn="r"/>
          <a:r>
            <a:rPr lang="ru-RU" sz="1800" b="1" dirty="0" smtClean="0">
              <a:solidFill>
                <a:schemeClr val="accent2">
                  <a:lumMod val="40000"/>
                  <a:lumOff val="60000"/>
                </a:schemeClr>
              </a:solidFill>
            </a:rPr>
            <a:t>Старостой сельского населенного пункта может быть назначен гражданин Российской Федерации, достигший возраста 18 лет и проживающий на территории сельского населенного пункта, в котором он назначается</a:t>
          </a:r>
          <a:endParaRPr lang="ru-RU" sz="1800" b="1" dirty="0">
            <a:solidFill>
              <a:schemeClr val="accent2">
                <a:lumMod val="40000"/>
                <a:lumOff val="60000"/>
              </a:schemeClr>
            </a:solidFill>
          </a:endParaRPr>
        </a:p>
      </dgm:t>
    </dgm:pt>
    <dgm:pt modelId="{93732332-AEA8-49B0-B1B9-EDA49C490F02}" type="parTrans" cxnId="{5382249B-2883-4F9C-9C53-A4B752C3FD4A}">
      <dgm:prSet/>
      <dgm:spPr/>
      <dgm:t>
        <a:bodyPr/>
        <a:lstStyle/>
        <a:p>
          <a:endParaRPr lang="ru-RU"/>
        </a:p>
      </dgm:t>
    </dgm:pt>
    <dgm:pt modelId="{D95EFE3A-3507-41BE-B67E-7BF79D18B4F9}" type="sibTrans" cxnId="{5382249B-2883-4F9C-9C53-A4B752C3FD4A}">
      <dgm:prSet/>
      <dgm:spPr/>
      <dgm:t>
        <a:bodyPr/>
        <a:lstStyle/>
        <a:p>
          <a:endParaRPr lang="ru-RU"/>
        </a:p>
      </dgm:t>
    </dgm:pt>
    <dgm:pt modelId="{49F519B1-521D-4B40-A7FE-397EA6B4ECE6}">
      <dgm:prSet phldrT="[Текст]" custT="1"/>
      <dgm:spPr/>
      <dgm:t>
        <a:bodyPr/>
        <a:lstStyle/>
        <a:p>
          <a:pPr algn="r">
            <a:spcAft>
              <a:spcPts val="0"/>
            </a:spcAft>
          </a:pPr>
          <a:r>
            <a:rPr lang="ru-RU" sz="1800" b="1" dirty="0" smtClean="0">
              <a:solidFill>
                <a:schemeClr val="accent2">
                  <a:lumMod val="40000"/>
                  <a:lumOff val="60000"/>
                </a:schemeClr>
              </a:solidFill>
            </a:rPr>
            <a:t>Срок полномочий старосты сельского населенного  пункта устанавливается уставом муниципального образования</a:t>
          </a:r>
        </a:p>
        <a:p>
          <a:pPr algn="r">
            <a:spcAft>
              <a:spcPts val="0"/>
            </a:spcAft>
          </a:pPr>
          <a:r>
            <a:rPr lang="ru-RU" sz="1800" b="1" dirty="0" smtClean="0">
              <a:solidFill>
                <a:schemeClr val="accent2">
                  <a:lumMod val="40000"/>
                  <a:lumOff val="60000"/>
                </a:schemeClr>
              </a:solidFill>
            </a:rPr>
            <a:t> и не может быть менее двух и более пяти лет</a:t>
          </a:r>
          <a:endParaRPr lang="ru-RU" sz="1800" b="1" dirty="0">
            <a:solidFill>
              <a:schemeClr val="accent2">
                <a:lumMod val="40000"/>
                <a:lumOff val="60000"/>
              </a:schemeClr>
            </a:solidFill>
          </a:endParaRPr>
        </a:p>
      </dgm:t>
    </dgm:pt>
    <dgm:pt modelId="{C4970C2C-3825-4F70-8193-1EC6CD7ED558}" type="parTrans" cxnId="{49ACCF30-ADC9-4B73-B4DE-AE7AE74E3F57}">
      <dgm:prSet/>
      <dgm:spPr/>
      <dgm:t>
        <a:bodyPr/>
        <a:lstStyle/>
        <a:p>
          <a:endParaRPr lang="ru-RU"/>
        </a:p>
      </dgm:t>
    </dgm:pt>
    <dgm:pt modelId="{D789F9B6-182E-4382-B720-318A83C8F366}" type="sibTrans" cxnId="{49ACCF30-ADC9-4B73-B4DE-AE7AE74E3F57}">
      <dgm:prSet/>
      <dgm:spPr/>
      <dgm:t>
        <a:bodyPr/>
        <a:lstStyle/>
        <a:p>
          <a:endParaRPr lang="ru-RU"/>
        </a:p>
      </dgm:t>
    </dgm:pt>
    <dgm:pt modelId="{08DC0194-A6F6-4E6A-B6EE-AE8952E1DCDA}">
      <dgm:prSet phldrT="[Текст]" custT="1"/>
      <dgm:spPr/>
      <dgm:t>
        <a:bodyPr/>
        <a:lstStyle/>
        <a:p>
          <a:pPr algn="r"/>
          <a:r>
            <a:rPr lang="ru-RU" sz="1400" b="1" dirty="0" smtClean="0">
              <a:solidFill>
                <a:schemeClr val="accent2">
                  <a:lumMod val="50000"/>
                </a:schemeClr>
              </a:solidFill>
            </a:rPr>
            <a:t>Старостой сельского населенного пункта не может быть назначено лицо, замещающее государственную должность Российской Федерации                               или Архангельской области, должность федеральной государственной гражданской службы, государственной гражданской службы Архангельской области, муниципальную должность муниципального образования                                 и должность муниципальной службы Архангельской области </a:t>
          </a:r>
          <a:endParaRPr lang="ru-RU" sz="1400" b="1" dirty="0">
            <a:solidFill>
              <a:schemeClr val="accent2">
                <a:lumMod val="50000"/>
              </a:schemeClr>
            </a:solidFill>
          </a:endParaRPr>
        </a:p>
      </dgm:t>
    </dgm:pt>
    <dgm:pt modelId="{8854B875-5657-4D45-9E17-432364D2CF49}" type="parTrans" cxnId="{A28AE447-CB57-4A09-991D-7039BAB4DEC3}">
      <dgm:prSet/>
      <dgm:spPr/>
      <dgm:t>
        <a:bodyPr/>
        <a:lstStyle/>
        <a:p>
          <a:endParaRPr lang="ru-RU"/>
        </a:p>
      </dgm:t>
    </dgm:pt>
    <dgm:pt modelId="{83E9DB20-7F80-4F34-BA90-90460A0F261B}" type="sibTrans" cxnId="{A28AE447-CB57-4A09-991D-7039BAB4DEC3}">
      <dgm:prSet/>
      <dgm:spPr/>
      <dgm:t>
        <a:bodyPr/>
        <a:lstStyle/>
        <a:p>
          <a:endParaRPr lang="ru-RU"/>
        </a:p>
      </dgm:t>
    </dgm:pt>
    <dgm:pt modelId="{7E19E715-1768-4519-8B23-902B42790AFD}" type="pres">
      <dgm:prSet presAssocID="{0591F55C-E61E-40BF-8922-F0F5420A38FB}" presName="linearFlow" presStyleCnt="0">
        <dgm:presLayoutVars>
          <dgm:dir/>
          <dgm:resizeHandles val="exact"/>
        </dgm:presLayoutVars>
      </dgm:prSet>
      <dgm:spPr/>
    </dgm:pt>
    <dgm:pt modelId="{85064010-7331-468D-8374-35626D95588A}" type="pres">
      <dgm:prSet presAssocID="{9E42600C-7C57-4790-9917-0CFE847B01DC}" presName="composite" presStyleCnt="0"/>
      <dgm:spPr/>
    </dgm:pt>
    <dgm:pt modelId="{2B52E63D-723E-48CA-B559-FA9C0D20E460}" type="pres">
      <dgm:prSet presAssocID="{9E42600C-7C57-4790-9917-0CFE847B01DC}" presName="imgShp" presStyleLbl="fgImgPlace1" presStyleIdx="0" presStyleCnt="3" custScaleX="105815" custLinFactNeighborX="-63396" custLinFactNeighborY="-97"/>
      <dgm:spPr>
        <a:blipFill rotWithShape="0">
          <a:blip xmlns:r="http://schemas.openxmlformats.org/officeDocument/2006/relationships" r:embed="rId1"/>
          <a:stretch>
            <a:fillRect/>
          </a:stretch>
        </a:blipFill>
      </dgm:spPr>
    </dgm:pt>
    <dgm:pt modelId="{91525574-BEBC-44D2-9E28-3A0DC951EFFA}" type="pres">
      <dgm:prSet presAssocID="{9E42600C-7C57-4790-9917-0CFE847B01DC}" presName="txShp" presStyleLbl="node1" presStyleIdx="0" presStyleCnt="3" custScaleX="139413" custLinFactNeighborX="4063" custLinFactNeighborY="-6411">
        <dgm:presLayoutVars>
          <dgm:bulletEnabled val="1"/>
        </dgm:presLayoutVars>
      </dgm:prSet>
      <dgm:spPr/>
      <dgm:t>
        <a:bodyPr/>
        <a:lstStyle/>
        <a:p>
          <a:endParaRPr lang="ru-RU"/>
        </a:p>
      </dgm:t>
    </dgm:pt>
    <dgm:pt modelId="{AD2F8A6B-0DFF-484D-BBD4-FC1D572ED508}" type="pres">
      <dgm:prSet presAssocID="{D95EFE3A-3507-41BE-B67E-7BF79D18B4F9}" presName="spacing" presStyleCnt="0"/>
      <dgm:spPr/>
    </dgm:pt>
    <dgm:pt modelId="{F4645876-841A-45BC-B28D-DE245C6FA92A}" type="pres">
      <dgm:prSet presAssocID="{49F519B1-521D-4B40-A7FE-397EA6B4ECE6}" presName="composite" presStyleCnt="0"/>
      <dgm:spPr/>
    </dgm:pt>
    <dgm:pt modelId="{A637C473-0C17-46FB-BC9F-F1C54F206DC3}" type="pres">
      <dgm:prSet presAssocID="{49F519B1-521D-4B40-A7FE-397EA6B4ECE6}" presName="imgShp" presStyleLbl="fgImgPlace1" presStyleIdx="1" presStyleCnt="3" custLinFactNeighborX="-59989" custLinFactNeighborY="-3669"/>
      <dgm:spPr>
        <a:blipFill rotWithShape="0">
          <a:blip xmlns:r="http://schemas.openxmlformats.org/officeDocument/2006/relationships" r:embed="rId2"/>
          <a:stretch>
            <a:fillRect/>
          </a:stretch>
        </a:blipFill>
      </dgm:spPr>
    </dgm:pt>
    <dgm:pt modelId="{91AA08CE-DA2C-4A9E-BFB4-AABF74ED8BCB}" type="pres">
      <dgm:prSet presAssocID="{49F519B1-521D-4B40-A7FE-397EA6B4ECE6}" presName="txShp" presStyleLbl="node1" presStyleIdx="1" presStyleCnt="3" custScaleX="147539">
        <dgm:presLayoutVars>
          <dgm:bulletEnabled val="1"/>
        </dgm:presLayoutVars>
      </dgm:prSet>
      <dgm:spPr/>
      <dgm:t>
        <a:bodyPr/>
        <a:lstStyle/>
        <a:p>
          <a:endParaRPr lang="ru-RU"/>
        </a:p>
      </dgm:t>
    </dgm:pt>
    <dgm:pt modelId="{FF2B1E0A-E1A5-4A34-B905-52DE7F62712F}" type="pres">
      <dgm:prSet presAssocID="{D789F9B6-182E-4382-B720-318A83C8F366}" presName="spacing" presStyleCnt="0"/>
      <dgm:spPr/>
    </dgm:pt>
    <dgm:pt modelId="{AA45EA38-4221-4F0C-887A-DCFEA421A305}" type="pres">
      <dgm:prSet presAssocID="{08DC0194-A6F6-4E6A-B6EE-AE8952E1DCDA}" presName="composite" presStyleCnt="0"/>
      <dgm:spPr/>
    </dgm:pt>
    <dgm:pt modelId="{2B63F64D-7102-4F57-9598-A2D8C4FFCEA7}" type="pres">
      <dgm:prSet presAssocID="{08DC0194-A6F6-4E6A-B6EE-AE8952E1DCDA}" presName="imgShp" presStyleLbl="fgImgPlace1" presStyleIdx="2" presStyleCnt="3" custScaleX="115695" custScaleY="105203" custLinFactNeighborX="-59989" custLinFactNeighborY="-926"/>
      <dgm:spPr>
        <a:blipFill rotWithShape="0">
          <a:blip xmlns:r="http://schemas.openxmlformats.org/officeDocument/2006/relationships" r:embed="rId3"/>
          <a:stretch>
            <a:fillRect/>
          </a:stretch>
        </a:blipFill>
      </dgm:spPr>
    </dgm:pt>
    <dgm:pt modelId="{767AA5E2-4946-4619-AAA6-C59842C1A488}" type="pres">
      <dgm:prSet presAssocID="{08DC0194-A6F6-4E6A-B6EE-AE8952E1DCDA}" presName="txShp" presStyleLbl="node1" presStyleIdx="2" presStyleCnt="3" custScaleX="141700" custScaleY="118336" custLinFactNeighborX="2755" custLinFactNeighborY="-889">
        <dgm:presLayoutVars>
          <dgm:bulletEnabled val="1"/>
        </dgm:presLayoutVars>
      </dgm:prSet>
      <dgm:spPr/>
      <dgm:t>
        <a:bodyPr/>
        <a:lstStyle/>
        <a:p>
          <a:endParaRPr lang="ru-RU"/>
        </a:p>
      </dgm:t>
    </dgm:pt>
  </dgm:ptLst>
  <dgm:cxnLst>
    <dgm:cxn modelId="{A28AE447-CB57-4A09-991D-7039BAB4DEC3}" srcId="{0591F55C-E61E-40BF-8922-F0F5420A38FB}" destId="{08DC0194-A6F6-4E6A-B6EE-AE8952E1DCDA}" srcOrd="2" destOrd="0" parTransId="{8854B875-5657-4D45-9E17-432364D2CF49}" sibTransId="{83E9DB20-7F80-4F34-BA90-90460A0F261B}"/>
    <dgm:cxn modelId="{49ACCF30-ADC9-4B73-B4DE-AE7AE74E3F57}" srcId="{0591F55C-E61E-40BF-8922-F0F5420A38FB}" destId="{49F519B1-521D-4B40-A7FE-397EA6B4ECE6}" srcOrd="1" destOrd="0" parTransId="{C4970C2C-3825-4F70-8193-1EC6CD7ED558}" sibTransId="{D789F9B6-182E-4382-B720-318A83C8F366}"/>
    <dgm:cxn modelId="{26B52449-13D7-4CC6-8D5C-25B4C8C4FBF8}" type="presOf" srcId="{9E42600C-7C57-4790-9917-0CFE847B01DC}" destId="{91525574-BEBC-44D2-9E28-3A0DC951EFFA}" srcOrd="0" destOrd="0" presId="urn:microsoft.com/office/officeart/2005/8/layout/vList3"/>
    <dgm:cxn modelId="{5382249B-2883-4F9C-9C53-A4B752C3FD4A}" srcId="{0591F55C-E61E-40BF-8922-F0F5420A38FB}" destId="{9E42600C-7C57-4790-9917-0CFE847B01DC}" srcOrd="0" destOrd="0" parTransId="{93732332-AEA8-49B0-B1B9-EDA49C490F02}" sibTransId="{D95EFE3A-3507-41BE-B67E-7BF79D18B4F9}"/>
    <dgm:cxn modelId="{80B23208-708B-464A-8264-6FAC8BEDE1A1}" type="presOf" srcId="{08DC0194-A6F6-4E6A-B6EE-AE8952E1DCDA}" destId="{767AA5E2-4946-4619-AAA6-C59842C1A488}" srcOrd="0" destOrd="0" presId="urn:microsoft.com/office/officeart/2005/8/layout/vList3"/>
    <dgm:cxn modelId="{F8AC5369-74D6-4EB9-8337-855D8240D60D}" type="presOf" srcId="{0591F55C-E61E-40BF-8922-F0F5420A38FB}" destId="{7E19E715-1768-4519-8B23-902B42790AFD}" srcOrd="0" destOrd="0" presId="urn:microsoft.com/office/officeart/2005/8/layout/vList3"/>
    <dgm:cxn modelId="{72DF0741-9678-4C29-9950-EB7881A0AD44}" type="presOf" srcId="{49F519B1-521D-4B40-A7FE-397EA6B4ECE6}" destId="{91AA08CE-DA2C-4A9E-BFB4-AABF74ED8BCB}" srcOrd="0" destOrd="0" presId="urn:microsoft.com/office/officeart/2005/8/layout/vList3"/>
    <dgm:cxn modelId="{51432731-E203-460C-BDB0-FB9294A7D17A}" type="presParOf" srcId="{7E19E715-1768-4519-8B23-902B42790AFD}" destId="{85064010-7331-468D-8374-35626D95588A}" srcOrd="0" destOrd="0" presId="urn:microsoft.com/office/officeart/2005/8/layout/vList3"/>
    <dgm:cxn modelId="{E93C0AD4-322E-49A6-A1D0-3589DA6B812E}" type="presParOf" srcId="{85064010-7331-468D-8374-35626D95588A}" destId="{2B52E63D-723E-48CA-B559-FA9C0D20E460}" srcOrd="0" destOrd="0" presId="urn:microsoft.com/office/officeart/2005/8/layout/vList3"/>
    <dgm:cxn modelId="{A5142275-D314-46AE-BED2-2E4343B92BA1}" type="presParOf" srcId="{85064010-7331-468D-8374-35626D95588A}" destId="{91525574-BEBC-44D2-9E28-3A0DC951EFFA}" srcOrd="1" destOrd="0" presId="urn:microsoft.com/office/officeart/2005/8/layout/vList3"/>
    <dgm:cxn modelId="{439298BC-33F6-4815-8A94-0BCB6BAFE3B9}" type="presParOf" srcId="{7E19E715-1768-4519-8B23-902B42790AFD}" destId="{AD2F8A6B-0DFF-484D-BBD4-FC1D572ED508}" srcOrd="1" destOrd="0" presId="urn:microsoft.com/office/officeart/2005/8/layout/vList3"/>
    <dgm:cxn modelId="{3867AE4E-7797-45C7-B2E9-67131D203A87}" type="presParOf" srcId="{7E19E715-1768-4519-8B23-902B42790AFD}" destId="{F4645876-841A-45BC-B28D-DE245C6FA92A}" srcOrd="2" destOrd="0" presId="urn:microsoft.com/office/officeart/2005/8/layout/vList3"/>
    <dgm:cxn modelId="{7D719D51-D74A-446B-9053-0FFDC06DD697}" type="presParOf" srcId="{F4645876-841A-45BC-B28D-DE245C6FA92A}" destId="{A637C473-0C17-46FB-BC9F-F1C54F206DC3}" srcOrd="0" destOrd="0" presId="urn:microsoft.com/office/officeart/2005/8/layout/vList3"/>
    <dgm:cxn modelId="{0130F2AB-DBE2-469A-9E40-446C31D42DD0}" type="presParOf" srcId="{F4645876-841A-45BC-B28D-DE245C6FA92A}" destId="{91AA08CE-DA2C-4A9E-BFB4-AABF74ED8BCB}" srcOrd="1" destOrd="0" presId="urn:microsoft.com/office/officeart/2005/8/layout/vList3"/>
    <dgm:cxn modelId="{1BDC5D72-383F-46F2-B069-F7E9D057A28F}" type="presParOf" srcId="{7E19E715-1768-4519-8B23-902B42790AFD}" destId="{FF2B1E0A-E1A5-4A34-B905-52DE7F62712F}" srcOrd="3" destOrd="0" presId="urn:microsoft.com/office/officeart/2005/8/layout/vList3"/>
    <dgm:cxn modelId="{D6190898-5D21-490E-BF91-A26C0F7A3291}" type="presParOf" srcId="{7E19E715-1768-4519-8B23-902B42790AFD}" destId="{AA45EA38-4221-4F0C-887A-DCFEA421A305}" srcOrd="4" destOrd="0" presId="urn:microsoft.com/office/officeart/2005/8/layout/vList3"/>
    <dgm:cxn modelId="{1675E577-A046-4FF1-8B77-E163CFCA739B}" type="presParOf" srcId="{AA45EA38-4221-4F0C-887A-DCFEA421A305}" destId="{2B63F64D-7102-4F57-9598-A2D8C4FFCEA7}" srcOrd="0" destOrd="0" presId="urn:microsoft.com/office/officeart/2005/8/layout/vList3"/>
    <dgm:cxn modelId="{F80E85B0-75B5-4A54-ACE0-3019CEB28C01}" type="presParOf" srcId="{AA45EA38-4221-4F0C-887A-DCFEA421A305}" destId="{767AA5E2-4946-4619-AAA6-C59842C1A488}"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E1E999-1CCC-4BB9-A0C0-0C80A8DFDC7E}" type="doc">
      <dgm:prSet loTypeId="urn:microsoft.com/office/officeart/2005/8/layout/chevron2" loCatId="list" qsTypeId="urn:microsoft.com/office/officeart/2005/8/quickstyle/simple1" qsCatId="simple" csTypeId="urn:microsoft.com/office/officeart/2005/8/colors/accent3_4" csCatId="accent3" phldr="1"/>
      <dgm:spPr/>
      <dgm:t>
        <a:bodyPr/>
        <a:lstStyle/>
        <a:p>
          <a:endParaRPr lang="ru-RU"/>
        </a:p>
      </dgm:t>
    </dgm:pt>
    <dgm:pt modelId="{06D40BE7-917F-45CF-88D0-1C29068466DD}">
      <dgm:prSet phldrT="[Текст]" custT="1"/>
      <dgm:spPr/>
      <dgm:t>
        <a:bodyPr/>
        <a:lstStyle/>
        <a:p>
          <a:r>
            <a:rPr lang="ru-RU" sz="3000" b="1" dirty="0" smtClean="0">
              <a:latin typeface="Times New Roman" pitchFamily="18" charset="0"/>
              <a:cs typeface="Times New Roman" pitchFamily="18" charset="0"/>
            </a:rPr>
            <a:t>1.</a:t>
          </a:r>
          <a:endParaRPr lang="ru-RU" sz="3000" b="1" dirty="0">
            <a:latin typeface="Times New Roman" pitchFamily="18" charset="0"/>
            <a:cs typeface="Times New Roman" pitchFamily="18" charset="0"/>
          </a:endParaRPr>
        </a:p>
      </dgm:t>
    </dgm:pt>
    <dgm:pt modelId="{338F74EE-0A99-43A7-9CE7-CDADF98F1CC7}" type="parTrans" cxnId="{E9C4FBBB-94D8-4B95-9437-F54DF97B3DAD}">
      <dgm:prSet/>
      <dgm:spPr/>
      <dgm:t>
        <a:bodyPr/>
        <a:lstStyle/>
        <a:p>
          <a:endParaRPr lang="ru-RU"/>
        </a:p>
      </dgm:t>
    </dgm:pt>
    <dgm:pt modelId="{E46ACC36-54B0-4478-B199-4AA8A4B5F0EA}" type="sibTrans" cxnId="{E9C4FBBB-94D8-4B95-9437-F54DF97B3DAD}">
      <dgm:prSet/>
      <dgm:spPr/>
      <dgm:t>
        <a:bodyPr/>
        <a:lstStyle/>
        <a:p>
          <a:endParaRPr lang="ru-RU"/>
        </a:p>
      </dgm:t>
    </dgm:pt>
    <dgm:pt modelId="{BAE99CCA-23B0-4661-9EF5-9DDBB2A6C937}">
      <dgm:prSet phldrT="[Текст]" custT="1"/>
      <dgm:spPr/>
      <dgm:t>
        <a:bodyPr/>
        <a:lstStyle/>
        <a:p>
          <a:pPr algn="just">
            <a:lnSpc>
              <a:spcPct val="100000"/>
            </a:lnSpc>
          </a:pPr>
          <a:r>
            <a:rPr lang="ru-RU" sz="1100" dirty="0" smtClean="0"/>
            <a:t> </a:t>
          </a:r>
          <a:r>
            <a:rPr lang="ru-RU" sz="1500" dirty="0" smtClean="0">
              <a:latin typeface="Times New Roman" pitchFamily="18" charset="0"/>
              <a:cs typeface="Times New Roman" pitchFamily="18" charset="0"/>
            </a:rPr>
            <a:t>Оказывать содействие органам местного самоуправления муниципальных образований Архангельской области по своевременному внесению изменений                     в уставы и правовые акты представительных органов муниципальных образований Архангельской области </a:t>
          </a:r>
          <a:endParaRPr lang="ru-RU" sz="1500" dirty="0">
            <a:latin typeface="Times New Roman" pitchFamily="18" charset="0"/>
            <a:cs typeface="Times New Roman" pitchFamily="18" charset="0"/>
          </a:endParaRPr>
        </a:p>
      </dgm:t>
    </dgm:pt>
    <dgm:pt modelId="{F8B6B394-5245-4AC8-B0EB-3A16CA34C219}" type="parTrans" cxnId="{7F38127D-9C92-4D6D-A917-C95D9526A138}">
      <dgm:prSet/>
      <dgm:spPr/>
      <dgm:t>
        <a:bodyPr/>
        <a:lstStyle/>
        <a:p>
          <a:endParaRPr lang="ru-RU"/>
        </a:p>
      </dgm:t>
    </dgm:pt>
    <dgm:pt modelId="{608E3278-188D-4AFA-996E-E85EB060B536}" type="sibTrans" cxnId="{7F38127D-9C92-4D6D-A917-C95D9526A138}">
      <dgm:prSet/>
      <dgm:spPr/>
      <dgm:t>
        <a:bodyPr/>
        <a:lstStyle/>
        <a:p>
          <a:endParaRPr lang="ru-RU"/>
        </a:p>
      </dgm:t>
    </dgm:pt>
    <dgm:pt modelId="{026ECFDB-231F-46D3-8D18-7597A34B842B}">
      <dgm:prSet phldrT="[Текст]" custT="1"/>
      <dgm:spPr/>
      <dgm:t>
        <a:bodyPr/>
        <a:lstStyle/>
        <a:p>
          <a:r>
            <a:rPr lang="ru-RU" sz="3000" b="1" dirty="0" smtClean="0">
              <a:latin typeface="Times New Roman" pitchFamily="18" charset="0"/>
              <a:cs typeface="Times New Roman" pitchFamily="18" charset="0"/>
            </a:rPr>
            <a:t>2.</a:t>
          </a:r>
          <a:endParaRPr lang="ru-RU" sz="3000" b="1" dirty="0">
            <a:latin typeface="Times New Roman" pitchFamily="18" charset="0"/>
            <a:cs typeface="Times New Roman" pitchFamily="18" charset="0"/>
          </a:endParaRPr>
        </a:p>
      </dgm:t>
    </dgm:pt>
    <dgm:pt modelId="{6287B07A-D4DA-4964-A5EE-316816D3DA43}" type="parTrans" cxnId="{2A51CB26-C65E-47FE-9EF2-6D44CD042FE1}">
      <dgm:prSet/>
      <dgm:spPr/>
      <dgm:t>
        <a:bodyPr/>
        <a:lstStyle/>
        <a:p>
          <a:endParaRPr lang="ru-RU"/>
        </a:p>
      </dgm:t>
    </dgm:pt>
    <dgm:pt modelId="{D66ABE6D-9FA0-4249-9B44-A3B450918A4B}" type="sibTrans" cxnId="{2A51CB26-C65E-47FE-9EF2-6D44CD042FE1}">
      <dgm:prSet/>
      <dgm:spPr/>
      <dgm:t>
        <a:bodyPr/>
        <a:lstStyle/>
        <a:p>
          <a:endParaRPr lang="ru-RU"/>
        </a:p>
      </dgm:t>
    </dgm:pt>
    <dgm:pt modelId="{40E13275-357C-4EFD-AD35-3BDB7A2CE8B3}">
      <dgm:prSet phldrT="[Текст]" custT="1"/>
      <dgm:spPr/>
      <dgm:t>
        <a:bodyPr/>
        <a:lstStyle/>
        <a:p>
          <a:pPr algn="just">
            <a:lnSpc>
              <a:spcPct val="100000"/>
            </a:lnSpc>
          </a:pPr>
          <a:r>
            <a:rPr lang="ru-RU" sz="1100" dirty="0" smtClean="0"/>
            <a:t> </a:t>
          </a:r>
          <a:endParaRPr lang="ru-RU" sz="1450" dirty="0">
            <a:latin typeface="Times New Roman" pitchFamily="18" charset="0"/>
            <a:cs typeface="Times New Roman" pitchFamily="18" charset="0"/>
          </a:endParaRPr>
        </a:p>
      </dgm:t>
    </dgm:pt>
    <dgm:pt modelId="{73942206-8448-4F46-BF78-C69152EE61B3}" type="parTrans" cxnId="{49F1F0F0-0CC9-44B9-B2E6-F84EEF2D9350}">
      <dgm:prSet/>
      <dgm:spPr/>
      <dgm:t>
        <a:bodyPr/>
        <a:lstStyle/>
        <a:p>
          <a:endParaRPr lang="ru-RU"/>
        </a:p>
      </dgm:t>
    </dgm:pt>
    <dgm:pt modelId="{B2ECC101-E339-4208-935F-5CB752B224BC}" type="sibTrans" cxnId="{49F1F0F0-0CC9-44B9-B2E6-F84EEF2D9350}">
      <dgm:prSet/>
      <dgm:spPr/>
      <dgm:t>
        <a:bodyPr/>
        <a:lstStyle/>
        <a:p>
          <a:endParaRPr lang="ru-RU"/>
        </a:p>
      </dgm:t>
    </dgm:pt>
    <dgm:pt modelId="{FEC71C72-B8CC-44AF-BF12-19885000C7FE}">
      <dgm:prSet phldrT="[Текст]" custT="1"/>
      <dgm:spPr/>
      <dgm:t>
        <a:bodyPr/>
        <a:lstStyle/>
        <a:p>
          <a:r>
            <a:rPr lang="ru-RU" sz="3000" b="1" dirty="0" smtClean="0">
              <a:latin typeface="Times New Roman" pitchFamily="18" charset="0"/>
              <a:cs typeface="Times New Roman" pitchFamily="18" charset="0"/>
            </a:rPr>
            <a:t>3.</a:t>
          </a:r>
          <a:endParaRPr lang="ru-RU" sz="3000" b="1" dirty="0">
            <a:latin typeface="Times New Roman" pitchFamily="18" charset="0"/>
            <a:cs typeface="Times New Roman" pitchFamily="18" charset="0"/>
          </a:endParaRPr>
        </a:p>
      </dgm:t>
    </dgm:pt>
    <dgm:pt modelId="{CE8364BD-B9D3-4E96-AE12-27E3CE0D7DA7}" type="parTrans" cxnId="{8D3F9BDB-83E7-4D58-AB6F-BCC0C56B955E}">
      <dgm:prSet/>
      <dgm:spPr/>
      <dgm:t>
        <a:bodyPr/>
        <a:lstStyle/>
        <a:p>
          <a:endParaRPr lang="ru-RU"/>
        </a:p>
      </dgm:t>
    </dgm:pt>
    <dgm:pt modelId="{CDCB12EF-1569-403D-B37B-E16406895EA0}" type="sibTrans" cxnId="{8D3F9BDB-83E7-4D58-AB6F-BCC0C56B955E}">
      <dgm:prSet/>
      <dgm:spPr/>
      <dgm:t>
        <a:bodyPr/>
        <a:lstStyle/>
        <a:p>
          <a:endParaRPr lang="ru-RU"/>
        </a:p>
      </dgm:t>
    </dgm:pt>
    <dgm:pt modelId="{7D135C13-1E02-40E6-A7A8-6100D790F926}">
      <dgm:prSet phldrT="[Текст]" custT="1"/>
      <dgm:spPr/>
      <dgm:t>
        <a:bodyPr/>
        <a:lstStyle/>
        <a:p>
          <a:pPr algn="just"/>
          <a:r>
            <a:rPr lang="ru-RU" sz="1400" dirty="0" smtClean="0">
              <a:latin typeface="Times New Roman" pitchFamily="18" charset="0"/>
              <a:cs typeface="Times New Roman" pitchFamily="18" charset="0"/>
            </a:rPr>
            <a:t> О</a:t>
          </a:r>
          <a:r>
            <a:rPr lang="ru-RU" sz="1500" dirty="0" smtClean="0">
              <a:latin typeface="Times New Roman" pitchFamily="18" charset="0"/>
              <a:cs typeface="Times New Roman" pitchFamily="18" charset="0"/>
            </a:rPr>
            <a:t>рганизовать в целях стимулирования деятельности сельских старост ежегодное проведение областного конкурса «Лучший сельский староста Архангельской области»</a:t>
          </a:r>
          <a:endParaRPr lang="ru-RU" sz="1500" dirty="0">
            <a:latin typeface="Times New Roman" pitchFamily="18" charset="0"/>
            <a:cs typeface="Times New Roman" pitchFamily="18" charset="0"/>
          </a:endParaRPr>
        </a:p>
      </dgm:t>
    </dgm:pt>
    <dgm:pt modelId="{20CE0842-1E19-4F4E-A702-5DD6B324D59A}" type="parTrans" cxnId="{0030DE20-6E9B-46AD-897D-6C88F1955E79}">
      <dgm:prSet/>
      <dgm:spPr/>
      <dgm:t>
        <a:bodyPr/>
        <a:lstStyle/>
        <a:p>
          <a:endParaRPr lang="ru-RU"/>
        </a:p>
      </dgm:t>
    </dgm:pt>
    <dgm:pt modelId="{B48AE629-EAE7-41F0-9EEF-7A90D01DC1AE}" type="sibTrans" cxnId="{0030DE20-6E9B-46AD-897D-6C88F1955E79}">
      <dgm:prSet/>
      <dgm:spPr/>
      <dgm:t>
        <a:bodyPr/>
        <a:lstStyle/>
        <a:p>
          <a:endParaRPr lang="ru-RU"/>
        </a:p>
      </dgm:t>
    </dgm:pt>
    <dgm:pt modelId="{4D0B07EE-FC29-4BB9-88A6-30259F9D319C}">
      <dgm:prSet phldrT="[Текст]" phldr="1"/>
      <dgm:spPr/>
      <dgm:t>
        <a:bodyPr/>
        <a:lstStyle/>
        <a:p>
          <a:pPr algn="l">
            <a:lnSpc>
              <a:spcPct val="90000"/>
            </a:lnSpc>
          </a:pPr>
          <a:endParaRPr lang="ru-RU" sz="1100" dirty="0"/>
        </a:p>
      </dgm:t>
    </dgm:pt>
    <dgm:pt modelId="{B1319A0F-D550-4218-B3BF-B58991B62930}" type="sibTrans" cxnId="{3F067477-E9C2-4023-940B-4A0B2F09EBCA}">
      <dgm:prSet/>
      <dgm:spPr/>
      <dgm:t>
        <a:bodyPr/>
        <a:lstStyle/>
        <a:p>
          <a:endParaRPr lang="ru-RU"/>
        </a:p>
      </dgm:t>
    </dgm:pt>
    <dgm:pt modelId="{2F173BE5-EFC3-4427-980D-09C0F4404CC8}" type="parTrans" cxnId="{3F067477-E9C2-4023-940B-4A0B2F09EBCA}">
      <dgm:prSet/>
      <dgm:spPr/>
      <dgm:t>
        <a:bodyPr/>
        <a:lstStyle/>
        <a:p>
          <a:endParaRPr lang="ru-RU"/>
        </a:p>
      </dgm:t>
    </dgm:pt>
    <dgm:pt modelId="{B6958E08-EE4D-4FC4-8CAA-F6DF60EA05C8}">
      <dgm:prSet phldrT="[Текст]" phldr="1"/>
      <dgm:spPr/>
      <dgm:t>
        <a:bodyPr/>
        <a:lstStyle/>
        <a:p>
          <a:pPr algn="l">
            <a:lnSpc>
              <a:spcPct val="90000"/>
            </a:lnSpc>
          </a:pPr>
          <a:endParaRPr lang="ru-RU" sz="1100" dirty="0"/>
        </a:p>
      </dgm:t>
    </dgm:pt>
    <dgm:pt modelId="{0D40A61E-8A74-4B02-949D-64E4B6F85DDB}" type="sibTrans" cxnId="{012B67B8-D4CE-48C6-9384-E42A4F4DB541}">
      <dgm:prSet/>
      <dgm:spPr/>
      <dgm:t>
        <a:bodyPr/>
        <a:lstStyle/>
        <a:p>
          <a:endParaRPr lang="ru-RU"/>
        </a:p>
      </dgm:t>
    </dgm:pt>
    <dgm:pt modelId="{5E7D6566-B5ED-4D59-A06B-0F4C545B6C6A}" type="parTrans" cxnId="{012B67B8-D4CE-48C6-9384-E42A4F4DB541}">
      <dgm:prSet/>
      <dgm:spPr/>
      <dgm:t>
        <a:bodyPr/>
        <a:lstStyle/>
        <a:p>
          <a:endParaRPr lang="ru-RU"/>
        </a:p>
      </dgm:t>
    </dgm:pt>
    <dgm:pt modelId="{9802CD38-B635-4009-BD61-BC64C35FA3C6}">
      <dgm:prSet phldrT="[Текст]" custT="1"/>
      <dgm:spPr/>
      <dgm:t>
        <a:bodyPr/>
        <a:lstStyle/>
        <a:p>
          <a:pPr algn="just">
            <a:lnSpc>
              <a:spcPct val="100000"/>
            </a:lnSpc>
          </a:pPr>
          <a:r>
            <a:rPr lang="ru-RU" sz="1450" dirty="0" smtClean="0">
              <a:latin typeface="Times New Roman" pitchFamily="18" charset="0"/>
              <a:cs typeface="Times New Roman" pitchFamily="18" charset="0"/>
            </a:rPr>
            <a:t>Организовать оказание консультативной и методической помощи муниципальным образованиям Архангельской области в реализации законодательства о сельских старостах путем проведения обучающих семинаров для глав, муниципальных служащих муниципальных образований Архангельской области и сельских старост</a:t>
          </a:r>
          <a:endParaRPr lang="ru-RU" sz="1450" dirty="0">
            <a:latin typeface="Times New Roman" pitchFamily="18" charset="0"/>
            <a:cs typeface="Times New Roman" pitchFamily="18" charset="0"/>
          </a:endParaRPr>
        </a:p>
      </dgm:t>
    </dgm:pt>
    <dgm:pt modelId="{72680415-E296-4C9C-8E4B-681E31A3CF7B}" type="parTrans" cxnId="{788F8FC1-264C-40A8-9FC1-8AC7949096C0}">
      <dgm:prSet/>
      <dgm:spPr/>
      <dgm:t>
        <a:bodyPr/>
        <a:lstStyle/>
        <a:p>
          <a:endParaRPr lang="ru-RU"/>
        </a:p>
      </dgm:t>
    </dgm:pt>
    <dgm:pt modelId="{E1A6D7C2-77B2-4EFE-85DC-E14D5EACBD36}" type="sibTrans" cxnId="{788F8FC1-264C-40A8-9FC1-8AC7949096C0}">
      <dgm:prSet/>
      <dgm:spPr/>
      <dgm:t>
        <a:bodyPr/>
        <a:lstStyle/>
        <a:p>
          <a:endParaRPr lang="ru-RU"/>
        </a:p>
      </dgm:t>
    </dgm:pt>
    <dgm:pt modelId="{E907362A-F51E-439B-A9C4-2256DF5FAE44}" type="pres">
      <dgm:prSet presAssocID="{BCE1E999-1CCC-4BB9-A0C0-0C80A8DFDC7E}" presName="linearFlow" presStyleCnt="0">
        <dgm:presLayoutVars>
          <dgm:dir/>
          <dgm:animLvl val="lvl"/>
          <dgm:resizeHandles val="exact"/>
        </dgm:presLayoutVars>
      </dgm:prSet>
      <dgm:spPr/>
      <dgm:t>
        <a:bodyPr/>
        <a:lstStyle/>
        <a:p>
          <a:endParaRPr lang="ru-RU"/>
        </a:p>
      </dgm:t>
    </dgm:pt>
    <dgm:pt modelId="{F2E08503-A2E4-467D-886E-A3015B1C0ACB}" type="pres">
      <dgm:prSet presAssocID="{06D40BE7-917F-45CF-88D0-1C29068466DD}" presName="composite" presStyleCnt="0"/>
      <dgm:spPr/>
    </dgm:pt>
    <dgm:pt modelId="{4B4E0D16-437D-4139-B2DF-D58198A31463}" type="pres">
      <dgm:prSet presAssocID="{06D40BE7-917F-45CF-88D0-1C29068466DD}" presName="parentText" presStyleLbl="alignNode1" presStyleIdx="0" presStyleCnt="3">
        <dgm:presLayoutVars>
          <dgm:chMax val="1"/>
          <dgm:bulletEnabled val="1"/>
        </dgm:presLayoutVars>
      </dgm:prSet>
      <dgm:spPr/>
      <dgm:t>
        <a:bodyPr/>
        <a:lstStyle/>
        <a:p>
          <a:endParaRPr lang="ru-RU"/>
        </a:p>
      </dgm:t>
    </dgm:pt>
    <dgm:pt modelId="{E90DCC64-EEA2-43B1-A945-E88099F577F1}" type="pres">
      <dgm:prSet presAssocID="{06D40BE7-917F-45CF-88D0-1C29068466DD}" presName="descendantText" presStyleLbl="alignAcc1" presStyleIdx="0" presStyleCnt="3">
        <dgm:presLayoutVars>
          <dgm:bulletEnabled val="1"/>
        </dgm:presLayoutVars>
      </dgm:prSet>
      <dgm:spPr/>
      <dgm:t>
        <a:bodyPr/>
        <a:lstStyle/>
        <a:p>
          <a:endParaRPr lang="ru-RU"/>
        </a:p>
      </dgm:t>
    </dgm:pt>
    <dgm:pt modelId="{6D716638-B90F-4E9D-93A9-E30093BB70F8}" type="pres">
      <dgm:prSet presAssocID="{E46ACC36-54B0-4478-B199-4AA8A4B5F0EA}" presName="sp" presStyleCnt="0"/>
      <dgm:spPr/>
    </dgm:pt>
    <dgm:pt modelId="{4DEFEE3C-BF5D-420F-A162-D43B21C2892B}" type="pres">
      <dgm:prSet presAssocID="{026ECFDB-231F-46D3-8D18-7597A34B842B}" presName="composite" presStyleCnt="0"/>
      <dgm:spPr/>
    </dgm:pt>
    <dgm:pt modelId="{C919FEC3-054D-44E6-8525-40659920C257}" type="pres">
      <dgm:prSet presAssocID="{026ECFDB-231F-46D3-8D18-7597A34B842B}" presName="parentText" presStyleLbl="alignNode1" presStyleIdx="1" presStyleCnt="3" custLinFactNeighborX="6012" custLinFactNeighborY="-505">
        <dgm:presLayoutVars>
          <dgm:chMax val="1"/>
          <dgm:bulletEnabled val="1"/>
        </dgm:presLayoutVars>
      </dgm:prSet>
      <dgm:spPr/>
      <dgm:t>
        <a:bodyPr/>
        <a:lstStyle/>
        <a:p>
          <a:endParaRPr lang="ru-RU"/>
        </a:p>
      </dgm:t>
    </dgm:pt>
    <dgm:pt modelId="{A9D133DC-CB05-48B3-ABB5-981A8D3D1619}" type="pres">
      <dgm:prSet presAssocID="{026ECFDB-231F-46D3-8D18-7597A34B842B}" presName="descendantText" presStyleLbl="alignAcc1" presStyleIdx="1" presStyleCnt="3">
        <dgm:presLayoutVars>
          <dgm:bulletEnabled val="1"/>
        </dgm:presLayoutVars>
      </dgm:prSet>
      <dgm:spPr/>
      <dgm:t>
        <a:bodyPr/>
        <a:lstStyle/>
        <a:p>
          <a:endParaRPr lang="ru-RU"/>
        </a:p>
      </dgm:t>
    </dgm:pt>
    <dgm:pt modelId="{0EF7D00F-2914-4DA3-9EE4-7121824ADE62}" type="pres">
      <dgm:prSet presAssocID="{D66ABE6D-9FA0-4249-9B44-A3B450918A4B}" presName="sp" presStyleCnt="0"/>
      <dgm:spPr/>
    </dgm:pt>
    <dgm:pt modelId="{4692637B-55E6-41DF-943A-595D6393B36F}" type="pres">
      <dgm:prSet presAssocID="{FEC71C72-B8CC-44AF-BF12-19885000C7FE}" presName="composite" presStyleCnt="0"/>
      <dgm:spPr/>
    </dgm:pt>
    <dgm:pt modelId="{77331FD0-AD8F-4095-8CD7-C5F001E2A9A7}" type="pres">
      <dgm:prSet presAssocID="{FEC71C72-B8CC-44AF-BF12-19885000C7FE}" presName="parentText" presStyleLbl="alignNode1" presStyleIdx="2" presStyleCnt="3">
        <dgm:presLayoutVars>
          <dgm:chMax val="1"/>
          <dgm:bulletEnabled val="1"/>
        </dgm:presLayoutVars>
      </dgm:prSet>
      <dgm:spPr/>
      <dgm:t>
        <a:bodyPr/>
        <a:lstStyle/>
        <a:p>
          <a:endParaRPr lang="ru-RU"/>
        </a:p>
      </dgm:t>
    </dgm:pt>
    <dgm:pt modelId="{E54E32CC-A858-4C86-8CE6-E1940134AF7C}" type="pres">
      <dgm:prSet presAssocID="{FEC71C72-B8CC-44AF-BF12-19885000C7FE}" presName="descendantText" presStyleLbl="alignAcc1" presStyleIdx="2" presStyleCnt="3">
        <dgm:presLayoutVars>
          <dgm:bulletEnabled val="1"/>
        </dgm:presLayoutVars>
      </dgm:prSet>
      <dgm:spPr/>
      <dgm:t>
        <a:bodyPr/>
        <a:lstStyle/>
        <a:p>
          <a:endParaRPr lang="ru-RU"/>
        </a:p>
      </dgm:t>
    </dgm:pt>
  </dgm:ptLst>
  <dgm:cxnLst>
    <dgm:cxn modelId="{0030DE20-6E9B-46AD-897D-6C88F1955E79}" srcId="{FEC71C72-B8CC-44AF-BF12-19885000C7FE}" destId="{7D135C13-1E02-40E6-A7A8-6100D790F926}" srcOrd="0" destOrd="0" parTransId="{20CE0842-1E19-4F4E-A702-5DD6B324D59A}" sibTransId="{B48AE629-EAE7-41F0-9EEF-7A90D01DC1AE}"/>
    <dgm:cxn modelId="{83233996-A035-48CF-808F-1703C6A4E95E}" type="presOf" srcId="{06D40BE7-917F-45CF-88D0-1C29068466DD}" destId="{4B4E0D16-437D-4139-B2DF-D58198A31463}" srcOrd="0" destOrd="0" presId="urn:microsoft.com/office/officeart/2005/8/layout/chevron2"/>
    <dgm:cxn modelId="{5CBAED9A-0D80-4387-A901-C419112BEE6D}" type="presOf" srcId="{026ECFDB-231F-46D3-8D18-7597A34B842B}" destId="{C919FEC3-054D-44E6-8525-40659920C257}" srcOrd="0" destOrd="0" presId="urn:microsoft.com/office/officeart/2005/8/layout/chevron2"/>
    <dgm:cxn modelId="{349EB323-4FD4-4380-A8A6-87F6A5638E8E}" type="presOf" srcId="{BAE99CCA-23B0-4661-9EF5-9DDBB2A6C937}" destId="{E90DCC64-EEA2-43B1-A945-E88099F577F1}" srcOrd="0" destOrd="0" presId="urn:microsoft.com/office/officeart/2005/8/layout/chevron2"/>
    <dgm:cxn modelId="{788F8FC1-264C-40A8-9FC1-8AC7949096C0}" srcId="{026ECFDB-231F-46D3-8D18-7597A34B842B}" destId="{9802CD38-B635-4009-BD61-BC64C35FA3C6}" srcOrd="1" destOrd="0" parTransId="{72680415-E296-4C9C-8E4B-681E31A3CF7B}" sibTransId="{E1A6D7C2-77B2-4EFE-85DC-E14D5EACBD36}"/>
    <dgm:cxn modelId="{031C80BF-FBF9-4AC0-87B7-F9682A5C2594}" type="presOf" srcId="{BCE1E999-1CCC-4BB9-A0C0-0C80A8DFDC7E}" destId="{E907362A-F51E-439B-A9C4-2256DF5FAE44}" srcOrd="0" destOrd="0" presId="urn:microsoft.com/office/officeart/2005/8/layout/chevron2"/>
    <dgm:cxn modelId="{6D12FB1D-7E6A-4784-8CE4-256C6F512EFB}" type="presOf" srcId="{9802CD38-B635-4009-BD61-BC64C35FA3C6}" destId="{A9D133DC-CB05-48B3-ABB5-981A8D3D1619}" srcOrd="0" destOrd="1" presId="urn:microsoft.com/office/officeart/2005/8/layout/chevron2"/>
    <dgm:cxn modelId="{2A51CB26-C65E-47FE-9EF2-6D44CD042FE1}" srcId="{BCE1E999-1CCC-4BB9-A0C0-0C80A8DFDC7E}" destId="{026ECFDB-231F-46D3-8D18-7597A34B842B}" srcOrd="1" destOrd="0" parTransId="{6287B07A-D4DA-4964-A5EE-316816D3DA43}" sibTransId="{D66ABE6D-9FA0-4249-9B44-A3B450918A4B}"/>
    <dgm:cxn modelId="{3F067477-E9C2-4023-940B-4A0B2F09EBCA}" srcId="{026ECFDB-231F-46D3-8D18-7597A34B842B}" destId="{4D0B07EE-FC29-4BB9-88A6-30259F9D319C}" srcOrd="2" destOrd="0" parTransId="{2F173BE5-EFC3-4427-980D-09C0F4404CC8}" sibTransId="{B1319A0F-D550-4218-B3BF-B58991B62930}"/>
    <dgm:cxn modelId="{E457DD61-E5E5-4EBA-929A-01D2BB88AF97}" type="presOf" srcId="{B6958E08-EE4D-4FC4-8CAA-F6DF60EA05C8}" destId="{E90DCC64-EEA2-43B1-A945-E88099F577F1}" srcOrd="0" destOrd="1" presId="urn:microsoft.com/office/officeart/2005/8/layout/chevron2"/>
    <dgm:cxn modelId="{7F38127D-9C92-4D6D-A917-C95D9526A138}" srcId="{06D40BE7-917F-45CF-88D0-1C29068466DD}" destId="{BAE99CCA-23B0-4661-9EF5-9DDBB2A6C937}" srcOrd="0" destOrd="0" parTransId="{F8B6B394-5245-4AC8-B0EB-3A16CA34C219}" sibTransId="{608E3278-188D-4AFA-996E-E85EB060B536}"/>
    <dgm:cxn modelId="{6829ADF0-1448-4852-9267-B549F6C73A88}" type="presOf" srcId="{40E13275-357C-4EFD-AD35-3BDB7A2CE8B3}" destId="{A9D133DC-CB05-48B3-ABB5-981A8D3D1619}" srcOrd="0" destOrd="0" presId="urn:microsoft.com/office/officeart/2005/8/layout/chevron2"/>
    <dgm:cxn modelId="{3BD54253-AB52-4DAC-BC46-522A700416B8}" type="presOf" srcId="{4D0B07EE-FC29-4BB9-88A6-30259F9D319C}" destId="{A9D133DC-CB05-48B3-ABB5-981A8D3D1619}" srcOrd="0" destOrd="2" presId="urn:microsoft.com/office/officeart/2005/8/layout/chevron2"/>
    <dgm:cxn modelId="{49F1F0F0-0CC9-44B9-B2E6-F84EEF2D9350}" srcId="{026ECFDB-231F-46D3-8D18-7597A34B842B}" destId="{40E13275-357C-4EFD-AD35-3BDB7A2CE8B3}" srcOrd="0" destOrd="0" parTransId="{73942206-8448-4F46-BF78-C69152EE61B3}" sibTransId="{B2ECC101-E339-4208-935F-5CB752B224BC}"/>
    <dgm:cxn modelId="{B72C1977-37D5-4DDD-9EDF-0778BC621CBA}" type="presOf" srcId="{FEC71C72-B8CC-44AF-BF12-19885000C7FE}" destId="{77331FD0-AD8F-4095-8CD7-C5F001E2A9A7}" srcOrd="0" destOrd="0" presId="urn:microsoft.com/office/officeart/2005/8/layout/chevron2"/>
    <dgm:cxn modelId="{E9C4FBBB-94D8-4B95-9437-F54DF97B3DAD}" srcId="{BCE1E999-1CCC-4BB9-A0C0-0C80A8DFDC7E}" destId="{06D40BE7-917F-45CF-88D0-1C29068466DD}" srcOrd="0" destOrd="0" parTransId="{338F74EE-0A99-43A7-9CE7-CDADF98F1CC7}" sibTransId="{E46ACC36-54B0-4478-B199-4AA8A4B5F0EA}"/>
    <dgm:cxn modelId="{8D3F9BDB-83E7-4D58-AB6F-BCC0C56B955E}" srcId="{BCE1E999-1CCC-4BB9-A0C0-0C80A8DFDC7E}" destId="{FEC71C72-B8CC-44AF-BF12-19885000C7FE}" srcOrd="2" destOrd="0" parTransId="{CE8364BD-B9D3-4E96-AE12-27E3CE0D7DA7}" sibTransId="{CDCB12EF-1569-403D-B37B-E16406895EA0}"/>
    <dgm:cxn modelId="{012B67B8-D4CE-48C6-9384-E42A4F4DB541}" srcId="{06D40BE7-917F-45CF-88D0-1C29068466DD}" destId="{B6958E08-EE4D-4FC4-8CAA-F6DF60EA05C8}" srcOrd="1" destOrd="0" parTransId="{5E7D6566-B5ED-4D59-A06B-0F4C545B6C6A}" sibTransId="{0D40A61E-8A74-4B02-949D-64E4B6F85DDB}"/>
    <dgm:cxn modelId="{A14E937A-F5AC-4A4B-BA26-AED70B983C1B}" type="presOf" srcId="{7D135C13-1E02-40E6-A7A8-6100D790F926}" destId="{E54E32CC-A858-4C86-8CE6-E1940134AF7C}" srcOrd="0" destOrd="0" presId="urn:microsoft.com/office/officeart/2005/8/layout/chevron2"/>
    <dgm:cxn modelId="{14A61E15-3C7C-4CD3-BA99-8DAA66DE6D20}" type="presParOf" srcId="{E907362A-F51E-439B-A9C4-2256DF5FAE44}" destId="{F2E08503-A2E4-467D-886E-A3015B1C0ACB}" srcOrd="0" destOrd="0" presId="urn:microsoft.com/office/officeart/2005/8/layout/chevron2"/>
    <dgm:cxn modelId="{B9F07C15-628C-4466-B88A-16F953AA4C4B}" type="presParOf" srcId="{F2E08503-A2E4-467D-886E-A3015B1C0ACB}" destId="{4B4E0D16-437D-4139-B2DF-D58198A31463}" srcOrd="0" destOrd="0" presId="urn:microsoft.com/office/officeart/2005/8/layout/chevron2"/>
    <dgm:cxn modelId="{9D14BDAF-C14F-4058-BD7D-3C07FFD0B6A8}" type="presParOf" srcId="{F2E08503-A2E4-467D-886E-A3015B1C0ACB}" destId="{E90DCC64-EEA2-43B1-A945-E88099F577F1}" srcOrd="1" destOrd="0" presId="urn:microsoft.com/office/officeart/2005/8/layout/chevron2"/>
    <dgm:cxn modelId="{EA0F34C6-A790-47AD-8ED6-14F977C79DD1}" type="presParOf" srcId="{E907362A-F51E-439B-A9C4-2256DF5FAE44}" destId="{6D716638-B90F-4E9D-93A9-E30093BB70F8}" srcOrd="1" destOrd="0" presId="urn:microsoft.com/office/officeart/2005/8/layout/chevron2"/>
    <dgm:cxn modelId="{C8BBC93F-FA95-4BD9-A5B2-38F1BEACC29F}" type="presParOf" srcId="{E907362A-F51E-439B-A9C4-2256DF5FAE44}" destId="{4DEFEE3C-BF5D-420F-A162-D43B21C2892B}" srcOrd="2" destOrd="0" presId="urn:microsoft.com/office/officeart/2005/8/layout/chevron2"/>
    <dgm:cxn modelId="{0EF3EB3D-573C-410A-9862-D69EA3AF8141}" type="presParOf" srcId="{4DEFEE3C-BF5D-420F-A162-D43B21C2892B}" destId="{C919FEC3-054D-44E6-8525-40659920C257}" srcOrd="0" destOrd="0" presId="urn:microsoft.com/office/officeart/2005/8/layout/chevron2"/>
    <dgm:cxn modelId="{8B271733-972D-4CF8-B955-D6E24FB88C53}" type="presParOf" srcId="{4DEFEE3C-BF5D-420F-A162-D43B21C2892B}" destId="{A9D133DC-CB05-48B3-ABB5-981A8D3D1619}" srcOrd="1" destOrd="0" presId="urn:microsoft.com/office/officeart/2005/8/layout/chevron2"/>
    <dgm:cxn modelId="{F9067D24-CEA1-4744-B656-1E8C0A7D0B5A}" type="presParOf" srcId="{E907362A-F51E-439B-A9C4-2256DF5FAE44}" destId="{0EF7D00F-2914-4DA3-9EE4-7121824ADE62}" srcOrd="3" destOrd="0" presId="urn:microsoft.com/office/officeart/2005/8/layout/chevron2"/>
    <dgm:cxn modelId="{9D94431B-FBB4-47EA-B57D-DB2C19CD60CF}" type="presParOf" srcId="{E907362A-F51E-439B-A9C4-2256DF5FAE44}" destId="{4692637B-55E6-41DF-943A-595D6393B36F}" srcOrd="4" destOrd="0" presId="urn:microsoft.com/office/officeart/2005/8/layout/chevron2"/>
    <dgm:cxn modelId="{455332E2-D8BD-456B-AF5F-922CE90D935E}" type="presParOf" srcId="{4692637B-55E6-41DF-943A-595D6393B36F}" destId="{77331FD0-AD8F-4095-8CD7-C5F001E2A9A7}" srcOrd="0" destOrd="0" presId="urn:microsoft.com/office/officeart/2005/8/layout/chevron2"/>
    <dgm:cxn modelId="{01EC4CEA-EDEE-4C34-88CE-D4A707483BBB}" type="presParOf" srcId="{4692637B-55E6-41DF-943A-595D6393B36F}" destId="{E54E32CC-A858-4C86-8CE6-E1940134AF7C}"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E1E999-1CCC-4BB9-A0C0-0C80A8DFDC7E}" type="doc">
      <dgm:prSet loTypeId="urn:microsoft.com/office/officeart/2005/8/layout/chevron2" loCatId="list" qsTypeId="urn:microsoft.com/office/officeart/2005/8/quickstyle/simple1" qsCatId="simple" csTypeId="urn:microsoft.com/office/officeart/2005/8/colors/accent3_4" csCatId="accent3" phldr="1"/>
      <dgm:spPr/>
      <dgm:t>
        <a:bodyPr/>
        <a:lstStyle/>
        <a:p>
          <a:endParaRPr lang="ru-RU"/>
        </a:p>
      </dgm:t>
    </dgm:pt>
    <dgm:pt modelId="{06D40BE7-917F-45CF-88D0-1C29068466DD}">
      <dgm:prSet phldrT="[Текст]" custT="1"/>
      <dgm:spPr/>
      <dgm:t>
        <a:bodyPr/>
        <a:lstStyle/>
        <a:p>
          <a:r>
            <a:rPr lang="ru-RU" sz="3500" b="1" dirty="0" smtClean="0">
              <a:latin typeface="Times New Roman" pitchFamily="18" charset="0"/>
              <a:cs typeface="Times New Roman" pitchFamily="18" charset="0"/>
            </a:rPr>
            <a:t>1.</a:t>
          </a:r>
          <a:endParaRPr lang="ru-RU" sz="3500" b="1" dirty="0">
            <a:latin typeface="Times New Roman" pitchFamily="18" charset="0"/>
            <a:cs typeface="Times New Roman" pitchFamily="18" charset="0"/>
          </a:endParaRPr>
        </a:p>
      </dgm:t>
    </dgm:pt>
    <dgm:pt modelId="{338F74EE-0A99-43A7-9CE7-CDADF98F1CC7}" type="parTrans" cxnId="{E9C4FBBB-94D8-4B95-9437-F54DF97B3DAD}">
      <dgm:prSet/>
      <dgm:spPr/>
      <dgm:t>
        <a:bodyPr/>
        <a:lstStyle/>
        <a:p>
          <a:endParaRPr lang="ru-RU"/>
        </a:p>
      </dgm:t>
    </dgm:pt>
    <dgm:pt modelId="{E46ACC36-54B0-4478-B199-4AA8A4B5F0EA}" type="sibTrans" cxnId="{E9C4FBBB-94D8-4B95-9437-F54DF97B3DAD}">
      <dgm:prSet/>
      <dgm:spPr/>
      <dgm:t>
        <a:bodyPr/>
        <a:lstStyle/>
        <a:p>
          <a:endParaRPr lang="ru-RU"/>
        </a:p>
      </dgm:t>
    </dgm:pt>
    <dgm:pt modelId="{BAE99CCA-23B0-4661-9EF5-9DDBB2A6C937}">
      <dgm:prSet phldrT="[Текст]" custT="1"/>
      <dgm:spPr/>
      <dgm:t>
        <a:bodyPr/>
        <a:lstStyle/>
        <a:p>
          <a:pPr algn="just">
            <a:lnSpc>
              <a:spcPct val="100000"/>
            </a:lnSpc>
          </a:pPr>
          <a:r>
            <a:rPr lang="ru-RU" sz="1100" dirty="0" smtClean="0"/>
            <a:t> </a:t>
          </a:r>
          <a:r>
            <a:rPr lang="ru-RU" sz="1700" dirty="0" smtClean="0">
              <a:latin typeface="Times New Roman" pitchFamily="18" charset="0"/>
              <a:cs typeface="Times New Roman" pitchFamily="18" charset="0"/>
            </a:rPr>
            <a:t>Обеспечить разработку и принятие муниципальных НПА, регулирующих порядок проведения сходов граждан по вопросам выдвижения кандидатуры сельского старосты и досрочного прекращения его полномочий, порядок обеспечения деятельности сельского старосты, гарантии его деятельности, порядок информирования жителей сельского населенного пункта                о деятельности сельского старосты</a:t>
          </a:r>
          <a:endParaRPr lang="ru-RU" sz="1700" dirty="0">
            <a:latin typeface="Times New Roman" pitchFamily="18" charset="0"/>
            <a:cs typeface="Times New Roman" pitchFamily="18" charset="0"/>
          </a:endParaRPr>
        </a:p>
      </dgm:t>
    </dgm:pt>
    <dgm:pt modelId="{F8B6B394-5245-4AC8-B0EB-3A16CA34C219}" type="parTrans" cxnId="{7F38127D-9C92-4D6D-A917-C95D9526A138}">
      <dgm:prSet/>
      <dgm:spPr/>
      <dgm:t>
        <a:bodyPr/>
        <a:lstStyle/>
        <a:p>
          <a:endParaRPr lang="ru-RU"/>
        </a:p>
      </dgm:t>
    </dgm:pt>
    <dgm:pt modelId="{608E3278-188D-4AFA-996E-E85EB060B536}" type="sibTrans" cxnId="{7F38127D-9C92-4D6D-A917-C95D9526A138}">
      <dgm:prSet/>
      <dgm:spPr/>
      <dgm:t>
        <a:bodyPr/>
        <a:lstStyle/>
        <a:p>
          <a:endParaRPr lang="ru-RU"/>
        </a:p>
      </dgm:t>
    </dgm:pt>
    <dgm:pt modelId="{B6958E08-EE4D-4FC4-8CAA-F6DF60EA05C8}">
      <dgm:prSet phldrT="[Текст]" phldr="1"/>
      <dgm:spPr/>
      <dgm:t>
        <a:bodyPr/>
        <a:lstStyle/>
        <a:p>
          <a:pPr algn="l">
            <a:lnSpc>
              <a:spcPct val="90000"/>
            </a:lnSpc>
          </a:pPr>
          <a:endParaRPr lang="ru-RU" sz="1100" dirty="0"/>
        </a:p>
      </dgm:t>
    </dgm:pt>
    <dgm:pt modelId="{5E7D6566-B5ED-4D59-A06B-0F4C545B6C6A}" type="parTrans" cxnId="{012B67B8-D4CE-48C6-9384-E42A4F4DB541}">
      <dgm:prSet/>
      <dgm:spPr/>
      <dgm:t>
        <a:bodyPr/>
        <a:lstStyle/>
        <a:p>
          <a:endParaRPr lang="ru-RU"/>
        </a:p>
      </dgm:t>
    </dgm:pt>
    <dgm:pt modelId="{0D40A61E-8A74-4B02-949D-64E4B6F85DDB}" type="sibTrans" cxnId="{012B67B8-D4CE-48C6-9384-E42A4F4DB541}">
      <dgm:prSet/>
      <dgm:spPr/>
      <dgm:t>
        <a:bodyPr/>
        <a:lstStyle/>
        <a:p>
          <a:endParaRPr lang="ru-RU"/>
        </a:p>
      </dgm:t>
    </dgm:pt>
    <dgm:pt modelId="{026ECFDB-231F-46D3-8D18-7597A34B842B}">
      <dgm:prSet phldrT="[Текст]" custT="1"/>
      <dgm:spPr/>
      <dgm:t>
        <a:bodyPr/>
        <a:lstStyle/>
        <a:p>
          <a:r>
            <a:rPr lang="ru-RU" sz="3500" dirty="0" smtClean="0">
              <a:latin typeface="Times New Roman" pitchFamily="18" charset="0"/>
              <a:cs typeface="Times New Roman" pitchFamily="18" charset="0"/>
            </a:rPr>
            <a:t>2.</a:t>
          </a:r>
          <a:endParaRPr lang="ru-RU" sz="3500" dirty="0">
            <a:latin typeface="Times New Roman" pitchFamily="18" charset="0"/>
            <a:cs typeface="Times New Roman" pitchFamily="18" charset="0"/>
          </a:endParaRPr>
        </a:p>
      </dgm:t>
    </dgm:pt>
    <dgm:pt modelId="{6287B07A-D4DA-4964-A5EE-316816D3DA43}" type="parTrans" cxnId="{2A51CB26-C65E-47FE-9EF2-6D44CD042FE1}">
      <dgm:prSet/>
      <dgm:spPr/>
      <dgm:t>
        <a:bodyPr/>
        <a:lstStyle/>
        <a:p>
          <a:endParaRPr lang="ru-RU"/>
        </a:p>
      </dgm:t>
    </dgm:pt>
    <dgm:pt modelId="{D66ABE6D-9FA0-4249-9B44-A3B450918A4B}" type="sibTrans" cxnId="{2A51CB26-C65E-47FE-9EF2-6D44CD042FE1}">
      <dgm:prSet/>
      <dgm:spPr/>
      <dgm:t>
        <a:bodyPr/>
        <a:lstStyle/>
        <a:p>
          <a:endParaRPr lang="ru-RU"/>
        </a:p>
      </dgm:t>
    </dgm:pt>
    <dgm:pt modelId="{40E13275-357C-4EFD-AD35-3BDB7A2CE8B3}">
      <dgm:prSet phldrT="[Текст]" custT="1"/>
      <dgm:spPr/>
      <dgm:t>
        <a:bodyPr/>
        <a:lstStyle/>
        <a:p>
          <a:pPr algn="just">
            <a:lnSpc>
              <a:spcPct val="100000"/>
            </a:lnSpc>
          </a:pPr>
          <a:r>
            <a:rPr lang="ru-RU" sz="1700" dirty="0" smtClean="0">
              <a:latin typeface="Times New Roman" pitchFamily="18" charset="0"/>
              <a:cs typeface="Times New Roman" pitchFamily="18" charset="0"/>
            </a:rPr>
            <a:t>Определить порядок и обеспечить размещение информации                 о назначенных сельских старостах и их контактной информации на официальных сайтах органов местного самоуправления муниципальных округов, муниципальных районов и городских округов Архангельской области в информационно-телекоммуникационной сети «Интернет»</a:t>
          </a:r>
          <a:endParaRPr lang="ru-RU" sz="1700" dirty="0">
            <a:latin typeface="Times New Roman" pitchFamily="18" charset="0"/>
            <a:cs typeface="Times New Roman" pitchFamily="18" charset="0"/>
          </a:endParaRPr>
        </a:p>
      </dgm:t>
    </dgm:pt>
    <dgm:pt modelId="{73942206-8448-4F46-BF78-C69152EE61B3}" type="parTrans" cxnId="{49F1F0F0-0CC9-44B9-B2E6-F84EEF2D9350}">
      <dgm:prSet/>
      <dgm:spPr/>
      <dgm:t>
        <a:bodyPr/>
        <a:lstStyle/>
        <a:p>
          <a:endParaRPr lang="ru-RU"/>
        </a:p>
      </dgm:t>
    </dgm:pt>
    <dgm:pt modelId="{B2ECC101-E339-4208-935F-5CB752B224BC}" type="sibTrans" cxnId="{49F1F0F0-0CC9-44B9-B2E6-F84EEF2D9350}">
      <dgm:prSet/>
      <dgm:spPr/>
      <dgm:t>
        <a:bodyPr/>
        <a:lstStyle/>
        <a:p>
          <a:endParaRPr lang="ru-RU"/>
        </a:p>
      </dgm:t>
    </dgm:pt>
    <dgm:pt modelId="{4D0B07EE-FC29-4BB9-88A6-30259F9D319C}">
      <dgm:prSet phldrT="[Текст]" phldr="1"/>
      <dgm:spPr/>
      <dgm:t>
        <a:bodyPr/>
        <a:lstStyle/>
        <a:p>
          <a:pPr algn="l">
            <a:lnSpc>
              <a:spcPct val="90000"/>
            </a:lnSpc>
          </a:pPr>
          <a:endParaRPr lang="ru-RU" sz="1100" dirty="0"/>
        </a:p>
      </dgm:t>
    </dgm:pt>
    <dgm:pt modelId="{2F173BE5-EFC3-4427-980D-09C0F4404CC8}" type="parTrans" cxnId="{3F067477-E9C2-4023-940B-4A0B2F09EBCA}">
      <dgm:prSet/>
      <dgm:spPr/>
      <dgm:t>
        <a:bodyPr/>
        <a:lstStyle/>
        <a:p>
          <a:endParaRPr lang="ru-RU"/>
        </a:p>
      </dgm:t>
    </dgm:pt>
    <dgm:pt modelId="{B1319A0F-D550-4218-B3BF-B58991B62930}" type="sibTrans" cxnId="{3F067477-E9C2-4023-940B-4A0B2F09EBCA}">
      <dgm:prSet/>
      <dgm:spPr/>
      <dgm:t>
        <a:bodyPr/>
        <a:lstStyle/>
        <a:p>
          <a:endParaRPr lang="ru-RU"/>
        </a:p>
      </dgm:t>
    </dgm:pt>
    <dgm:pt modelId="{11287D00-E9B1-4D31-B31C-C68CC772FBC4}">
      <dgm:prSet phldrT="[Текст]" custT="1"/>
      <dgm:spPr/>
      <dgm:t>
        <a:bodyPr/>
        <a:lstStyle/>
        <a:p>
          <a:pPr algn="just">
            <a:lnSpc>
              <a:spcPct val="100000"/>
            </a:lnSpc>
          </a:pPr>
          <a:endParaRPr lang="ru-RU" sz="1400" dirty="0">
            <a:latin typeface="Times New Roman" pitchFamily="18" charset="0"/>
            <a:cs typeface="Times New Roman" pitchFamily="18" charset="0"/>
          </a:endParaRPr>
        </a:p>
      </dgm:t>
    </dgm:pt>
    <dgm:pt modelId="{C5927006-EAF2-4EF8-80CF-47F23EC3EE4F}" type="parTrans" cxnId="{FABA9B6E-57C2-4727-9D4F-FFF6D1F621C7}">
      <dgm:prSet/>
      <dgm:spPr/>
      <dgm:t>
        <a:bodyPr/>
        <a:lstStyle/>
        <a:p>
          <a:endParaRPr lang="ru-RU"/>
        </a:p>
      </dgm:t>
    </dgm:pt>
    <dgm:pt modelId="{024667BD-A345-4F88-94FD-EDD1B01C33CB}" type="sibTrans" cxnId="{FABA9B6E-57C2-4727-9D4F-FFF6D1F621C7}">
      <dgm:prSet/>
      <dgm:spPr/>
      <dgm:t>
        <a:bodyPr/>
        <a:lstStyle/>
        <a:p>
          <a:endParaRPr lang="ru-RU"/>
        </a:p>
      </dgm:t>
    </dgm:pt>
    <dgm:pt modelId="{E907362A-F51E-439B-A9C4-2256DF5FAE44}" type="pres">
      <dgm:prSet presAssocID="{BCE1E999-1CCC-4BB9-A0C0-0C80A8DFDC7E}" presName="linearFlow" presStyleCnt="0">
        <dgm:presLayoutVars>
          <dgm:dir/>
          <dgm:animLvl val="lvl"/>
          <dgm:resizeHandles val="exact"/>
        </dgm:presLayoutVars>
      </dgm:prSet>
      <dgm:spPr/>
      <dgm:t>
        <a:bodyPr/>
        <a:lstStyle/>
        <a:p>
          <a:endParaRPr lang="ru-RU"/>
        </a:p>
      </dgm:t>
    </dgm:pt>
    <dgm:pt modelId="{F2E08503-A2E4-467D-886E-A3015B1C0ACB}" type="pres">
      <dgm:prSet presAssocID="{06D40BE7-917F-45CF-88D0-1C29068466DD}" presName="composite" presStyleCnt="0"/>
      <dgm:spPr/>
    </dgm:pt>
    <dgm:pt modelId="{4B4E0D16-437D-4139-B2DF-D58198A31463}" type="pres">
      <dgm:prSet presAssocID="{06D40BE7-917F-45CF-88D0-1C29068466DD}" presName="parentText" presStyleLbl="alignNode1" presStyleIdx="0" presStyleCnt="2">
        <dgm:presLayoutVars>
          <dgm:chMax val="1"/>
          <dgm:bulletEnabled val="1"/>
        </dgm:presLayoutVars>
      </dgm:prSet>
      <dgm:spPr/>
      <dgm:t>
        <a:bodyPr/>
        <a:lstStyle/>
        <a:p>
          <a:endParaRPr lang="ru-RU"/>
        </a:p>
      </dgm:t>
    </dgm:pt>
    <dgm:pt modelId="{E90DCC64-EEA2-43B1-A945-E88099F577F1}" type="pres">
      <dgm:prSet presAssocID="{06D40BE7-917F-45CF-88D0-1C29068466DD}" presName="descendantText" presStyleLbl="alignAcc1" presStyleIdx="0" presStyleCnt="2" custScaleY="143632">
        <dgm:presLayoutVars>
          <dgm:bulletEnabled val="1"/>
        </dgm:presLayoutVars>
      </dgm:prSet>
      <dgm:spPr/>
      <dgm:t>
        <a:bodyPr/>
        <a:lstStyle/>
        <a:p>
          <a:endParaRPr lang="ru-RU"/>
        </a:p>
      </dgm:t>
    </dgm:pt>
    <dgm:pt modelId="{6D716638-B90F-4E9D-93A9-E30093BB70F8}" type="pres">
      <dgm:prSet presAssocID="{E46ACC36-54B0-4478-B199-4AA8A4B5F0EA}" presName="sp" presStyleCnt="0"/>
      <dgm:spPr/>
    </dgm:pt>
    <dgm:pt modelId="{4DEFEE3C-BF5D-420F-A162-D43B21C2892B}" type="pres">
      <dgm:prSet presAssocID="{026ECFDB-231F-46D3-8D18-7597A34B842B}" presName="composite" presStyleCnt="0"/>
      <dgm:spPr/>
    </dgm:pt>
    <dgm:pt modelId="{C919FEC3-054D-44E6-8525-40659920C257}" type="pres">
      <dgm:prSet presAssocID="{026ECFDB-231F-46D3-8D18-7597A34B842B}" presName="parentText" presStyleLbl="alignNode1" presStyleIdx="1" presStyleCnt="2">
        <dgm:presLayoutVars>
          <dgm:chMax val="1"/>
          <dgm:bulletEnabled val="1"/>
        </dgm:presLayoutVars>
      </dgm:prSet>
      <dgm:spPr/>
      <dgm:t>
        <a:bodyPr/>
        <a:lstStyle/>
        <a:p>
          <a:endParaRPr lang="ru-RU"/>
        </a:p>
      </dgm:t>
    </dgm:pt>
    <dgm:pt modelId="{A9D133DC-CB05-48B3-ABB5-981A8D3D1619}" type="pres">
      <dgm:prSet presAssocID="{026ECFDB-231F-46D3-8D18-7597A34B842B}" presName="descendantText" presStyleLbl="alignAcc1" presStyleIdx="1" presStyleCnt="2" custScaleY="123575">
        <dgm:presLayoutVars>
          <dgm:bulletEnabled val="1"/>
        </dgm:presLayoutVars>
      </dgm:prSet>
      <dgm:spPr/>
      <dgm:t>
        <a:bodyPr/>
        <a:lstStyle/>
        <a:p>
          <a:endParaRPr lang="ru-RU"/>
        </a:p>
      </dgm:t>
    </dgm:pt>
  </dgm:ptLst>
  <dgm:cxnLst>
    <dgm:cxn modelId="{C689C6BB-B4F7-4F38-9830-5D6FB3BFD512}" type="presOf" srcId="{BCE1E999-1CCC-4BB9-A0C0-0C80A8DFDC7E}" destId="{E907362A-F51E-439B-A9C4-2256DF5FAE44}" srcOrd="0" destOrd="0" presId="urn:microsoft.com/office/officeart/2005/8/layout/chevron2"/>
    <dgm:cxn modelId="{D4BCD6E0-A138-4C31-9FE3-4BD8F3DFE7FB}" type="presOf" srcId="{06D40BE7-917F-45CF-88D0-1C29068466DD}" destId="{4B4E0D16-437D-4139-B2DF-D58198A31463}" srcOrd="0" destOrd="0" presId="urn:microsoft.com/office/officeart/2005/8/layout/chevron2"/>
    <dgm:cxn modelId="{E9C4FBBB-94D8-4B95-9437-F54DF97B3DAD}" srcId="{BCE1E999-1CCC-4BB9-A0C0-0C80A8DFDC7E}" destId="{06D40BE7-917F-45CF-88D0-1C29068466DD}" srcOrd="0" destOrd="0" parTransId="{338F74EE-0A99-43A7-9CE7-CDADF98F1CC7}" sibTransId="{E46ACC36-54B0-4478-B199-4AA8A4B5F0EA}"/>
    <dgm:cxn modelId="{2A51CB26-C65E-47FE-9EF2-6D44CD042FE1}" srcId="{BCE1E999-1CCC-4BB9-A0C0-0C80A8DFDC7E}" destId="{026ECFDB-231F-46D3-8D18-7597A34B842B}" srcOrd="1" destOrd="0" parTransId="{6287B07A-D4DA-4964-A5EE-316816D3DA43}" sibTransId="{D66ABE6D-9FA0-4249-9B44-A3B450918A4B}"/>
    <dgm:cxn modelId="{FABA9B6E-57C2-4727-9D4F-FFF6D1F621C7}" srcId="{026ECFDB-231F-46D3-8D18-7597A34B842B}" destId="{11287D00-E9B1-4D31-B31C-C68CC772FBC4}" srcOrd="0" destOrd="0" parTransId="{C5927006-EAF2-4EF8-80CF-47F23EC3EE4F}" sibTransId="{024667BD-A345-4F88-94FD-EDD1B01C33CB}"/>
    <dgm:cxn modelId="{5358DA8A-DE12-4149-A05D-C6191E7DD50B}" type="presOf" srcId="{11287D00-E9B1-4D31-B31C-C68CC772FBC4}" destId="{A9D133DC-CB05-48B3-ABB5-981A8D3D1619}" srcOrd="0" destOrd="0" presId="urn:microsoft.com/office/officeart/2005/8/layout/chevron2"/>
    <dgm:cxn modelId="{A94BD4A2-7677-40F1-AB78-066F997431EB}" type="presOf" srcId="{4D0B07EE-FC29-4BB9-88A6-30259F9D319C}" destId="{A9D133DC-CB05-48B3-ABB5-981A8D3D1619}" srcOrd="0" destOrd="2" presId="urn:microsoft.com/office/officeart/2005/8/layout/chevron2"/>
    <dgm:cxn modelId="{012B67B8-D4CE-48C6-9384-E42A4F4DB541}" srcId="{06D40BE7-917F-45CF-88D0-1C29068466DD}" destId="{B6958E08-EE4D-4FC4-8CAA-F6DF60EA05C8}" srcOrd="1" destOrd="0" parTransId="{5E7D6566-B5ED-4D59-A06B-0F4C545B6C6A}" sibTransId="{0D40A61E-8A74-4B02-949D-64E4B6F85DDB}"/>
    <dgm:cxn modelId="{D32A6ADB-58E5-489B-8992-3E0F78E84537}" type="presOf" srcId="{026ECFDB-231F-46D3-8D18-7597A34B842B}" destId="{C919FEC3-054D-44E6-8525-40659920C257}" srcOrd="0" destOrd="0" presId="urn:microsoft.com/office/officeart/2005/8/layout/chevron2"/>
    <dgm:cxn modelId="{1BA7B909-BA76-47CE-98D6-D90CF8C2D151}" type="presOf" srcId="{40E13275-357C-4EFD-AD35-3BDB7A2CE8B3}" destId="{A9D133DC-CB05-48B3-ABB5-981A8D3D1619}" srcOrd="0" destOrd="1" presId="urn:microsoft.com/office/officeart/2005/8/layout/chevron2"/>
    <dgm:cxn modelId="{3F067477-E9C2-4023-940B-4A0B2F09EBCA}" srcId="{026ECFDB-231F-46D3-8D18-7597A34B842B}" destId="{4D0B07EE-FC29-4BB9-88A6-30259F9D319C}" srcOrd="2" destOrd="0" parTransId="{2F173BE5-EFC3-4427-980D-09C0F4404CC8}" sibTransId="{B1319A0F-D550-4218-B3BF-B58991B62930}"/>
    <dgm:cxn modelId="{49F1F0F0-0CC9-44B9-B2E6-F84EEF2D9350}" srcId="{026ECFDB-231F-46D3-8D18-7597A34B842B}" destId="{40E13275-357C-4EFD-AD35-3BDB7A2CE8B3}" srcOrd="1" destOrd="0" parTransId="{73942206-8448-4F46-BF78-C69152EE61B3}" sibTransId="{B2ECC101-E339-4208-935F-5CB752B224BC}"/>
    <dgm:cxn modelId="{7F38127D-9C92-4D6D-A917-C95D9526A138}" srcId="{06D40BE7-917F-45CF-88D0-1C29068466DD}" destId="{BAE99CCA-23B0-4661-9EF5-9DDBB2A6C937}" srcOrd="0" destOrd="0" parTransId="{F8B6B394-5245-4AC8-B0EB-3A16CA34C219}" sibTransId="{608E3278-188D-4AFA-996E-E85EB060B536}"/>
    <dgm:cxn modelId="{FA3B7AC1-D26B-42D8-82EB-AEF2B45BC1F1}" type="presOf" srcId="{BAE99CCA-23B0-4661-9EF5-9DDBB2A6C937}" destId="{E90DCC64-EEA2-43B1-A945-E88099F577F1}" srcOrd="0" destOrd="0" presId="urn:microsoft.com/office/officeart/2005/8/layout/chevron2"/>
    <dgm:cxn modelId="{FCA00A60-1275-43AE-BE8C-DD11CED095BB}" type="presOf" srcId="{B6958E08-EE4D-4FC4-8CAA-F6DF60EA05C8}" destId="{E90DCC64-EEA2-43B1-A945-E88099F577F1}" srcOrd="0" destOrd="1" presId="urn:microsoft.com/office/officeart/2005/8/layout/chevron2"/>
    <dgm:cxn modelId="{3C91114D-F7F0-4352-802C-D456C7952E75}" type="presParOf" srcId="{E907362A-F51E-439B-A9C4-2256DF5FAE44}" destId="{F2E08503-A2E4-467D-886E-A3015B1C0ACB}" srcOrd="0" destOrd="0" presId="urn:microsoft.com/office/officeart/2005/8/layout/chevron2"/>
    <dgm:cxn modelId="{96959E9A-8E0F-42DA-A26C-D10676886F8E}" type="presParOf" srcId="{F2E08503-A2E4-467D-886E-A3015B1C0ACB}" destId="{4B4E0D16-437D-4139-B2DF-D58198A31463}" srcOrd="0" destOrd="0" presId="urn:microsoft.com/office/officeart/2005/8/layout/chevron2"/>
    <dgm:cxn modelId="{190E68D6-7F5B-4C7F-A950-5C30B7C1FFB2}" type="presParOf" srcId="{F2E08503-A2E4-467D-886E-A3015B1C0ACB}" destId="{E90DCC64-EEA2-43B1-A945-E88099F577F1}" srcOrd="1" destOrd="0" presId="urn:microsoft.com/office/officeart/2005/8/layout/chevron2"/>
    <dgm:cxn modelId="{570431B0-01DC-4DB6-8E07-10F4596C4F07}" type="presParOf" srcId="{E907362A-F51E-439B-A9C4-2256DF5FAE44}" destId="{6D716638-B90F-4E9D-93A9-E30093BB70F8}" srcOrd="1" destOrd="0" presId="urn:microsoft.com/office/officeart/2005/8/layout/chevron2"/>
    <dgm:cxn modelId="{7A0FC030-2E03-439B-AE01-DE29B8FACFA4}" type="presParOf" srcId="{E907362A-F51E-439B-A9C4-2256DF5FAE44}" destId="{4DEFEE3C-BF5D-420F-A162-D43B21C2892B}" srcOrd="2" destOrd="0" presId="urn:microsoft.com/office/officeart/2005/8/layout/chevron2"/>
    <dgm:cxn modelId="{FEC141A3-DD86-442C-9FB7-1DF3A3ADE1E5}" type="presParOf" srcId="{4DEFEE3C-BF5D-420F-A162-D43B21C2892B}" destId="{C919FEC3-054D-44E6-8525-40659920C257}" srcOrd="0" destOrd="0" presId="urn:microsoft.com/office/officeart/2005/8/layout/chevron2"/>
    <dgm:cxn modelId="{649F0E45-7045-4592-9453-45183001A519}" type="presParOf" srcId="{4DEFEE3C-BF5D-420F-A162-D43B21C2892B}" destId="{A9D133DC-CB05-48B3-ABB5-981A8D3D1619}"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E1E999-1CCC-4BB9-A0C0-0C80A8DFDC7E}" type="doc">
      <dgm:prSet loTypeId="urn:microsoft.com/office/officeart/2005/8/layout/chevron2" loCatId="list" qsTypeId="urn:microsoft.com/office/officeart/2005/8/quickstyle/simple1" qsCatId="simple" csTypeId="urn:microsoft.com/office/officeart/2005/8/colors/accent3_4" csCatId="accent3" phldr="1"/>
      <dgm:spPr/>
      <dgm:t>
        <a:bodyPr/>
        <a:lstStyle/>
        <a:p>
          <a:endParaRPr lang="ru-RU"/>
        </a:p>
      </dgm:t>
    </dgm:pt>
    <dgm:pt modelId="{06D40BE7-917F-45CF-88D0-1C29068466DD}">
      <dgm:prSet phldrT="[Текст]" custT="1"/>
      <dgm:spPr/>
      <dgm:t>
        <a:bodyPr/>
        <a:lstStyle/>
        <a:p>
          <a:r>
            <a:rPr lang="ru-RU" sz="3500" dirty="0" smtClean="0">
              <a:latin typeface="Times New Roman" pitchFamily="18" charset="0"/>
              <a:cs typeface="Times New Roman" pitchFamily="18" charset="0"/>
            </a:rPr>
            <a:t>3.</a:t>
          </a:r>
          <a:endParaRPr lang="ru-RU" sz="3500" dirty="0">
            <a:latin typeface="Times New Roman" pitchFamily="18" charset="0"/>
            <a:cs typeface="Times New Roman" pitchFamily="18" charset="0"/>
          </a:endParaRPr>
        </a:p>
      </dgm:t>
    </dgm:pt>
    <dgm:pt modelId="{338F74EE-0A99-43A7-9CE7-CDADF98F1CC7}" type="parTrans" cxnId="{E9C4FBBB-94D8-4B95-9437-F54DF97B3DAD}">
      <dgm:prSet/>
      <dgm:spPr/>
      <dgm:t>
        <a:bodyPr/>
        <a:lstStyle/>
        <a:p>
          <a:endParaRPr lang="ru-RU"/>
        </a:p>
      </dgm:t>
    </dgm:pt>
    <dgm:pt modelId="{E46ACC36-54B0-4478-B199-4AA8A4B5F0EA}" type="sibTrans" cxnId="{E9C4FBBB-94D8-4B95-9437-F54DF97B3DAD}">
      <dgm:prSet/>
      <dgm:spPr/>
      <dgm:t>
        <a:bodyPr/>
        <a:lstStyle/>
        <a:p>
          <a:endParaRPr lang="ru-RU"/>
        </a:p>
      </dgm:t>
    </dgm:pt>
    <dgm:pt modelId="{BAE99CCA-23B0-4661-9EF5-9DDBB2A6C937}">
      <dgm:prSet phldrT="[Текст]" custT="1"/>
      <dgm:spPr/>
      <dgm:t>
        <a:bodyPr/>
        <a:lstStyle/>
        <a:p>
          <a:pPr algn="just">
            <a:lnSpc>
              <a:spcPct val="100000"/>
            </a:lnSpc>
          </a:pPr>
          <a:r>
            <a:rPr lang="ru-RU" sz="1100" dirty="0" smtClean="0"/>
            <a:t> </a:t>
          </a:r>
          <a:r>
            <a:rPr lang="ru-RU" sz="1500" dirty="0" smtClean="0">
              <a:latin typeface="Times New Roman" pitchFamily="18" charset="0"/>
              <a:cs typeface="Times New Roman" pitchFamily="18" charset="0"/>
            </a:rPr>
            <a:t>Организовать в муниципальных образованиях Архангельской области обучение глав, муниципальных служащих и сельских старост с целью разъяснения положений федерального и областного законодательства                    о сельских старостах, в том числе порядка взаимодействия сельских старост с соответствующими органами местного самоуправления муниципальных образований Архангельской области и населением при решении вопросов местного значения, а также организовать ознакомление глав, муниципальных служащих и сельских старост с лучшими практиками работы сельских старост на территории Архангельской области и других субъектов Российской Федерации</a:t>
          </a:r>
          <a:endParaRPr lang="ru-RU" sz="1500" dirty="0">
            <a:latin typeface="Times New Roman" pitchFamily="18" charset="0"/>
            <a:cs typeface="Times New Roman" pitchFamily="18" charset="0"/>
          </a:endParaRPr>
        </a:p>
      </dgm:t>
    </dgm:pt>
    <dgm:pt modelId="{F8B6B394-5245-4AC8-B0EB-3A16CA34C219}" type="parTrans" cxnId="{7F38127D-9C92-4D6D-A917-C95D9526A138}">
      <dgm:prSet/>
      <dgm:spPr/>
      <dgm:t>
        <a:bodyPr/>
        <a:lstStyle/>
        <a:p>
          <a:endParaRPr lang="ru-RU"/>
        </a:p>
      </dgm:t>
    </dgm:pt>
    <dgm:pt modelId="{608E3278-188D-4AFA-996E-E85EB060B536}" type="sibTrans" cxnId="{7F38127D-9C92-4D6D-A917-C95D9526A138}">
      <dgm:prSet/>
      <dgm:spPr/>
      <dgm:t>
        <a:bodyPr/>
        <a:lstStyle/>
        <a:p>
          <a:endParaRPr lang="ru-RU"/>
        </a:p>
      </dgm:t>
    </dgm:pt>
    <dgm:pt modelId="{B6958E08-EE4D-4FC4-8CAA-F6DF60EA05C8}">
      <dgm:prSet phldrT="[Текст]" phldr="1"/>
      <dgm:spPr/>
      <dgm:t>
        <a:bodyPr/>
        <a:lstStyle/>
        <a:p>
          <a:pPr algn="l">
            <a:lnSpc>
              <a:spcPct val="90000"/>
            </a:lnSpc>
          </a:pPr>
          <a:endParaRPr lang="ru-RU" sz="1100" dirty="0"/>
        </a:p>
      </dgm:t>
    </dgm:pt>
    <dgm:pt modelId="{5E7D6566-B5ED-4D59-A06B-0F4C545B6C6A}" type="parTrans" cxnId="{012B67B8-D4CE-48C6-9384-E42A4F4DB541}">
      <dgm:prSet/>
      <dgm:spPr/>
      <dgm:t>
        <a:bodyPr/>
        <a:lstStyle/>
        <a:p>
          <a:endParaRPr lang="ru-RU"/>
        </a:p>
      </dgm:t>
    </dgm:pt>
    <dgm:pt modelId="{0D40A61E-8A74-4B02-949D-64E4B6F85DDB}" type="sibTrans" cxnId="{012B67B8-D4CE-48C6-9384-E42A4F4DB541}">
      <dgm:prSet/>
      <dgm:spPr/>
      <dgm:t>
        <a:bodyPr/>
        <a:lstStyle/>
        <a:p>
          <a:endParaRPr lang="ru-RU"/>
        </a:p>
      </dgm:t>
    </dgm:pt>
    <dgm:pt modelId="{026ECFDB-231F-46D3-8D18-7597A34B842B}">
      <dgm:prSet phldrT="[Текст]" custT="1"/>
      <dgm:spPr/>
      <dgm:t>
        <a:bodyPr/>
        <a:lstStyle/>
        <a:p>
          <a:r>
            <a:rPr lang="ru-RU" sz="3500" b="1" dirty="0" smtClean="0">
              <a:latin typeface="Times New Roman" pitchFamily="18" charset="0"/>
              <a:cs typeface="Times New Roman" pitchFamily="18" charset="0"/>
            </a:rPr>
            <a:t>4.</a:t>
          </a:r>
          <a:endParaRPr lang="ru-RU" sz="3500" b="1" dirty="0"/>
        </a:p>
      </dgm:t>
    </dgm:pt>
    <dgm:pt modelId="{6287B07A-D4DA-4964-A5EE-316816D3DA43}" type="parTrans" cxnId="{2A51CB26-C65E-47FE-9EF2-6D44CD042FE1}">
      <dgm:prSet/>
      <dgm:spPr/>
      <dgm:t>
        <a:bodyPr/>
        <a:lstStyle/>
        <a:p>
          <a:endParaRPr lang="ru-RU"/>
        </a:p>
      </dgm:t>
    </dgm:pt>
    <dgm:pt modelId="{D66ABE6D-9FA0-4249-9B44-A3B450918A4B}" type="sibTrans" cxnId="{2A51CB26-C65E-47FE-9EF2-6D44CD042FE1}">
      <dgm:prSet/>
      <dgm:spPr/>
      <dgm:t>
        <a:bodyPr/>
        <a:lstStyle/>
        <a:p>
          <a:endParaRPr lang="ru-RU"/>
        </a:p>
      </dgm:t>
    </dgm:pt>
    <dgm:pt modelId="{40E13275-357C-4EFD-AD35-3BDB7A2CE8B3}">
      <dgm:prSet phldrT="[Текст]" custT="1"/>
      <dgm:spPr/>
      <dgm:t>
        <a:bodyPr/>
        <a:lstStyle/>
        <a:p>
          <a:pPr algn="just">
            <a:lnSpc>
              <a:spcPct val="100000"/>
            </a:lnSpc>
          </a:pPr>
          <a:r>
            <a:rPr lang="ru-RU" sz="1500" dirty="0" smtClean="0">
              <a:latin typeface="Times New Roman" pitchFamily="18" charset="0"/>
              <a:cs typeface="Times New Roman" pitchFamily="18" charset="0"/>
            </a:rPr>
            <a:t>Оказать содействие развитию института сельских старост </a:t>
          </a:r>
          <a:br>
            <a:rPr lang="ru-RU" sz="1500" dirty="0" smtClean="0">
              <a:latin typeface="Times New Roman" pitchFamily="18" charset="0"/>
              <a:cs typeface="Times New Roman" pitchFamily="18" charset="0"/>
            </a:rPr>
          </a:br>
          <a:r>
            <a:rPr lang="ru-RU" sz="1500" dirty="0" smtClean="0">
              <a:latin typeface="Times New Roman" pitchFamily="18" charset="0"/>
              <a:cs typeface="Times New Roman" pitchFamily="18" charset="0"/>
            </a:rPr>
            <a:t>в муниципальных образованиях Архангельской области, включению сельских старост в составы общественных советов муниципальных образований Архангельской области, общественных советов при исполнительных органах муниципальных образований Архангельской области, совещательных и вспомогательных органов, создаваемых органами местного самоуправления муниципальных образований Архангельской области</a:t>
          </a:r>
          <a:endParaRPr lang="ru-RU" sz="1500" dirty="0">
            <a:latin typeface="Times New Roman" pitchFamily="18" charset="0"/>
            <a:cs typeface="Times New Roman" pitchFamily="18" charset="0"/>
          </a:endParaRPr>
        </a:p>
      </dgm:t>
    </dgm:pt>
    <dgm:pt modelId="{73942206-8448-4F46-BF78-C69152EE61B3}" type="parTrans" cxnId="{49F1F0F0-0CC9-44B9-B2E6-F84EEF2D9350}">
      <dgm:prSet/>
      <dgm:spPr/>
      <dgm:t>
        <a:bodyPr/>
        <a:lstStyle/>
        <a:p>
          <a:endParaRPr lang="ru-RU"/>
        </a:p>
      </dgm:t>
    </dgm:pt>
    <dgm:pt modelId="{B2ECC101-E339-4208-935F-5CB752B224BC}" type="sibTrans" cxnId="{49F1F0F0-0CC9-44B9-B2E6-F84EEF2D9350}">
      <dgm:prSet/>
      <dgm:spPr/>
      <dgm:t>
        <a:bodyPr/>
        <a:lstStyle/>
        <a:p>
          <a:endParaRPr lang="ru-RU"/>
        </a:p>
      </dgm:t>
    </dgm:pt>
    <dgm:pt modelId="{4D0B07EE-FC29-4BB9-88A6-30259F9D319C}">
      <dgm:prSet phldrT="[Текст]" phldr="1"/>
      <dgm:spPr/>
      <dgm:t>
        <a:bodyPr/>
        <a:lstStyle/>
        <a:p>
          <a:pPr algn="l">
            <a:lnSpc>
              <a:spcPct val="90000"/>
            </a:lnSpc>
          </a:pPr>
          <a:endParaRPr lang="ru-RU" sz="1100" dirty="0"/>
        </a:p>
      </dgm:t>
    </dgm:pt>
    <dgm:pt modelId="{2F173BE5-EFC3-4427-980D-09C0F4404CC8}" type="parTrans" cxnId="{3F067477-E9C2-4023-940B-4A0B2F09EBCA}">
      <dgm:prSet/>
      <dgm:spPr/>
      <dgm:t>
        <a:bodyPr/>
        <a:lstStyle/>
        <a:p>
          <a:endParaRPr lang="ru-RU"/>
        </a:p>
      </dgm:t>
    </dgm:pt>
    <dgm:pt modelId="{B1319A0F-D550-4218-B3BF-B58991B62930}" type="sibTrans" cxnId="{3F067477-E9C2-4023-940B-4A0B2F09EBCA}">
      <dgm:prSet/>
      <dgm:spPr/>
      <dgm:t>
        <a:bodyPr/>
        <a:lstStyle/>
        <a:p>
          <a:endParaRPr lang="ru-RU"/>
        </a:p>
      </dgm:t>
    </dgm:pt>
    <dgm:pt modelId="{11287D00-E9B1-4D31-B31C-C68CC772FBC4}">
      <dgm:prSet phldrT="[Текст]" custT="1"/>
      <dgm:spPr/>
      <dgm:t>
        <a:bodyPr/>
        <a:lstStyle/>
        <a:p>
          <a:pPr algn="just">
            <a:lnSpc>
              <a:spcPct val="100000"/>
            </a:lnSpc>
          </a:pPr>
          <a:endParaRPr lang="ru-RU" sz="1400" dirty="0">
            <a:latin typeface="Times New Roman" pitchFamily="18" charset="0"/>
            <a:cs typeface="Times New Roman" pitchFamily="18" charset="0"/>
          </a:endParaRPr>
        </a:p>
      </dgm:t>
    </dgm:pt>
    <dgm:pt modelId="{C5927006-EAF2-4EF8-80CF-47F23EC3EE4F}" type="parTrans" cxnId="{FABA9B6E-57C2-4727-9D4F-FFF6D1F621C7}">
      <dgm:prSet/>
      <dgm:spPr/>
      <dgm:t>
        <a:bodyPr/>
        <a:lstStyle/>
        <a:p>
          <a:endParaRPr lang="ru-RU"/>
        </a:p>
      </dgm:t>
    </dgm:pt>
    <dgm:pt modelId="{024667BD-A345-4F88-94FD-EDD1B01C33CB}" type="sibTrans" cxnId="{FABA9B6E-57C2-4727-9D4F-FFF6D1F621C7}">
      <dgm:prSet/>
      <dgm:spPr/>
      <dgm:t>
        <a:bodyPr/>
        <a:lstStyle/>
        <a:p>
          <a:endParaRPr lang="ru-RU"/>
        </a:p>
      </dgm:t>
    </dgm:pt>
    <dgm:pt modelId="{E907362A-F51E-439B-A9C4-2256DF5FAE44}" type="pres">
      <dgm:prSet presAssocID="{BCE1E999-1CCC-4BB9-A0C0-0C80A8DFDC7E}" presName="linearFlow" presStyleCnt="0">
        <dgm:presLayoutVars>
          <dgm:dir/>
          <dgm:animLvl val="lvl"/>
          <dgm:resizeHandles val="exact"/>
        </dgm:presLayoutVars>
      </dgm:prSet>
      <dgm:spPr/>
      <dgm:t>
        <a:bodyPr/>
        <a:lstStyle/>
        <a:p>
          <a:endParaRPr lang="ru-RU"/>
        </a:p>
      </dgm:t>
    </dgm:pt>
    <dgm:pt modelId="{F2E08503-A2E4-467D-886E-A3015B1C0ACB}" type="pres">
      <dgm:prSet presAssocID="{06D40BE7-917F-45CF-88D0-1C29068466DD}" presName="composite" presStyleCnt="0"/>
      <dgm:spPr/>
    </dgm:pt>
    <dgm:pt modelId="{4B4E0D16-437D-4139-B2DF-D58198A31463}" type="pres">
      <dgm:prSet presAssocID="{06D40BE7-917F-45CF-88D0-1C29068466DD}" presName="parentText" presStyleLbl="alignNode1" presStyleIdx="0" presStyleCnt="2">
        <dgm:presLayoutVars>
          <dgm:chMax val="1"/>
          <dgm:bulletEnabled val="1"/>
        </dgm:presLayoutVars>
      </dgm:prSet>
      <dgm:spPr/>
      <dgm:t>
        <a:bodyPr/>
        <a:lstStyle/>
        <a:p>
          <a:endParaRPr lang="ru-RU"/>
        </a:p>
      </dgm:t>
    </dgm:pt>
    <dgm:pt modelId="{E90DCC64-EEA2-43B1-A945-E88099F577F1}" type="pres">
      <dgm:prSet presAssocID="{06D40BE7-917F-45CF-88D0-1C29068466DD}" presName="descendantText" presStyleLbl="alignAcc1" presStyleIdx="0" presStyleCnt="2" custScaleY="164335">
        <dgm:presLayoutVars>
          <dgm:bulletEnabled val="1"/>
        </dgm:presLayoutVars>
      </dgm:prSet>
      <dgm:spPr/>
      <dgm:t>
        <a:bodyPr/>
        <a:lstStyle/>
        <a:p>
          <a:endParaRPr lang="ru-RU"/>
        </a:p>
      </dgm:t>
    </dgm:pt>
    <dgm:pt modelId="{6D716638-B90F-4E9D-93A9-E30093BB70F8}" type="pres">
      <dgm:prSet presAssocID="{E46ACC36-54B0-4478-B199-4AA8A4B5F0EA}" presName="sp" presStyleCnt="0"/>
      <dgm:spPr/>
    </dgm:pt>
    <dgm:pt modelId="{4DEFEE3C-BF5D-420F-A162-D43B21C2892B}" type="pres">
      <dgm:prSet presAssocID="{026ECFDB-231F-46D3-8D18-7597A34B842B}" presName="composite" presStyleCnt="0"/>
      <dgm:spPr/>
    </dgm:pt>
    <dgm:pt modelId="{C919FEC3-054D-44E6-8525-40659920C257}" type="pres">
      <dgm:prSet presAssocID="{026ECFDB-231F-46D3-8D18-7597A34B842B}" presName="parentText" presStyleLbl="alignNode1" presStyleIdx="1" presStyleCnt="2">
        <dgm:presLayoutVars>
          <dgm:chMax val="1"/>
          <dgm:bulletEnabled val="1"/>
        </dgm:presLayoutVars>
      </dgm:prSet>
      <dgm:spPr/>
      <dgm:t>
        <a:bodyPr/>
        <a:lstStyle/>
        <a:p>
          <a:endParaRPr lang="ru-RU"/>
        </a:p>
      </dgm:t>
    </dgm:pt>
    <dgm:pt modelId="{A9D133DC-CB05-48B3-ABB5-981A8D3D1619}" type="pres">
      <dgm:prSet presAssocID="{026ECFDB-231F-46D3-8D18-7597A34B842B}" presName="descendantText" presStyleLbl="alignAcc1" presStyleIdx="1" presStyleCnt="2" custScaleY="124888">
        <dgm:presLayoutVars>
          <dgm:bulletEnabled val="1"/>
        </dgm:presLayoutVars>
      </dgm:prSet>
      <dgm:spPr/>
      <dgm:t>
        <a:bodyPr/>
        <a:lstStyle/>
        <a:p>
          <a:endParaRPr lang="ru-RU"/>
        </a:p>
      </dgm:t>
    </dgm:pt>
  </dgm:ptLst>
  <dgm:cxnLst>
    <dgm:cxn modelId="{E9C4FBBB-94D8-4B95-9437-F54DF97B3DAD}" srcId="{BCE1E999-1CCC-4BB9-A0C0-0C80A8DFDC7E}" destId="{06D40BE7-917F-45CF-88D0-1C29068466DD}" srcOrd="0" destOrd="0" parTransId="{338F74EE-0A99-43A7-9CE7-CDADF98F1CC7}" sibTransId="{E46ACC36-54B0-4478-B199-4AA8A4B5F0EA}"/>
    <dgm:cxn modelId="{2A51CB26-C65E-47FE-9EF2-6D44CD042FE1}" srcId="{BCE1E999-1CCC-4BB9-A0C0-0C80A8DFDC7E}" destId="{026ECFDB-231F-46D3-8D18-7597A34B842B}" srcOrd="1" destOrd="0" parTransId="{6287B07A-D4DA-4964-A5EE-316816D3DA43}" sibTransId="{D66ABE6D-9FA0-4249-9B44-A3B450918A4B}"/>
    <dgm:cxn modelId="{02A0956D-7F01-4925-B756-C4769A131779}" type="presOf" srcId="{026ECFDB-231F-46D3-8D18-7597A34B842B}" destId="{C919FEC3-054D-44E6-8525-40659920C257}" srcOrd="0" destOrd="0" presId="urn:microsoft.com/office/officeart/2005/8/layout/chevron2"/>
    <dgm:cxn modelId="{A993590F-B8C6-46A3-86ED-B7CD9BB96B79}" type="presOf" srcId="{BAE99CCA-23B0-4661-9EF5-9DDBB2A6C937}" destId="{E90DCC64-EEA2-43B1-A945-E88099F577F1}" srcOrd="0" destOrd="0" presId="urn:microsoft.com/office/officeart/2005/8/layout/chevron2"/>
    <dgm:cxn modelId="{D99C962B-A0C6-40EB-9BB7-9557576413A3}" type="presOf" srcId="{06D40BE7-917F-45CF-88D0-1C29068466DD}" destId="{4B4E0D16-437D-4139-B2DF-D58198A31463}" srcOrd="0" destOrd="0" presId="urn:microsoft.com/office/officeart/2005/8/layout/chevron2"/>
    <dgm:cxn modelId="{FABA9B6E-57C2-4727-9D4F-FFF6D1F621C7}" srcId="{026ECFDB-231F-46D3-8D18-7597A34B842B}" destId="{11287D00-E9B1-4D31-B31C-C68CC772FBC4}" srcOrd="0" destOrd="0" parTransId="{C5927006-EAF2-4EF8-80CF-47F23EC3EE4F}" sibTransId="{024667BD-A345-4F88-94FD-EDD1B01C33CB}"/>
    <dgm:cxn modelId="{012B67B8-D4CE-48C6-9384-E42A4F4DB541}" srcId="{06D40BE7-917F-45CF-88D0-1C29068466DD}" destId="{B6958E08-EE4D-4FC4-8CAA-F6DF60EA05C8}" srcOrd="1" destOrd="0" parTransId="{5E7D6566-B5ED-4D59-A06B-0F4C545B6C6A}" sibTransId="{0D40A61E-8A74-4B02-949D-64E4B6F85DDB}"/>
    <dgm:cxn modelId="{E5950FEE-289E-466C-B254-5D59D63A9245}" type="presOf" srcId="{BCE1E999-1CCC-4BB9-A0C0-0C80A8DFDC7E}" destId="{E907362A-F51E-439B-A9C4-2256DF5FAE44}" srcOrd="0" destOrd="0" presId="urn:microsoft.com/office/officeart/2005/8/layout/chevron2"/>
    <dgm:cxn modelId="{2C9205E7-CD4A-4AE4-9541-062AB3497C15}" type="presOf" srcId="{40E13275-357C-4EFD-AD35-3BDB7A2CE8B3}" destId="{A9D133DC-CB05-48B3-ABB5-981A8D3D1619}" srcOrd="0" destOrd="1" presId="urn:microsoft.com/office/officeart/2005/8/layout/chevron2"/>
    <dgm:cxn modelId="{7253E352-49EE-4A5B-808A-1D36BD636BE0}" type="presOf" srcId="{11287D00-E9B1-4D31-B31C-C68CC772FBC4}" destId="{A9D133DC-CB05-48B3-ABB5-981A8D3D1619}" srcOrd="0" destOrd="0" presId="urn:microsoft.com/office/officeart/2005/8/layout/chevron2"/>
    <dgm:cxn modelId="{3F067477-E9C2-4023-940B-4A0B2F09EBCA}" srcId="{026ECFDB-231F-46D3-8D18-7597A34B842B}" destId="{4D0B07EE-FC29-4BB9-88A6-30259F9D319C}" srcOrd="2" destOrd="0" parTransId="{2F173BE5-EFC3-4427-980D-09C0F4404CC8}" sibTransId="{B1319A0F-D550-4218-B3BF-B58991B62930}"/>
    <dgm:cxn modelId="{37A6AFC0-C848-4DDA-BDBF-38CE95B0336E}" type="presOf" srcId="{4D0B07EE-FC29-4BB9-88A6-30259F9D319C}" destId="{A9D133DC-CB05-48B3-ABB5-981A8D3D1619}" srcOrd="0" destOrd="2" presId="urn:microsoft.com/office/officeart/2005/8/layout/chevron2"/>
    <dgm:cxn modelId="{A19D38E6-CBB2-46C5-B7FB-38BCFE3E4465}" type="presOf" srcId="{B6958E08-EE4D-4FC4-8CAA-F6DF60EA05C8}" destId="{E90DCC64-EEA2-43B1-A945-E88099F577F1}" srcOrd="0" destOrd="1" presId="urn:microsoft.com/office/officeart/2005/8/layout/chevron2"/>
    <dgm:cxn modelId="{49F1F0F0-0CC9-44B9-B2E6-F84EEF2D9350}" srcId="{026ECFDB-231F-46D3-8D18-7597A34B842B}" destId="{40E13275-357C-4EFD-AD35-3BDB7A2CE8B3}" srcOrd="1" destOrd="0" parTransId="{73942206-8448-4F46-BF78-C69152EE61B3}" sibTransId="{B2ECC101-E339-4208-935F-5CB752B224BC}"/>
    <dgm:cxn modelId="{7F38127D-9C92-4D6D-A917-C95D9526A138}" srcId="{06D40BE7-917F-45CF-88D0-1C29068466DD}" destId="{BAE99CCA-23B0-4661-9EF5-9DDBB2A6C937}" srcOrd="0" destOrd="0" parTransId="{F8B6B394-5245-4AC8-B0EB-3A16CA34C219}" sibTransId="{608E3278-188D-4AFA-996E-E85EB060B536}"/>
    <dgm:cxn modelId="{AF20444C-B31C-495B-A43B-9F646E0C17ED}" type="presParOf" srcId="{E907362A-F51E-439B-A9C4-2256DF5FAE44}" destId="{F2E08503-A2E4-467D-886E-A3015B1C0ACB}" srcOrd="0" destOrd="0" presId="urn:microsoft.com/office/officeart/2005/8/layout/chevron2"/>
    <dgm:cxn modelId="{BCFFC64A-7F0B-42AA-8B7A-7FED6911039F}" type="presParOf" srcId="{F2E08503-A2E4-467D-886E-A3015B1C0ACB}" destId="{4B4E0D16-437D-4139-B2DF-D58198A31463}" srcOrd="0" destOrd="0" presId="urn:microsoft.com/office/officeart/2005/8/layout/chevron2"/>
    <dgm:cxn modelId="{DD269048-354A-4CAF-94FD-954CBB718085}" type="presParOf" srcId="{F2E08503-A2E4-467D-886E-A3015B1C0ACB}" destId="{E90DCC64-EEA2-43B1-A945-E88099F577F1}" srcOrd="1" destOrd="0" presId="urn:microsoft.com/office/officeart/2005/8/layout/chevron2"/>
    <dgm:cxn modelId="{D97AEF96-1DED-4E12-8342-D63F27994CD1}" type="presParOf" srcId="{E907362A-F51E-439B-A9C4-2256DF5FAE44}" destId="{6D716638-B90F-4E9D-93A9-E30093BB70F8}" srcOrd="1" destOrd="0" presId="urn:microsoft.com/office/officeart/2005/8/layout/chevron2"/>
    <dgm:cxn modelId="{0E6878D1-277E-4187-9C98-A29990A0DA24}" type="presParOf" srcId="{E907362A-F51E-439B-A9C4-2256DF5FAE44}" destId="{4DEFEE3C-BF5D-420F-A162-D43B21C2892B}" srcOrd="2" destOrd="0" presId="urn:microsoft.com/office/officeart/2005/8/layout/chevron2"/>
    <dgm:cxn modelId="{D2A96E4B-75EF-4D07-9453-2F77A37A1503}" type="presParOf" srcId="{4DEFEE3C-BF5D-420F-A162-D43B21C2892B}" destId="{C919FEC3-054D-44E6-8525-40659920C257}" srcOrd="0" destOrd="0" presId="urn:microsoft.com/office/officeart/2005/8/layout/chevron2"/>
    <dgm:cxn modelId="{0265A7BD-E4E1-4A1C-BB69-59A6D629D2E7}" type="presParOf" srcId="{4DEFEE3C-BF5D-420F-A162-D43B21C2892B}" destId="{A9D133DC-CB05-48B3-ABB5-981A8D3D1619}"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73F5C4-F8ED-4F1C-9480-E50456649840}">
      <dsp:nvSpPr>
        <dsp:cNvPr id="0" name=""/>
        <dsp:cNvSpPr/>
      </dsp:nvSpPr>
      <dsp:spPr>
        <a:xfrm>
          <a:off x="132602" y="10455"/>
          <a:ext cx="6594068" cy="829337"/>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36000" tIns="0" rIns="36000" bIns="83820" numCol="1" spcCol="1270" anchor="ctr" anchorCtr="0">
          <a:noAutofit/>
        </a:bodyPr>
        <a:lstStyle/>
        <a:p>
          <a:pPr lvl="0" algn="ctr" defTabSz="977900">
            <a:lnSpc>
              <a:spcPct val="90000"/>
            </a:lnSpc>
            <a:spcBef>
              <a:spcPct val="0"/>
            </a:spcBef>
            <a:spcAft>
              <a:spcPct val="35000"/>
            </a:spcAft>
          </a:pPr>
          <a:r>
            <a:rPr lang="ru-RU" sz="2200" kern="1200" dirty="0" smtClean="0">
              <a:latin typeface="Times New Roman" pitchFamily="18" charset="0"/>
              <a:cs typeface="Times New Roman" pitchFamily="18" charset="0"/>
            </a:rPr>
            <a:t>Конституция Российской Федерации</a:t>
          </a:r>
          <a:endParaRPr lang="ru-RU" sz="2200" kern="1200" dirty="0">
            <a:latin typeface="Times New Roman" pitchFamily="18" charset="0"/>
            <a:cs typeface="Times New Roman" pitchFamily="18" charset="0"/>
          </a:endParaRPr>
        </a:p>
      </dsp:txBody>
      <dsp:txXfrm>
        <a:off x="132602" y="10455"/>
        <a:ext cx="5438740" cy="829337"/>
      </dsp:txXfrm>
    </dsp:sp>
    <dsp:sp modelId="{E54293F1-0744-4426-BD64-59B811D66F3B}">
      <dsp:nvSpPr>
        <dsp:cNvPr id="0" name=""/>
        <dsp:cNvSpPr/>
      </dsp:nvSpPr>
      <dsp:spPr>
        <a:xfrm>
          <a:off x="111149" y="841504"/>
          <a:ext cx="6771766" cy="865837"/>
        </a:xfrm>
        <a:prstGeom prst="roundRect">
          <a:avLst>
            <a:gd name="adj" fmla="val 10000"/>
          </a:avLst>
        </a:prstGeom>
        <a:solidFill>
          <a:schemeClr val="accent3">
            <a:lumMod val="60000"/>
            <a:lumOff val="40000"/>
          </a:schemeClr>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Федеральный закон от 6 октября 2003 года № 131-ФЗ                    «Об общих принципах организации местного самоуправления в Российской Федерации»</a:t>
          </a:r>
          <a:endParaRPr lang="ru-RU" sz="1600" kern="1200" dirty="0">
            <a:latin typeface="Times New Roman" pitchFamily="18" charset="0"/>
            <a:cs typeface="Times New Roman" pitchFamily="18" charset="0"/>
          </a:endParaRPr>
        </a:p>
      </dsp:txBody>
      <dsp:txXfrm>
        <a:off x="111149" y="841504"/>
        <a:ext cx="5506712" cy="865837"/>
      </dsp:txXfrm>
    </dsp:sp>
    <dsp:sp modelId="{1C16E75C-1950-4EF7-9BDB-76AB69B96713}">
      <dsp:nvSpPr>
        <dsp:cNvPr id="0" name=""/>
        <dsp:cNvSpPr/>
      </dsp:nvSpPr>
      <dsp:spPr>
        <a:xfrm>
          <a:off x="144015" y="1643521"/>
          <a:ext cx="7249421" cy="1012838"/>
        </a:xfrm>
        <a:prstGeom prst="roundRect">
          <a:avLst>
            <a:gd name="adj" fmla="val 10000"/>
          </a:avLst>
        </a:prstGeom>
        <a:solidFill>
          <a:schemeClr val="accent2"/>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ct val="35000"/>
            </a:spcAft>
          </a:pPr>
          <a:endParaRPr lang="en-US" sz="1400" kern="1200" dirty="0" smtClean="0">
            <a:latin typeface="Times New Roman" pitchFamily="18" charset="0"/>
            <a:cs typeface="Times New Roman" pitchFamily="18" charset="0"/>
          </a:endParaRPr>
        </a:p>
        <a:p>
          <a:pPr lvl="0" algn="ctr" defTabSz="622300">
            <a:lnSpc>
              <a:spcPct val="100000"/>
            </a:lnSpc>
            <a:spcBef>
              <a:spcPct val="0"/>
            </a:spcBef>
            <a:spcAft>
              <a:spcPct val="35000"/>
            </a:spcAft>
          </a:pPr>
          <a:r>
            <a:rPr lang="ru-RU" sz="1450" kern="1200" dirty="0" smtClean="0">
              <a:latin typeface="Times New Roman" pitchFamily="18" charset="0"/>
              <a:cs typeface="Times New Roman" pitchFamily="18" charset="0"/>
            </a:rPr>
            <a:t>Закон Архангельской области от 23 сентября 2004 года № 259-внеоч.-ОЗ «О реализации государственных полномочий Архангельской области               в сфере правового регулирования организации </a:t>
          </a:r>
          <a:r>
            <a:rPr lang="en-US" sz="1450" kern="1200" dirty="0" smtClean="0">
              <a:latin typeface="Times New Roman" pitchFamily="18" charset="0"/>
              <a:cs typeface="Times New Roman" pitchFamily="18" charset="0"/>
            </a:rPr>
            <a:t> </a:t>
          </a:r>
          <a:r>
            <a:rPr lang="ru-RU" sz="1450" kern="1200" dirty="0" smtClean="0">
              <a:latin typeface="Times New Roman" pitchFamily="18" charset="0"/>
              <a:cs typeface="Times New Roman" pitchFamily="18" charset="0"/>
            </a:rPr>
            <a:t>и осуществления местного </a:t>
          </a:r>
          <a:r>
            <a:rPr lang="en-US" sz="1450" kern="1200" dirty="0" smtClean="0">
              <a:latin typeface="Times New Roman" pitchFamily="18" charset="0"/>
              <a:cs typeface="Times New Roman" pitchFamily="18" charset="0"/>
            </a:rPr>
            <a:t>c</a:t>
          </a:r>
          <a:r>
            <a:rPr lang="ru-RU" sz="1450" kern="1200" dirty="0" err="1" smtClean="0">
              <a:latin typeface="Times New Roman" pitchFamily="18" charset="0"/>
              <a:cs typeface="Times New Roman" pitchFamily="18" charset="0"/>
            </a:rPr>
            <a:t>амоуправления</a:t>
          </a:r>
          <a:r>
            <a:rPr lang="ru-RU" sz="1450" kern="1200" dirty="0" smtClean="0">
              <a:latin typeface="Times New Roman" pitchFamily="18" charset="0"/>
              <a:cs typeface="Times New Roman" pitchFamily="18" charset="0"/>
            </a:rPr>
            <a:t>»</a:t>
          </a:r>
        </a:p>
        <a:p>
          <a:pPr lvl="0" algn="l" defTabSz="622300">
            <a:lnSpc>
              <a:spcPct val="90000"/>
            </a:lnSpc>
            <a:spcBef>
              <a:spcPct val="0"/>
            </a:spcBef>
            <a:spcAft>
              <a:spcPct val="35000"/>
            </a:spcAft>
          </a:pPr>
          <a:endParaRPr lang="ru-RU" sz="800" kern="1200" dirty="0"/>
        </a:p>
      </dsp:txBody>
      <dsp:txXfrm>
        <a:off x="144015" y="1643521"/>
        <a:ext cx="5904196" cy="1012838"/>
      </dsp:txXfrm>
    </dsp:sp>
    <dsp:sp modelId="{1FF10DBB-3038-4377-86C7-7A254D60C99F}">
      <dsp:nvSpPr>
        <dsp:cNvPr id="0" name=""/>
        <dsp:cNvSpPr/>
      </dsp:nvSpPr>
      <dsp:spPr>
        <a:xfrm>
          <a:off x="144015" y="2644866"/>
          <a:ext cx="7531538" cy="1636481"/>
        </a:xfrm>
        <a:prstGeom prst="roundRect">
          <a:avLst>
            <a:gd name="adj" fmla="val 10000"/>
          </a:avLst>
        </a:prstGeom>
        <a:solidFill>
          <a:schemeClr val="accent2">
            <a:lumMod val="75000"/>
          </a:schemeClr>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latin typeface="Times New Roman" pitchFamily="18" charset="0"/>
              <a:cs typeface="Times New Roman" pitchFamily="18" charset="0"/>
            </a:rPr>
            <a:t>Уставы муниципальных образований и иные </a:t>
          </a:r>
          <a:r>
            <a:rPr lang="ru-RU" sz="1500" kern="1200" dirty="0" smtClean="0">
              <a:latin typeface="Times New Roman" pitchFamily="18" charset="0"/>
              <a:cs typeface="Times New Roman" pitchFamily="18" charset="0"/>
            </a:rPr>
            <a:t>нормативные </a:t>
          </a:r>
          <a:r>
            <a:rPr lang="ru-RU" sz="1500" kern="1200" dirty="0" smtClean="0">
              <a:latin typeface="Times New Roman" pitchFamily="18" charset="0"/>
              <a:cs typeface="Times New Roman" pitchFamily="18" charset="0"/>
            </a:rPr>
            <a:t>правовые</a:t>
          </a:r>
          <a:r>
            <a:rPr lang="en-US" sz="1500" kern="1200" dirty="0" smtClean="0">
              <a:latin typeface="Times New Roman" pitchFamily="18" charset="0"/>
              <a:cs typeface="Times New Roman" pitchFamily="18" charset="0"/>
            </a:rPr>
            <a:t> </a:t>
          </a:r>
          <a:r>
            <a:rPr lang="ru-RU" sz="1500" kern="1200" dirty="0" smtClean="0">
              <a:latin typeface="Times New Roman" pitchFamily="18" charset="0"/>
              <a:cs typeface="Times New Roman" pitchFamily="18" charset="0"/>
            </a:rPr>
            <a:t>акты органов местного самоуправления, регулирующие порядок проведения сходов граждан по вопросам выдвижения кандидатуры сельского старосты и досрочного прекращения его полномочий, порядок обеспечения деятельности сельского старосты, гарантии его деятельности, порядок информирования жителей сельского населенного пункта о деятельности сельского старосты</a:t>
          </a:r>
          <a:endParaRPr lang="ru-RU" sz="1500" kern="1200" dirty="0">
            <a:latin typeface="Times New Roman" pitchFamily="18" charset="0"/>
            <a:cs typeface="Times New Roman" pitchFamily="18" charset="0"/>
          </a:endParaRPr>
        </a:p>
      </dsp:txBody>
      <dsp:txXfrm>
        <a:off x="144015" y="2644866"/>
        <a:ext cx="6124548" cy="1636481"/>
      </dsp:txXfrm>
    </dsp:sp>
    <dsp:sp modelId="{8003D979-E5C9-4E94-AEC0-D6A8871E92D7}">
      <dsp:nvSpPr>
        <dsp:cNvPr id="0" name=""/>
        <dsp:cNvSpPr/>
      </dsp:nvSpPr>
      <dsp:spPr>
        <a:xfrm>
          <a:off x="5682774" y="434729"/>
          <a:ext cx="659017" cy="65901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ru-RU" sz="3000" kern="1200"/>
        </a:p>
      </dsp:txBody>
      <dsp:txXfrm>
        <a:off x="5682774" y="434729"/>
        <a:ext cx="659017" cy="659017"/>
      </dsp:txXfrm>
    </dsp:sp>
    <dsp:sp modelId="{C878083A-5292-43DE-A413-84C4E14574B1}">
      <dsp:nvSpPr>
        <dsp:cNvPr id="0" name=""/>
        <dsp:cNvSpPr/>
      </dsp:nvSpPr>
      <dsp:spPr>
        <a:xfrm>
          <a:off x="6192689" y="1368149"/>
          <a:ext cx="659017" cy="65901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ru-RU" sz="3000" kern="1200"/>
        </a:p>
      </dsp:txBody>
      <dsp:txXfrm>
        <a:off x="6192689" y="1368149"/>
        <a:ext cx="659017" cy="659017"/>
      </dsp:txXfrm>
    </dsp:sp>
    <dsp:sp modelId="{5ABC2981-EF08-4E46-98EB-05BF64937425}">
      <dsp:nvSpPr>
        <dsp:cNvPr id="0" name=""/>
        <dsp:cNvSpPr/>
      </dsp:nvSpPr>
      <dsp:spPr>
        <a:xfrm>
          <a:off x="6696745" y="2376262"/>
          <a:ext cx="659017" cy="65901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ru-RU" sz="3000" kern="1200"/>
        </a:p>
      </dsp:txBody>
      <dsp:txXfrm>
        <a:off x="6696745" y="2376262"/>
        <a:ext cx="659017" cy="6590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525574-BEBC-44D2-9E28-3A0DC951EFFA}">
      <dsp:nvSpPr>
        <dsp:cNvPr id="0" name=""/>
        <dsp:cNvSpPr/>
      </dsp:nvSpPr>
      <dsp:spPr>
        <a:xfrm rot="10800000">
          <a:off x="493603" y="0"/>
          <a:ext cx="7209903" cy="1123259"/>
        </a:xfrm>
        <a:prstGeom prst="homePlate">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26" tIns="68580" rIns="128016" bIns="68580" numCol="1" spcCol="1270" anchor="ctr" anchorCtr="0">
          <a:noAutofit/>
        </a:bodyPr>
        <a:lstStyle/>
        <a:p>
          <a:pPr lvl="0" algn="r" defTabSz="800100">
            <a:lnSpc>
              <a:spcPct val="90000"/>
            </a:lnSpc>
            <a:spcBef>
              <a:spcPct val="0"/>
            </a:spcBef>
            <a:spcAft>
              <a:spcPct val="35000"/>
            </a:spcAft>
          </a:pPr>
          <a:r>
            <a:rPr lang="ru-RU" sz="1800" b="1" kern="1200" dirty="0" smtClean="0">
              <a:solidFill>
                <a:schemeClr val="accent2">
                  <a:lumMod val="40000"/>
                  <a:lumOff val="60000"/>
                </a:schemeClr>
              </a:solidFill>
            </a:rPr>
            <a:t>Старостой сельского населенного пункта может быть назначен гражданин Российской Федерации, достигший возраста 18 лет и проживающий на территории сельского населенного пункта, в котором он назначается</a:t>
          </a:r>
          <a:endParaRPr lang="ru-RU" sz="1800" b="1" kern="1200" dirty="0">
            <a:solidFill>
              <a:schemeClr val="accent2">
                <a:lumMod val="40000"/>
                <a:lumOff val="60000"/>
              </a:schemeClr>
            </a:solidFill>
          </a:endParaRPr>
        </a:p>
      </dsp:txBody>
      <dsp:txXfrm rot="10800000">
        <a:off x="493603" y="0"/>
        <a:ext cx="7209903" cy="1123259"/>
      </dsp:txXfrm>
    </dsp:sp>
    <dsp:sp modelId="{2B52E63D-723E-48CA-B559-FA9C0D20E460}">
      <dsp:nvSpPr>
        <dsp:cNvPr id="0" name=""/>
        <dsp:cNvSpPr/>
      </dsp:nvSpPr>
      <dsp:spPr>
        <a:xfrm>
          <a:off x="0" y="0"/>
          <a:ext cx="1188576" cy="112325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AA08CE-DA2C-4A9E-BFB4-AABF74ED8BCB}">
      <dsp:nvSpPr>
        <dsp:cNvPr id="0" name=""/>
        <dsp:cNvSpPr/>
      </dsp:nvSpPr>
      <dsp:spPr>
        <a:xfrm rot="10800000">
          <a:off x="73357" y="1459625"/>
          <a:ext cx="7630148" cy="1123259"/>
        </a:xfrm>
        <a:prstGeom prst="homePlate">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26" tIns="68580" rIns="128016" bIns="68580" numCol="1" spcCol="1270" anchor="ctr" anchorCtr="0">
          <a:noAutofit/>
        </a:bodyPr>
        <a:lstStyle/>
        <a:p>
          <a:pPr lvl="0" algn="r" defTabSz="800100">
            <a:lnSpc>
              <a:spcPct val="90000"/>
            </a:lnSpc>
            <a:spcBef>
              <a:spcPct val="0"/>
            </a:spcBef>
            <a:spcAft>
              <a:spcPts val="0"/>
            </a:spcAft>
          </a:pPr>
          <a:r>
            <a:rPr lang="ru-RU" sz="1800" b="1" kern="1200" dirty="0" smtClean="0">
              <a:solidFill>
                <a:schemeClr val="accent2">
                  <a:lumMod val="40000"/>
                  <a:lumOff val="60000"/>
                </a:schemeClr>
              </a:solidFill>
            </a:rPr>
            <a:t>Срок полномочий старосты сельского населенного  пункта устанавливается уставом муниципального образования</a:t>
          </a:r>
        </a:p>
        <a:p>
          <a:pPr lvl="0" algn="r" defTabSz="800100">
            <a:lnSpc>
              <a:spcPct val="90000"/>
            </a:lnSpc>
            <a:spcBef>
              <a:spcPct val="0"/>
            </a:spcBef>
            <a:spcAft>
              <a:spcPts val="0"/>
            </a:spcAft>
          </a:pPr>
          <a:r>
            <a:rPr lang="ru-RU" sz="1800" b="1" kern="1200" dirty="0" smtClean="0">
              <a:solidFill>
                <a:schemeClr val="accent2">
                  <a:lumMod val="40000"/>
                  <a:lumOff val="60000"/>
                </a:schemeClr>
              </a:solidFill>
            </a:rPr>
            <a:t> и не может быть менее двух и более пяти лет</a:t>
          </a:r>
          <a:endParaRPr lang="ru-RU" sz="1800" b="1" kern="1200" dirty="0">
            <a:solidFill>
              <a:schemeClr val="accent2">
                <a:lumMod val="40000"/>
                <a:lumOff val="60000"/>
              </a:schemeClr>
            </a:solidFill>
          </a:endParaRPr>
        </a:p>
      </dsp:txBody>
      <dsp:txXfrm rot="10800000">
        <a:off x="73357" y="1459625"/>
        <a:ext cx="7630148" cy="1123259"/>
      </dsp:txXfrm>
    </dsp:sp>
    <dsp:sp modelId="{A637C473-0C17-46FB-BC9F-F1C54F206DC3}">
      <dsp:nvSpPr>
        <dsp:cNvPr id="0" name=""/>
        <dsp:cNvSpPr/>
      </dsp:nvSpPr>
      <dsp:spPr>
        <a:xfrm>
          <a:off x="67162" y="1418413"/>
          <a:ext cx="1123259" cy="1123259"/>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7AA5E2-4946-4619-AAA6-C59842C1A488}">
      <dsp:nvSpPr>
        <dsp:cNvPr id="0" name=""/>
        <dsp:cNvSpPr/>
      </dsp:nvSpPr>
      <dsp:spPr>
        <a:xfrm rot="10800000">
          <a:off x="366821" y="2908200"/>
          <a:ext cx="7328177" cy="1329220"/>
        </a:xfrm>
        <a:prstGeom prst="homePlate">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26" tIns="53340" rIns="99568" bIns="53340" numCol="1" spcCol="1270" anchor="ctr" anchorCtr="0">
          <a:noAutofit/>
        </a:bodyPr>
        <a:lstStyle/>
        <a:p>
          <a:pPr lvl="0" algn="r" defTabSz="622300">
            <a:lnSpc>
              <a:spcPct val="90000"/>
            </a:lnSpc>
            <a:spcBef>
              <a:spcPct val="0"/>
            </a:spcBef>
            <a:spcAft>
              <a:spcPct val="35000"/>
            </a:spcAft>
          </a:pPr>
          <a:r>
            <a:rPr lang="ru-RU" sz="1400" b="1" kern="1200" dirty="0" smtClean="0">
              <a:solidFill>
                <a:schemeClr val="accent2">
                  <a:lumMod val="50000"/>
                </a:schemeClr>
              </a:solidFill>
            </a:rPr>
            <a:t>Старостой сельского населенного пункта не может быть назначено лицо, замещающее государственную должность Российской Федерации                               или Архангельской области, должность федеральной государственной гражданской службы, государственной гражданской службы Архангельской области, муниципальную должность муниципального образования                                 и должность муниципальной службы Архангельской области </a:t>
          </a:r>
          <a:endParaRPr lang="ru-RU" sz="1400" b="1" kern="1200" dirty="0">
            <a:solidFill>
              <a:schemeClr val="accent2">
                <a:lumMod val="50000"/>
              </a:schemeClr>
            </a:solidFill>
          </a:endParaRPr>
        </a:p>
      </dsp:txBody>
      <dsp:txXfrm rot="10800000">
        <a:off x="366821" y="2908200"/>
        <a:ext cx="7328177" cy="1329220"/>
      </dsp:txXfrm>
    </dsp:sp>
    <dsp:sp modelId="{2B63F64D-7102-4F57-9598-A2D8C4FFCEA7}">
      <dsp:nvSpPr>
        <dsp:cNvPr id="0" name=""/>
        <dsp:cNvSpPr/>
      </dsp:nvSpPr>
      <dsp:spPr>
        <a:xfrm>
          <a:off x="0" y="2981544"/>
          <a:ext cx="1299554" cy="118170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4E0D16-437D-4139-B2DF-D58198A31463}">
      <dsp:nvSpPr>
        <dsp:cNvPr id="0" name=""/>
        <dsp:cNvSpPr/>
      </dsp:nvSpPr>
      <dsp:spPr>
        <a:xfrm rot="5400000">
          <a:off x="-256636" y="259382"/>
          <a:ext cx="1710908" cy="1197635"/>
        </a:xfrm>
        <a:prstGeom prst="chevron">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ru-RU" sz="3000" b="1" kern="1200" dirty="0" smtClean="0">
              <a:latin typeface="Times New Roman" pitchFamily="18" charset="0"/>
              <a:cs typeface="Times New Roman" pitchFamily="18" charset="0"/>
            </a:rPr>
            <a:t>1.</a:t>
          </a:r>
          <a:endParaRPr lang="ru-RU" sz="3000" b="1" kern="1200" dirty="0">
            <a:latin typeface="Times New Roman" pitchFamily="18" charset="0"/>
            <a:cs typeface="Times New Roman" pitchFamily="18" charset="0"/>
          </a:endParaRPr>
        </a:p>
      </dsp:txBody>
      <dsp:txXfrm rot="5400000">
        <a:off x="-256636" y="259382"/>
        <a:ext cx="1710908" cy="1197635"/>
      </dsp:txXfrm>
    </dsp:sp>
    <dsp:sp modelId="{E90DCC64-EEA2-43B1-A945-E88099F577F1}">
      <dsp:nvSpPr>
        <dsp:cNvPr id="0" name=""/>
        <dsp:cNvSpPr/>
      </dsp:nvSpPr>
      <dsp:spPr>
        <a:xfrm rot="5400000">
          <a:off x="3967208" y="-2766826"/>
          <a:ext cx="1112090" cy="6651236"/>
        </a:xfrm>
        <a:prstGeom prst="round2SameRect">
          <a:avLst/>
        </a:prstGeom>
        <a:solidFill>
          <a:schemeClr val="lt1">
            <a:alpha val="9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just" defTabSz="488950">
            <a:lnSpc>
              <a:spcPct val="100000"/>
            </a:lnSpc>
            <a:spcBef>
              <a:spcPct val="0"/>
            </a:spcBef>
            <a:spcAft>
              <a:spcPct val="15000"/>
            </a:spcAft>
            <a:buChar char="••"/>
          </a:pPr>
          <a:r>
            <a:rPr lang="ru-RU" sz="1100" kern="1200" dirty="0" smtClean="0"/>
            <a:t> </a:t>
          </a:r>
          <a:r>
            <a:rPr lang="ru-RU" sz="1500" kern="1200" dirty="0" smtClean="0">
              <a:latin typeface="Times New Roman" pitchFamily="18" charset="0"/>
              <a:cs typeface="Times New Roman" pitchFamily="18" charset="0"/>
            </a:rPr>
            <a:t>Оказывать содействие органам местного самоуправления муниципальных образований Архангельской области по своевременному внесению изменений                     в уставы и правовые акты представительных органов муниципальных образований Архангельской области </a:t>
          </a:r>
          <a:endParaRPr lang="ru-RU" sz="1500" kern="1200" dirty="0">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endParaRPr lang="ru-RU" sz="1100" kern="1200" dirty="0"/>
        </a:p>
      </dsp:txBody>
      <dsp:txXfrm rot="5400000">
        <a:off x="3967208" y="-2766826"/>
        <a:ext cx="1112090" cy="6651236"/>
      </dsp:txXfrm>
    </dsp:sp>
    <dsp:sp modelId="{C919FEC3-054D-44E6-8525-40659920C257}">
      <dsp:nvSpPr>
        <dsp:cNvPr id="0" name=""/>
        <dsp:cNvSpPr/>
      </dsp:nvSpPr>
      <dsp:spPr>
        <a:xfrm rot="5400000">
          <a:off x="-184634" y="1768805"/>
          <a:ext cx="1710908" cy="1197635"/>
        </a:xfrm>
        <a:prstGeom prst="chevron">
          <a:avLst/>
        </a:prstGeom>
        <a:solidFill>
          <a:schemeClr val="accent3">
            <a:shade val="50000"/>
            <a:hueOff val="10165"/>
            <a:satOff val="-15649"/>
            <a:lumOff val="30495"/>
            <a:alphaOff val="0"/>
          </a:schemeClr>
        </a:solidFill>
        <a:ln w="25400" cap="flat" cmpd="sng" algn="ctr">
          <a:solidFill>
            <a:schemeClr val="accent3">
              <a:shade val="50000"/>
              <a:hueOff val="10165"/>
              <a:satOff val="-15649"/>
              <a:lumOff val="3049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ru-RU" sz="3000" b="1" kern="1200" dirty="0" smtClean="0">
              <a:latin typeface="Times New Roman" pitchFamily="18" charset="0"/>
              <a:cs typeface="Times New Roman" pitchFamily="18" charset="0"/>
            </a:rPr>
            <a:t>2.</a:t>
          </a:r>
          <a:endParaRPr lang="ru-RU" sz="3000" b="1" kern="1200" dirty="0">
            <a:latin typeface="Times New Roman" pitchFamily="18" charset="0"/>
            <a:cs typeface="Times New Roman" pitchFamily="18" charset="0"/>
          </a:endParaRPr>
        </a:p>
      </dsp:txBody>
      <dsp:txXfrm rot="5400000">
        <a:off x="-184634" y="1768805"/>
        <a:ext cx="1710908" cy="1197635"/>
      </dsp:txXfrm>
    </dsp:sp>
    <dsp:sp modelId="{A9D133DC-CB05-48B3-ABB5-981A8D3D1619}">
      <dsp:nvSpPr>
        <dsp:cNvPr id="0" name=""/>
        <dsp:cNvSpPr/>
      </dsp:nvSpPr>
      <dsp:spPr>
        <a:xfrm rot="5400000">
          <a:off x="3967208" y="-1248763"/>
          <a:ext cx="1112090" cy="6651236"/>
        </a:xfrm>
        <a:prstGeom prst="round2SameRect">
          <a:avLst/>
        </a:prstGeom>
        <a:solidFill>
          <a:schemeClr val="lt1">
            <a:alpha val="90000"/>
            <a:hueOff val="0"/>
            <a:satOff val="0"/>
            <a:lumOff val="0"/>
            <a:alphaOff val="0"/>
          </a:schemeClr>
        </a:solidFill>
        <a:ln w="25400" cap="flat" cmpd="sng" algn="ctr">
          <a:solidFill>
            <a:schemeClr val="accent3">
              <a:shade val="50000"/>
              <a:hueOff val="10165"/>
              <a:satOff val="-15649"/>
              <a:lumOff val="304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just" defTabSz="488950">
            <a:lnSpc>
              <a:spcPct val="100000"/>
            </a:lnSpc>
            <a:spcBef>
              <a:spcPct val="0"/>
            </a:spcBef>
            <a:spcAft>
              <a:spcPct val="15000"/>
            </a:spcAft>
            <a:buChar char="••"/>
          </a:pPr>
          <a:r>
            <a:rPr lang="ru-RU" sz="1100" kern="1200" dirty="0" smtClean="0"/>
            <a:t> </a:t>
          </a:r>
          <a:endParaRPr lang="ru-RU" sz="1450" kern="1200" dirty="0">
            <a:latin typeface="Times New Roman" pitchFamily="18" charset="0"/>
            <a:cs typeface="Times New Roman" pitchFamily="18" charset="0"/>
          </a:endParaRPr>
        </a:p>
        <a:p>
          <a:pPr marL="114300" lvl="1" indent="-114300" algn="just" defTabSz="644525">
            <a:lnSpc>
              <a:spcPct val="100000"/>
            </a:lnSpc>
            <a:spcBef>
              <a:spcPct val="0"/>
            </a:spcBef>
            <a:spcAft>
              <a:spcPct val="15000"/>
            </a:spcAft>
            <a:buChar char="••"/>
          </a:pPr>
          <a:r>
            <a:rPr lang="ru-RU" sz="1450" kern="1200" dirty="0" smtClean="0">
              <a:latin typeface="Times New Roman" pitchFamily="18" charset="0"/>
              <a:cs typeface="Times New Roman" pitchFamily="18" charset="0"/>
            </a:rPr>
            <a:t>Организовать оказание консультативной и методической помощи муниципальным образованиям Архангельской области в реализации законодательства о сельских старостах путем проведения обучающих семинаров для глав, муниципальных служащих муниципальных образований Архангельской области и сельских старост</a:t>
          </a:r>
          <a:endParaRPr lang="ru-RU" sz="1450" kern="1200" dirty="0">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endParaRPr lang="ru-RU" sz="1100" kern="1200" dirty="0"/>
        </a:p>
      </dsp:txBody>
      <dsp:txXfrm rot="5400000">
        <a:off x="3967208" y="-1248763"/>
        <a:ext cx="1112090" cy="6651236"/>
      </dsp:txXfrm>
    </dsp:sp>
    <dsp:sp modelId="{77331FD0-AD8F-4095-8CD7-C5F001E2A9A7}">
      <dsp:nvSpPr>
        <dsp:cNvPr id="0" name=""/>
        <dsp:cNvSpPr/>
      </dsp:nvSpPr>
      <dsp:spPr>
        <a:xfrm rot="5400000">
          <a:off x="-256636" y="3295509"/>
          <a:ext cx="1710908" cy="1197635"/>
        </a:xfrm>
        <a:prstGeom prst="chevron">
          <a:avLst/>
        </a:prstGeom>
        <a:solidFill>
          <a:schemeClr val="accent3">
            <a:shade val="50000"/>
            <a:hueOff val="10165"/>
            <a:satOff val="-15649"/>
            <a:lumOff val="30495"/>
            <a:alphaOff val="0"/>
          </a:schemeClr>
        </a:solidFill>
        <a:ln w="25400" cap="flat" cmpd="sng" algn="ctr">
          <a:solidFill>
            <a:schemeClr val="accent3">
              <a:shade val="50000"/>
              <a:hueOff val="10165"/>
              <a:satOff val="-15649"/>
              <a:lumOff val="3049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ru-RU" sz="3000" b="1" kern="1200" dirty="0" smtClean="0">
              <a:latin typeface="Times New Roman" pitchFamily="18" charset="0"/>
              <a:cs typeface="Times New Roman" pitchFamily="18" charset="0"/>
            </a:rPr>
            <a:t>3.</a:t>
          </a:r>
          <a:endParaRPr lang="ru-RU" sz="3000" b="1" kern="1200" dirty="0">
            <a:latin typeface="Times New Roman" pitchFamily="18" charset="0"/>
            <a:cs typeface="Times New Roman" pitchFamily="18" charset="0"/>
          </a:endParaRPr>
        </a:p>
      </dsp:txBody>
      <dsp:txXfrm rot="5400000">
        <a:off x="-256636" y="3295509"/>
        <a:ext cx="1710908" cy="1197635"/>
      </dsp:txXfrm>
    </dsp:sp>
    <dsp:sp modelId="{E54E32CC-A858-4C86-8CE6-E1940134AF7C}">
      <dsp:nvSpPr>
        <dsp:cNvPr id="0" name=""/>
        <dsp:cNvSpPr/>
      </dsp:nvSpPr>
      <dsp:spPr>
        <a:xfrm rot="5400000">
          <a:off x="3967208" y="269300"/>
          <a:ext cx="1112090" cy="6651236"/>
        </a:xfrm>
        <a:prstGeom prst="round2SameRect">
          <a:avLst/>
        </a:prstGeom>
        <a:solidFill>
          <a:schemeClr val="lt1">
            <a:alpha val="90000"/>
            <a:hueOff val="0"/>
            <a:satOff val="0"/>
            <a:lumOff val="0"/>
            <a:alphaOff val="0"/>
          </a:schemeClr>
        </a:solidFill>
        <a:ln w="25400" cap="flat" cmpd="sng" algn="ctr">
          <a:solidFill>
            <a:schemeClr val="accent3">
              <a:shade val="50000"/>
              <a:hueOff val="10165"/>
              <a:satOff val="-15649"/>
              <a:lumOff val="304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ru-RU" sz="1400" kern="1200" dirty="0" smtClean="0">
              <a:latin typeface="Times New Roman" pitchFamily="18" charset="0"/>
              <a:cs typeface="Times New Roman" pitchFamily="18" charset="0"/>
            </a:rPr>
            <a:t> О</a:t>
          </a:r>
          <a:r>
            <a:rPr lang="ru-RU" sz="1500" kern="1200" dirty="0" smtClean="0">
              <a:latin typeface="Times New Roman" pitchFamily="18" charset="0"/>
              <a:cs typeface="Times New Roman" pitchFamily="18" charset="0"/>
            </a:rPr>
            <a:t>рганизовать в целях стимулирования деятельности сельских старост ежегодное проведение областного конкурса «Лучший сельский староста Архангельской области»</a:t>
          </a:r>
          <a:endParaRPr lang="ru-RU" sz="1500" kern="1200" dirty="0">
            <a:latin typeface="Times New Roman" pitchFamily="18" charset="0"/>
            <a:cs typeface="Times New Roman" pitchFamily="18" charset="0"/>
          </a:endParaRPr>
        </a:p>
      </dsp:txBody>
      <dsp:txXfrm rot="5400000">
        <a:off x="3967208" y="269300"/>
        <a:ext cx="1112090" cy="665123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4E0D16-437D-4139-B2DF-D58198A31463}">
      <dsp:nvSpPr>
        <dsp:cNvPr id="0" name=""/>
        <dsp:cNvSpPr/>
      </dsp:nvSpPr>
      <dsp:spPr>
        <a:xfrm rot="5400000">
          <a:off x="-323308" y="633676"/>
          <a:ext cx="2155390" cy="1508773"/>
        </a:xfrm>
        <a:prstGeom prst="chevron">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ru-RU" sz="3500" b="1" kern="1200" dirty="0" smtClean="0">
              <a:latin typeface="Times New Roman" pitchFamily="18" charset="0"/>
              <a:cs typeface="Times New Roman" pitchFamily="18" charset="0"/>
            </a:rPr>
            <a:t>1.</a:t>
          </a:r>
          <a:endParaRPr lang="ru-RU" sz="3500" b="1" kern="1200" dirty="0">
            <a:latin typeface="Times New Roman" pitchFamily="18" charset="0"/>
            <a:cs typeface="Times New Roman" pitchFamily="18" charset="0"/>
          </a:endParaRPr>
        </a:p>
      </dsp:txBody>
      <dsp:txXfrm rot="5400000">
        <a:off x="-323308" y="633676"/>
        <a:ext cx="2155390" cy="1508773"/>
      </dsp:txXfrm>
    </dsp:sp>
    <dsp:sp modelId="{E90DCC64-EEA2-43B1-A945-E88099F577F1}">
      <dsp:nvSpPr>
        <dsp:cNvPr id="0" name=""/>
        <dsp:cNvSpPr/>
      </dsp:nvSpPr>
      <dsp:spPr>
        <a:xfrm rot="5400000">
          <a:off x="3708681" y="-2195183"/>
          <a:ext cx="2012289" cy="6412106"/>
        </a:xfrm>
        <a:prstGeom prst="round2SameRect">
          <a:avLst/>
        </a:prstGeom>
        <a:solidFill>
          <a:schemeClr val="lt1">
            <a:alpha val="9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just" defTabSz="488950">
            <a:lnSpc>
              <a:spcPct val="100000"/>
            </a:lnSpc>
            <a:spcBef>
              <a:spcPct val="0"/>
            </a:spcBef>
            <a:spcAft>
              <a:spcPct val="15000"/>
            </a:spcAft>
            <a:buChar char="••"/>
          </a:pPr>
          <a:r>
            <a:rPr lang="ru-RU" sz="1100" kern="1200" dirty="0" smtClean="0"/>
            <a:t> </a:t>
          </a:r>
          <a:r>
            <a:rPr lang="ru-RU" sz="1700" kern="1200" dirty="0" smtClean="0">
              <a:latin typeface="Times New Roman" pitchFamily="18" charset="0"/>
              <a:cs typeface="Times New Roman" pitchFamily="18" charset="0"/>
            </a:rPr>
            <a:t>Обеспечить разработку и принятие муниципальных НПА, регулирующих порядок проведения сходов граждан по вопросам выдвижения кандидатуры сельского старосты и досрочного прекращения его полномочий, порядок обеспечения деятельности сельского старосты, гарантии его деятельности, порядок информирования жителей сельского населенного пункта                о деятельности сельского старосты</a:t>
          </a:r>
          <a:endParaRPr lang="ru-RU" sz="1700" kern="1200" dirty="0">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endParaRPr lang="ru-RU" sz="1100" kern="1200" dirty="0"/>
        </a:p>
      </dsp:txBody>
      <dsp:txXfrm rot="5400000">
        <a:off x="3708681" y="-2195183"/>
        <a:ext cx="2012289" cy="6412106"/>
      </dsp:txXfrm>
    </dsp:sp>
    <dsp:sp modelId="{C919FEC3-054D-44E6-8525-40659920C257}">
      <dsp:nvSpPr>
        <dsp:cNvPr id="0" name=""/>
        <dsp:cNvSpPr/>
      </dsp:nvSpPr>
      <dsp:spPr>
        <a:xfrm rot="5400000">
          <a:off x="-323308" y="2699697"/>
          <a:ext cx="2155390" cy="1508773"/>
        </a:xfrm>
        <a:prstGeom prst="chevron">
          <a:avLst/>
        </a:prstGeom>
        <a:solidFill>
          <a:schemeClr val="accent3">
            <a:shade val="50000"/>
            <a:hueOff val="15247"/>
            <a:satOff val="-23474"/>
            <a:lumOff val="45742"/>
            <a:alphaOff val="0"/>
          </a:schemeClr>
        </a:solidFill>
        <a:ln w="25400" cap="flat" cmpd="sng" algn="ctr">
          <a:solidFill>
            <a:schemeClr val="accent3">
              <a:shade val="50000"/>
              <a:hueOff val="15247"/>
              <a:satOff val="-23474"/>
              <a:lumOff val="457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ru-RU" sz="3500" kern="1200" dirty="0" smtClean="0">
              <a:latin typeface="Times New Roman" pitchFamily="18" charset="0"/>
              <a:cs typeface="Times New Roman" pitchFamily="18" charset="0"/>
            </a:rPr>
            <a:t>2.</a:t>
          </a:r>
          <a:endParaRPr lang="ru-RU" sz="3500" kern="1200" dirty="0">
            <a:latin typeface="Times New Roman" pitchFamily="18" charset="0"/>
            <a:cs typeface="Times New Roman" pitchFamily="18" charset="0"/>
          </a:endParaRPr>
        </a:p>
      </dsp:txBody>
      <dsp:txXfrm rot="5400000">
        <a:off x="-323308" y="2699697"/>
        <a:ext cx="2155390" cy="1508773"/>
      </dsp:txXfrm>
    </dsp:sp>
    <dsp:sp modelId="{A9D133DC-CB05-48B3-ABB5-981A8D3D1619}">
      <dsp:nvSpPr>
        <dsp:cNvPr id="0" name=""/>
        <dsp:cNvSpPr/>
      </dsp:nvSpPr>
      <dsp:spPr>
        <a:xfrm rot="5400000">
          <a:off x="3849181" y="-129162"/>
          <a:ext cx="1731290" cy="6412106"/>
        </a:xfrm>
        <a:prstGeom prst="round2SameRect">
          <a:avLst/>
        </a:prstGeom>
        <a:solidFill>
          <a:schemeClr val="lt1">
            <a:alpha val="90000"/>
            <a:hueOff val="0"/>
            <a:satOff val="0"/>
            <a:lumOff val="0"/>
            <a:alphaOff val="0"/>
          </a:schemeClr>
        </a:solidFill>
        <a:ln w="25400" cap="flat" cmpd="sng" algn="ctr">
          <a:solidFill>
            <a:schemeClr val="accent3">
              <a:shade val="50000"/>
              <a:hueOff val="15247"/>
              <a:satOff val="-23474"/>
              <a:lumOff val="457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100000"/>
            </a:lnSpc>
            <a:spcBef>
              <a:spcPct val="0"/>
            </a:spcBef>
            <a:spcAft>
              <a:spcPct val="15000"/>
            </a:spcAft>
            <a:buChar char="••"/>
          </a:pPr>
          <a:endParaRPr lang="ru-RU" sz="1400" kern="1200" dirty="0">
            <a:latin typeface="Times New Roman" pitchFamily="18" charset="0"/>
            <a:cs typeface="Times New Roman" pitchFamily="18" charset="0"/>
          </a:endParaRPr>
        </a:p>
        <a:p>
          <a:pPr marL="171450" lvl="1" indent="-171450" algn="just" defTabSz="755650">
            <a:lnSpc>
              <a:spcPct val="100000"/>
            </a:lnSpc>
            <a:spcBef>
              <a:spcPct val="0"/>
            </a:spcBef>
            <a:spcAft>
              <a:spcPct val="15000"/>
            </a:spcAft>
            <a:buChar char="••"/>
          </a:pPr>
          <a:r>
            <a:rPr lang="ru-RU" sz="1700" kern="1200" dirty="0" smtClean="0">
              <a:latin typeface="Times New Roman" pitchFamily="18" charset="0"/>
              <a:cs typeface="Times New Roman" pitchFamily="18" charset="0"/>
            </a:rPr>
            <a:t>Определить порядок и обеспечить размещение информации                 о назначенных сельских старостах и их контактной информации на официальных сайтах органов местного самоуправления муниципальных округов, муниципальных районов и городских округов Архангельской области в информационно-телекоммуникационной сети «Интернет»</a:t>
          </a:r>
          <a:endParaRPr lang="ru-RU" sz="1700" kern="1200" dirty="0">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endParaRPr lang="ru-RU" sz="1100" kern="1200" dirty="0"/>
        </a:p>
      </dsp:txBody>
      <dsp:txXfrm rot="5400000">
        <a:off x="3849181" y="-129162"/>
        <a:ext cx="1731290" cy="641210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4E0D16-437D-4139-B2DF-D58198A31463}">
      <dsp:nvSpPr>
        <dsp:cNvPr id="0" name=""/>
        <dsp:cNvSpPr/>
      </dsp:nvSpPr>
      <dsp:spPr>
        <a:xfrm rot="5400000">
          <a:off x="-325837" y="791517"/>
          <a:ext cx="2172250" cy="1520575"/>
        </a:xfrm>
        <a:prstGeom prst="chevron">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ru-RU" sz="3500" kern="1200" dirty="0" smtClean="0">
              <a:latin typeface="Times New Roman" pitchFamily="18" charset="0"/>
              <a:cs typeface="Times New Roman" pitchFamily="18" charset="0"/>
            </a:rPr>
            <a:t>3.</a:t>
          </a:r>
          <a:endParaRPr lang="ru-RU" sz="3500" kern="1200" dirty="0">
            <a:latin typeface="Times New Roman" pitchFamily="18" charset="0"/>
            <a:cs typeface="Times New Roman" pitchFamily="18" charset="0"/>
          </a:endParaRPr>
        </a:p>
      </dsp:txBody>
      <dsp:txXfrm rot="5400000">
        <a:off x="-325837" y="791517"/>
        <a:ext cx="2172250" cy="1520575"/>
      </dsp:txXfrm>
    </dsp:sp>
    <dsp:sp modelId="{E90DCC64-EEA2-43B1-A945-E88099F577F1}">
      <dsp:nvSpPr>
        <dsp:cNvPr id="0" name=""/>
        <dsp:cNvSpPr/>
      </dsp:nvSpPr>
      <dsp:spPr>
        <a:xfrm rot="5400000">
          <a:off x="3560553" y="-2028490"/>
          <a:ext cx="2320349" cy="6400304"/>
        </a:xfrm>
        <a:prstGeom prst="round2SameRect">
          <a:avLst/>
        </a:prstGeom>
        <a:solidFill>
          <a:schemeClr val="lt1">
            <a:alpha val="9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just" defTabSz="488950">
            <a:lnSpc>
              <a:spcPct val="100000"/>
            </a:lnSpc>
            <a:spcBef>
              <a:spcPct val="0"/>
            </a:spcBef>
            <a:spcAft>
              <a:spcPct val="15000"/>
            </a:spcAft>
            <a:buChar char="••"/>
          </a:pPr>
          <a:r>
            <a:rPr lang="ru-RU" sz="1100" kern="1200" dirty="0" smtClean="0"/>
            <a:t> </a:t>
          </a:r>
          <a:r>
            <a:rPr lang="ru-RU" sz="1500" kern="1200" dirty="0" smtClean="0">
              <a:latin typeface="Times New Roman" pitchFamily="18" charset="0"/>
              <a:cs typeface="Times New Roman" pitchFamily="18" charset="0"/>
            </a:rPr>
            <a:t>Организовать в муниципальных образованиях Архангельской области обучение глав, муниципальных служащих и сельских старост с целью разъяснения положений федерального и областного законодательства                    о сельских старостах, в том числе порядка взаимодействия сельских старост с соответствующими органами местного самоуправления муниципальных образований Архангельской области и населением при решении вопросов местного значения, а также организовать ознакомление глав, муниципальных служащих и сельских старост с лучшими практиками работы сельских старост на территории Архангельской области и других субъектов Российской Федерации</a:t>
          </a:r>
          <a:endParaRPr lang="ru-RU" sz="1500" kern="1200" dirty="0">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endParaRPr lang="ru-RU" sz="1100" kern="1200" dirty="0"/>
        </a:p>
      </dsp:txBody>
      <dsp:txXfrm rot="5400000">
        <a:off x="3560553" y="-2028490"/>
        <a:ext cx="2320349" cy="6400304"/>
      </dsp:txXfrm>
    </dsp:sp>
    <dsp:sp modelId="{C919FEC3-054D-44E6-8525-40659920C257}">
      <dsp:nvSpPr>
        <dsp:cNvPr id="0" name=""/>
        <dsp:cNvSpPr/>
      </dsp:nvSpPr>
      <dsp:spPr>
        <a:xfrm rot="5400000">
          <a:off x="-325837" y="2894628"/>
          <a:ext cx="2172250" cy="1520575"/>
        </a:xfrm>
        <a:prstGeom prst="chevron">
          <a:avLst/>
        </a:prstGeom>
        <a:solidFill>
          <a:schemeClr val="accent3">
            <a:shade val="50000"/>
            <a:hueOff val="15247"/>
            <a:satOff val="-23474"/>
            <a:lumOff val="45742"/>
            <a:alphaOff val="0"/>
          </a:schemeClr>
        </a:solidFill>
        <a:ln w="25400" cap="flat" cmpd="sng" algn="ctr">
          <a:solidFill>
            <a:schemeClr val="accent3">
              <a:shade val="50000"/>
              <a:hueOff val="15247"/>
              <a:satOff val="-23474"/>
              <a:lumOff val="457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ru-RU" sz="3500" b="1" kern="1200" dirty="0" smtClean="0">
              <a:latin typeface="Times New Roman" pitchFamily="18" charset="0"/>
              <a:cs typeface="Times New Roman" pitchFamily="18" charset="0"/>
            </a:rPr>
            <a:t>4.</a:t>
          </a:r>
          <a:endParaRPr lang="ru-RU" sz="3500" b="1" kern="1200" dirty="0"/>
        </a:p>
      </dsp:txBody>
      <dsp:txXfrm rot="5400000">
        <a:off x="-325837" y="2894628"/>
        <a:ext cx="2172250" cy="1520575"/>
      </dsp:txXfrm>
    </dsp:sp>
    <dsp:sp modelId="{A9D133DC-CB05-48B3-ABB5-981A8D3D1619}">
      <dsp:nvSpPr>
        <dsp:cNvPr id="0" name=""/>
        <dsp:cNvSpPr/>
      </dsp:nvSpPr>
      <dsp:spPr>
        <a:xfrm rot="5400000">
          <a:off x="3839041" y="74620"/>
          <a:ext cx="1763372" cy="6400304"/>
        </a:xfrm>
        <a:prstGeom prst="round2SameRect">
          <a:avLst/>
        </a:prstGeom>
        <a:solidFill>
          <a:schemeClr val="lt1">
            <a:alpha val="90000"/>
            <a:hueOff val="0"/>
            <a:satOff val="0"/>
            <a:lumOff val="0"/>
            <a:alphaOff val="0"/>
          </a:schemeClr>
        </a:solidFill>
        <a:ln w="25400" cap="flat" cmpd="sng" algn="ctr">
          <a:solidFill>
            <a:schemeClr val="accent3">
              <a:shade val="50000"/>
              <a:hueOff val="15247"/>
              <a:satOff val="-23474"/>
              <a:lumOff val="457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100000"/>
            </a:lnSpc>
            <a:spcBef>
              <a:spcPct val="0"/>
            </a:spcBef>
            <a:spcAft>
              <a:spcPct val="15000"/>
            </a:spcAft>
            <a:buChar char="••"/>
          </a:pPr>
          <a:endParaRPr lang="ru-RU" sz="1400" kern="1200" dirty="0">
            <a:latin typeface="Times New Roman" pitchFamily="18" charset="0"/>
            <a:cs typeface="Times New Roman" pitchFamily="18" charset="0"/>
          </a:endParaRPr>
        </a:p>
        <a:p>
          <a:pPr marL="114300" lvl="1" indent="-114300" algn="just" defTabSz="666750">
            <a:lnSpc>
              <a:spcPct val="100000"/>
            </a:lnSpc>
            <a:spcBef>
              <a:spcPct val="0"/>
            </a:spcBef>
            <a:spcAft>
              <a:spcPct val="15000"/>
            </a:spcAft>
            <a:buChar char="••"/>
          </a:pPr>
          <a:r>
            <a:rPr lang="ru-RU" sz="1500" kern="1200" dirty="0" smtClean="0">
              <a:latin typeface="Times New Roman" pitchFamily="18" charset="0"/>
              <a:cs typeface="Times New Roman" pitchFamily="18" charset="0"/>
            </a:rPr>
            <a:t>Оказать содействие развитию института сельских старост </a:t>
          </a:r>
          <a:br>
            <a:rPr lang="ru-RU" sz="1500" kern="1200" dirty="0" smtClean="0">
              <a:latin typeface="Times New Roman" pitchFamily="18" charset="0"/>
              <a:cs typeface="Times New Roman" pitchFamily="18" charset="0"/>
            </a:rPr>
          </a:br>
          <a:r>
            <a:rPr lang="ru-RU" sz="1500" kern="1200" dirty="0" smtClean="0">
              <a:latin typeface="Times New Roman" pitchFamily="18" charset="0"/>
              <a:cs typeface="Times New Roman" pitchFamily="18" charset="0"/>
            </a:rPr>
            <a:t>в муниципальных образованиях Архангельской области, включению сельских старост в составы общественных советов муниципальных образований Архангельской области, общественных советов при исполнительных органах муниципальных образований Архангельской области, совещательных и вспомогательных органов, создаваемых органами местного самоуправления муниципальных образований Архангельской области</a:t>
          </a:r>
          <a:endParaRPr lang="ru-RU" sz="1500" kern="1200" dirty="0">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endParaRPr lang="ru-RU" sz="1100" kern="1200" dirty="0"/>
        </a:p>
      </dsp:txBody>
      <dsp:txXfrm rot="5400000">
        <a:off x="3839041" y="74620"/>
        <a:ext cx="1763372" cy="640030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EBD8DE-0983-4639-93EB-CDC7DF89F03D}" type="datetimeFigureOut">
              <a:rPr lang="ru-RU" smtClean="0"/>
              <a:pPr/>
              <a:t>28.11.2022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E95FC4-30BA-480D-A7F8-7F2118F6784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6E95FC4-30BA-480D-A7F8-7F2118F67842}" type="slidenum">
              <a:rPr lang="ru-RU" smtClean="0"/>
              <a:pPr/>
              <a:t>14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6E95FC4-30BA-480D-A7F8-7F2118F67842}"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DDB900AC-0A43-4C66-97A4-F0C2027713FD}" type="datetimeFigureOut">
              <a:rPr lang="ru-RU" smtClean="0"/>
              <a:pPr/>
              <a:t>28.11.2022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9711A66F-10B5-4506-BFD0-4AC3B5DF91A9}"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DB900AC-0A43-4C66-97A4-F0C2027713FD}" type="datetimeFigureOut">
              <a:rPr lang="ru-RU" smtClean="0"/>
              <a:pPr/>
              <a:t>28.11.2022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711A66F-10B5-4506-BFD0-4AC3B5DF91A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DB900AC-0A43-4C66-97A4-F0C2027713FD}" type="datetimeFigureOut">
              <a:rPr lang="ru-RU" smtClean="0"/>
              <a:pPr/>
              <a:t>28.11.2022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711A66F-10B5-4506-BFD0-4AC3B5DF91A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DB900AC-0A43-4C66-97A4-F0C2027713FD}" type="datetimeFigureOut">
              <a:rPr lang="ru-RU" smtClean="0"/>
              <a:pPr/>
              <a:t>28.11.2022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711A66F-10B5-4506-BFD0-4AC3B5DF91A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DDB900AC-0A43-4C66-97A4-F0C2027713FD}" type="datetimeFigureOut">
              <a:rPr lang="ru-RU" smtClean="0"/>
              <a:pPr/>
              <a:t>28.11.2022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711A66F-10B5-4506-BFD0-4AC3B5DF91A9}"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DB900AC-0A43-4C66-97A4-F0C2027713FD}" type="datetimeFigureOut">
              <a:rPr lang="ru-RU" smtClean="0"/>
              <a:pPr/>
              <a:t>28.11.2022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711A66F-10B5-4506-BFD0-4AC3B5DF91A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DB900AC-0A43-4C66-97A4-F0C2027713FD}" type="datetimeFigureOut">
              <a:rPr lang="ru-RU" smtClean="0"/>
              <a:pPr/>
              <a:t>28.11.2022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9711A66F-10B5-4506-BFD0-4AC3B5DF91A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DDB900AC-0A43-4C66-97A4-F0C2027713FD}" type="datetimeFigureOut">
              <a:rPr lang="ru-RU" smtClean="0"/>
              <a:pPr/>
              <a:t>28.11.2022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711A66F-10B5-4506-BFD0-4AC3B5DF91A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DDB900AC-0A43-4C66-97A4-F0C2027713FD}" type="datetimeFigureOut">
              <a:rPr lang="ru-RU" smtClean="0"/>
              <a:pPr/>
              <a:t>28.11.2022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711A66F-10B5-4506-BFD0-4AC3B5DF91A9}"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DB900AC-0A43-4C66-97A4-F0C2027713FD}" type="datetimeFigureOut">
              <a:rPr lang="ru-RU" smtClean="0"/>
              <a:pPr/>
              <a:t>28.11.2022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711A66F-10B5-4506-BFD0-4AC3B5DF91A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DDB900AC-0A43-4C66-97A4-F0C2027713FD}" type="datetimeFigureOut">
              <a:rPr lang="ru-RU" smtClean="0"/>
              <a:pPr/>
              <a:t>28.11.2022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711A66F-10B5-4506-BFD0-4AC3B5DF91A9}"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DB900AC-0A43-4C66-97A4-F0C2027713FD}" type="datetimeFigureOut">
              <a:rPr lang="ru-RU" smtClean="0"/>
              <a:pPr/>
              <a:t>28.11.2022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711A66F-10B5-4506-BFD0-4AC3B5DF91A9}"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3.wdp"/><Relationship Id="rId10" Type="http://schemas.openxmlformats.org/officeDocument/2006/relationships/image" Target="../media/image13.png"/><Relationship Id="rId9"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bnkomi.ru/content/news/images/60116/Starosty_mainPhoto.jpg"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1484784"/>
            <a:ext cx="7560840" cy="2421030"/>
          </a:xfrm>
        </p:spPr>
        <p:txBody>
          <a:bodyPr>
            <a:normAutofit fontScale="90000"/>
          </a:bodyPr>
          <a:lstStyle/>
          <a:p>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endParaRPr lang="ru-RU" dirty="0"/>
          </a:p>
        </p:txBody>
      </p:sp>
      <p:sp>
        <p:nvSpPr>
          <p:cNvPr id="3" name="Подзаголовок 2"/>
          <p:cNvSpPr>
            <a:spLocks noGrp="1"/>
          </p:cNvSpPr>
          <p:nvPr>
            <p:ph type="subTitle" idx="1"/>
          </p:nvPr>
        </p:nvSpPr>
        <p:spPr>
          <a:xfrm>
            <a:off x="1187624" y="5733256"/>
            <a:ext cx="7550656" cy="720080"/>
          </a:xfrm>
        </p:spPr>
        <p:txBody>
          <a:bodyPr>
            <a:normAutofit/>
          </a:bodyPr>
          <a:lstStyle/>
          <a:p>
            <a:endParaRPr lang="en-US" dirty="0" smtClean="0"/>
          </a:p>
          <a:p>
            <a:endParaRPr lang="ru-RU" dirty="0"/>
          </a:p>
        </p:txBody>
      </p:sp>
      <p:sp>
        <p:nvSpPr>
          <p:cNvPr id="6" name="Прямоугольник 5"/>
          <p:cNvSpPr/>
          <p:nvPr/>
        </p:nvSpPr>
        <p:spPr>
          <a:xfrm>
            <a:off x="1331640" y="2060848"/>
            <a:ext cx="7416824" cy="3016210"/>
          </a:xfrm>
          <a:prstGeom prst="rect">
            <a:avLst/>
          </a:prstGeom>
        </p:spPr>
        <p:txBody>
          <a:bodyPr wrap="square">
            <a:spAutoFit/>
          </a:bodyPr>
          <a:lstStyle/>
          <a:p>
            <a:pPr algn="ctr"/>
            <a:r>
              <a:rPr lang="ru-RU" sz="3800" dirty="0" smtClean="0">
                <a:solidFill>
                  <a:srgbClr val="C00000"/>
                </a:solidFill>
                <a:effectLst>
                  <a:outerShdw blurRad="38100" dist="38100" dir="2700000" algn="tl">
                    <a:srgbClr val="000000">
                      <a:alpha val="43137"/>
                    </a:srgbClr>
                  </a:outerShdw>
                </a:effectLst>
                <a:latin typeface="Arial Black" pitchFamily="34" charset="0"/>
              </a:rPr>
              <a:t>О практике развития института старост </a:t>
            </a:r>
            <a:endParaRPr lang="en-US" sz="3800" dirty="0" smtClean="0">
              <a:solidFill>
                <a:srgbClr val="C00000"/>
              </a:solidFill>
              <a:effectLst>
                <a:outerShdw blurRad="38100" dist="38100" dir="2700000" algn="tl">
                  <a:srgbClr val="000000">
                    <a:alpha val="43137"/>
                  </a:srgbClr>
                </a:outerShdw>
              </a:effectLst>
              <a:latin typeface="Arial Black" pitchFamily="34" charset="0"/>
            </a:endParaRPr>
          </a:p>
          <a:p>
            <a:pPr algn="ctr"/>
            <a:r>
              <a:rPr lang="ru-RU" sz="3800" dirty="0" smtClean="0">
                <a:solidFill>
                  <a:srgbClr val="C00000"/>
                </a:solidFill>
                <a:effectLst>
                  <a:outerShdw blurRad="38100" dist="38100" dir="2700000" algn="tl">
                    <a:srgbClr val="000000">
                      <a:alpha val="43137"/>
                    </a:srgbClr>
                  </a:outerShdw>
                </a:effectLst>
                <a:latin typeface="Arial Black" pitchFamily="34" charset="0"/>
              </a:rPr>
              <a:t>в сельских населенных пунктах </a:t>
            </a:r>
            <a:endParaRPr lang="en-US" sz="3800" dirty="0" smtClean="0">
              <a:solidFill>
                <a:srgbClr val="C00000"/>
              </a:solidFill>
              <a:effectLst>
                <a:outerShdw blurRad="38100" dist="38100" dir="2700000" algn="tl">
                  <a:srgbClr val="000000">
                    <a:alpha val="43137"/>
                  </a:srgbClr>
                </a:outerShdw>
              </a:effectLst>
              <a:latin typeface="Arial Black" pitchFamily="34" charset="0"/>
            </a:endParaRPr>
          </a:p>
          <a:p>
            <a:pPr algn="ctr"/>
            <a:r>
              <a:rPr lang="ru-RU" sz="3800" dirty="0" smtClean="0">
                <a:solidFill>
                  <a:srgbClr val="C00000"/>
                </a:solidFill>
                <a:effectLst>
                  <a:outerShdw blurRad="38100" dist="38100" dir="2700000" algn="tl">
                    <a:srgbClr val="000000">
                      <a:alpha val="43137"/>
                    </a:srgbClr>
                  </a:outerShdw>
                </a:effectLst>
                <a:latin typeface="Arial Black" pitchFamily="34" charset="0"/>
              </a:rPr>
              <a:t>Архангельской области</a:t>
            </a:r>
            <a:endParaRPr lang="ru-RU" sz="3800" dirty="0">
              <a:solidFill>
                <a:srgbClr val="C00000"/>
              </a:solidFill>
              <a:effectLst>
                <a:outerShdw blurRad="38100" dist="38100" dir="2700000" algn="tl">
                  <a:srgbClr val="000000">
                    <a:alpha val="43137"/>
                  </a:srgbClr>
                </a:outerShdw>
              </a:effectLst>
            </a:endParaRPr>
          </a:p>
        </p:txBody>
      </p:sp>
      <p:sp>
        <p:nvSpPr>
          <p:cNvPr id="7" name="Прямоугольник 6"/>
          <p:cNvSpPr/>
          <p:nvPr/>
        </p:nvSpPr>
        <p:spPr>
          <a:xfrm>
            <a:off x="1475656" y="3861048"/>
            <a:ext cx="7056784" cy="1754326"/>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ru-RU" dirty="0"/>
          </a:p>
        </p:txBody>
      </p:sp>
      <p:sp>
        <p:nvSpPr>
          <p:cNvPr id="8" name="Прямоугольник 7"/>
          <p:cNvSpPr/>
          <p:nvPr/>
        </p:nvSpPr>
        <p:spPr>
          <a:xfrm>
            <a:off x="1259632" y="6165304"/>
            <a:ext cx="7488832" cy="400110"/>
          </a:xfrm>
          <a:prstGeom prst="rect">
            <a:avLst/>
          </a:prstGeom>
        </p:spPr>
        <p:txBody>
          <a:bodyPr wrap="square">
            <a:spAutoFit/>
          </a:bodyPr>
          <a:lstStyle/>
          <a:p>
            <a:pPr algn="ctr"/>
            <a:r>
              <a:rPr lang="ru-RU" sz="1000" dirty="0" smtClean="0">
                <a:solidFill>
                  <a:srgbClr val="0070C0"/>
                </a:solidFill>
                <a:latin typeface="Arial Black" pitchFamily="34" charset="0"/>
                <a:cs typeface="Times New Roman" pitchFamily="18" charset="0"/>
              </a:rPr>
              <a:t>Координационный Совет </a:t>
            </a:r>
            <a:r>
              <a:rPr lang="ru-RU" sz="1000" dirty="0">
                <a:solidFill>
                  <a:srgbClr val="0070C0"/>
                </a:solidFill>
                <a:latin typeface="Arial Black" pitchFamily="34" charset="0"/>
                <a:cs typeface="Times New Roman" pitchFamily="18" charset="0"/>
              </a:rPr>
              <a:t>представительных органов муниципальных </a:t>
            </a:r>
            <a:r>
              <a:rPr lang="ru-RU" sz="1000" dirty="0" smtClean="0">
                <a:solidFill>
                  <a:srgbClr val="0070C0"/>
                </a:solidFill>
                <a:latin typeface="Arial Black" pitchFamily="34" charset="0"/>
                <a:cs typeface="Times New Roman" pitchFamily="18" charset="0"/>
              </a:rPr>
              <a:t>образований                  </a:t>
            </a:r>
            <a:r>
              <a:rPr lang="ru-RU" sz="1000" dirty="0">
                <a:solidFill>
                  <a:srgbClr val="0070C0"/>
                </a:solidFill>
                <a:latin typeface="Arial Black" pitchFamily="34" charset="0"/>
                <a:cs typeface="Times New Roman" pitchFamily="18" charset="0"/>
              </a:rPr>
              <a:t>Архангельской области при Архангельском областном Собрании депутатов</a:t>
            </a:r>
          </a:p>
        </p:txBody>
      </p:sp>
      <p:pic>
        <p:nvPicPr>
          <p:cNvPr id="9" name="Рисунок 8" descr="flag copy.gif"/>
          <p:cNvPicPr>
            <a:picLocks noChangeAspect="1"/>
          </p:cNvPicPr>
          <p:nvPr/>
        </p:nvPicPr>
        <p:blipFill>
          <a:blip r:embed="rId2" cstate="print"/>
          <a:stretch>
            <a:fillRect/>
          </a:stretch>
        </p:blipFill>
        <p:spPr>
          <a:xfrm>
            <a:off x="7155459" y="260648"/>
            <a:ext cx="1605101" cy="1152128"/>
          </a:xfrm>
          <a:prstGeom prst="rect">
            <a:avLst/>
          </a:prstGeom>
          <a:effectLst>
            <a:outerShdw blurRad="139700" dist="38100" dir="2700000" sx="102000" sy="102000" algn="tl" rotWithShape="0">
              <a:prstClr val="black">
                <a:alpha val="84000"/>
              </a:prstClr>
            </a:outerShdw>
          </a:effectLst>
        </p:spPr>
      </p:pic>
      <p:pic>
        <p:nvPicPr>
          <p:cNvPr id="10" name="Рисунок 9" descr="герб для документов - прозрачный фон.png"/>
          <p:cNvPicPr>
            <a:picLocks noChangeAspect="1"/>
          </p:cNvPicPr>
          <p:nvPr/>
        </p:nvPicPr>
        <p:blipFill>
          <a:blip r:embed="rId3" cstate="print"/>
          <a:stretch>
            <a:fillRect/>
          </a:stretch>
        </p:blipFill>
        <p:spPr>
          <a:xfrm>
            <a:off x="1259632" y="116632"/>
            <a:ext cx="1383418" cy="1368152"/>
          </a:xfrm>
          <a:prstGeom prst="rect">
            <a:avLst/>
          </a:prstGeom>
          <a:effectLst>
            <a:outerShdw blurRad="127000" sx="104000" sy="104000" algn="ctr" rotWithShape="0">
              <a:prstClr val="black"/>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88640"/>
            <a:ext cx="7848872" cy="864096"/>
          </a:xfrm>
        </p:spPr>
        <p:txBody>
          <a:bodyPr>
            <a:normAutofit fontScale="90000"/>
          </a:bodyPr>
          <a:lstStyle/>
          <a:p>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2700" b="1" dirty="0" smtClean="0">
                <a:solidFill>
                  <a:srgbClr val="C00000"/>
                </a:solidFill>
                <a:latin typeface="Times New Roman" pitchFamily="18" charset="0"/>
                <a:cs typeface="Times New Roman" pitchFamily="18" charset="0"/>
              </a:rPr>
              <a:t>О развитии института сельских старост</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в Архангельской области</a:t>
            </a:r>
            <a:endParaRPr lang="ru-RU" sz="2700" dirty="0">
              <a:solidFill>
                <a:srgbClr val="C00000"/>
              </a:solidFill>
            </a:endParaRPr>
          </a:p>
        </p:txBody>
      </p:sp>
      <p:sp>
        <p:nvSpPr>
          <p:cNvPr id="3" name="Подзаголовок 2"/>
          <p:cNvSpPr>
            <a:spLocks noGrp="1"/>
          </p:cNvSpPr>
          <p:nvPr>
            <p:ph type="subTitle" idx="1"/>
          </p:nvPr>
        </p:nvSpPr>
        <p:spPr>
          <a:xfrm>
            <a:off x="1187624" y="5733256"/>
            <a:ext cx="7550656" cy="720080"/>
          </a:xfrm>
        </p:spPr>
        <p:txBody>
          <a:bodyPr>
            <a:normAutofit/>
          </a:bodyPr>
          <a:lstStyle/>
          <a:p>
            <a:endParaRPr lang="en-US" dirty="0" smtClean="0"/>
          </a:p>
          <a:p>
            <a:endParaRPr lang="ru-RU" dirty="0"/>
          </a:p>
        </p:txBody>
      </p:sp>
      <p:sp>
        <p:nvSpPr>
          <p:cNvPr id="7" name="Прямоугольник 6"/>
          <p:cNvSpPr/>
          <p:nvPr/>
        </p:nvSpPr>
        <p:spPr>
          <a:xfrm>
            <a:off x="1475656" y="3861048"/>
            <a:ext cx="7056784" cy="1754326"/>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ru-RU" dirty="0"/>
          </a:p>
        </p:txBody>
      </p:sp>
      <p:sp>
        <p:nvSpPr>
          <p:cNvPr id="8" name="Прямоугольник 7"/>
          <p:cNvSpPr/>
          <p:nvPr/>
        </p:nvSpPr>
        <p:spPr>
          <a:xfrm>
            <a:off x="1259632" y="6165304"/>
            <a:ext cx="7488832" cy="400110"/>
          </a:xfrm>
          <a:prstGeom prst="rect">
            <a:avLst/>
          </a:prstGeom>
        </p:spPr>
        <p:txBody>
          <a:bodyPr wrap="square">
            <a:spAutoFit/>
          </a:bodyPr>
          <a:lstStyle/>
          <a:p>
            <a:pPr algn="ctr"/>
            <a:r>
              <a:rPr lang="ru-RU" sz="1000" dirty="0" smtClean="0">
                <a:solidFill>
                  <a:srgbClr val="0070C0"/>
                </a:solidFill>
                <a:latin typeface="Arial Black" pitchFamily="34" charset="0"/>
              </a:rPr>
              <a:t>Координационный Совет </a:t>
            </a:r>
            <a:r>
              <a:rPr lang="ru-RU" sz="1000" dirty="0">
                <a:solidFill>
                  <a:srgbClr val="0070C0"/>
                </a:solidFill>
                <a:latin typeface="Arial Black" pitchFamily="34" charset="0"/>
              </a:rPr>
              <a:t>представительных органов муниципальных образований </a:t>
            </a:r>
            <a:endParaRPr lang="ru-RU" sz="1000" dirty="0" smtClean="0">
              <a:solidFill>
                <a:srgbClr val="0070C0"/>
              </a:solidFill>
              <a:latin typeface="Arial Black" pitchFamily="34" charset="0"/>
            </a:endParaRPr>
          </a:p>
          <a:p>
            <a:pPr algn="ctr"/>
            <a:r>
              <a:rPr lang="ru-RU" sz="1000" dirty="0" smtClean="0">
                <a:solidFill>
                  <a:srgbClr val="0070C0"/>
                </a:solidFill>
                <a:latin typeface="Arial Black" pitchFamily="34" charset="0"/>
              </a:rPr>
              <a:t>Архангельской </a:t>
            </a:r>
            <a:r>
              <a:rPr lang="ru-RU" sz="1000" dirty="0">
                <a:solidFill>
                  <a:srgbClr val="0070C0"/>
                </a:solidFill>
                <a:latin typeface="Arial Black" pitchFamily="34" charset="0"/>
              </a:rPr>
              <a:t>области при Архангельском областном Собрании депутатов</a:t>
            </a:r>
          </a:p>
        </p:txBody>
      </p:sp>
      <p:pic>
        <p:nvPicPr>
          <p:cNvPr id="9" name="Рисунок 8" descr="flag copy.gif"/>
          <p:cNvPicPr>
            <a:picLocks noChangeAspect="1"/>
          </p:cNvPicPr>
          <p:nvPr/>
        </p:nvPicPr>
        <p:blipFill>
          <a:blip r:embed="rId2" cstate="print"/>
          <a:stretch>
            <a:fillRect/>
          </a:stretch>
        </p:blipFill>
        <p:spPr>
          <a:xfrm>
            <a:off x="7380312" y="188640"/>
            <a:ext cx="1504783" cy="1080120"/>
          </a:xfrm>
          <a:prstGeom prst="rect">
            <a:avLst/>
          </a:prstGeom>
          <a:effectLst>
            <a:outerShdw blurRad="139700" dist="38100" dir="2700000" sx="102000" sy="102000" algn="tl" rotWithShape="0">
              <a:prstClr val="black">
                <a:alpha val="84000"/>
              </a:prstClr>
            </a:outerShdw>
          </a:effectLst>
        </p:spPr>
      </p:pic>
      <p:sp>
        <p:nvSpPr>
          <p:cNvPr id="14" name="Прямоугольник 13"/>
          <p:cNvSpPr/>
          <p:nvPr/>
        </p:nvSpPr>
        <p:spPr>
          <a:xfrm>
            <a:off x="1331640" y="1268760"/>
            <a:ext cx="7344816" cy="984885"/>
          </a:xfrm>
          <a:prstGeom prst="rect">
            <a:avLst/>
          </a:prstGeom>
          <a:effectLst>
            <a:outerShdw blurRad="50800" dist="38100" dir="2700000" algn="tl" rotWithShape="0">
              <a:prstClr val="black">
                <a:alpha val="40000"/>
              </a:prstClr>
            </a:outerShdw>
          </a:effectLst>
        </p:spPr>
        <p:txBody>
          <a:bodyPr wrap="square">
            <a:spAutoFit/>
          </a:bodyPr>
          <a:lstStyle/>
          <a:p>
            <a:pPr lvl="0" algn="ctr" fontAlgn="base">
              <a:spcBef>
                <a:spcPct val="0"/>
              </a:spcBef>
              <a:spcAft>
                <a:spcPct val="0"/>
              </a:spcAft>
            </a:pPr>
            <a:endParaRPr lang="ru-RU" sz="2000" b="1" dirty="0" smtClean="0">
              <a:latin typeface="Times New Roman" pitchFamily="18" charset="0"/>
              <a:ea typeface="Calibri" pitchFamily="34" charset="0"/>
              <a:cs typeface="Times New Roman" pitchFamily="18" charset="0"/>
            </a:endParaRPr>
          </a:p>
          <a:p>
            <a:pPr lvl="0" algn="ctr" fontAlgn="base">
              <a:spcBef>
                <a:spcPct val="0"/>
              </a:spcBef>
              <a:spcAft>
                <a:spcPct val="0"/>
              </a:spcAft>
            </a:pPr>
            <a:endParaRPr lang="ru-RU" sz="2000" b="1" dirty="0" smtClean="0">
              <a:latin typeface="Times New Roman" pitchFamily="18" charset="0"/>
              <a:ea typeface="Calibri" pitchFamily="34" charset="0"/>
              <a:cs typeface="Times New Roman" pitchFamily="18" charset="0"/>
            </a:endParaRPr>
          </a:p>
          <a:p>
            <a:pPr lvl="0" algn="just" fontAlgn="base">
              <a:spcBef>
                <a:spcPct val="0"/>
              </a:spcBef>
              <a:spcAft>
                <a:spcPct val="0"/>
              </a:spcAft>
            </a:pPr>
            <a:endParaRPr lang="ru-RU" dirty="0">
              <a:solidFill>
                <a:prstClr val="black"/>
              </a:solidFill>
              <a:latin typeface="Arial" pitchFamily="34" charset="0"/>
              <a:cs typeface="Arial" pitchFamily="34" charset="0"/>
            </a:endParaRPr>
          </a:p>
        </p:txBody>
      </p:sp>
      <p:sp>
        <p:nvSpPr>
          <p:cNvPr id="1027" name="Rectangle 3"/>
          <p:cNvSpPr>
            <a:spLocks noChangeArrowheads="1"/>
          </p:cNvSpPr>
          <p:nvPr/>
        </p:nvSpPr>
        <p:spPr bwMode="auto">
          <a:xfrm rot="10800000" flipV="1">
            <a:off x="1187624" y="2895620"/>
            <a:ext cx="74888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smtClean="0"/>
          </a:p>
          <a:p>
            <a:endParaRPr lang="ru-RU" dirty="0" smtClean="0"/>
          </a:p>
          <a:p>
            <a:endParaRPr lang="ru-RU" dirty="0">
              <a:latin typeface="Times New Roman" pitchFamily="18" charset="0"/>
              <a:cs typeface="Times New Roman" pitchFamily="18" charset="0"/>
            </a:endParaRPr>
          </a:p>
        </p:txBody>
      </p:sp>
      <p:graphicFrame>
        <p:nvGraphicFramePr>
          <p:cNvPr id="10" name="Таблица 9"/>
          <p:cNvGraphicFramePr>
            <a:graphicFrameLocks noGrp="1"/>
          </p:cNvGraphicFramePr>
          <p:nvPr/>
        </p:nvGraphicFramePr>
        <p:xfrm>
          <a:off x="2051720" y="2420888"/>
          <a:ext cx="6192687" cy="3492804"/>
        </p:xfrm>
        <a:graphic>
          <a:graphicData uri="http://schemas.openxmlformats.org/drawingml/2006/table">
            <a:tbl>
              <a:tblPr/>
              <a:tblGrid>
                <a:gridCol w="1872207"/>
                <a:gridCol w="1728193"/>
                <a:gridCol w="1129232"/>
                <a:gridCol w="1463055"/>
              </a:tblGrid>
              <a:tr h="525784">
                <a:tc gridSpan="2">
                  <a:txBody>
                    <a:bodyPr/>
                    <a:lstStyle/>
                    <a:p>
                      <a:pPr algn="ctr">
                        <a:lnSpc>
                          <a:spcPct val="115000"/>
                        </a:lnSpc>
                        <a:spcAft>
                          <a:spcPts val="0"/>
                        </a:spcAft>
                      </a:pPr>
                      <a:r>
                        <a:rPr lang="ru-RU" sz="1100" dirty="0">
                          <a:latin typeface="Times New Roman"/>
                          <a:ea typeface="Calibri"/>
                          <a:cs typeface="Times New Roman"/>
                        </a:rPr>
                        <a:t>муниципальное образование</a:t>
                      </a:r>
                      <a:endParaRPr lang="ru-RU" sz="10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100">
                          <a:latin typeface="Times New Roman"/>
                          <a:ea typeface="Calibri"/>
                          <a:cs typeface="Times New Roman"/>
                        </a:rPr>
                        <a:t>количество действующих старост</a:t>
                      </a:r>
                      <a:endParaRPr lang="ru-RU" sz="1000">
                        <a:latin typeface="Calibri"/>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Calibri"/>
                          <a:cs typeface="Times New Roman"/>
                        </a:rPr>
                        <a:t>вознаграждение</a:t>
                      </a:r>
                      <a:endParaRPr lang="ru-RU" sz="100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222">
                <a:tc rowSpan="2">
                  <a:txBody>
                    <a:bodyPr/>
                    <a:lstStyle/>
                    <a:p>
                      <a:pPr>
                        <a:lnSpc>
                          <a:spcPct val="115000"/>
                        </a:lnSpc>
                        <a:spcAft>
                          <a:spcPts val="0"/>
                        </a:spcAft>
                      </a:pPr>
                      <a:r>
                        <a:rPr lang="ru-RU" sz="1100" dirty="0">
                          <a:latin typeface="Times New Roman"/>
                          <a:ea typeface="Calibri"/>
                          <a:cs typeface="Times New Roman"/>
                        </a:rPr>
                        <a:t>городские округа:</a:t>
                      </a:r>
                      <a:endParaRPr lang="ru-RU" sz="1100" dirty="0">
                        <a:latin typeface="Calibri"/>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100" dirty="0">
                          <a:latin typeface="Times New Roman"/>
                          <a:ea typeface="Calibri"/>
                          <a:cs typeface="Times New Roman"/>
                        </a:rPr>
                        <a:t>«Котлас»</a:t>
                      </a:r>
                      <a:endParaRPr lang="ru-RU" sz="1100" dirty="0">
                        <a:latin typeface="Calibri"/>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Calibri"/>
                          <a:cs typeface="Times New Roman"/>
                        </a:rPr>
                        <a:t>1</a:t>
                      </a:r>
                      <a:endParaRPr lang="ru-RU" sz="11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Calibri"/>
                          <a:cs typeface="Times New Roman"/>
                        </a:rPr>
                        <a:t>–</a:t>
                      </a:r>
                      <a:endParaRPr lang="ru-RU" sz="110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vMerge="1">
                  <a:txBody>
                    <a:bodyPr/>
                    <a:lstStyle/>
                    <a:p>
                      <a:pPr>
                        <a:lnSpc>
                          <a:spcPct val="115000"/>
                        </a:lnSpc>
                        <a:spcAft>
                          <a:spcPts val="0"/>
                        </a:spcAft>
                      </a:pPr>
                      <a:endParaRPr lang="ru-RU" sz="1100" dirty="0">
                        <a:latin typeface="Times New Roman"/>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100" dirty="0">
                          <a:latin typeface="Times New Roman"/>
                          <a:ea typeface="Calibri"/>
                          <a:cs typeface="Times New Roman"/>
                        </a:rPr>
                        <a:t>«Город Новодвинск»</a:t>
                      </a:r>
                      <a:endParaRPr lang="ru-RU" sz="1100" dirty="0">
                        <a:latin typeface="Calibri"/>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Calibri"/>
                          <a:cs typeface="Times New Roman"/>
                        </a:rPr>
                        <a:t>–</a:t>
                      </a:r>
                      <a:endParaRPr lang="ru-RU" sz="110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Calibri"/>
                          <a:cs typeface="Times New Roman"/>
                        </a:rPr>
                        <a:t>–</a:t>
                      </a:r>
                      <a:endParaRPr lang="ru-RU" sz="110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rowSpan="5">
                  <a:txBody>
                    <a:bodyPr/>
                    <a:lstStyle/>
                    <a:p>
                      <a:pPr>
                        <a:lnSpc>
                          <a:spcPct val="115000"/>
                        </a:lnSpc>
                        <a:spcAft>
                          <a:spcPts val="0"/>
                        </a:spcAft>
                      </a:pPr>
                      <a:r>
                        <a:rPr lang="ru-RU" sz="1100" dirty="0">
                          <a:latin typeface="Times New Roman"/>
                          <a:ea typeface="Calibri"/>
                          <a:cs typeface="Times New Roman"/>
                        </a:rPr>
                        <a:t>муниципальные округа:</a:t>
                      </a:r>
                      <a:endParaRPr lang="ru-RU" sz="1100" dirty="0">
                        <a:latin typeface="Calibri"/>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100" dirty="0">
                          <a:latin typeface="Times New Roman"/>
                          <a:ea typeface="Calibri"/>
                          <a:cs typeface="Times New Roman"/>
                        </a:rPr>
                        <a:t>Верхнетоемский</a:t>
                      </a:r>
                      <a:endParaRPr lang="ru-RU" sz="1100" dirty="0">
                        <a:latin typeface="Calibri"/>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Calibri"/>
                          <a:cs typeface="Times New Roman"/>
                        </a:rPr>
                        <a:t>–</a:t>
                      </a:r>
                      <a:endParaRPr lang="ru-RU" sz="11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Calibri"/>
                          <a:cs typeface="Times New Roman"/>
                        </a:rPr>
                        <a:t>–</a:t>
                      </a:r>
                      <a:endParaRPr lang="ru-RU" sz="11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818">
                <a:tc vMerge="1">
                  <a:txBody>
                    <a:bodyPr/>
                    <a:lstStyle/>
                    <a:p>
                      <a:pPr>
                        <a:lnSpc>
                          <a:spcPct val="115000"/>
                        </a:lnSpc>
                        <a:spcAft>
                          <a:spcPts val="0"/>
                        </a:spcAft>
                      </a:pPr>
                      <a:endParaRPr lang="ru-RU" sz="1100" dirty="0">
                        <a:latin typeface="Times New Roman"/>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100" dirty="0">
                          <a:latin typeface="Times New Roman"/>
                          <a:ea typeface="Calibri"/>
                          <a:cs typeface="Times New Roman"/>
                        </a:rPr>
                        <a:t>Вилегодский</a:t>
                      </a:r>
                      <a:endParaRPr lang="ru-RU" sz="1100" dirty="0">
                        <a:latin typeface="Calibri"/>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Calibri"/>
                          <a:cs typeface="Times New Roman"/>
                        </a:rPr>
                        <a:t>19</a:t>
                      </a:r>
                      <a:endParaRPr lang="ru-RU" sz="11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Calibri"/>
                          <a:cs typeface="Times New Roman"/>
                        </a:rPr>
                        <a:t>4000 руб. в квартал</a:t>
                      </a:r>
                      <a:endParaRPr lang="ru-RU" sz="11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127">
                <a:tc vMerge="1">
                  <a:txBody>
                    <a:bodyPr/>
                    <a:lstStyle/>
                    <a:p>
                      <a:pPr>
                        <a:lnSpc>
                          <a:spcPct val="115000"/>
                        </a:lnSpc>
                        <a:spcAft>
                          <a:spcPts val="0"/>
                        </a:spcAft>
                      </a:pPr>
                      <a:endParaRPr lang="ru-RU" sz="1100" dirty="0">
                        <a:latin typeface="Times New Roman"/>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100" dirty="0">
                          <a:latin typeface="Times New Roman"/>
                          <a:ea typeface="Calibri"/>
                          <a:cs typeface="Times New Roman"/>
                        </a:rPr>
                        <a:t>Виноградовский</a:t>
                      </a:r>
                      <a:endParaRPr lang="ru-RU" sz="1100" dirty="0">
                        <a:latin typeface="Calibri"/>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Calibri"/>
                          <a:cs typeface="Times New Roman"/>
                        </a:rPr>
                        <a:t>–</a:t>
                      </a:r>
                      <a:endParaRPr lang="ru-RU" sz="11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dirty="0">
                        <a:latin typeface="Times New Roman"/>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127">
                <a:tc vMerge="1">
                  <a:txBody>
                    <a:bodyPr/>
                    <a:lstStyle/>
                    <a:p>
                      <a:pPr>
                        <a:lnSpc>
                          <a:spcPct val="115000"/>
                        </a:lnSpc>
                        <a:spcAft>
                          <a:spcPts val="0"/>
                        </a:spcAft>
                      </a:pPr>
                      <a:endParaRPr lang="ru-RU" sz="1100" dirty="0">
                        <a:latin typeface="Times New Roman"/>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100" dirty="0">
                          <a:latin typeface="Times New Roman"/>
                          <a:ea typeface="Calibri"/>
                          <a:cs typeface="Times New Roman"/>
                        </a:rPr>
                        <a:t>Каргопольский</a:t>
                      </a:r>
                      <a:endParaRPr lang="ru-RU" sz="1100" dirty="0">
                        <a:latin typeface="Calibri"/>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Calibri"/>
                          <a:cs typeface="Times New Roman"/>
                        </a:rPr>
                        <a:t>–</a:t>
                      </a:r>
                      <a:endParaRPr lang="ru-RU" sz="110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dirty="0">
                        <a:latin typeface="Times New Roman"/>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127">
                <a:tc vMerge="1">
                  <a:txBody>
                    <a:bodyPr/>
                    <a:lstStyle/>
                    <a:p>
                      <a:pPr>
                        <a:lnSpc>
                          <a:spcPct val="115000"/>
                        </a:lnSpc>
                        <a:spcAft>
                          <a:spcPts val="0"/>
                        </a:spcAft>
                      </a:pPr>
                      <a:endParaRPr lang="ru-RU" sz="1100" dirty="0">
                        <a:latin typeface="Times New Roman"/>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100" dirty="0">
                          <a:latin typeface="Times New Roman"/>
                          <a:ea typeface="Calibri"/>
                          <a:cs typeface="Times New Roman"/>
                        </a:rPr>
                        <a:t>Плесецкий</a:t>
                      </a:r>
                      <a:endParaRPr lang="ru-RU" sz="1100" dirty="0">
                        <a:latin typeface="Calibri"/>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Calibri"/>
                          <a:cs typeface="Times New Roman"/>
                        </a:rPr>
                        <a:t>–</a:t>
                      </a:r>
                      <a:endParaRPr lang="ru-RU" sz="11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dirty="0">
                        <a:latin typeface="Times New Roman"/>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715">
                <a:tc rowSpan="5">
                  <a:txBody>
                    <a:bodyPr/>
                    <a:lstStyle/>
                    <a:p>
                      <a:pPr>
                        <a:lnSpc>
                          <a:spcPct val="115000"/>
                        </a:lnSpc>
                        <a:spcAft>
                          <a:spcPts val="0"/>
                        </a:spcAft>
                      </a:pPr>
                      <a:r>
                        <a:rPr lang="ru-RU" sz="1100" dirty="0">
                          <a:latin typeface="Times New Roman"/>
                          <a:ea typeface="Calibri"/>
                          <a:cs typeface="Times New Roman"/>
                        </a:rPr>
                        <a:t>муниципальные районы:</a:t>
                      </a:r>
                      <a:endParaRPr lang="ru-RU" sz="1100" dirty="0">
                        <a:latin typeface="Calibri"/>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100" dirty="0" smtClean="0">
                          <a:latin typeface="Times New Roman"/>
                          <a:ea typeface="Calibri"/>
                          <a:cs typeface="Times New Roman"/>
                        </a:rPr>
                        <a:t>Лешуконский</a:t>
                      </a: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Calibri"/>
                          <a:cs typeface="Times New Roman"/>
                        </a:rPr>
                        <a:t>11</a:t>
                      </a: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Calibri"/>
                          <a:cs typeface="Times New Roman"/>
                        </a:rPr>
                        <a:t>950 руб. в месяц</a:t>
                      </a:r>
                      <a:endParaRPr lang="ru-RU" sz="11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746">
                <a:tc vMerge="1">
                  <a:txBody>
                    <a:bodyPr/>
                    <a:lstStyle/>
                    <a:p>
                      <a:pPr>
                        <a:lnSpc>
                          <a:spcPct val="115000"/>
                        </a:lnSpc>
                        <a:spcAft>
                          <a:spcPts val="0"/>
                        </a:spcAft>
                      </a:pPr>
                      <a:endParaRPr lang="ru-RU" sz="1100" dirty="0">
                        <a:latin typeface="Times New Roman"/>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0"/>
                        </a:spcBef>
                      </a:pPr>
                      <a:r>
                        <a:rPr lang="ru-RU" sz="1100" dirty="0" smtClean="0">
                          <a:latin typeface="Times New Roman" pitchFamily="18" charset="0"/>
                          <a:cs typeface="Times New Roman" pitchFamily="18" charset="0"/>
                        </a:rPr>
                        <a:t>Мезенский</a:t>
                      </a:r>
                      <a:endParaRPr lang="ru-RU" sz="1100" dirty="0">
                        <a:latin typeface="Times New Roman" pitchFamily="18" charset="0"/>
                        <a:cs typeface="Times New Roman" pitchFamily="18" charset="0"/>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smtClean="0">
                          <a:latin typeface="Times New Roman" pitchFamily="18" charset="0"/>
                          <a:ea typeface="Calibri"/>
                          <a:cs typeface="Times New Roman" pitchFamily="18" charset="0"/>
                        </a:rPr>
                        <a:t>–</a:t>
                      </a:r>
                      <a:endParaRPr lang="ru-RU" sz="100" dirty="0">
                        <a:latin typeface="Times New Roman" pitchFamily="18" charset="0"/>
                        <a:cs typeface="Times New Roman" pitchFamily="18" charset="0"/>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dirty="0">
                        <a:latin typeface="Times New Roman"/>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127">
                <a:tc vMerge="1">
                  <a:txBody>
                    <a:bodyPr/>
                    <a:lstStyle/>
                    <a:p>
                      <a:pPr>
                        <a:lnSpc>
                          <a:spcPct val="115000"/>
                        </a:lnSpc>
                        <a:spcAft>
                          <a:spcPts val="0"/>
                        </a:spcAft>
                      </a:pPr>
                      <a:endParaRPr lang="ru-RU" sz="1100" dirty="0">
                        <a:latin typeface="Times New Roman"/>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100" dirty="0">
                          <a:latin typeface="Times New Roman"/>
                          <a:ea typeface="Calibri"/>
                          <a:cs typeface="Times New Roman"/>
                        </a:rPr>
                        <a:t>Холмогорский</a:t>
                      </a:r>
                      <a:endParaRPr lang="ru-RU" sz="1100" dirty="0">
                        <a:latin typeface="Calibri"/>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Calibri"/>
                          <a:cs typeface="Times New Roman"/>
                        </a:rPr>
                        <a:t>1</a:t>
                      </a:r>
                      <a:endParaRPr lang="ru-RU" sz="11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dirty="0">
                        <a:latin typeface="Times New Roman"/>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127">
                <a:tc vMerge="1">
                  <a:txBody>
                    <a:bodyPr/>
                    <a:lstStyle/>
                    <a:p>
                      <a:pPr>
                        <a:lnSpc>
                          <a:spcPct val="115000"/>
                        </a:lnSpc>
                        <a:spcAft>
                          <a:spcPts val="0"/>
                        </a:spcAft>
                      </a:pPr>
                      <a:endParaRPr lang="ru-RU" sz="1100" dirty="0">
                        <a:latin typeface="Times New Roman"/>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100" dirty="0">
                          <a:latin typeface="Times New Roman"/>
                          <a:ea typeface="Calibri"/>
                          <a:cs typeface="Times New Roman"/>
                        </a:rPr>
                        <a:t>Устьянский</a:t>
                      </a:r>
                      <a:endParaRPr lang="ru-RU" sz="1100" dirty="0">
                        <a:latin typeface="Calibri"/>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Calibri"/>
                          <a:cs typeface="Times New Roman"/>
                        </a:rPr>
                        <a:t>–</a:t>
                      </a:r>
                      <a:endParaRPr lang="ru-RU" sz="11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dirty="0">
                        <a:latin typeface="Times New Roman"/>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127">
                <a:tc vMerge="1">
                  <a:txBody>
                    <a:bodyPr/>
                    <a:lstStyle/>
                    <a:p>
                      <a:pPr>
                        <a:lnSpc>
                          <a:spcPct val="115000"/>
                        </a:lnSpc>
                        <a:spcAft>
                          <a:spcPts val="0"/>
                        </a:spcAft>
                      </a:pPr>
                      <a:endParaRPr lang="ru-RU" sz="1100" dirty="0">
                        <a:latin typeface="Times New Roman"/>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100" dirty="0">
                          <a:latin typeface="Times New Roman"/>
                          <a:ea typeface="Calibri"/>
                          <a:cs typeface="Times New Roman"/>
                        </a:rPr>
                        <a:t>Приморский</a:t>
                      </a:r>
                      <a:endParaRPr lang="ru-RU" sz="1100" dirty="0">
                        <a:latin typeface="Calibri"/>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Calibri"/>
                          <a:cs typeface="Times New Roman"/>
                        </a:rPr>
                        <a:t>3</a:t>
                      </a:r>
                      <a:endParaRPr lang="ru-RU" sz="1100"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dirty="0">
                        <a:latin typeface="Times New Roman"/>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127">
                <a:tc gridSpan="2">
                  <a:txBody>
                    <a:bodyPr/>
                    <a:lstStyle/>
                    <a:p>
                      <a:pPr>
                        <a:lnSpc>
                          <a:spcPct val="115000"/>
                        </a:lnSpc>
                        <a:spcAft>
                          <a:spcPts val="0"/>
                        </a:spcAft>
                      </a:pPr>
                      <a:r>
                        <a:rPr lang="ru-RU" sz="1100" b="1" dirty="0">
                          <a:latin typeface="Times New Roman"/>
                          <a:ea typeface="Calibri"/>
                          <a:cs typeface="Times New Roman"/>
                        </a:rPr>
                        <a:t>ИТОГО:</a:t>
                      </a:r>
                      <a:endParaRPr lang="ru-RU" sz="1100" b="1" dirty="0">
                        <a:latin typeface="Calibri"/>
                        <a:ea typeface="Calibri"/>
                        <a:cs typeface="Times New Roman"/>
                      </a:endParaRPr>
                    </a:p>
                  </a:txBody>
                  <a:tcPr marL="64645" marR="64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100" b="1" dirty="0" smtClean="0">
                          <a:latin typeface="Times New Roman"/>
                          <a:ea typeface="Calibri"/>
                          <a:cs typeface="Times New Roman"/>
                        </a:rPr>
                        <a:t>35</a:t>
                      </a:r>
                      <a:endParaRPr lang="ru-RU" sz="1100" b="1" dirty="0">
                        <a:latin typeface="Calibri"/>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dirty="0">
                        <a:latin typeface="Times New Roman"/>
                        <a:ea typeface="Calibri"/>
                        <a:cs typeface="Times New Roman"/>
                      </a:endParaRPr>
                    </a:p>
                  </a:txBody>
                  <a:tcPr marL="64645" marR="64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1187624" y="1268760"/>
            <a:ext cx="7704856"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рамках реализации положений федерального и областного законодательства                             в </a:t>
            </a:r>
            <a:r>
              <a:rPr kumimoji="0" lang="ru-RU" sz="1400" b="1" i="0" u="none" strike="noStrike" cap="none" normalizeH="0" baseline="0" dirty="0" smtClean="0">
                <a:ln>
                  <a:noFill/>
                </a:ln>
                <a:effectLst/>
                <a:latin typeface="Times New Roman" pitchFamily="18" charset="0"/>
                <a:ea typeface="Calibri" pitchFamily="34" charset="0"/>
                <a:cs typeface="Times New Roman" pitchFamily="18" charset="0"/>
              </a:rPr>
              <a:t>12</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городских и муниципальных округах,  муниципальных районах Архангельской области приняты нормативно-правовые акты регламентирующие деятельность старост сельских населенных пунктов  (изменения в Устав муниципального образования, Положение о старосте сельских населенных пунктов).</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88640"/>
            <a:ext cx="7920880" cy="864096"/>
          </a:xfrm>
        </p:spPr>
        <p:txBody>
          <a:bodyPr>
            <a:normAutofit fontScale="90000"/>
          </a:bodyPr>
          <a:lstStyle/>
          <a:p>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2700" b="1" dirty="0" smtClean="0">
                <a:solidFill>
                  <a:srgbClr val="C00000"/>
                </a:solidFill>
                <a:latin typeface="Times New Roman" pitchFamily="18" charset="0"/>
                <a:cs typeface="Times New Roman" pitchFamily="18" charset="0"/>
              </a:rPr>
              <a:t>О развитии института сельских старост</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в Архангельской области</a:t>
            </a:r>
            <a:endParaRPr lang="ru-RU" sz="2700" dirty="0">
              <a:solidFill>
                <a:srgbClr val="C00000"/>
              </a:solidFill>
            </a:endParaRPr>
          </a:p>
        </p:txBody>
      </p:sp>
      <p:sp>
        <p:nvSpPr>
          <p:cNvPr id="7" name="Прямоугольник 6"/>
          <p:cNvSpPr/>
          <p:nvPr/>
        </p:nvSpPr>
        <p:spPr>
          <a:xfrm>
            <a:off x="1475656" y="3861048"/>
            <a:ext cx="7056784" cy="1754326"/>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ru-RU" dirty="0"/>
          </a:p>
        </p:txBody>
      </p:sp>
      <p:sp>
        <p:nvSpPr>
          <p:cNvPr id="8" name="Прямоугольник 7"/>
          <p:cNvSpPr/>
          <p:nvPr/>
        </p:nvSpPr>
        <p:spPr>
          <a:xfrm>
            <a:off x="1259632" y="6165304"/>
            <a:ext cx="7488832" cy="400110"/>
          </a:xfrm>
          <a:prstGeom prst="rect">
            <a:avLst/>
          </a:prstGeom>
        </p:spPr>
        <p:txBody>
          <a:bodyPr wrap="square">
            <a:spAutoFit/>
          </a:bodyPr>
          <a:lstStyle/>
          <a:p>
            <a:pPr algn="ctr"/>
            <a:r>
              <a:rPr lang="ru-RU" sz="1000" dirty="0" smtClean="0">
                <a:solidFill>
                  <a:srgbClr val="0070C0"/>
                </a:solidFill>
                <a:latin typeface="Arial Black" pitchFamily="34" charset="0"/>
              </a:rPr>
              <a:t>Координационный Совет </a:t>
            </a:r>
            <a:r>
              <a:rPr lang="ru-RU" sz="1000" dirty="0">
                <a:solidFill>
                  <a:srgbClr val="0070C0"/>
                </a:solidFill>
                <a:latin typeface="Arial Black" pitchFamily="34" charset="0"/>
              </a:rPr>
              <a:t>представительных органов муниципальных образований </a:t>
            </a:r>
            <a:endParaRPr lang="ru-RU" sz="1000" dirty="0" smtClean="0">
              <a:solidFill>
                <a:srgbClr val="0070C0"/>
              </a:solidFill>
              <a:latin typeface="Arial Black" pitchFamily="34" charset="0"/>
            </a:endParaRPr>
          </a:p>
          <a:p>
            <a:pPr algn="ctr"/>
            <a:r>
              <a:rPr lang="ru-RU" sz="1000" dirty="0" smtClean="0">
                <a:solidFill>
                  <a:srgbClr val="0070C0"/>
                </a:solidFill>
                <a:latin typeface="Arial Black" pitchFamily="34" charset="0"/>
              </a:rPr>
              <a:t>Архангельской </a:t>
            </a:r>
            <a:r>
              <a:rPr lang="ru-RU" sz="1000" dirty="0">
                <a:solidFill>
                  <a:srgbClr val="0070C0"/>
                </a:solidFill>
                <a:latin typeface="Arial Black" pitchFamily="34" charset="0"/>
              </a:rPr>
              <a:t>области при Архангельском областном Собрании депутатов</a:t>
            </a:r>
          </a:p>
        </p:txBody>
      </p:sp>
      <p:pic>
        <p:nvPicPr>
          <p:cNvPr id="9" name="Рисунок 8" descr="flag copy.gif"/>
          <p:cNvPicPr>
            <a:picLocks noChangeAspect="1"/>
          </p:cNvPicPr>
          <p:nvPr/>
        </p:nvPicPr>
        <p:blipFill>
          <a:blip r:embed="rId2" cstate="print"/>
          <a:stretch>
            <a:fillRect/>
          </a:stretch>
        </p:blipFill>
        <p:spPr>
          <a:xfrm>
            <a:off x="7380312" y="188640"/>
            <a:ext cx="1504783" cy="1080120"/>
          </a:xfrm>
          <a:prstGeom prst="rect">
            <a:avLst/>
          </a:prstGeom>
          <a:effectLst>
            <a:outerShdw blurRad="139700" dist="38100" dir="2700000" sx="102000" sy="102000" algn="tl" rotWithShape="0">
              <a:prstClr val="black">
                <a:alpha val="84000"/>
              </a:prstClr>
            </a:outerShdw>
          </a:effectLst>
        </p:spPr>
      </p:pic>
      <p:sp>
        <p:nvSpPr>
          <p:cNvPr id="14" name="Прямоугольник 13"/>
          <p:cNvSpPr/>
          <p:nvPr/>
        </p:nvSpPr>
        <p:spPr>
          <a:xfrm>
            <a:off x="1331640" y="1268760"/>
            <a:ext cx="7344816" cy="369332"/>
          </a:xfrm>
          <a:prstGeom prst="rect">
            <a:avLst/>
          </a:prstGeom>
          <a:effectLst>
            <a:outerShdw blurRad="50800" dist="38100" dir="2700000" algn="tl" rotWithShape="0">
              <a:prstClr val="black">
                <a:alpha val="40000"/>
              </a:prstClr>
            </a:outerShdw>
          </a:effectLst>
        </p:spPr>
        <p:txBody>
          <a:bodyPr wrap="square">
            <a:spAutoFit/>
          </a:bodyPr>
          <a:lstStyle/>
          <a:p>
            <a:pPr lvl="0" algn="ctr" fontAlgn="base">
              <a:spcBef>
                <a:spcPct val="0"/>
              </a:spcBef>
              <a:spcAft>
                <a:spcPct val="0"/>
              </a:spcAft>
            </a:pPr>
            <a:r>
              <a:rPr lang="ru-RU" b="1" dirty="0" smtClean="0">
                <a:latin typeface="Times New Roman" pitchFamily="18" charset="0"/>
                <a:ea typeface="Calibri" pitchFamily="34" charset="0"/>
                <a:cs typeface="Times New Roman" pitchFamily="18" charset="0"/>
              </a:rPr>
              <a:t>Лучшие практики в городских округах Архангельской области</a:t>
            </a:r>
            <a:endParaRPr lang="ru-RU" dirty="0">
              <a:solidFill>
                <a:prstClr val="black"/>
              </a:solidFill>
              <a:latin typeface="Arial" pitchFamily="34" charset="0"/>
              <a:cs typeface="Arial" pitchFamily="34" charset="0"/>
            </a:endParaRPr>
          </a:p>
        </p:txBody>
      </p:sp>
      <p:sp>
        <p:nvSpPr>
          <p:cNvPr id="1027" name="Rectangle 3"/>
          <p:cNvSpPr>
            <a:spLocks noChangeArrowheads="1"/>
          </p:cNvSpPr>
          <p:nvPr/>
        </p:nvSpPr>
        <p:spPr bwMode="auto">
          <a:xfrm rot="10800000" flipV="1">
            <a:off x="1187624" y="2895620"/>
            <a:ext cx="74888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smtClean="0"/>
          </a:p>
          <a:p>
            <a:endParaRPr lang="ru-RU" dirty="0" smtClean="0"/>
          </a:p>
          <a:p>
            <a:endParaRPr lang="ru-RU" dirty="0">
              <a:latin typeface="Times New Roman" pitchFamily="18" charset="0"/>
              <a:cs typeface="Times New Roman" pitchFamily="18" charset="0"/>
            </a:endParaRPr>
          </a:p>
        </p:txBody>
      </p:sp>
      <p:sp>
        <p:nvSpPr>
          <p:cNvPr id="25601" name="Rectangle 1"/>
          <p:cNvSpPr>
            <a:spLocks noChangeArrowheads="1"/>
          </p:cNvSpPr>
          <p:nvPr/>
        </p:nvSpPr>
        <p:spPr bwMode="auto">
          <a:xfrm>
            <a:off x="1403648" y="1268760"/>
            <a:ext cx="748883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Решением Собрания депутатов городского округа «Котлас»</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от 17 сентября 2020 года № 152 старостой деревни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Слуда</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назначен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Суханов Владимир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Августович</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деревне реализованы следующие проекты: </a:t>
            </a:r>
          </a:p>
          <a:p>
            <a:pPr marL="0" marR="0" lvl="0" indent="0"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«Никто не забыт – ничто не забыто», </a:t>
            </a:r>
          </a:p>
          <a:p>
            <a:pPr marL="0" marR="0" lvl="0" indent="0"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«Парк отдыха «Берег счастливых встреч», </a:t>
            </a:r>
          </a:p>
          <a:p>
            <a:pPr marL="0" marR="0" lvl="0" indent="0"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«Ограждение памятника - мемориала», </a:t>
            </a:r>
          </a:p>
          <a:p>
            <a:pPr marL="0" marR="0" lvl="0" indent="0"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привале», «Книга памяти «Спасибо»</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Picture 2"/>
          <p:cNvPicPr>
            <a:picLocks noChangeAspect="1" noChangeArrowheads="1"/>
          </p:cNvPicPr>
          <p:nvPr/>
        </p:nvPicPr>
        <p:blipFill>
          <a:blip r:embed="rId3" cstate="print"/>
          <a:srcRect/>
          <a:stretch>
            <a:fillRect/>
          </a:stretch>
        </p:blipFill>
        <p:spPr bwMode="auto">
          <a:xfrm>
            <a:off x="6084168" y="2780928"/>
            <a:ext cx="2646907" cy="1683652"/>
          </a:xfrm>
          <a:prstGeom prst="rect">
            <a:avLst/>
          </a:prstGeom>
          <a:noFill/>
          <a:ln w="9525">
            <a:noFill/>
            <a:miter lim="800000"/>
            <a:headEnd/>
            <a:tailEnd/>
          </a:ln>
        </p:spPr>
      </p:pic>
      <p:pic>
        <p:nvPicPr>
          <p:cNvPr id="16" name="Picture 4"/>
          <p:cNvPicPr>
            <a:picLocks noChangeAspect="1" noChangeArrowheads="1"/>
          </p:cNvPicPr>
          <p:nvPr/>
        </p:nvPicPr>
        <p:blipFill>
          <a:blip r:embed="rId4" cstate="print"/>
          <a:srcRect/>
          <a:stretch>
            <a:fillRect/>
          </a:stretch>
        </p:blipFill>
        <p:spPr bwMode="auto">
          <a:xfrm>
            <a:off x="1403648" y="1700809"/>
            <a:ext cx="2376264" cy="1584176"/>
          </a:xfrm>
          <a:prstGeom prst="rect">
            <a:avLst/>
          </a:prstGeom>
          <a:noFill/>
          <a:ln w="9525">
            <a:noFill/>
            <a:miter lim="800000"/>
            <a:headEnd/>
            <a:tailEnd/>
          </a:ln>
        </p:spPr>
      </p:pic>
      <p:pic>
        <p:nvPicPr>
          <p:cNvPr id="25605" name="Picture 5"/>
          <p:cNvPicPr>
            <a:picLocks noChangeAspect="1" noChangeArrowheads="1"/>
          </p:cNvPicPr>
          <p:nvPr/>
        </p:nvPicPr>
        <p:blipFill>
          <a:blip r:embed="rId5" cstate="print"/>
          <a:srcRect/>
          <a:stretch>
            <a:fillRect/>
          </a:stretch>
        </p:blipFill>
        <p:spPr bwMode="auto">
          <a:xfrm>
            <a:off x="1367644" y="4581128"/>
            <a:ext cx="2376265" cy="1584176"/>
          </a:xfrm>
          <a:prstGeom prst="rect">
            <a:avLst/>
          </a:prstGeom>
          <a:noFill/>
          <a:ln w="9525">
            <a:noFill/>
            <a:miter lim="800000"/>
            <a:headEnd/>
            <a:tailEnd/>
          </a:ln>
        </p:spPr>
      </p:pic>
      <p:sp>
        <p:nvSpPr>
          <p:cNvPr id="18" name="Прямоугольник 17"/>
          <p:cNvSpPr/>
          <p:nvPr/>
        </p:nvSpPr>
        <p:spPr>
          <a:xfrm>
            <a:off x="3923928" y="4941168"/>
            <a:ext cx="4536503" cy="923330"/>
          </a:xfrm>
          <a:prstGeom prst="rect">
            <a:avLst/>
          </a:prstGeom>
        </p:spPr>
        <p:txBody>
          <a:bodyPr wrap="square">
            <a:spAutoFit/>
          </a:bodyPr>
          <a:lstStyle/>
          <a:p>
            <a:pPr marL="27432" lvl="0">
              <a:spcBef>
                <a:spcPts val="600"/>
              </a:spcBef>
              <a:buClr>
                <a:srgbClr val="3891A7"/>
              </a:buClr>
              <a:buSzPct val="80000"/>
            </a:pPr>
            <a:endParaRPr lang="ru-RU" sz="1600" dirty="0" smtClean="0">
              <a:solidFill>
                <a:prstClr val="black"/>
              </a:solidFill>
              <a:latin typeface="Times New Roman" pitchFamily="18" charset="0"/>
              <a:ea typeface="Calibri" pitchFamily="34" charset="0"/>
              <a:cs typeface="Times New Roman" pitchFamily="18" charset="0"/>
            </a:endParaRPr>
          </a:p>
          <a:p>
            <a:pPr marL="27432" lvl="0">
              <a:spcBef>
                <a:spcPts val="600"/>
              </a:spcBef>
              <a:buClr>
                <a:srgbClr val="3891A7"/>
              </a:buClr>
              <a:buSzPct val="80000"/>
            </a:pPr>
            <a:endParaRPr lang="ru-RU" sz="1400" dirty="0" smtClean="0">
              <a:solidFill>
                <a:prstClr val="black"/>
              </a:solidFill>
              <a:latin typeface="Times New Roman" pitchFamily="18" charset="0"/>
              <a:ea typeface="Calibri" pitchFamily="34" charset="0"/>
              <a:cs typeface="Times New Roman" pitchFamily="18" charset="0"/>
            </a:endParaRPr>
          </a:p>
          <a:p>
            <a:pPr marL="27432" lvl="0">
              <a:spcBef>
                <a:spcPts val="600"/>
              </a:spcBef>
              <a:buClr>
                <a:srgbClr val="3891A7"/>
              </a:buClr>
              <a:buSzPct val="80000"/>
            </a:pPr>
            <a:r>
              <a:rPr lang="ru-RU" sz="1400" dirty="0" smtClean="0">
                <a:solidFill>
                  <a:prstClr val="black"/>
                </a:solidFill>
                <a:latin typeface="Times New Roman" pitchFamily="18" charset="0"/>
                <a:ea typeface="Calibri" pitchFamily="34" charset="0"/>
                <a:cs typeface="Times New Roman" pitchFamily="18" charset="0"/>
              </a:rPr>
              <a:t>В деревне избран Совет (актив) из 12 человек</a:t>
            </a:r>
            <a:endParaRPr lang="ru-RU" sz="16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88640"/>
            <a:ext cx="7848872" cy="864096"/>
          </a:xfrm>
        </p:spPr>
        <p:txBody>
          <a:bodyPr>
            <a:normAutofit fontScale="90000"/>
          </a:bodyPr>
          <a:lstStyle/>
          <a:p>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2700" b="1" dirty="0" smtClean="0">
                <a:solidFill>
                  <a:srgbClr val="C00000"/>
                </a:solidFill>
                <a:latin typeface="Times New Roman" pitchFamily="18" charset="0"/>
                <a:cs typeface="Times New Roman" pitchFamily="18" charset="0"/>
              </a:rPr>
              <a:t>О развитии института сельских старост</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в Архангельской области</a:t>
            </a:r>
            <a:endParaRPr lang="ru-RU" sz="2700" dirty="0">
              <a:solidFill>
                <a:srgbClr val="C00000"/>
              </a:solidFill>
            </a:endParaRPr>
          </a:p>
        </p:txBody>
      </p:sp>
      <p:sp>
        <p:nvSpPr>
          <p:cNvPr id="7" name="Прямоугольник 6"/>
          <p:cNvSpPr/>
          <p:nvPr/>
        </p:nvSpPr>
        <p:spPr>
          <a:xfrm>
            <a:off x="1331640" y="3861048"/>
            <a:ext cx="7344816" cy="307777"/>
          </a:xfrm>
          <a:prstGeom prst="rect">
            <a:avLst/>
          </a:prstGeom>
        </p:spPr>
        <p:txBody>
          <a:bodyPr wrap="square">
            <a:spAutoFit/>
          </a:bodyPr>
          <a:lstStyle/>
          <a:p>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8" name="Прямоугольник 7"/>
          <p:cNvSpPr/>
          <p:nvPr/>
        </p:nvSpPr>
        <p:spPr>
          <a:xfrm>
            <a:off x="1259632" y="6165304"/>
            <a:ext cx="7488832" cy="400110"/>
          </a:xfrm>
          <a:prstGeom prst="rect">
            <a:avLst/>
          </a:prstGeom>
        </p:spPr>
        <p:txBody>
          <a:bodyPr wrap="square">
            <a:spAutoFit/>
          </a:bodyPr>
          <a:lstStyle/>
          <a:p>
            <a:pPr algn="ctr"/>
            <a:r>
              <a:rPr lang="ru-RU" sz="1000" dirty="0" smtClean="0">
                <a:solidFill>
                  <a:srgbClr val="0070C0"/>
                </a:solidFill>
                <a:latin typeface="Arial Black" pitchFamily="34" charset="0"/>
              </a:rPr>
              <a:t>Координационный Совет </a:t>
            </a:r>
            <a:r>
              <a:rPr lang="ru-RU" sz="1000" dirty="0">
                <a:solidFill>
                  <a:srgbClr val="0070C0"/>
                </a:solidFill>
                <a:latin typeface="Arial Black" pitchFamily="34" charset="0"/>
              </a:rPr>
              <a:t>представительных органов муниципальных образований </a:t>
            </a:r>
            <a:endParaRPr lang="ru-RU" sz="1000" dirty="0" smtClean="0">
              <a:solidFill>
                <a:srgbClr val="0070C0"/>
              </a:solidFill>
              <a:latin typeface="Arial Black" pitchFamily="34" charset="0"/>
            </a:endParaRPr>
          </a:p>
          <a:p>
            <a:pPr algn="ctr"/>
            <a:r>
              <a:rPr lang="ru-RU" sz="1000" dirty="0" smtClean="0">
                <a:solidFill>
                  <a:srgbClr val="0070C0"/>
                </a:solidFill>
                <a:latin typeface="Arial Black" pitchFamily="34" charset="0"/>
              </a:rPr>
              <a:t>Архангельской </a:t>
            </a:r>
            <a:r>
              <a:rPr lang="ru-RU" sz="1000" dirty="0">
                <a:solidFill>
                  <a:srgbClr val="0070C0"/>
                </a:solidFill>
                <a:latin typeface="Arial Black" pitchFamily="34" charset="0"/>
              </a:rPr>
              <a:t>области при Архангельском областном Собрании депутатов</a:t>
            </a:r>
          </a:p>
        </p:txBody>
      </p:sp>
      <p:pic>
        <p:nvPicPr>
          <p:cNvPr id="9" name="Рисунок 8" descr="flag copy.gif"/>
          <p:cNvPicPr>
            <a:picLocks noChangeAspect="1"/>
          </p:cNvPicPr>
          <p:nvPr/>
        </p:nvPicPr>
        <p:blipFill>
          <a:blip r:embed="rId2" cstate="print"/>
          <a:stretch>
            <a:fillRect/>
          </a:stretch>
        </p:blipFill>
        <p:spPr>
          <a:xfrm>
            <a:off x="7380312" y="188640"/>
            <a:ext cx="1504783" cy="1080120"/>
          </a:xfrm>
          <a:prstGeom prst="rect">
            <a:avLst/>
          </a:prstGeom>
          <a:effectLst>
            <a:outerShdw blurRad="139700" dist="38100" dir="2700000" sx="102000" sy="102000" algn="tl" rotWithShape="0">
              <a:prstClr val="black">
                <a:alpha val="84000"/>
              </a:prstClr>
            </a:outerShdw>
          </a:effectLst>
        </p:spPr>
      </p:pic>
      <p:sp>
        <p:nvSpPr>
          <p:cNvPr id="14" name="Прямоугольник 13"/>
          <p:cNvSpPr/>
          <p:nvPr/>
        </p:nvSpPr>
        <p:spPr>
          <a:xfrm>
            <a:off x="1331640" y="1268760"/>
            <a:ext cx="7632848" cy="369332"/>
          </a:xfrm>
          <a:prstGeom prst="rect">
            <a:avLst/>
          </a:prstGeom>
          <a:effectLst>
            <a:outerShdw blurRad="50800" dist="38100" dir="2700000" algn="tl" rotWithShape="0">
              <a:prstClr val="black">
                <a:alpha val="40000"/>
              </a:prstClr>
            </a:outerShdw>
          </a:effectLst>
        </p:spPr>
        <p:txBody>
          <a:bodyPr wrap="square">
            <a:spAutoFit/>
          </a:bodyPr>
          <a:lstStyle/>
          <a:p>
            <a:pPr lvl="0" algn="ctr" fontAlgn="base">
              <a:spcBef>
                <a:spcPct val="0"/>
              </a:spcBef>
              <a:spcAft>
                <a:spcPct val="0"/>
              </a:spcAft>
            </a:pPr>
            <a:r>
              <a:rPr lang="ru-RU" b="1" dirty="0" smtClean="0">
                <a:latin typeface="Times New Roman" pitchFamily="18" charset="0"/>
                <a:ea typeface="Calibri" pitchFamily="34" charset="0"/>
                <a:cs typeface="Times New Roman" pitchFamily="18" charset="0"/>
              </a:rPr>
              <a:t>Лучшие практики в муниципальных округах Архангельской области</a:t>
            </a:r>
            <a:endParaRPr lang="ru-RU" dirty="0">
              <a:solidFill>
                <a:prstClr val="black"/>
              </a:solidFill>
              <a:latin typeface="Arial" pitchFamily="34" charset="0"/>
              <a:cs typeface="Arial" pitchFamily="34" charset="0"/>
            </a:endParaRPr>
          </a:p>
        </p:txBody>
      </p:sp>
      <p:sp>
        <p:nvSpPr>
          <p:cNvPr id="1027" name="Rectangle 3"/>
          <p:cNvSpPr>
            <a:spLocks noChangeArrowheads="1"/>
          </p:cNvSpPr>
          <p:nvPr/>
        </p:nvSpPr>
        <p:spPr bwMode="auto">
          <a:xfrm rot="10800000" flipV="1">
            <a:off x="1187624" y="2895620"/>
            <a:ext cx="74888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smtClean="0"/>
          </a:p>
          <a:p>
            <a:endParaRPr lang="ru-RU" dirty="0" smtClean="0"/>
          </a:p>
          <a:p>
            <a:endParaRPr lang="ru-RU" dirty="0">
              <a:latin typeface="Times New Roman" pitchFamily="18" charset="0"/>
              <a:cs typeface="Times New Roman" pitchFamily="18" charset="0"/>
            </a:endParaRPr>
          </a:p>
        </p:txBody>
      </p:sp>
      <p:sp>
        <p:nvSpPr>
          <p:cNvPr id="25601" name="Rectangle 1"/>
          <p:cNvSpPr>
            <a:spLocks noChangeArrowheads="1"/>
          </p:cNvSpPr>
          <p:nvPr/>
        </p:nvSpPr>
        <p:spPr bwMode="auto">
          <a:xfrm>
            <a:off x="1259632" y="1695875"/>
            <a:ext cx="770485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Решениями Собрания депутатов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Вилегодского муниципального округа</a:t>
            </a:r>
          </a:p>
          <a:p>
            <a:pPr lvl="0" algn="r" fontAlgn="base">
              <a:spcBef>
                <a:spcPct val="0"/>
              </a:spcBef>
              <a:spcAft>
                <a:spcPct val="0"/>
              </a:spcAft>
            </a:pPr>
            <a:r>
              <a:rPr lang="ru-RU" sz="1400" dirty="0" smtClean="0">
                <a:latin typeface="Times New Roman" pitchFamily="18" charset="0"/>
                <a:cs typeface="Times New Roman" pitchFamily="18" charset="0"/>
              </a:rPr>
              <a:t>от 08.04.2021 № 88  и  29.06.2021 № 125 </a:t>
            </a:r>
          </a:p>
          <a:p>
            <a:pPr lvl="0" algn="r" fontAlgn="base">
              <a:spcBef>
                <a:spcPct val="0"/>
              </a:spcBef>
              <a:spcAft>
                <a:spcPct val="0"/>
              </a:spcAf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Назначено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19 сельских старост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a:t>
            </a:r>
          </a:p>
          <a:p>
            <a:pPr lvl="0" algn="r" fontAlgn="base">
              <a:spcBef>
                <a:spcPct val="0"/>
              </a:spcBef>
              <a:spcAft>
                <a:spcPct val="0"/>
              </a:spcAft>
            </a:pPr>
            <a:r>
              <a:rPr lang="ru-RU" sz="1400" dirty="0" smtClean="0">
                <a:latin typeface="Times New Roman" pitchFamily="18" charset="0"/>
                <a:cs typeface="Times New Roman" pitchFamily="18" charset="0"/>
              </a:rPr>
              <a:t>решения вопросов местного значения:</a:t>
            </a:r>
          </a:p>
          <a:p>
            <a:pPr lvl="0" algn="r" fontAlgn="base">
              <a:spcBef>
                <a:spcPct val="0"/>
              </a:spcBef>
              <a:spcAft>
                <a:spcPct val="0"/>
              </a:spcAft>
            </a:pPr>
            <a:r>
              <a:rPr lang="ru-RU" sz="1400" dirty="0" smtClean="0">
                <a:latin typeface="Times New Roman" pitchFamily="18" charset="0"/>
                <a:cs typeface="Times New Roman" pitchFamily="18" charset="0"/>
              </a:rPr>
              <a:t> ремонт дорог, освещение, </a:t>
            </a:r>
          </a:p>
          <a:p>
            <a:pPr lvl="0" algn="r" fontAlgn="base">
              <a:spcBef>
                <a:spcPct val="0"/>
              </a:spcBef>
              <a:spcAft>
                <a:spcPct val="0"/>
              </a:spcAft>
            </a:pPr>
            <a:r>
              <a:rPr lang="ru-RU" sz="1400" dirty="0" smtClean="0">
                <a:latin typeface="Times New Roman" pitchFamily="18" charset="0"/>
                <a:cs typeface="Times New Roman" pitchFamily="18" charset="0"/>
              </a:rPr>
              <a:t>вывоз ТКО, благоустройство деревни и др.</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pic>
        <p:nvPicPr>
          <p:cNvPr id="10" name="Рисунок 9">
            <a:extLst>
              <a:ext uri="{FF2B5EF4-FFF2-40B4-BE49-F238E27FC236}">
                <a16:creationId xmlns="" xmlns:a16="http://schemas.microsoft.com/office/drawing/2014/main" id="{361E946A-9F56-456D-89B9-8162AE2E91DF}"/>
              </a:ext>
            </a:extLst>
          </p:cNvPr>
          <p:cNvPicPr>
            <a:picLocks noChangeAspect="1"/>
          </p:cNvPicPr>
          <p:nvPr/>
        </p:nvPicPr>
        <p:blipFill rotWithShape="1">
          <a:blip r:embed="rId3" cstate="print">
            <a:extLst>
              <a:ext uri="{BEBA8EAE-BF5A-486C-A8C5-ECC9F3942E4B}">
                <a14:imgProps xmlns="" xmlns:a14="http://schemas.microsoft.com/office/drawing/2010/main">
                  <a14:imgLayer r:embed="rId9">
                    <a14:imgEffect>
                      <a14:sharpenSoften amount="10000"/>
                    </a14:imgEffect>
                    <a14:imgEffect>
                      <a14:brightnessContrast bright="10000" contrast="10000"/>
                    </a14:imgEffect>
                  </a14:imgLayer>
                </a14:imgProps>
              </a:ext>
              <a:ext uri="{28A0092B-C50C-407E-A947-70E740481C1C}">
                <a14:useLocalDpi xmlns="" xmlns:a14="http://schemas.microsoft.com/office/drawing/2010/main" val="0"/>
              </a:ext>
            </a:extLst>
          </a:blip>
          <a:srcRect l="2164"/>
          <a:stretch/>
        </p:blipFill>
        <p:spPr>
          <a:xfrm>
            <a:off x="1403648" y="1772816"/>
            <a:ext cx="3991018" cy="2315358"/>
          </a:xfrm>
          <a:prstGeom prst="rect">
            <a:avLst/>
          </a:prstGeom>
          <a:ln>
            <a:noFill/>
          </a:ln>
          <a:effectLst>
            <a:outerShdw blurRad="292100" dist="139700" dir="2700000" algn="tl" rotWithShape="0">
              <a:srgbClr val="333333">
                <a:alpha val="65000"/>
              </a:srgbClr>
            </a:outerShdw>
          </a:effectLst>
        </p:spPr>
      </p:pic>
      <p:sp>
        <p:nvSpPr>
          <p:cNvPr id="11" name="Прямоугольник 10"/>
          <p:cNvSpPr/>
          <p:nvPr/>
        </p:nvSpPr>
        <p:spPr>
          <a:xfrm>
            <a:off x="1763688" y="4437112"/>
            <a:ext cx="4006875" cy="1815882"/>
          </a:xfrm>
          <a:prstGeom prst="rect">
            <a:avLst/>
          </a:prstGeom>
        </p:spPr>
        <p:txBody>
          <a:bodyPr wrap="square">
            <a:spAutoFit/>
          </a:bodyPr>
          <a:lstStyle/>
          <a:p>
            <a:r>
              <a:rPr lang="ru-RU" sz="1400" dirty="0" smtClean="0">
                <a:solidFill>
                  <a:prstClr val="black"/>
                </a:solidFill>
                <a:latin typeface="Times New Roman" pitchFamily="18" charset="0"/>
                <a:cs typeface="Times New Roman" pitchFamily="18" charset="0"/>
              </a:rPr>
              <a:t>«Благоустройство деревенского родника» «Встречи на бору»</a:t>
            </a:r>
          </a:p>
          <a:p>
            <a:r>
              <a:rPr lang="ru-RU" sz="1400" dirty="0" smtClean="0">
                <a:solidFill>
                  <a:prstClr val="black"/>
                </a:solidFill>
                <a:latin typeface="Times New Roman" pitchFamily="18" charset="0"/>
                <a:cs typeface="Times New Roman" pitchFamily="18" charset="0"/>
              </a:rPr>
              <a:t>«Мост в  д. </a:t>
            </a:r>
            <a:r>
              <a:rPr lang="ru-RU" sz="1400" dirty="0" err="1" smtClean="0">
                <a:solidFill>
                  <a:prstClr val="black"/>
                </a:solidFill>
                <a:latin typeface="Times New Roman" pitchFamily="18" charset="0"/>
                <a:cs typeface="Times New Roman" pitchFamily="18" charset="0"/>
              </a:rPr>
              <a:t>Гришинская</a:t>
            </a:r>
            <a:r>
              <a:rPr lang="ru-RU" sz="1400" dirty="0" smtClean="0">
                <a:solidFill>
                  <a:prstClr val="black"/>
                </a:solidFill>
                <a:latin typeface="Times New Roman" pitchFamily="18" charset="0"/>
                <a:cs typeface="Times New Roman" pitchFamily="18" charset="0"/>
              </a:rPr>
              <a:t>»</a:t>
            </a:r>
          </a:p>
          <a:p>
            <a:r>
              <a:rPr lang="ru-RU" sz="1400" dirty="0" smtClean="0">
                <a:solidFill>
                  <a:prstClr val="black"/>
                </a:solidFill>
                <a:latin typeface="Times New Roman" pitchFamily="18" charset="0"/>
                <a:cs typeface="Times New Roman" pitchFamily="18" charset="0"/>
              </a:rPr>
              <a:t>«Луч в окно»</a:t>
            </a:r>
          </a:p>
          <a:p>
            <a:r>
              <a:rPr lang="ru-RU" sz="1400" dirty="0" smtClean="0">
                <a:solidFill>
                  <a:prstClr val="black"/>
                </a:solidFill>
                <a:latin typeface="Times New Roman" pitchFamily="18" charset="0"/>
                <a:cs typeface="Times New Roman" pitchFamily="18" charset="0"/>
              </a:rPr>
              <a:t> </a:t>
            </a:r>
          </a:p>
          <a:p>
            <a:r>
              <a:rPr lang="ru-RU" sz="1400" dirty="0" smtClean="0">
                <a:solidFill>
                  <a:prstClr val="black"/>
                </a:solidFill>
                <a:latin typeface="Times New Roman" pitchFamily="18" charset="0"/>
                <a:cs typeface="Times New Roman" pitchFamily="18" charset="0"/>
              </a:rPr>
              <a:t>акции: «Дом со звездой», «Подарок ветерану» </a:t>
            </a:r>
          </a:p>
          <a:p>
            <a:r>
              <a:rPr lang="ru-RU" sz="1400" dirty="0" smtClean="0">
                <a:solidFill>
                  <a:prstClr val="black"/>
                </a:solidFill>
                <a:latin typeface="Times New Roman" pitchFamily="18" charset="0"/>
                <a:cs typeface="Times New Roman" pitchFamily="18" charset="0"/>
              </a:rPr>
              <a:t>и много других</a:t>
            </a:r>
            <a:endParaRPr lang="ru-RU" sz="1400" dirty="0" smtClean="0"/>
          </a:p>
          <a:p>
            <a:endParaRPr lang="ru-RU" sz="1400" dirty="0" smtClean="0">
              <a:solidFill>
                <a:prstClr val="black"/>
              </a:solidFill>
              <a:latin typeface="Times New Roman" pitchFamily="18" charset="0"/>
              <a:cs typeface="Times New Roman" pitchFamily="18" charset="0"/>
            </a:endParaRPr>
          </a:p>
        </p:txBody>
      </p:sp>
      <p:sp>
        <p:nvSpPr>
          <p:cNvPr id="12" name="Прямоугольник 11"/>
          <p:cNvSpPr/>
          <p:nvPr/>
        </p:nvSpPr>
        <p:spPr>
          <a:xfrm>
            <a:off x="1811338" y="4189741"/>
            <a:ext cx="7332662" cy="307777"/>
          </a:xfrm>
          <a:prstGeom prst="rect">
            <a:avLst/>
          </a:prstGeom>
        </p:spPr>
        <p:txBody>
          <a:bodyPr wrap="square">
            <a:spAutoFit/>
          </a:bodyPr>
          <a:lstStyle/>
          <a:p>
            <a:pPr lvl="0" fontAlgn="base">
              <a:spcBef>
                <a:spcPct val="0"/>
              </a:spcBef>
              <a:spcAft>
                <a:spcPct val="0"/>
              </a:spcAft>
            </a:pPr>
            <a:r>
              <a:rPr lang="ru-RU" sz="1400" dirty="0" smtClean="0">
                <a:solidFill>
                  <a:prstClr val="black"/>
                </a:solidFill>
                <a:latin typeface="Times New Roman" pitchFamily="18" charset="0"/>
                <a:ea typeface="Times New Roman" pitchFamily="18" charset="0"/>
                <a:cs typeface="Times New Roman" pitchFamily="18" charset="0"/>
              </a:rPr>
              <a:t>Благодаря деятельности старост  в округе реализованы следующие проекты:</a:t>
            </a:r>
          </a:p>
        </p:txBody>
      </p:sp>
      <p:pic>
        <p:nvPicPr>
          <p:cNvPr id="13" name="Рисунок 12">
            <a:extLst>
              <a:ext uri="{FF2B5EF4-FFF2-40B4-BE49-F238E27FC236}">
                <a16:creationId xmlns="" xmlns:a16="http://schemas.microsoft.com/office/drawing/2014/main" id="{84B0E97A-9359-48B2-891E-443ABDC763CF}"/>
              </a:ext>
            </a:extLst>
          </p:cNvPr>
          <p:cNvPicPr>
            <a:picLocks noChangeAspect="1"/>
          </p:cNvPicPr>
          <p:nvPr/>
        </p:nvPicPr>
        <p:blipFill>
          <a:blip r:embed="rId10" cstate="print">
            <a:extLst>
              <a:ext uri="{BEBA8EAE-BF5A-486C-A8C5-ECC9F3942E4B}">
                <a14:imgProps xmlns="" xmlns:a14="http://schemas.microsoft.com/office/drawing/2010/main">
                  <a14:imgLayer r:embed="rId5">
                    <a14:imgEffect>
                      <a14:sharpenSoften amount="10000"/>
                    </a14:imgEffect>
                  </a14:imgLayer>
                </a14:imgProps>
              </a:ext>
              <a:ext uri="{28A0092B-C50C-407E-A947-70E740481C1C}">
                <a14:useLocalDpi xmlns="" xmlns:a14="http://schemas.microsoft.com/office/drawing/2010/main" val="0"/>
              </a:ext>
            </a:extLst>
          </a:blip>
          <a:stretch>
            <a:fillRect/>
          </a:stretch>
        </p:blipFill>
        <p:spPr>
          <a:xfrm>
            <a:off x="6012160" y="4509120"/>
            <a:ext cx="2431037" cy="158417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88640"/>
            <a:ext cx="7848872" cy="864096"/>
          </a:xfrm>
        </p:spPr>
        <p:txBody>
          <a:bodyPr>
            <a:normAutofit fontScale="90000"/>
          </a:bodyPr>
          <a:lstStyle/>
          <a:p>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2700" b="1" dirty="0" smtClean="0">
                <a:solidFill>
                  <a:srgbClr val="C00000"/>
                </a:solidFill>
                <a:latin typeface="Times New Roman" pitchFamily="18" charset="0"/>
                <a:cs typeface="Times New Roman" pitchFamily="18" charset="0"/>
              </a:rPr>
              <a:t>О развитии института сельских старост</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в Архангельской области</a:t>
            </a:r>
            <a:endParaRPr lang="ru-RU" sz="2700" dirty="0">
              <a:solidFill>
                <a:srgbClr val="C00000"/>
              </a:solidFill>
            </a:endParaRPr>
          </a:p>
        </p:txBody>
      </p:sp>
      <p:sp>
        <p:nvSpPr>
          <p:cNvPr id="8" name="Прямоугольник 7"/>
          <p:cNvSpPr/>
          <p:nvPr/>
        </p:nvSpPr>
        <p:spPr>
          <a:xfrm>
            <a:off x="1259632" y="6165304"/>
            <a:ext cx="7488832" cy="400110"/>
          </a:xfrm>
          <a:prstGeom prst="rect">
            <a:avLst/>
          </a:prstGeom>
        </p:spPr>
        <p:txBody>
          <a:bodyPr wrap="square">
            <a:spAutoFit/>
          </a:bodyPr>
          <a:lstStyle/>
          <a:p>
            <a:pPr algn="ctr"/>
            <a:r>
              <a:rPr lang="ru-RU" sz="1000" dirty="0" smtClean="0">
                <a:solidFill>
                  <a:srgbClr val="0070C0"/>
                </a:solidFill>
                <a:latin typeface="Arial Black" pitchFamily="34" charset="0"/>
              </a:rPr>
              <a:t>Координационный Совет </a:t>
            </a:r>
            <a:r>
              <a:rPr lang="ru-RU" sz="1000" dirty="0">
                <a:solidFill>
                  <a:srgbClr val="0070C0"/>
                </a:solidFill>
                <a:latin typeface="Arial Black" pitchFamily="34" charset="0"/>
              </a:rPr>
              <a:t>представительных органов муниципальных образований </a:t>
            </a:r>
            <a:endParaRPr lang="ru-RU" sz="1000" dirty="0" smtClean="0">
              <a:solidFill>
                <a:srgbClr val="0070C0"/>
              </a:solidFill>
              <a:latin typeface="Arial Black" pitchFamily="34" charset="0"/>
            </a:endParaRPr>
          </a:p>
          <a:p>
            <a:pPr algn="ctr"/>
            <a:r>
              <a:rPr lang="ru-RU" sz="1000" dirty="0" smtClean="0">
                <a:solidFill>
                  <a:srgbClr val="0070C0"/>
                </a:solidFill>
                <a:latin typeface="Arial Black" pitchFamily="34" charset="0"/>
              </a:rPr>
              <a:t>Архангельской </a:t>
            </a:r>
            <a:r>
              <a:rPr lang="ru-RU" sz="1000" dirty="0">
                <a:solidFill>
                  <a:srgbClr val="0070C0"/>
                </a:solidFill>
                <a:latin typeface="Arial Black" pitchFamily="34" charset="0"/>
              </a:rPr>
              <a:t>области при Архангельском областном Собрании депутатов</a:t>
            </a:r>
          </a:p>
        </p:txBody>
      </p:sp>
      <p:pic>
        <p:nvPicPr>
          <p:cNvPr id="9" name="Рисунок 8" descr="flag copy.gif"/>
          <p:cNvPicPr>
            <a:picLocks noChangeAspect="1"/>
          </p:cNvPicPr>
          <p:nvPr/>
        </p:nvPicPr>
        <p:blipFill>
          <a:blip r:embed="rId2" cstate="print"/>
          <a:stretch>
            <a:fillRect/>
          </a:stretch>
        </p:blipFill>
        <p:spPr>
          <a:xfrm>
            <a:off x="7380312" y="188640"/>
            <a:ext cx="1504783" cy="1080120"/>
          </a:xfrm>
          <a:prstGeom prst="rect">
            <a:avLst/>
          </a:prstGeom>
          <a:effectLst>
            <a:outerShdw blurRad="139700" dist="38100" dir="2700000" sx="102000" sy="102000" algn="tl" rotWithShape="0">
              <a:prstClr val="black">
                <a:alpha val="84000"/>
              </a:prstClr>
            </a:outerShdw>
          </a:effectLst>
        </p:spPr>
      </p:pic>
      <p:sp>
        <p:nvSpPr>
          <p:cNvPr id="14" name="Прямоугольник 13"/>
          <p:cNvSpPr/>
          <p:nvPr/>
        </p:nvSpPr>
        <p:spPr>
          <a:xfrm>
            <a:off x="683568" y="1196752"/>
            <a:ext cx="7344816" cy="369332"/>
          </a:xfrm>
          <a:prstGeom prst="rect">
            <a:avLst/>
          </a:prstGeom>
          <a:effectLst>
            <a:outerShdw blurRad="50800" dist="38100" dir="2700000" algn="tl" rotWithShape="0">
              <a:prstClr val="black">
                <a:alpha val="40000"/>
              </a:prstClr>
            </a:outerShdw>
          </a:effectLst>
        </p:spPr>
        <p:txBody>
          <a:bodyPr wrap="square">
            <a:spAutoFit/>
          </a:bodyPr>
          <a:lstStyle/>
          <a:p>
            <a:pPr lvl="0" algn="ctr" fontAlgn="base">
              <a:spcBef>
                <a:spcPct val="0"/>
              </a:spcBef>
              <a:spcAft>
                <a:spcPct val="0"/>
              </a:spcAft>
            </a:pPr>
            <a:r>
              <a:rPr lang="ru-RU" b="1" dirty="0" smtClean="0">
                <a:latin typeface="Times New Roman" pitchFamily="18" charset="0"/>
                <a:ea typeface="Calibri" pitchFamily="34" charset="0"/>
                <a:cs typeface="Times New Roman" pitchFamily="18" charset="0"/>
              </a:rPr>
              <a:t>Рекомендации Правительству Архангельской области: </a:t>
            </a:r>
            <a:r>
              <a:rPr lang="ru-RU" dirty="0" smtClean="0">
                <a:solidFill>
                  <a:prstClr val="black"/>
                </a:solidFill>
                <a:latin typeface="Arial" pitchFamily="34" charset="0"/>
                <a:cs typeface="Arial" pitchFamily="34" charset="0"/>
              </a:rPr>
              <a:t> </a:t>
            </a:r>
            <a:endParaRPr lang="ru-RU" dirty="0">
              <a:solidFill>
                <a:prstClr val="black"/>
              </a:solidFill>
              <a:latin typeface="Arial" pitchFamily="34" charset="0"/>
              <a:cs typeface="Arial" pitchFamily="34" charset="0"/>
            </a:endParaRPr>
          </a:p>
        </p:txBody>
      </p:sp>
      <p:sp>
        <p:nvSpPr>
          <p:cNvPr id="1027" name="Rectangle 3"/>
          <p:cNvSpPr>
            <a:spLocks noChangeArrowheads="1"/>
          </p:cNvSpPr>
          <p:nvPr/>
        </p:nvSpPr>
        <p:spPr bwMode="auto">
          <a:xfrm rot="10800000" flipV="1">
            <a:off x="1187624" y="2895620"/>
            <a:ext cx="74888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smtClean="0"/>
          </a:p>
          <a:p>
            <a:endParaRPr lang="ru-RU" dirty="0" smtClean="0"/>
          </a:p>
          <a:p>
            <a:endParaRPr lang="ru-RU" dirty="0">
              <a:latin typeface="Times New Roman" pitchFamily="18" charset="0"/>
              <a:cs typeface="Times New Roman" pitchFamily="18" charset="0"/>
            </a:endParaRPr>
          </a:p>
        </p:txBody>
      </p:sp>
      <p:sp>
        <p:nvSpPr>
          <p:cNvPr id="25601" name="Rectangle 1"/>
          <p:cNvSpPr>
            <a:spLocks noChangeArrowheads="1"/>
          </p:cNvSpPr>
          <p:nvPr/>
        </p:nvSpPr>
        <p:spPr bwMode="auto">
          <a:xfrm>
            <a:off x="1259632" y="2342205"/>
            <a:ext cx="7488832"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graphicFrame>
        <p:nvGraphicFramePr>
          <p:cNvPr id="12" name="Схема 11"/>
          <p:cNvGraphicFramePr/>
          <p:nvPr/>
        </p:nvGraphicFramePr>
        <p:xfrm>
          <a:off x="1115616" y="1556792"/>
          <a:ext cx="784887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88640"/>
            <a:ext cx="7848872" cy="864096"/>
          </a:xfrm>
        </p:spPr>
        <p:txBody>
          <a:bodyPr>
            <a:normAutofit fontScale="90000"/>
          </a:bodyPr>
          <a:lstStyle/>
          <a:p>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2700" b="1" dirty="0" smtClean="0">
                <a:solidFill>
                  <a:srgbClr val="C00000"/>
                </a:solidFill>
                <a:latin typeface="Times New Roman" pitchFamily="18" charset="0"/>
                <a:cs typeface="Times New Roman" pitchFamily="18" charset="0"/>
              </a:rPr>
              <a:t>О развитии института сельских старост</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в Архангельской области</a:t>
            </a:r>
            <a:endParaRPr lang="ru-RU" sz="2700" dirty="0">
              <a:solidFill>
                <a:srgbClr val="C00000"/>
              </a:solidFill>
            </a:endParaRPr>
          </a:p>
        </p:txBody>
      </p:sp>
      <p:sp>
        <p:nvSpPr>
          <p:cNvPr id="8" name="Прямоугольник 7"/>
          <p:cNvSpPr/>
          <p:nvPr/>
        </p:nvSpPr>
        <p:spPr>
          <a:xfrm>
            <a:off x="1259632" y="6165304"/>
            <a:ext cx="7488832" cy="400110"/>
          </a:xfrm>
          <a:prstGeom prst="rect">
            <a:avLst/>
          </a:prstGeom>
        </p:spPr>
        <p:txBody>
          <a:bodyPr wrap="square">
            <a:spAutoFit/>
          </a:bodyPr>
          <a:lstStyle/>
          <a:p>
            <a:pPr algn="ctr"/>
            <a:r>
              <a:rPr lang="ru-RU" sz="1000" dirty="0" smtClean="0">
                <a:solidFill>
                  <a:srgbClr val="0070C0"/>
                </a:solidFill>
                <a:latin typeface="Arial Black" pitchFamily="34" charset="0"/>
              </a:rPr>
              <a:t>Координационный Совет </a:t>
            </a:r>
            <a:r>
              <a:rPr lang="ru-RU" sz="1000" dirty="0">
                <a:solidFill>
                  <a:srgbClr val="0070C0"/>
                </a:solidFill>
                <a:latin typeface="Arial Black" pitchFamily="34" charset="0"/>
              </a:rPr>
              <a:t>представительных органов муниципальных образований </a:t>
            </a:r>
            <a:endParaRPr lang="ru-RU" sz="1000" dirty="0" smtClean="0">
              <a:solidFill>
                <a:srgbClr val="0070C0"/>
              </a:solidFill>
              <a:latin typeface="Arial Black" pitchFamily="34" charset="0"/>
            </a:endParaRPr>
          </a:p>
          <a:p>
            <a:pPr algn="ctr"/>
            <a:r>
              <a:rPr lang="ru-RU" sz="1000" dirty="0" smtClean="0">
                <a:solidFill>
                  <a:srgbClr val="0070C0"/>
                </a:solidFill>
                <a:latin typeface="Arial Black" pitchFamily="34" charset="0"/>
              </a:rPr>
              <a:t>Архангельской </a:t>
            </a:r>
            <a:r>
              <a:rPr lang="ru-RU" sz="1000" dirty="0">
                <a:solidFill>
                  <a:srgbClr val="0070C0"/>
                </a:solidFill>
                <a:latin typeface="Arial Black" pitchFamily="34" charset="0"/>
              </a:rPr>
              <a:t>области при Архангельском областном Собрании депутатов</a:t>
            </a:r>
          </a:p>
        </p:txBody>
      </p:sp>
      <p:pic>
        <p:nvPicPr>
          <p:cNvPr id="9" name="Рисунок 8" descr="flag copy.gif"/>
          <p:cNvPicPr>
            <a:picLocks noChangeAspect="1"/>
          </p:cNvPicPr>
          <p:nvPr/>
        </p:nvPicPr>
        <p:blipFill>
          <a:blip r:embed="rId3" cstate="print"/>
          <a:stretch>
            <a:fillRect/>
          </a:stretch>
        </p:blipFill>
        <p:spPr>
          <a:xfrm>
            <a:off x="7380312" y="188640"/>
            <a:ext cx="1504783" cy="1080120"/>
          </a:xfrm>
          <a:prstGeom prst="rect">
            <a:avLst/>
          </a:prstGeom>
          <a:effectLst>
            <a:outerShdw blurRad="139700" dist="38100" dir="2700000" sx="102000" sy="102000" algn="tl" rotWithShape="0">
              <a:prstClr val="black">
                <a:alpha val="84000"/>
              </a:prstClr>
            </a:outerShdw>
          </a:effectLst>
        </p:spPr>
      </p:pic>
      <p:sp>
        <p:nvSpPr>
          <p:cNvPr id="14" name="Прямоугольник 13"/>
          <p:cNvSpPr/>
          <p:nvPr/>
        </p:nvSpPr>
        <p:spPr>
          <a:xfrm>
            <a:off x="683568" y="1196752"/>
            <a:ext cx="6408712" cy="369332"/>
          </a:xfrm>
          <a:prstGeom prst="rect">
            <a:avLst/>
          </a:prstGeom>
          <a:effectLst>
            <a:outerShdw blurRad="50800" dist="38100" dir="2700000" algn="tl" rotWithShape="0">
              <a:prstClr val="black">
                <a:alpha val="40000"/>
              </a:prstClr>
            </a:outerShdw>
          </a:effectLst>
        </p:spPr>
        <p:txBody>
          <a:bodyPr wrap="square">
            <a:spAutoFit/>
          </a:bodyPr>
          <a:lstStyle/>
          <a:p>
            <a:pPr lvl="0" algn="ctr" fontAlgn="base">
              <a:spcBef>
                <a:spcPct val="0"/>
              </a:spcBef>
              <a:spcAft>
                <a:spcPct val="0"/>
              </a:spcAft>
            </a:pPr>
            <a:r>
              <a:rPr lang="ru-RU" b="1" dirty="0" smtClean="0">
                <a:latin typeface="Times New Roman" pitchFamily="18" charset="0"/>
                <a:ea typeface="Calibri" pitchFamily="34" charset="0"/>
                <a:cs typeface="Times New Roman" pitchFamily="18" charset="0"/>
              </a:rPr>
              <a:t>Рекомендации ОМСУ Архангельской области: </a:t>
            </a:r>
            <a:r>
              <a:rPr lang="ru-RU" dirty="0" smtClean="0">
                <a:solidFill>
                  <a:prstClr val="black"/>
                </a:solidFill>
                <a:latin typeface="Arial" pitchFamily="34" charset="0"/>
                <a:cs typeface="Arial" pitchFamily="34" charset="0"/>
              </a:rPr>
              <a:t> </a:t>
            </a:r>
            <a:endParaRPr lang="ru-RU" dirty="0">
              <a:solidFill>
                <a:prstClr val="black"/>
              </a:solidFill>
              <a:latin typeface="Arial" pitchFamily="34" charset="0"/>
              <a:cs typeface="Arial" pitchFamily="34" charset="0"/>
            </a:endParaRPr>
          </a:p>
        </p:txBody>
      </p:sp>
      <p:sp>
        <p:nvSpPr>
          <p:cNvPr id="1027" name="Rectangle 3"/>
          <p:cNvSpPr>
            <a:spLocks noChangeArrowheads="1"/>
          </p:cNvSpPr>
          <p:nvPr/>
        </p:nvSpPr>
        <p:spPr bwMode="auto">
          <a:xfrm rot="10800000" flipV="1">
            <a:off x="1187624" y="2895620"/>
            <a:ext cx="74888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smtClean="0"/>
          </a:p>
          <a:p>
            <a:endParaRPr lang="ru-RU" dirty="0" smtClean="0"/>
          </a:p>
          <a:p>
            <a:endParaRPr lang="ru-RU" dirty="0">
              <a:latin typeface="Times New Roman" pitchFamily="18" charset="0"/>
              <a:cs typeface="Times New Roman" pitchFamily="18" charset="0"/>
            </a:endParaRPr>
          </a:p>
        </p:txBody>
      </p:sp>
      <p:sp>
        <p:nvSpPr>
          <p:cNvPr id="25601" name="Rectangle 1"/>
          <p:cNvSpPr>
            <a:spLocks noChangeArrowheads="1"/>
          </p:cNvSpPr>
          <p:nvPr/>
        </p:nvSpPr>
        <p:spPr bwMode="auto">
          <a:xfrm>
            <a:off x="1259632" y="2342205"/>
            <a:ext cx="7488832"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graphicFrame>
        <p:nvGraphicFramePr>
          <p:cNvPr id="12" name="Схема 11"/>
          <p:cNvGraphicFramePr/>
          <p:nvPr/>
        </p:nvGraphicFramePr>
        <p:xfrm>
          <a:off x="1043608" y="1628800"/>
          <a:ext cx="7920880" cy="453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88640"/>
            <a:ext cx="7848872" cy="864096"/>
          </a:xfrm>
        </p:spPr>
        <p:txBody>
          <a:bodyPr>
            <a:normAutofit fontScale="90000"/>
          </a:bodyPr>
          <a:lstStyle/>
          <a:p>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2700" b="1" dirty="0" smtClean="0">
                <a:solidFill>
                  <a:srgbClr val="C00000"/>
                </a:solidFill>
                <a:latin typeface="Times New Roman" pitchFamily="18" charset="0"/>
                <a:cs typeface="Times New Roman" pitchFamily="18" charset="0"/>
              </a:rPr>
              <a:t>О развитии института сельских старост</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в Архангельской области</a:t>
            </a:r>
            <a:endParaRPr lang="ru-RU" sz="2700" dirty="0">
              <a:solidFill>
                <a:srgbClr val="C00000"/>
              </a:solidFill>
            </a:endParaRPr>
          </a:p>
        </p:txBody>
      </p:sp>
      <p:sp>
        <p:nvSpPr>
          <p:cNvPr id="8" name="Прямоугольник 7"/>
          <p:cNvSpPr/>
          <p:nvPr/>
        </p:nvSpPr>
        <p:spPr>
          <a:xfrm>
            <a:off x="1259632" y="6165304"/>
            <a:ext cx="7488832" cy="400110"/>
          </a:xfrm>
          <a:prstGeom prst="rect">
            <a:avLst/>
          </a:prstGeom>
        </p:spPr>
        <p:txBody>
          <a:bodyPr wrap="square">
            <a:spAutoFit/>
          </a:bodyPr>
          <a:lstStyle/>
          <a:p>
            <a:pPr algn="ctr"/>
            <a:r>
              <a:rPr lang="ru-RU" sz="1000" dirty="0" smtClean="0">
                <a:solidFill>
                  <a:srgbClr val="0070C0"/>
                </a:solidFill>
                <a:latin typeface="Arial Black" pitchFamily="34" charset="0"/>
              </a:rPr>
              <a:t>Координационный Совет </a:t>
            </a:r>
            <a:r>
              <a:rPr lang="ru-RU" sz="1000" dirty="0">
                <a:solidFill>
                  <a:srgbClr val="0070C0"/>
                </a:solidFill>
                <a:latin typeface="Arial Black" pitchFamily="34" charset="0"/>
              </a:rPr>
              <a:t>представительных органов муниципальных образований </a:t>
            </a:r>
            <a:endParaRPr lang="ru-RU" sz="1000" dirty="0" smtClean="0">
              <a:solidFill>
                <a:srgbClr val="0070C0"/>
              </a:solidFill>
              <a:latin typeface="Arial Black" pitchFamily="34" charset="0"/>
            </a:endParaRPr>
          </a:p>
          <a:p>
            <a:pPr algn="ctr"/>
            <a:r>
              <a:rPr lang="ru-RU" sz="1000" dirty="0" smtClean="0">
                <a:solidFill>
                  <a:srgbClr val="0070C0"/>
                </a:solidFill>
                <a:latin typeface="Arial Black" pitchFamily="34" charset="0"/>
              </a:rPr>
              <a:t>Архангельской </a:t>
            </a:r>
            <a:r>
              <a:rPr lang="ru-RU" sz="1000" dirty="0">
                <a:solidFill>
                  <a:srgbClr val="0070C0"/>
                </a:solidFill>
                <a:latin typeface="Arial Black" pitchFamily="34" charset="0"/>
              </a:rPr>
              <a:t>области при Архангельском областном Собрании депутатов</a:t>
            </a:r>
          </a:p>
        </p:txBody>
      </p:sp>
      <p:pic>
        <p:nvPicPr>
          <p:cNvPr id="9" name="Рисунок 8" descr="flag copy.gif"/>
          <p:cNvPicPr>
            <a:picLocks noChangeAspect="1"/>
          </p:cNvPicPr>
          <p:nvPr/>
        </p:nvPicPr>
        <p:blipFill>
          <a:blip r:embed="rId3" cstate="print"/>
          <a:stretch>
            <a:fillRect/>
          </a:stretch>
        </p:blipFill>
        <p:spPr>
          <a:xfrm>
            <a:off x="7380312" y="188640"/>
            <a:ext cx="1504783" cy="1080120"/>
          </a:xfrm>
          <a:prstGeom prst="rect">
            <a:avLst/>
          </a:prstGeom>
          <a:effectLst>
            <a:outerShdw blurRad="139700" dist="38100" dir="2700000" sx="102000" sy="102000" algn="tl" rotWithShape="0">
              <a:prstClr val="black">
                <a:alpha val="84000"/>
              </a:prstClr>
            </a:outerShdw>
          </a:effectLst>
        </p:spPr>
      </p:pic>
      <p:sp>
        <p:nvSpPr>
          <p:cNvPr id="14" name="Прямоугольник 13"/>
          <p:cNvSpPr/>
          <p:nvPr/>
        </p:nvSpPr>
        <p:spPr>
          <a:xfrm>
            <a:off x="683568" y="1196752"/>
            <a:ext cx="6408712" cy="369332"/>
          </a:xfrm>
          <a:prstGeom prst="rect">
            <a:avLst/>
          </a:prstGeom>
          <a:effectLst>
            <a:outerShdw blurRad="50800" dist="38100" dir="2700000" algn="tl" rotWithShape="0">
              <a:prstClr val="black">
                <a:alpha val="40000"/>
              </a:prstClr>
            </a:outerShdw>
          </a:effectLst>
        </p:spPr>
        <p:txBody>
          <a:bodyPr wrap="square">
            <a:spAutoFit/>
          </a:bodyPr>
          <a:lstStyle/>
          <a:p>
            <a:pPr lvl="0" algn="ctr" fontAlgn="base">
              <a:spcBef>
                <a:spcPct val="0"/>
              </a:spcBef>
              <a:spcAft>
                <a:spcPct val="0"/>
              </a:spcAft>
            </a:pPr>
            <a:r>
              <a:rPr lang="ru-RU" b="1" dirty="0" smtClean="0">
                <a:latin typeface="Times New Roman" pitchFamily="18" charset="0"/>
                <a:ea typeface="Calibri" pitchFamily="34" charset="0"/>
                <a:cs typeface="Times New Roman" pitchFamily="18" charset="0"/>
              </a:rPr>
              <a:t>Рекомендации ОМСУ Архангельской области: </a:t>
            </a:r>
            <a:r>
              <a:rPr lang="ru-RU" dirty="0" smtClean="0">
                <a:solidFill>
                  <a:prstClr val="black"/>
                </a:solidFill>
                <a:latin typeface="Arial" pitchFamily="34" charset="0"/>
                <a:cs typeface="Arial" pitchFamily="34" charset="0"/>
              </a:rPr>
              <a:t> </a:t>
            </a:r>
            <a:endParaRPr lang="ru-RU" dirty="0">
              <a:solidFill>
                <a:prstClr val="black"/>
              </a:solidFill>
              <a:latin typeface="Arial" pitchFamily="34" charset="0"/>
              <a:cs typeface="Arial" pitchFamily="34" charset="0"/>
            </a:endParaRPr>
          </a:p>
        </p:txBody>
      </p:sp>
      <p:sp>
        <p:nvSpPr>
          <p:cNvPr id="1027" name="Rectangle 3"/>
          <p:cNvSpPr>
            <a:spLocks noChangeArrowheads="1"/>
          </p:cNvSpPr>
          <p:nvPr/>
        </p:nvSpPr>
        <p:spPr bwMode="auto">
          <a:xfrm rot="10800000" flipV="1">
            <a:off x="1187624" y="2895620"/>
            <a:ext cx="74888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smtClean="0"/>
          </a:p>
          <a:p>
            <a:endParaRPr lang="ru-RU" dirty="0" smtClean="0"/>
          </a:p>
          <a:p>
            <a:endParaRPr lang="ru-RU" dirty="0">
              <a:latin typeface="Times New Roman" pitchFamily="18" charset="0"/>
              <a:cs typeface="Times New Roman" pitchFamily="18" charset="0"/>
            </a:endParaRPr>
          </a:p>
        </p:txBody>
      </p:sp>
      <p:sp>
        <p:nvSpPr>
          <p:cNvPr id="25601" name="Rectangle 1"/>
          <p:cNvSpPr>
            <a:spLocks noChangeArrowheads="1"/>
          </p:cNvSpPr>
          <p:nvPr/>
        </p:nvSpPr>
        <p:spPr bwMode="auto">
          <a:xfrm>
            <a:off x="1259632" y="2342205"/>
            <a:ext cx="7488832"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ru-RU" sz="1200"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graphicFrame>
        <p:nvGraphicFramePr>
          <p:cNvPr id="12" name="Схема 11"/>
          <p:cNvGraphicFramePr/>
          <p:nvPr/>
        </p:nvGraphicFramePr>
        <p:xfrm>
          <a:off x="1043608" y="1556792"/>
          <a:ext cx="7920880"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16632"/>
            <a:ext cx="7776864" cy="936104"/>
          </a:xfrm>
        </p:spPr>
        <p:txBody>
          <a:bodyPr>
            <a:noAutofit/>
          </a:bodyPr>
          <a:lstStyle/>
          <a:p>
            <a:r>
              <a:rPr lang="en-US" sz="3200" dirty="0" smtClean="0">
                <a:solidFill>
                  <a:schemeClr val="accent3">
                    <a:lumMod val="50000"/>
                  </a:schemeClr>
                </a:solidFill>
                <a:latin typeface="Arial Black" pitchFamily="34" charset="0"/>
              </a:rPr>
              <a:t/>
            </a:r>
            <a:br>
              <a:rPr lang="en-US" sz="3200" dirty="0" smtClean="0">
                <a:solidFill>
                  <a:schemeClr val="accent3">
                    <a:lumMod val="50000"/>
                  </a:schemeClr>
                </a:solidFill>
                <a:latin typeface="Arial Black" pitchFamily="34" charset="0"/>
              </a:rPr>
            </a:br>
            <a:r>
              <a:rPr lang="en-US" sz="3200" dirty="0" smtClean="0">
                <a:solidFill>
                  <a:schemeClr val="accent3">
                    <a:lumMod val="50000"/>
                  </a:schemeClr>
                </a:solidFill>
                <a:latin typeface="Arial Black" pitchFamily="34" charset="0"/>
              </a:rPr>
              <a:t/>
            </a:r>
            <a:br>
              <a:rPr lang="en-US" sz="3200" dirty="0" smtClean="0">
                <a:solidFill>
                  <a:schemeClr val="accent3">
                    <a:lumMod val="50000"/>
                  </a:schemeClr>
                </a:solidFill>
                <a:latin typeface="Arial Black" pitchFamily="34" charset="0"/>
              </a:rPr>
            </a:br>
            <a:r>
              <a:rPr lang="en-US" sz="3200" dirty="0" smtClean="0">
                <a:solidFill>
                  <a:schemeClr val="accent3">
                    <a:lumMod val="50000"/>
                  </a:schemeClr>
                </a:solidFill>
                <a:latin typeface="Arial Black" pitchFamily="34" charset="0"/>
              </a:rPr>
              <a:t/>
            </a:r>
            <a:br>
              <a:rPr lang="en-US" sz="3200" dirty="0" smtClean="0">
                <a:solidFill>
                  <a:schemeClr val="accent3">
                    <a:lumMod val="50000"/>
                  </a:schemeClr>
                </a:solidFill>
                <a:latin typeface="Arial Black" pitchFamily="34" charset="0"/>
              </a:rPr>
            </a:br>
            <a:r>
              <a:rPr lang="en-US" sz="3200" dirty="0" smtClean="0">
                <a:solidFill>
                  <a:schemeClr val="accent3">
                    <a:lumMod val="50000"/>
                  </a:schemeClr>
                </a:solidFill>
                <a:latin typeface="Arial Black" pitchFamily="34" charset="0"/>
              </a:rPr>
              <a:t/>
            </a:r>
            <a:br>
              <a:rPr lang="en-US" sz="3200" dirty="0" smtClean="0">
                <a:solidFill>
                  <a:schemeClr val="accent3">
                    <a:lumMod val="50000"/>
                  </a:schemeClr>
                </a:solidFill>
                <a:latin typeface="Arial Black" pitchFamily="34" charset="0"/>
              </a:rPr>
            </a:br>
            <a:r>
              <a:rPr lang="en-US" sz="3200" dirty="0" smtClean="0">
                <a:solidFill>
                  <a:schemeClr val="accent3">
                    <a:lumMod val="50000"/>
                  </a:schemeClr>
                </a:solidFill>
                <a:latin typeface="Arial Black" pitchFamily="34" charset="0"/>
              </a:rPr>
              <a:t/>
            </a:r>
            <a:br>
              <a:rPr lang="en-US" sz="3200" dirty="0" smtClean="0">
                <a:solidFill>
                  <a:schemeClr val="accent3">
                    <a:lumMod val="50000"/>
                  </a:schemeClr>
                </a:solidFill>
                <a:latin typeface="Arial Black" pitchFamily="34" charset="0"/>
              </a:rPr>
            </a:br>
            <a:r>
              <a:rPr lang="en-US" sz="3200" dirty="0" smtClean="0">
                <a:solidFill>
                  <a:schemeClr val="accent3">
                    <a:lumMod val="50000"/>
                  </a:schemeClr>
                </a:solidFill>
                <a:latin typeface="Arial Black" pitchFamily="34" charset="0"/>
              </a:rPr>
              <a:t/>
            </a:r>
            <a:br>
              <a:rPr lang="en-US" sz="3200" dirty="0" smtClean="0">
                <a:solidFill>
                  <a:schemeClr val="accent3">
                    <a:lumMod val="50000"/>
                  </a:schemeClr>
                </a:solidFill>
                <a:latin typeface="Arial Black" pitchFamily="34" charset="0"/>
              </a:rPr>
            </a:br>
            <a:r>
              <a:rPr lang="ru-RU" sz="3200" dirty="0" smtClean="0">
                <a:solidFill>
                  <a:schemeClr val="accent3">
                    <a:lumMod val="50000"/>
                  </a:schemeClr>
                </a:solidFill>
                <a:latin typeface="Arial Black" pitchFamily="34" charset="0"/>
              </a:rPr>
              <a:t/>
            </a:r>
            <a:br>
              <a:rPr lang="ru-RU" sz="3200" dirty="0" smtClean="0">
                <a:solidFill>
                  <a:schemeClr val="accent3">
                    <a:lumMod val="50000"/>
                  </a:schemeClr>
                </a:solidFill>
                <a:latin typeface="Arial Black" pitchFamily="34" charset="0"/>
              </a:rPr>
            </a:br>
            <a:r>
              <a:rPr lang="ru-RU" sz="3200" dirty="0" smtClean="0">
                <a:solidFill>
                  <a:schemeClr val="accent3">
                    <a:lumMod val="50000"/>
                  </a:schemeClr>
                </a:solidFill>
                <a:latin typeface="Arial Black" pitchFamily="34" charset="0"/>
              </a:rPr>
              <a:t/>
            </a:r>
            <a:br>
              <a:rPr lang="ru-RU" sz="3200" dirty="0" smtClean="0">
                <a:solidFill>
                  <a:schemeClr val="accent3">
                    <a:lumMod val="50000"/>
                  </a:schemeClr>
                </a:solidFill>
                <a:latin typeface="Arial Black" pitchFamily="34" charset="0"/>
              </a:rPr>
            </a:br>
            <a:r>
              <a:rPr lang="ru-RU" sz="3200" dirty="0" smtClean="0">
                <a:solidFill>
                  <a:schemeClr val="accent3">
                    <a:lumMod val="50000"/>
                  </a:schemeClr>
                </a:solidFill>
                <a:latin typeface="Arial Black" pitchFamily="34" charset="0"/>
              </a:rPr>
              <a:t/>
            </a:r>
            <a:br>
              <a:rPr lang="ru-RU" sz="3200" dirty="0" smtClean="0">
                <a:solidFill>
                  <a:schemeClr val="accent3">
                    <a:lumMod val="50000"/>
                  </a:schemeClr>
                </a:solidFill>
                <a:latin typeface="Arial Black" pitchFamily="34" charset="0"/>
              </a:rPr>
            </a:br>
            <a:r>
              <a:rPr lang="ru-RU" sz="3200" dirty="0" smtClean="0">
                <a:solidFill>
                  <a:schemeClr val="accent3">
                    <a:lumMod val="50000"/>
                  </a:schemeClr>
                </a:solidFill>
                <a:latin typeface="Arial Black" pitchFamily="34" charset="0"/>
              </a:rPr>
              <a:t/>
            </a:r>
            <a:br>
              <a:rPr lang="ru-RU" sz="3200" dirty="0" smtClean="0">
                <a:solidFill>
                  <a:schemeClr val="accent3">
                    <a:lumMod val="50000"/>
                  </a:schemeClr>
                </a:solidFill>
                <a:latin typeface="Arial Black" pitchFamily="34" charset="0"/>
              </a:rPr>
            </a:br>
            <a:r>
              <a:rPr lang="ru-RU" sz="2400" b="1" dirty="0" smtClean="0">
                <a:solidFill>
                  <a:srgbClr val="C00000"/>
                </a:solidFill>
                <a:latin typeface="Times New Roman" pitchFamily="18" charset="0"/>
                <a:cs typeface="Times New Roman" pitchFamily="18" charset="0"/>
              </a:rPr>
              <a:t>О развитии института сельских старост                                    в Архангельской области</a:t>
            </a:r>
            <a:endParaRPr lang="ru-RU" sz="2400" dirty="0">
              <a:solidFill>
                <a:srgbClr val="C00000"/>
              </a:solidFill>
            </a:endParaRPr>
          </a:p>
        </p:txBody>
      </p:sp>
      <p:sp>
        <p:nvSpPr>
          <p:cNvPr id="3" name="Подзаголовок 2"/>
          <p:cNvSpPr>
            <a:spLocks noGrp="1"/>
          </p:cNvSpPr>
          <p:nvPr>
            <p:ph type="subTitle" idx="1"/>
          </p:nvPr>
        </p:nvSpPr>
        <p:spPr>
          <a:xfrm>
            <a:off x="1187624" y="5733256"/>
            <a:ext cx="7550656" cy="720080"/>
          </a:xfrm>
        </p:spPr>
        <p:txBody>
          <a:bodyPr>
            <a:normAutofit/>
          </a:bodyPr>
          <a:lstStyle/>
          <a:p>
            <a:endParaRPr lang="en-US" dirty="0" smtClean="0"/>
          </a:p>
          <a:p>
            <a:endParaRPr lang="ru-RU" dirty="0"/>
          </a:p>
        </p:txBody>
      </p:sp>
      <p:sp>
        <p:nvSpPr>
          <p:cNvPr id="7" name="Прямоугольник 6"/>
          <p:cNvSpPr/>
          <p:nvPr/>
        </p:nvSpPr>
        <p:spPr>
          <a:xfrm>
            <a:off x="1475656" y="3861048"/>
            <a:ext cx="7056784" cy="1754326"/>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ru-RU" dirty="0"/>
          </a:p>
        </p:txBody>
      </p:sp>
      <p:sp>
        <p:nvSpPr>
          <p:cNvPr id="8" name="Прямоугольник 7"/>
          <p:cNvSpPr/>
          <p:nvPr/>
        </p:nvSpPr>
        <p:spPr>
          <a:xfrm>
            <a:off x="1259632" y="6165304"/>
            <a:ext cx="7488832" cy="400110"/>
          </a:xfrm>
          <a:prstGeom prst="rect">
            <a:avLst/>
          </a:prstGeom>
        </p:spPr>
        <p:txBody>
          <a:bodyPr wrap="square">
            <a:spAutoFit/>
          </a:bodyPr>
          <a:lstStyle/>
          <a:p>
            <a:pPr algn="ctr"/>
            <a:r>
              <a:rPr lang="ru-RU" sz="1000" dirty="0" smtClean="0">
                <a:solidFill>
                  <a:srgbClr val="0070C0"/>
                </a:solidFill>
                <a:latin typeface="Arial Black" pitchFamily="34" charset="0"/>
                <a:cs typeface="Times New Roman" pitchFamily="18" charset="0"/>
              </a:rPr>
              <a:t>Координационный Совет представительных органов муниципальных образований                  Архангельской области при Архангельском областном Собрании депутатов</a:t>
            </a:r>
            <a:endParaRPr lang="ru-RU" sz="1000" dirty="0">
              <a:solidFill>
                <a:srgbClr val="0070C0"/>
              </a:solidFill>
              <a:latin typeface="Arial Black" pitchFamily="34" charset="0"/>
              <a:cs typeface="Times New Roman" pitchFamily="18" charset="0"/>
            </a:endParaRPr>
          </a:p>
        </p:txBody>
      </p:sp>
      <p:pic>
        <p:nvPicPr>
          <p:cNvPr id="9" name="Рисунок 8" descr="flag copy.gif"/>
          <p:cNvPicPr>
            <a:picLocks noChangeAspect="1"/>
          </p:cNvPicPr>
          <p:nvPr/>
        </p:nvPicPr>
        <p:blipFill>
          <a:blip r:embed="rId2" cstate="print"/>
          <a:stretch>
            <a:fillRect/>
          </a:stretch>
        </p:blipFill>
        <p:spPr>
          <a:xfrm>
            <a:off x="7452320" y="188640"/>
            <a:ext cx="1504783" cy="1080120"/>
          </a:xfrm>
          <a:prstGeom prst="rect">
            <a:avLst/>
          </a:prstGeom>
          <a:effectLst>
            <a:outerShdw blurRad="139700" dist="38100" dir="2700000" sx="102000" sy="102000" algn="tl" rotWithShape="0">
              <a:prstClr val="black">
                <a:alpha val="84000"/>
              </a:prstClr>
            </a:outerShdw>
          </a:effectLst>
        </p:spPr>
      </p:pic>
      <p:sp>
        <p:nvSpPr>
          <p:cNvPr id="11" name="Прямоугольник 10"/>
          <p:cNvSpPr/>
          <p:nvPr/>
        </p:nvSpPr>
        <p:spPr>
          <a:xfrm>
            <a:off x="1259632" y="1556793"/>
            <a:ext cx="7632848" cy="4708981"/>
          </a:xfrm>
          <a:prstGeom prst="rect">
            <a:avLst/>
          </a:prstGeom>
        </p:spPr>
        <p:txBody>
          <a:bodyPr wrap="square">
            <a:spAutoFit/>
          </a:bodyPr>
          <a:lstStyle/>
          <a:p>
            <a:pPr indent="538163" algn="just">
              <a:spcBef>
                <a:spcPct val="0"/>
              </a:spcBef>
              <a:spcAft>
                <a:spcPts val="600"/>
              </a:spcAft>
            </a:pPr>
            <a:r>
              <a:rPr lang="ru-RU" dirty="0" smtClean="0">
                <a:latin typeface="Times New Roman" pitchFamily="18" charset="0"/>
                <a:cs typeface="Times New Roman" pitchFamily="18" charset="0"/>
              </a:rPr>
              <a:t>Одной из форм непосредственного осуществления населением местного самоуправления и участия населения в осуществлении местного самоуправления, предусмотренных в статье 33 Федерального закона                 от 6 октября 2003 года № 131-ФЗ «Об общих принципах организации местного самоуправления в Российской Федерации», является </a:t>
            </a:r>
            <a:r>
              <a:rPr lang="ru-RU" b="1" dirty="0" smtClean="0">
                <a:solidFill>
                  <a:srgbClr val="FF0000"/>
                </a:solidFill>
                <a:latin typeface="Times New Roman" pitchFamily="18" charset="0"/>
                <a:cs typeface="Times New Roman" pitchFamily="18" charset="0"/>
              </a:rPr>
              <a:t>институт старост</a:t>
            </a:r>
            <a:r>
              <a:rPr lang="ru-RU" dirty="0" smtClean="0">
                <a:latin typeface="Times New Roman" pitchFamily="18" charset="0"/>
                <a:cs typeface="Times New Roman" pitchFamily="18" charset="0"/>
              </a:rPr>
              <a:t>. </a:t>
            </a:r>
          </a:p>
          <a:p>
            <a:pPr indent="538163" algn="just">
              <a:spcBef>
                <a:spcPct val="0"/>
              </a:spcBef>
              <a:spcAft>
                <a:spcPts val="600"/>
              </a:spcAft>
            </a:pPr>
            <a:r>
              <a:rPr lang="ru-RU" dirty="0" smtClean="0">
                <a:latin typeface="Times New Roman" pitchFamily="18" charset="0"/>
                <a:cs typeface="Times New Roman" pitchFamily="18" charset="0"/>
              </a:rPr>
              <a:t>В </a:t>
            </a:r>
            <a:r>
              <a:rPr lang="ru-RU" dirty="0">
                <a:latin typeface="Times New Roman" pitchFamily="18" charset="0"/>
                <a:cs typeface="Times New Roman" pitchFamily="18" charset="0"/>
              </a:rPr>
              <a:t>соответствии с законом Архангельской области от 23.09.2004       </a:t>
            </a:r>
            <a:r>
              <a:rPr lang="ru-RU" dirty="0" smtClean="0">
                <a:latin typeface="Times New Roman" pitchFamily="18" charset="0"/>
                <a:cs typeface="Times New Roman" pitchFamily="18" charset="0"/>
              </a:rPr>
              <a:t>    № </a:t>
            </a:r>
            <a:r>
              <a:rPr lang="ru-RU" dirty="0">
                <a:latin typeface="Times New Roman" pitchFamily="18" charset="0"/>
                <a:cs typeface="Times New Roman" pitchFamily="18" charset="0"/>
              </a:rPr>
              <a:t>259-внеоч.-ОЗ «О реализации государственных полномочий Архангельской области в сфере правового регулирования организации </a:t>
            </a:r>
            <a:r>
              <a:rPr lang="ru-RU" dirty="0" smtClean="0">
                <a:latin typeface="Times New Roman" pitchFamily="18" charset="0"/>
                <a:cs typeface="Times New Roman" pitchFamily="18" charset="0"/>
              </a:rPr>
              <a:t>          и </a:t>
            </a:r>
            <a:r>
              <a:rPr lang="ru-RU" dirty="0">
                <a:latin typeface="Times New Roman" pitchFamily="18" charset="0"/>
                <a:cs typeface="Times New Roman" pitchFamily="18" charset="0"/>
              </a:rPr>
              <a:t>осуществления местного </a:t>
            </a:r>
            <a:r>
              <a:rPr lang="ru-RU" dirty="0" smtClean="0">
                <a:latin typeface="Times New Roman" pitchFamily="18" charset="0"/>
                <a:cs typeface="Times New Roman" pitchFamily="18" charset="0"/>
              </a:rPr>
              <a:t>самоуправления» для </a:t>
            </a:r>
            <a:r>
              <a:rPr lang="ru-RU" dirty="0">
                <a:latin typeface="Times New Roman" pitchFamily="18" charset="0"/>
                <a:cs typeface="Times New Roman" pitchFamily="18" charset="0"/>
              </a:rPr>
              <a:t>организации взаимодействия органов местного самоуправления поселения, городского или муниципального округа, муниципального района и жителей сельского населенного пункта Архангельской области  при решении вопросов местного значения может назначаться </a:t>
            </a:r>
            <a:r>
              <a:rPr lang="ru-RU" b="1" dirty="0">
                <a:solidFill>
                  <a:srgbClr val="FF0000"/>
                </a:solidFill>
                <a:latin typeface="Times New Roman" pitchFamily="18" charset="0"/>
                <a:cs typeface="Times New Roman" pitchFamily="18" charset="0"/>
              </a:rPr>
              <a:t>староста</a:t>
            </a:r>
            <a:r>
              <a:rPr lang="ru-RU" dirty="0">
                <a:latin typeface="Times New Roman" pitchFamily="18" charset="0"/>
                <a:cs typeface="Times New Roman" pitchFamily="18" charset="0"/>
              </a:rPr>
              <a:t> сельского населенного пункта.</a:t>
            </a:r>
            <a:endParaRPr lang="ru-RU" dirty="0" smtClean="0">
              <a:latin typeface="Times New Roman" pitchFamily="18" charset="0"/>
              <a:cs typeface="Times New Roman" pitchFamily="18" charset="0"/>
            </a:endParaRPr>
          </a:p>
          <a:p>
            <a:pPr indent="538163" algn="just">
              <a:spcBef>
                <a:spcPct val="0"/>
              </a:spcBef>
              <a:spcAft>
                <a:spcPts val="600"/>
              </a:spcAft>
            </a:pP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16632"/>
            <a:ext cx="7776864" cy="936104"/>
          </a:xfrm>
        </p:spPr>
        <p:txBody>
          <a:bodyPr>
            <a:normAutofit fontScale="90000"/>
          </a:bodyPr>
          <a:lstStyle/>
          <a:p>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2700" b="1" dirty="0" smtClean="0">
                <a:solidFill>
                  <a:srgbClr val="C00000"/>
                </a:solidFill>
                <a:latin typeface="Times New Roman" pitchFamily="18" charset="0"/>
                <a:cs typeface="Times New Roman" pitchFamily="18" charset="0"/>
              </a:rPr>
              <a:t>О развитии института сельских старост</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в Архангельской области</a:t>
            </a:r>
            <a:endParaRPr lang="ru-RU" sz="2700" dirty="0">
              <a:solidFill>
                <a:srgbClr val="C00000"/>
              </a:solidFill>
            </a:endParaRPr>
          </a:p>
        </p:txBody>
      </p:sp>
      <p:sp>
        <p:nvSpPr>
          <p:cNvPr id="3" name="Подзаголовок 2"/>
          <p:cNvSpPr>
            <a:spLocks noGrp="1"/>
          </p:cNvSpPr>
          <p:nvPr>
            <p:ph type="subTitle" idx="1"/>
          </p:nvPr>
        </p:nvSpPr>
        <p:spPr>
          <a:xfrm>
            <a:off x="1187624" y="5733256"/>
            <a:ext cx="7550656" cy="720080"/>
          </a:xfrm>
        </p:spPr>
        <p:txBody>
          <a:bodyPr>
            <a:normAutofit/>
          </a:bodyPr>
          <a:lstStyle/>
          <a:p>
            <a:endParaRPr lang="en-US" dirty="0" smtClean="0"/>
          </a:p>
          <a:p>
            <a:endParaRPr lang="ru-RU" dirty="0"/>
          </a:p>
        </p:txBody>
      </p:sp>
      <p:sp>
        <p:nvSpPr>
          <p:cNvPr id="7" name="Прямоугольник 6"/>
          <p:cNvSpPr/>
          <p:nvPr/>
        </p:nvSpPr>
        <p:spPr>
          <a:xfrm>
            <a:off x="1475656" y="3861048"/>
            <a:ext cx="7056784" cy="1754326"/>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ru-RU" dirty="0"/>
          </a:p>
        </p:txBody>
      </p:sp>
      <p:sp>
        <p:nvSpPr>
          <p:cNvPr id="8" name="Прямоугольник 7"/>
          <p:cNvSpPr/>
          <p:nvPr/>
        </p:nvSpPr>
        <p:spPr>
          <a:xfrm>
            <a:off x="1259632" y="6165304"/>
            <a:ext cx="7488832" cy="400110"/>
          </a:xfrm>
          <a:prstGeom prst="rect">
            <a:avLst/>
          </a:prstGeom>
        </p:spPr>
        <p:txBody>
          <a:bodyPr wrap="square">
            <a:spAutoFit/>
          </a:bodyPr>
          <a:lstStyle/>
          <a:p>
            <a:pPr algn="ctr"/>
            <a:r>
              <a:rPr lang="ru-RU" sz="1000" dirty="0" smtClean="0">
                <a:solidFill>
                  <a:srgbClr val="0070C0"/>
                </a:solidFill>
                <a:latin typeface="Arial Black" pitchFamily="34" charset="0"/>
              </a:rPr>
              <a:t>Координационный Совет </a:t>
            </a:r>
            <a:r>
              <a:rPr lang="ru-RU" sz="1000" dirty="0">
                <a:solidFill>
                  <a:srgbClr val="0070C0"/>
                </a:solidFill>
                <a:latin typeface="Arial Black" pitchFamily="34" charset="0"/>
              </a:rPr>
              <a:t>представительных органов муниципальных </a:t>
            </a:r>
            <a:r>
              <a:rPr lang="ru-RU" sz="1000" dirty="0" smtClean="0">
                <a:solidFill>
                  <a:srgbClr val="0070C0"/>
                </a:solidFill>
                <a:latin typeface="Arial Black" pitchFamily="34" charset="0"/>
              </a:rPr>
              <a:t>образований</a:t>
            </a:r>
          </a:p>
          <a:p>
            <a:pPr algn="ctr"/>
            <a:r>
              <a:rPr lang="ru-RU" sz="1000" dirty="0" smtClean="0">
                <a:solidFill>
                  <a:srgbClr val="0070C0"/>
                </a:solidFill>
                <a:latin typeface="Arial Black" pitchFamily="34" charset="0"/>
              </a:rPr>
              <a:t> </a:t>
            </a:r>
            <a:r>
              <a:rPr lang="ru-RU" sz="1000" dirty="0">
                <a:solidFill>
                  <a:srgbClr val="0070C0"/>
                </a:solidFill>
                <a:latin typeface="Arial Black" pitchFamily="34" charset="0"/>
              </a:rPr>
              <a:t>Архангельской области при Архангельском областном Собрании депутатов</a:t>
            </a:r>
          </a:p>
        </p:txBody>
      </p:sp>
      <p:pic>
        <p:nvPicPr>
          <p:cNvPr id="9" name="Рисунок 8" descr="flag copy.gif"/>
          <p:cNvPicPr>
            <a:picLocks noChangeAspect="1"/>
          </p:cNvPicPr>
          <p:nvPr/>
        </p:nvPicPr>
        <p:blipFill>
          <a:blip r:embed="rId2" cstate="print"/>
          <a:stretch>
            <a:fillRect/>
          </a:stretch>
        </p:blipFill>
        <p:spPr>
          <a:xfrm>
            <a:off x="7452320" y="188640"/>
            <a:ext cx="1504783" cy="1080120"/>
          </a:xfrm>
          <a:prstGeom prst="rect">
            <a:avLst/>
          </a:prstGeom>
          <a:effectLst>
            <a:outerShdw blurRad="139700" dist="38100" dir="2700000" sx="102000" sy="102000" algn="tl" rotWithShape="0">
              <a:prstClr val="black">
                <a:alpha val="84000"/>
              </a:prstClr>
            </a:outerShdw>
          </a:effectLst>
        </p:spPr>
      </p:pic>
      <p:sp>
        <p:nvSpPr>
          <p:cNvPr id="11" name="Прямоугольник 10"/>
          <p:cNvSpPr/>
          <p:nvPr/>
        </p:nvSpPr>
        <p:spPr>
          <a:xfrm>
            <a:off x="1259632" y="980728"/>
            <a:ext cx="7632848" cy="1015663"/>
          </a:xfrm>
          <a:prstGeom prst="rect">
            <a:avLst/>
          </a:prstGeom>
        </p:spPr>
        <p:txBody>
          <a:bodyPr wrap="square">
            <a:spAutoFit/>
          </a:bodyPr>
          <a:lstStyle/>
          <a:p>
            <a:pPr algn="just"/>
            <a:r>
              <a:rPr lang="ru-RU" sz="1600" b="1" dirty="0" smtClean="0">
                <a:effectLst>
                  <a:outerShdw blurRad="38100" dist="38100" dir="2700000" algn="tl">
                    <a:srgbClr val="000000">
                      <a:alpha val="43137"/>
                    </a:srgbClr>
                  </a:outerShdw>
                </a:effectLst>
                <a:latin typeface="Times New Roman" pitchFamily="18" charset="0"/>
                <a:cs typeface="Times New Roman" pitchFamily="18" charset="0"/>
              </a:rPr>
              <a:t>Нормативная правовая база развития института</a:t>
            </a:r>
            <a:endParaRPr lang="en-US" sz="16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1600" b="1" dirty="0" smtClean="0">
                <a:effectLst>
                  <a:outerShdw blurRad="38100" dist="38100" dir="2700000" algn="tl">
                    <a:srgbClr val="000000">
                      <a:alpha val="43137"/>
                    </a:srgbClr>
                  </a:outerShdw>
                </a:effectLst>
                <a:latin typeface="Times New Roman" pitchFamily="18" charset="0"/>
                <a:cs typeface="Times New Roman" pitchFamily="18" charset="0"/>
              </a:rPr>
              <a:t>сельских старост в Архангельской области :</a:t>
            </a:r>
          </a:p>
          <a:p>
            <a:pPr algn="just"/>
            <a:endParaRPr lang="ru-RU" sz="800" b="1" dirty="0">
              <a:latin typeface="Times New Roman" pitchFamily="18" charset="0"/>
              <a:cs typeface="Times New Roman" pitchFamily="18" charset="0"/>
            </a:endParaRPr>
          </a:p>
          <a:p>
            <a:pPr indent="538163" algn="just">
              <a:spcBef>
                <a:spcPct val="0"/>
              </a:spcBef>
              <a:spcAft>
                <a:spcPts val="600"/>
              </a:spcAft>
            </a:pPr>
            <a:endParaRPr lang="ru-RU" sz="2000" dirty="0" smtClean="0">
              <a:latin typeface="Times New Roman" pitchFamily="18" charset="0"/>
              <a:cs typeface="Times New Roman" pitchFamily="18" charset="0"/>
            </a:endParaRPr>
          </a:p>
        </p:txBody>
      </p:sp>
      <p:graphicFrame>
        <p:nvGraphicFramePr>
          <p:cNvPr id="13" name="Схема 12"/>
          <p:cNvGraphicFramePr/>
          <p:nvPr/>
        </p:nvGraphicFramePr>
        <p:xfrm>
          <a:off x="1259632" y="1700808"/>
          <a:ext cx="799288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16632"/>
            <a:ext cx="7776864" cy="936104"/>
          </a:xfrm>
        </p:spPr>
        <p:txBody>
          <a:bodyPr>
            <a:normAutofit fontScale="90000"/>
          </a:bodyPr>
          <a:lstStyle/>
          <a:p>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2700" b="1" dirty="0" smtClean="0">
                <a:solidFill>
                  <a:srgbClr val="C00000"/>
                </a:solidFill>
                <a:latin typeface="Times New Roman" pitchFamily="18" charset="0"/>
                <a:cs typeface="Times New Roman" pitchFamily="18" charset="0"/>
              </a:rPr>
              <a:t>О развитии института сельских старост</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в Архангельской области</a:t>
            </a:r>
            <a:endParaRPr lang="ru-RU" sz="2700" dirty="0">
              <a:solidFill>
                <a:srgbClr val="C00000"/>
              </a:solidFill>
            </a:endParaRPr>
          </a:p>
        </p:txBody>
      </p:sp>
      <p:sp>
        <p:nvSpPr>
          <p:cNvPr id="3" name="Подзаголовок 2"/>
          <p:cNvSpPr>
            <a:spLocks noGrp="1"/>
          </p:cNvSpPr>
          <p:nvPr>
            <p:ph type="subTitle" idx="1"/>
          </p:nvPr>
        </p:nvSpPr>
        <p:spPr>
          <a:xfrm>
            <a:off x="1187624" y="5733256"/>
            <a:ext cx="7550656" cy="720080"/>
          </a:xfrm>
        </p:spPr>
        <p:txBody>
          <a:bodyPr>
            <a:normAutofit/>
          </a:bodyPr>
          <a:lstStyle/>
          <a:p>
            <a:endParaRPr lang="en-US" dirty="0" smtClean="0"/>
          </a:p>
          <a:p>
            <a:endParaRPr lang="ru-RU" dirty="0"/>
          </a:p>
        </p:txBody>
      </p:sp>
      <p:sp>
        <p:nvSpPr>
          <p:cNvPr id="7" name="Прямоугольник 6"/>
          <p:cNvSpPr/>
          <p:nvPr/>
        </p:nvSpPr>
        <p:spPr>
          <a:xfrm>
            <a:off x="1475656" y="3861048"/>
            <a:ext cx="7056784" cy="1754326"/>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ru-RU" dirty="0"/>
          </a:p>
        </p:txBody>
      </p:sp>
      <p:sp>
        <p:nvSpPr>
          <p:cNvPr id="8" name="Прямоугольник 7"/>
          <p:cNvSpPr/>
          <p:nvPr/>
        </p:nvSpPr>
        <p:spPr>
          <a:xfrm>
            <a:off x="1259632" y="6165304"/>
            <a:ext cx="7488832" cy="400110"/>
          </a:xfrm>
          <a:prstGeom prst="rect">
            <a:avLst/>
          </a:prstGeom>
        </p:spPr>
        <p:txBody>
          <a:bodyPr wrap="square">
            <a:spAutoFit/>
          </a:bodyPr>
          <a:lstStyle/>
          <a:p>
            <a:pPr algn="ctr"/>
            <a:r>
              <a:rPr lang="ru-RU" sz="1000" dirty="0" smtClean="0">
                <a:solidFill>
                  <a:srgbClr val="0070C0"/>
                </a:solidFill>
                <a:latin typeface="Arial Black" pitchFamily="34" charset="0"/>
              </a:rPr>
              <a:t>Координационный Совет </a:t>
            </a:r>
            <a:r>
              <a:rPr lang="ru-RU" sz="1000" dirty="0">
                <a:solidFill>
                  <a:srgbClr val="0070C0"/>
                </a:solidFill>
                <a:latin typeface="Arial Black" pitchFamily="34" charset="0"/>
              </a:rPr>
              <a:t>представительных органов муниципальных </a:t>
            </a:r>
            <a:r>
              <a:rPr lang="ru-RU" sz="1000" dirty="0" smtClean="0">
                <a:solidFill>
                  <a:srgbClr val="0070C0"/>
                </a:solidFill>
                <a:latin typeface="Arial Black" pitchFamily="34" charset="0"/>
              </a:rPr>
              <a:t>образований</a:t>
            </a:r>
          </a:p>
          <a:p>
            <a:pPr algn="ctr"/>
            <a:r>
              <a:rPr lang="ru-RU" sz="1000" dirty="0" smtClean="0">
                <a:solidFill>
                  <a:srgbClr val="0070C0"/>
                </a:solidFill>
                <a:latin typeface="Arial Black" pitchFamily="34" charset="0"/>
              </a:rPr>
              <a:t> </a:t>
            </a:r>
            <a:r>
              <a:rPr lang="ru-RU" sz="1000" dirty="0">
                <a:solidFill>
                  <a:srgbClr val="0070C0"/>
                </a:solidFill>
                <a:latin typeface="Arial Black" pitchFamily="34" charset="0"/>
              </a:rPr>
              <a:t>Архангельской области при Архангельском областном Собрании депутатов</a:t>
            </a:r>
          </a:p>
        </p:txBody>
      </p:sp>
      <p:pic>
        <p:nvPicPr>
          <p:cNvPr id="9" name="Рисунок 8" descr="flag copy.gif"/>
          <p:cNvPicPr>
            <a:picLocks noChangeAspect="1"/>
          </p:cNvPicPr>
          <p:nvPr/>
        </p:nvPicPr>
        <p:blipFill>
          <a:blip r:embed="rId2" cstate="print"/>
          <a:stretch>
            <a:fillRect/>
          </a:stretch>
        </p:blipFill>
        <p:spPr>
          <a:xfrm>
            <a:off x="7452320" y="188640"/>
            <a:ext cx="1504783" cy="1080120"/>
          </a:xfrm>
          <a:prstGeom prst="rect">
            <a:avLst/>
          </a:prstGeom>
          <a:effectLst>
            <a:outerShdw blurRad="139700" dist="38100" dir="2700000" sx="102000" sy="102000" algn="tl" rotWithShape="0">
              <a:prstClr val="black">
                <a:alpha val="84000"/>
              </a:prstClr>
            </a:outerShdw>
          </a:effectLst>
        </p:spPr>
      </p:pic>
      <p:sp>
        <p:nvSpPr>
          <p:cNvPr id="11" name="Прямоугольник 10"/>
          <p:cNvSpPr/>
          <p:nvPr/>
        </p:nvSpPr>
        <p:spPr>
          <a:xfrm>
            <a:off x="1259632" y="1340768"/>
            <a:ext cx="7632848" cy="4832092"/>
          </a:xfrm>
          <a:prstGeom prst="rect">
            <a:avLst/>
          </a:prstGeom>
        </p:spPr>
        <p:txBody>
          <a:bodyPr wrap="square">
            <a:spAutoFit/>
          </a:bodyPr>
          <a:lstStyle/>
          <a:p>
            <a:pPr algn="just"/>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Кандидатура </a:t>
            </a:r>
            <a:r>
              <a:rPr lang="ru-RU" b="1" dirty="0">
                <a:effectLst>
                  <a:outerShdw blurRad="38100" dist="38100" dir="2700000" algn="tl">
                    <a:srgbClr val="000000">
                      <a:alpha val="43137"/>
                    </a:srgbClr>
                  </a:outerShdw>
                </a:effectLst>
                <a:latin typeface="Times New Roman" pitchFamily="18" charset="0"/>
                <a:cs typeface="Times New Roman" pitchFamily="18" charset="0"/>
              </a:rPr>
              <a:t>старосты сельского населенного пункта представляется на сход граждан сельского населенного пункта</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just"/>
            <a:endParaRPr lang="ru-RU" sz="800" b="1" dirty="0">
              <a:latin typeface="Times New Roman" pitchFamily="18" charset="0"/>
              <a:cs typeface="Times New Roman" pitchFamily="18" charset="0"/>
            </a:endParaRPr>
          </a:p>
          <a:p>
            <a:pPr marL="342900" indent="-342900" algn="just">
              <a:buAutoNum type="arabicParenR"/>
            </a:pPr>
            <a:r>
              <a:rPr lang="ru-RU" dirty="0" smtClean="0">
                <a:latin typeface="Times New Roman" pitchFamily="18" charset="0"/>
                <a:cs typeface="Times New Roman" pitchFamily="18" charset="0"/>
              </a:rPr>
              <a:t>путем самовыдвижения</a:t>
            </a:r>
          </a:p>
          <a:p>
            <a:pPr marL="342900" indent="-342900" algn="just"/>
            <a:endParaRPr lang="ru-RU" sz="1000"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2) по предложению органа местного самоуправления муниципального образования, в состав которого входит данный сельский населенный </a:t>
            </a:r>
            <a:r>
              <a:rPr lang="ru-RU" dirty="0" smtClean="0">
                <a:latin typeface="Times New Roman" pitchFamily="18" charset="0"/>
                <a:cs typeface="Times New Roman" pitchFamily="18" charset="0"/>
              </a:rPr>
              <a:t>пункт</a:t>
            </a:r>
          </a:p>
          <a:p>
            <a:pPr algn="just"/>
            <a:endParaRPr lang="ru-RU" sz="1000"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3) по предложению </a:t>
            </a:r>
            <a:r>
              <a:rPr lang="ru-RU" b="1" dirty="0">
                <a:latin typeface="Times New Roman" pitchFamily="18" charset="0"/>
                <a:cs typeface="Times New Roman" pitchFamily="18" charset="0"/>
              </a:rPr>
              <a:t>не менее </a:t>
            </a:r>
            <a:r>
              <a:rPr lang="ru-RU" b="1" dirty="0" smtClean="0">
                <a:latin typeface="Times New Roman" pitchFamily="18" charset="0"/>
                <a:cs typeface="Times New Roman" pitchFamily="18" charset="0"/>
              </a:rPr>
              <a:t>чем 10 жителей</a:t>
            </a:r>
          </a:p>
          <a:p>
            <a:pPr algn="just"/>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сельского </a:t>
            </a:r>
            <a:r>
              <a:rPr lang="ru-RU" dirty="0">
                <a:latin typeface="Times New Roman" pitchFamily="18" charset="0"/>
                <a:cs typeface="Times New Roman" pitchFamily="18" charset="0"/>
              </a:rPr>
              <a:t>населенного пункта,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в </a:t>
            </a:r>
            <a:r>
              <a:rPr lang="ru-RU" dirty="0">
                <a:latin typeface="Times New Roman" pitchFamily="18" charset="0"/>
                <a:cs typeface="Times New Roman" pitchFamily="18" charset="0"/>
              </a:rPr>
              <a:t>котором предполагается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назначение старосты</a:t>
            </a:r>
          </a:p>
          <a:p>
            <a:pPr algn="just"/>
            <a:endParaRPr lang="ru-RU" sz="1000" dirty="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4</a:t>
            </a:r>
            <a:r>
              <a:rPr lang="ru-RU" dirty="0">
                <a:latin typeface="Times New Roman" pitchFamily="18" charset="0"/>
                <a:cs typeface="Times New Roman" pitchFamily="18" charset="0"/>
              </a:rPr>
              <a:t>) по предложению </a:t>
            </a:r>
            <a:r>
              <a:rPr lang="ru-RU" dirty="0" smtClean="0">
                <a:latin typeface="Times New Roman" pitchFamily="18" charset="0"/>
                <a:cs typeface="Times New Roman" pitchFamily="18" charset="0"/>
              </a:rPr>
              <a:t>органа</a:t>
            </a:r>
          </a:p>
          <a:p>
            <a:pPr algn="just"/>
            <a:r>
              <a:rPr lang="ru-RU" dirty="0" smtClean="0">
                <a:latin typeface="Times New Roman" pitchFamily="18" charset="0"/>
                <a:cs typeface="Times New Roman" pitchFamily="18" charset="0"/>
              </a:rPr>
              <a:t>территориального общественного</a:t>
            </a:r>
          </a:p>
          <a:p>
            <a:pPr algn="just"/>
            <a:r>
              <a:rPr lang="ru-RU" dirty="0" smtClean="0">
                <a:latin typeface="Times New Roman" pitchFamily="18" charset="0"/>
                <a:cs typeface="Times New Roman" pitchFamily="18" charset="0"/>
              </a:rPr>
              <a:t>самоуправления</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которое осуществляется</a:t>
            </a:r>
          </a:p>
          <a:p>
            <a:pPr algn="just"/>
            <a:r>
              <a:rPr lang="ru-RU" dirty="0" smtClean="0">
                <a:latin typeface="Times New Roman" pitchFamily="18" charset="0"/>
                <a:cs typeface="Times New Roman" pitchFamily="18" charset="0"/>
              </a:rPr>
              <a:t>на </a:t>
            </a:r>
            <a:r>
              <a:rPr lang="ru-RU" dirty="0">
                <a:latin typeface="Times New Roman" pitchFamily="18" charset="0"/>
                <a:cs typeface="Times New Roman" pitchFamily="18" charset="0"/>
              </a:rPr>
              <a:t>территории </a:t>
            </a:r>
            <a:r>
              <a:rPr lang="ru-RU" dirty="0" smtClean="0">
                <a:latin typeface="Times New Roman" pitchFamily="18" charset="0"/>
                <a:cs typeface="Times New Roman" pitchFamily="18" charset="0"/>
              </a:rPr>
              <a:t>данного сельского</a:t>
            </a:r>
          </a:p>
          <a:p>
            <a:pPr algn="just"/>
            <a:r>
              <a:rPr lang="ru-RU" dirty="0" smtClean="0">
                <a:latin typeface="Times New Roman" pitchFamily="18" charset="0"/>
                <a:cs typeface="Times New Roman" pitchFamily="18" charset="0"/>
              </a:rPr>
              <a:t>населенного пункта</a:t>
            </a:r>
            <a:endParaRPr lang="ru-RU" dirty="0">
              <a:latin typeface="Times New Roman" pitchFamily="18" charset="0"/>
              <a:cs typeface="Times New Roman" pitchFamily="18" charset="0"/>
            </a:endParaRPr>
          </a:p>
          <a:p>
            <a:pPr indent="538163" algn="just">
              <a:spcBef>
                <a:spcPct val="0"/>
              </a:spcBef>
              <a:spcAft>
                <a:spcPts val="600"/>
              </a:spcAft>
            </a:pPr>
            <a:endParaRPr lang="ru-RU" sz="2000" dirty="0" smtClean="0">
              <a:latin typeface="Times New Roman" pitchFamily="18" charset="0"/>
              <a:cs typeface="Times New Roman" pitchFamily="18" charset="0"/>
            </a:endParaRPr>
          </a:p>
        </p:txBody>
      </p:sp>
      <p:pic>
        <p:nvPicPr>
          <p:cNvPr id="10" name="Рисунок 9"/>
          <p:cNvPicPr>
            <a:picLocks noChangeAspect="1"/>
          </p:cNvPicPr>
          <p:nvPr/>
        </p:nvPicPr>
        <p:blipFill>
          <a:blip r:embed="rId3" cstate="print"/>
          <a:stretch>
            <a:fillRect/>
          </a:stretch>
        </p:blipFill>
        <p:spPr>
          <a:xfrm>
            <a:off x="5508104" y="3501008"/>
            <a:ext cx="3478540" cy="23042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260648"/>
            <a:ext cx="7776864" cy="792088"/>
          </a:xfrm>
        </p:spPr>
        <p:txBody>
          <a:bodyPr>
            <a:normAutofit fontScale="90000"/>
          </a:bodyPr>
          <a:lstStyle/>
          <a:p>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2700" b="1" dirty="0" smtClean="0">
                <a:solidFill>
                  <a:srgbClr val="C00000"/>
                </a:solidFill>
                <a:latin typeface="Times New Roman" pitchFamily="18" charset="0"/>
                <a:cs typeface="Times New Roman" pitchFamily="18" charset="0"/>
              </a:rPr>
              <a:t>О развитии института сельских старост</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в Архангельской области</a:t>
            </a:r>
            <a:endParaRPr lang="ru-RU" sz="2700" dirty="0">
              <a:solidFill>
                <a:srgbClr val="C00000"/>
              </a:solidFill>
            </a:endParaRPr>
          </a:p>
        </p:txBody>
      </p:sp>
      <p:sp>
        <p:nvSpPr>
          <p:cNvPr id="3" name="Подзаголовок 2"/>
          <p:cNvSpPr>
            <a:spLocks noGrp="1"/>
          </p:cNvSpPr>
          <p:nvPr>
            <p:ph type="subTitle" idx="1"/>
          </p:nvPr>
        </p:nvSpPr>
        <p:spPr>
          <a:xfrm>
            <a:off x="1187624" y="5733256"/>
            <a:ext cx="7550656" cy="720080"/>
          </a:xfrm>
        </p:spPr>
        <p:txBody>
          <a:bodyPr>
            <a:normAutofit/>
          </a:bodyPr>
          <a:lstStyle/>
          <a:p>
            <a:endParaRPr lang="en-US" dirty="0" smtClean="0"/>
          </a:p>
          <a:p>
            <a:endParaRPr lang="ru-RU" dirty="0"/>
          </a:p>
        </p:txBody>
      </p:sp>
      <p:sp>
        <p:nvSpPr>
          <p:cNvPr id="7" name="Прямоугольник 6"/>
          <p:cNvSpPr/>
          <p:nvPr/>
        </p:nvSpPr>
        <p:spPr>
          <a:xfrm>
            <a:off x="1475656" y="3861048"/>
            <a:ext cx="7056784" cy="1754326"/>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ru-RU" dirty="0"/>
          </a:p>
        </p:txBody>
      </p:sp>
      <p:sp>
        <p:nvSpPr>
          <p:cNvPr id="8" name="Прямоугольник 7"/>
          <p:cNvSpPr/>
          <p:nvPr/>
        </p:nvSpPr>
        <p:spPr>
          <a:xfrm>
            <a:off x="1259632" y="6165304"/>
            <a:ext cx="7488832" cy="400110"/>
          </a:xfrm>
          <a:prstGeom prst="rect">
            <a:avLst/>
          </a:prstGeom>
        </p:spPr>
        <p:txBody>
          <a:bodyPr wrap="square">
            <a:spAutoFit/>
          </a:bodyPr>
          <a:lstStyle/>
          <a:p>
            <a:pPr algn="ctr"/>
            <a:r>
              <a:rPr lang="ru-RU" sz="1000" dirty="0" smtClean="0">
                <a:solidFill>
                  <a:srgbClr val="0070C0"/>
                </a:solidFill>
                <a:latin typeface="Arial Black" pitchFamily="34" charset="0"/>
              </a:rPr>
              <a:t>Координационный Совет </a:t>
            </a:r>
            <a:r>
              <a:rPr lang="ru-RU" sz="1000" dirty="0">
                <a:solidFill>
                  <a:srgbClr val="0070C0"/>
                </a:solidFill>
                <a:latin typeface="Arial Black" pitchFamily="34" charset="0"/>
              </a:rPr>
              <a:t>представительных органов муниципальных </a:t>
            </a:r>
            <a:r>
              <a:rPr lang="ru-RU" sz="1000" dirty="0" smtClean="0">
                <a:solidFill>
                  <a:srgbClr val="0070C0"/>
                </a:solidFill>
                <a:latin typeface="Arial Black" pitchFamily="34" charset="0"/>
              </a:rPr>
              <a:t>образований</a:t>
            </a:r>
          </a:p>
          <a:p>
            <a:pPr algn="ctr"/>
            <a:r>
              <a:rPr lang="ru-RU" sz="1000" dirty="0" smtClean="0">
                <a:solidFill>
                  <a:srgbClr val="0070C0"/>
                </a:solidFill>
                <a:latin typeface="Arial Black" pitchFamily="34" charset="0"/>
              </a:rPr>
              <a:t> </a:t>
            </a:r>
            <a:r>
              <a:rPr lang="ru-RU" sz="1000" dirty="0">
                <a:solidFill>
                  <a:srgbClr val="0070C0"/>
                </a:solidFill>
                <a:latin typeface="Arial Black" pitchFamily="34" charset="0"/>
              </a:rPr>
              <a:t>Архангельской области при Архангельском областном Собрании депутатов</a:t>
            </a:r>
          </a:p>
        </p:txBody>
      </p:sp>
      <p:pic>
        <p:nvPicPr>
          <p:cNvPr id="9" name="Рисунок 8" descr="flag copy.gif"/>
          <p:cNvPicPr>
            <a:picLocks noChangeAspect="1"/>
          </p:cNvPicPr>
          <p:nvPr/>
        </p:nvPicPr>
        <p:blipFill>
          <a:blip r:embed="rId2" cstate="print"/>
          <a:stretch>
            <a:fillRect/>
          </a:stretch>
        </p:blipFill>
        <p:spPr>
          <a:xfrm>
            <a:off x="7452320" y="188640"/>
            <a:ext cx="1504783" cy="1080120"/>
          </a:xfrm>
          <a:prstGeom prst="rect">
            <a:avLst/>
          </a:prstGeom>
          <a:effectLst>
            <a:outerShdw blurRad="139700" dist="38100" dir="2700000" sx="102000" sy="102000" algn="tl" rotWithShape="0">
              <a:prstClr val="black">
                <a:alpha val="84000"/>
              </a:prstClr>
            </a:outerShdw>
          </a:effectLst>
        </p:spPr>
      </p:pic>
      <p:graphicFrame>
        <p:nvGraphicFramePr>
          <p:cNvPr id="15" name="Схема 14"/>
          <p:cNvGraphicFramePr/>
          <p:nvPr/>
        </p:nvGraphicFramePr>
        <p:xfrm>
          <a:off x="1187624" y="1556792"/>
          <a:ext cx="7776864"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16632"/>
            <a:ext cx="7848872" cy="936104"/>
          </a:xfrm>
        </p:spPr>
        <p:txBody>
          <a:bodyPr>
            <a:normAutofit fontScale="90000"/>
          </a:bodyPr>
          <a:lstStyle/>
          <a:p>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2700" b="1" dirty="0" smtClean="0">
                <a:solidFill>
                  <a:srgbClr val="C00000"/>
                </a:solidFill>
                <a:latin typeface="Times New Roman" pitchFamily="18" charset="0"/>
                <a:cs typeface="Times New Roman" pitchFamily="18" charset="0"/>
              </a:rPr>
              <a:t>О развитии института сельских старост</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в Архангельской области</a:t>
            </a:r>
            <a:endParaRPr lang="ru-RU" sz="2700" dirty="0">
              <a:solidFill>
                <a:srgbClr val="C00000"/>
              </a:solidFill>
            </a:endParaRPr>
          </a:p>
        </p:txBody>
      </p:sp>
      <p:sp>
        <p:nvSpPr>
          <p:cNvPr id="3" name="Подзаголовок 2"/>
          <p:cNvSpPr>
            <a:spLocks noGrp="1"/>
          </p:cNvSpPr>
          <p:nvPr>
            <p:ph type="subTitle" idx="1"/>
          </p:nvPr>
        </p:nvSpPr>
        <p:spPr>
          <a:xfrm>
            <a:off x="1187624" y="5733256"/>
            <a:ext cx="7550656" cy="720080"/>
          </a:xfrm>
        </p:spPr>
        <p:txBody>
          <a:bodyPr>
            <a:normAutofit/>
          </a:bodyPr>
          <a:lstStyle/>
          <a:p>
            <a:endParaRPr lang="en-US" dirty="0" smtClean="0"/>
          </a:p>
          <a:p>
            <a:endParaRPr lang="ru-RU" dirty="0"/>
          </a:p>
        </p:txBody>
      </p:sp>
      <p:sp>
        <p:nvSpPr>
          <p:cNvPr id="7" name="Прямоугольник 6"/>
          <p:cNvSpPr/>
          <p:nvPr/>
        </p:nvSpPr>
        <p:spPr>
          <a:xfrm>
            <a:off x="1475656" y="3861048"/>
            <a:ext cx="7056784" cy="1754326"/>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ru-RU" dirty="0"/>
          </a:p>
        </p:txBody>
      </p:sp>
      <p:sp>
        <p:nvSpPr>
          <p:cNvPr id="8" name="Прямоугольник 7"/>
          <p:cNvSpPr/>
          <p:nvPr/>
        </p:nvSpPr>
        <p:spPr>
          <a:xfrm>
            <a:off x="1259632" y="6165304"/>
            <a:ext cx="7488832" cy="400110"/>
          </a:xfrm>
          <a:prstGeom prst="rect">
            <a:avLst/>
          </a:prstGeom>
        </p:spPr>
        <p:txBody>
          <a:bodyPr wrap="square">
            <a:spAutoFit/>
          </a:bodyPr>
          <a:lstStyle/>
          <a:p>
            <a:pPr algn="ctr"/>
            <a:r>
              <a:rPr lang="ru-RU" sz="1000" dirty="0" smtClean="0">
                <a:solidFill>
                  <a:srgbClr val="0070C0"/>
                </a:solidFill>
                <a:latin typeface="Arial Black" pitchFamily="34" charset="0"/>
              </a:rPr>
              <a:t>Координационный Совет </a:t>
            </a:r>
            <a:r>
              <a:rPr lang="ru-RU" sz="1000" dirty="0">
                <a:solidFill>
                  <a:srgbClr val="0070C0"/>
                </a:solidFill>
                <a:latin typeface="Arial Black" pitchFamily="34" charset="0"/>
              </a:rPr>
              <a:t>представительных органов муниципальных образований </a:t>
            </a:r>
            <a:endParaRPr lang="ru-RU" sz="1000" dirty="0" smtClean="0">
              <a:solidFill>
                <a:srgbClr val="0070C0"/>
              </a:solidFill>
              <a:latin typeface="Arial Black" pitchFamily="34" charset="0"/>
            </a:endParaRPr>
          </a:p>
          <a:p>
            <a:pPr algn="ctr"/>
            <a:r>
              <a:rPr lang="ru-RU" sz="1000" dirty="0" smtClean="0">
                <a:solidFill>
                  <a:srgbClr val="0070C0"/>
                </a:solidFill>
                <a:latin typeface="Arial Black" pitchFamily="34" charset="0"/>
              </a:rPr>
              <a:t>Архангельской </a:t>
            </a:r>
            <a:r>
              <a:rPr lang="ru-RU" sz="1000" dirty="0">
                <a:solidFill>
                  <a:srgbClr val="0070C0"/>
                </a:solidFill>
                <a:latin typeface="Arial Black" pitchFamily="34" charset="0"/>
              </a:rPr>
              <a:t>области при Архангельском областном Собрании депутатов</a:t>
            </a:r>
          </a:p>
        </p:txBody>
      </p:sp>
      <p:pic>
        <p:nvPicPr>
          <p:cNvPr id="9" name="Рисунок 8" descr="flag copy.gif"/>
          <p:cNvPicPr>
            <a:picLocks noChangeAspect="1"/>
          </p:cNvPicPr>
          <p:nvPr/>
        </p:nvPicPr>
        <p:blipFill>
          <a:blip r:embed="rId2" cstate="print"/>
          <a:stretch>
            <a:fillRect/>
          </a:stretch>
        </p:blipFill>
        <p:spPr>
          <a:xfrm>
            <a:off x="7380312" y="188640"/>
            <a:ext cx="1504783" cy="1080120"/>
          </a:xfrm>
          <a:prstGeom prst="rect">
            <a:avLst/>
          </a:prstGeom>
          <a:effectLst>
            <a:outerShdw blurRad="139700" dist="38100" dir="2700000" sx="102000" sy="102000" algn="tl" rotWithShape="0">
              <a:prstClr val="black">
                <a:alpha val="84000"/>
              </a:prstClr>
            </a:outerShdw>
          </a:effectLst>
        </p:spPr>
      </p:pic>
      <p:sp>
        <p:nvSpPr>
          <p:cNvPr id="14" name="Прямоугольник 13"/>
          <p:cNvSpPr/>
          <p:nvPr/>
        </p:nvSpPr>
        <p:spPr>
          <a:xfrm>
            <a:off x="1331640" y="1484784"/>
            <a:ext cx="7344816" cy="984885"/>
          </a:xfrm>
          <a:prstGeom prst="rect">
            <a:avLst/>
          </a:prstGeom>
          <a:effectLst>
            <a:outerShdw blurRad="50800" dist="38100" dir="2700000" algn="tl" rotWithShape="0">
              <a:prstClr val="black">
                <a:alpha val="40000"/>
              </a:prstClr>
            </a:outerShdw>
          </a:effectLst>
        </p:spPr>
        <p:txBody>
          <a:bodyPr wrap="square">
            <a:spAutoFit/>
          </a:bodyPr>
          <a:lstStyle/>
          <a:p>
            <a:pPr lvl="0" algn="ctr" fontAlgn="base">
              <a:spcBef>
                <a:spcPct val="0"/>
              </a:spcBef>
              <a:spcAft>
                <a:spcPct val="0"/>
              </a:spcAft>
            </a:pPr>
            <a:r>
              <a:rPr lang="ru-RU" sz="2000" b="1" dirty="0">
                <a:latin typeface="Times New Roman" pitchFamily="18" charset="0"/>
                <a:ea typeface="Calibri" pitchFamily="34" charset="0"/>
                <a:cs typeface="Times New Roman" pitchFamily="18" charset="0"/>
              </a:rPr>
              <a:t>В рамках предоставленных полномочий </a:t>
            </a:r>
            <a:r>
              <a:rPr lang="ru-RU" sz="2000" b="1" dirty="0" smtClean="0">
                <a:latin typeface="Times New Roman" pitchFamily="18" charset="0"/>
                <a:ea typeface="Calibri" pitchFamily="34" charset="0"/>
                <a:cs typeface="Times New Roman" pitchFamily="18" charset="0"/>
              </a:rPr>
              <a:t>сельский староста</a:t>
            </a:r>
          </a:p>
          <a:p>
            <a:pPr lvl="0" algn="ctr" fontAlgn="base">
              <a:spcBef>
                <a:spcPct val="0"/>
              </a:spcBef>
              <a:spcAft>
                <a:spcPct val="0"/>
              </a:spcAft>
            </a:pPr>
            <a:r>
              <a:rPr lang="ru-RU" sz="2000" b="1" dirty="0" smtClean="0">
                <a:latin typeface="Times New Roman" pitchFamily="18" charset="0"/>
                <a:ea typeface="Calibri" pitchFamily="34" charset="0"/>
                <a:cs typeface="Times New Roman" pitchFamily="18" charset="0"/>
              </a:rPr>
              <a:t> </a:t>
            </a:r>
            <a:r>
              <a:rPr lang="ru-RU" sz="2000" b="1" dirty="0">
                <a:latin typeface="Times New Roman" pitchFamily="18" charset="0"/>
                <a:ea typeface="Calibri" pitchFamily="34" charset="0"/>
                <a:cs typeface="Times New Roman" pitchFamily="18" charset="0"/>
              </a:rPr>
              <a:t>при решении вопросов местного </a:t>
            </a:r>
            <a:r>
              <a:rPr lang="ru-RU" sz="2000" b="1" dirty="0" smtClean="0">
                <a:latin typeface="Times New Roman" pitchFamily="18" charset="0"/>
                <a:ea typeface="Calibri" pitchFamily="34" charset="0"/>
                <a:cs typeface="Times New Roman" pitchFamily="18" charset="0"/>
              </a:rPr>
              <a:t>значения:</a:t>
            </a:r>
          </a:p>
          <a:p>
            <a:pPr lvl="0" algn="just" fontAlgn="base">
              <a:spcBef>
                <a:spcPct val="0"/>
              </a:spcBef>
              <a:spcAft>
                <a:spcPct val="0"/>
              </a:spcAft>
            </a:pPr>
            <a:endParaRPr lang="ru-RU" dirty="0">
              <a:solidFill>
                <a:prstClr val="black"/>
              </a:solidFill>
              <a:latin typeface="Arial" pitchFamily="34" charset="0"/>
              <a:cs typeface="Arial" pitchFamily="34" charset="0"/>
            </a:endParaRPr>
          </a:p>
        </p:txBody>
      </p:sp>
      <p:sp>
        <p:nvSpPr>
          <p:cNvPr id="1027" name="Rectangle 3"/>
          <p:cNvSpPr>
            <a:spLocks noChangeArrowheads="1"/>
          </p:cNvSpPr>
          <p:nvPr/>
        </p:nvSpPr>
        <p:spPr bwMode="auto">
          <a:xfrm rot="10800000" flipV="1">
            <a:off x="1331640" y="2285432"/>
            <a:ext cx="7560840"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взаимодействует с органами местного самоуправления, ТОС, муниципальными предприятиями, учреждениями и иными организациями </a:t>
            </a:r>
          </a:p>
          <a:p>
            <a:pPr marL="0" marR="0" lvl="0" indent="342900" algn="just" defTabSz="914400" rtl="0" eaLnBrk="1" fontAlgn="base" latinLnBrk="0" hangingPunct="1">
              <a:lnSpc>
                <a:spcPct val="100000"/>
              </a:lnSpc>
              <a:spcBef>
                <a:spcPct val="0"/>
              </a:spcBef>
              <a:spcAft>
                <a:spcPct val="0"/>
              </a:spcAft>
              <a:buClrTx/>
              <a:buSzTx/>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взаимодействует с населением, в том числе посредством участия в сходах, собраниях, конференциях граждан, направляет по результатам таких мероприятий обращения                         и предложения, подлежащие обязательному рассмотрению органами местного самоуправления</a:t>
            </a:r>
          </a:p>
          <a:p>
            <a:pPr marL="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оказывает содействие органам местного самоуправления в организации сходов, собраний, конференций граждан на территории сельского населенного пункта, содействует исполнению решений, принятых на сходах, собраниях, конференциях граждан, а также реализации решений органов местного самоуправления</a:t>
            </a:r>
          </a:p>
          <a:p>
            <a:pPr marL="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информирует жителей сельского населенного пункта по вопросам организации                       и осуществления местного самоуправления, а также содействует в доведении до их сведения информации, полученной от органов местного самоуправления, в том числе</a:t>
            </a:r>
            <a:r>
              <a:rPr kumimoji="0" lang="ru-RU" sz="1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 принятых муниципальных правовых актах</a:t>
            </a:r>
          </a:p>
          <a:p>
            <a:pPr marL="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содействует органам местного самоуправления в организации и проведении публичных слушаний и общественных обсуждений, обнародовании их результатов</a:t>
            </a:r>
            <a:r>
              <a:rPr kumimoji="0" lang="ru-RU" sz="1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сельском населенном пункте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88640"/>
            <a:ext cx="7920880" cy="864096"/>
          </a:xfrm>
        </p:spPr>
        <p:txBody>
          <a:bodyPr>
            <a:normAutofit fontScale="90000"/>
          </a:bodyPr>
          <a:lstStyle/>
          <a:p>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2700" b="1" dirty="0" smtClean="0">
                <a:solidFill>
                  <a:srgbClr val="C00000"/>
                </a:solidFill>
                <a:latin typeface="Times New Roman" pitchFamily="18" charset="0"/>
                <a:cs typeface="Times New Roman" pitchFamily="18" charset="0"/>
              </a:rPr>
              <a:t>О развитии института сельских старост</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в Архангельской области</a:t>
            </a:r>
            <a:endParaRPr lang="ru-RU" sz="2700" dirty="0">
              <a:solidFill>
                <a:srgbClr val="C00000"/>
              </a:solidFill>
            </a:endParaRPr>
          </a:p>
        </p:txBody>
      </p:sp>
      <p:sp>
        <p:nvSpPr>
          <p:cNvPr id="3" name="Подзаголовок 2"/>
          <p:cNvSpPr>
            <a:spLocks noGrp="1"/>
          </p:cNvSpPr>
          <p:nvPr>
            <p:ph type="subTitle" idx="1"/>
          </p:nvPr>
        </p:nvSpPr>
        <p:spPr>
          <a:xfrm>
            <a:off x="1187624" y="5733256"/>
            <a:ext cx="7550656" cy="720080"/>
          </a:xfrm>
        </p:spPr>
        <p:txBody>
          <a:bodyPr>
            <a:normAutofit/>
          </a:bodyPr>
          <a:lstStyle/>
          <a:p>
            <a:endParaRPr lang="en-US" dirty="0" smtClean="0"/>
          </a:p>
          <a:p>
            <a:endParaRPr lang="ru-RU" dirty="0"/>
          </a:p>
        </p:txBody>
      </p:sp>
      <p:sp>
        <p:nvSpPr>
          <p:cNvPr id="7" name="Прямоугольник 6"/>
          <p:cNvSpPr/>
          <p:nvPr/>
        </p:nvSpPr>
        <p:spPr>
          <a:xfrm>
            <a:off x="1475656" y="3861048"/>
            <a:ext cx="7056784" cy="1754326"/>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ru-RU" dirty="0"/>
          </a:p>
        </p:txBody>
      </p:sp>
      <p:sp>
        <p:nvSpPr>
          <p:cNvPr id="8" name="Прямоугольник 7"/>
          <p:cNvSpPr/>
          <p:nvPr/>
        </p:nvSpPr>
        <p:spPr>
          <a:xfrm>
            <a:off x="1259632" y="6165304"/>
            <a:ext cx="7488832" cy="400110"/>
          </a:xfrm>
          <a:prstGeom prst="rect">
            <a:avLst/>
          </a:prstGeom>
        </p:spPr>
        <p:txBody>
          <a:bodyPr wrap="square">
            <a:spAutoFit/>
          </a:bodyPr>
          <a:lstStyle/>
          <a:p>
            <a:pPr algn="ctr"/>
            <a:r>
              <a:rPr lang="ru-RU" sz="1000" dirty="0" smtClean="0">
                <a:solidFill>
                  <a:srgbClr val="0070C0"/>
                </a:solidFill>
                <a:latin typeface="Arial Black" pitchFamily="34" charset="0"/>
              </a:rPr>
              <a:t>Координационный Совет </a:t>
            </a:r>
            <a:r>
              <a:rPr lang="ru-RU" sz="1000" dirty="0">
                <a:solidFill>
                  <a:srgbClr val="0070C0"/>
                </a:solidFill>
                <a:latin typeface="Arial Black" pitchFamily="34" charset="0"/>
              </a:rPr>
              <a:t>представительных органов муниципальных образований </a:t>
            </a:r>
            <a:endParaRPr lang="ru-RU" sz="1000" dirty="0" smtClean="0">
              <a:solidFill>
                <a:srgbClr val="0070C0"/>
              </a:solidFill>
              <a:latin typeface="Arial Black" pitchFamily="34" charset="0"/>
            </a:endParaRPr>
          </a:p>
          <a:p>
            <a:pPr algn="ctr"/>
            <a:r>
              <a:rPr lang="ru-RU" sz="1000" dirty="0" smtClean="0">
                <a:solidFill>
                  <a:srgbClr val="0070C0"/>
                </a:solidFill>
                <a:latin typeface="Arial Black" pitchFamily="34" charset="0"/>
              </a:rPr>
              <a:t>Архангельской </a:t>
            </a:r>
            <a:r>
              <a:rPr lang="ru-RU" sz="1000" dirty="0">
                <a:solidFill>
                  <a:srgbClr val="0070C0"/>
                </a:solidFill>
                <a:latin typeface="Arial Black" pitchFamily="34" charset="0"/>
              </a:rPr>
              <a:t>области при Архангельском областном Собрании депутатов</a:t>
            </a:r>
          </a:p>
        </p:txBody>
      </p:sp>
      <p:pic>
        <p:nvPicPr>
          <p:cNvPr id="9" name="Рисунок 8" descr="flag copy.gif"/>
          <p:cNvPicPr>
            <a:picLocks noChangeAspect="1"/>
          </p:cNvPicPr>
          <p:nvPr/>
        </p:nvPicPr>
        <p:blipFill>
          <a:blip r:embed="rId2" cstate="print"/>
          <a:stretch>
            <a:fillRect/>
          </a:stretch>
        </p:blipFill>
        <p:spPr>
          <a:xfrm>
            <a:off x="7380312" y="188640"/>
            <a:ext cx="1504783" cy="1080120"/>
          </a:xfrm>
          <a:prstGeom prst="rect">
            <a:avLst/>
          </a:prstGeom>
          <a:effectLst>
            <a:outerShdw blurRad="139700" dist="38100" dir="2700000" sx="102000" sy="102000" algn="tl" rotWithShape="0">
              <a:prstClr val="black">
                <a:alpha val="84000"/>
              </a:prstClr>
            </a:outerShdw>
          </a:effectLst>
        </p:spPr>
      </p:pic>
      <p:sp>
        <p:nvSpPr>
          <p:cNvPr id="14" name="Прямоугольник 13"/>
          <p:cNvSpPr/>
          <p:nvPr/>
        </p:nvSpPr>
        <p:spPr>
          <a:xfrm>
            <a:off x="1331640" y="1484784"/>
            <a:ext cx="7344816" cy="984885"/>
          </a:xfrm>
          <a:prstGeom prst="rect">
            <a:avLst/>
          </a:prstGeom>
          <a:effectLst>
            <a:outerShdw blurRad="50800" dist="38100" dir="2700000" algn="tl" rotWithShape="0">
              <a:prstClr val="black">
                <a:alpha val="40000"/>
              </a:prstClr>
            </a:outerShdw>
          </a:effectLst>
        </p:spPr>
        <p:txBody>
          <a:bodyPr wrap="square">
            <a:spAutoFit/>
          </a:bodyPr>
          <a:lstStyle/>
          <a:p>
            <a:pPr lvl="0" algn="ctr" fontAlgn="base">
              <a:spcBef>
                <a:spcPct val="0"/>
              </a:spcBef>
              <a:spcAft>
                <a:spcPct val="0"/>
              </a:spcAft>
            </a:pPr>
            <a:r>
              <a:rPr lang="ru-RU" sz="2000" b="1" dirty="0">
                <a:latin typeface="Times New Roman" pitchFamily="18" charset="0"/>
                <a:ea typeface="Calibri" pitchFamily="34" charset="0"/>
                <a:cs typeface="Times New Roman" pitchFamily="18" charset="0"/>
              </a:rPr>
              <a:t>В рамках предоставленных полномочий </a:t>
            </a:r>
            <a:r>
              <a:rPr lang="ru-RU" sz="2000" b="1" dirty="0" smtClean="0">
                <a:latin typeface="Times New Roman" pitchFamily="18" charset="0"/>
                <a:ea typeface="Calibri" pitchFamily="34" charset="0"/>
                <a:cs typeface="Times New Roman" pitchFamily="18" charset="0"/>
              </a:rPr>
              <a:t>сельский староста</a:t>
            </a:r>
          </a:p>
          <a:p>
            <a:pPr lvl="0" algn="ctr" fontAlgn="base">
              <a:spcBef>
                <a:spcPct val="0"/>
              </a:spcBef>
              <a:spcAft>
                <a:spcPct val="0"/>
              </a:spcAft>
            </a:pPr>
            <a:r>
              <a:rPr lang="ru-RU" sz="2000" b="1" dirty="0" smtClean="0">
                <a:latin typeface="Times New Roman" pitchFamily="18" charset="0"/>
                <a:ea typeface="Calibri" pitchFamily="34" charset="0"/>
                <a:cs typeface="Times New Roman" pitchFamily="18" charset="0"/>
              </a:rPr>
              <a:t> </a:t>
            </a:r>
            <a:r>
              <a:rPr lang="ru-RU" sz="2000" b="1" dirty="0">
                <a:latin typeface="Times New Roman" pitchFamily="18" charset="0"/>
                <a:ea typeface="Calibri" pitchFamily="34" charset="0"/>
                <a:cs typeface="Times New Roman" pitchFamily="18" charset="0"/>
              </a:rPr>
              <a:t>при решении вопросов местного </a:t>
            </a:r>
            <a:r>
              <a:rPr lang="ru-RU" sz="2000" b="1" dirty="0" smtClean="0">
                <a:latin typeface="Times New Roman" pitchFamily="18" charset="0"/>
                <a:ea typeface="Calibri" pitchFamily="34" charset="0"/>
                <a:cs typeface="Times New Roman" pitchFamily="18" charset="0"/>
              </a:rPr>
              <a:t>значения:</a:t>
            </a:r>
          </a:p>
          <a:p>
            <a:pPr lvl="0" algn="just" fontAlgn="base">
              <a:spcBef>
                <a:spcPct val="0"/>
              </a:spcBef>
              <a:spcAft>
                <a:spcPct val="0"/>
              </a:spcAft>
            </a:pPr>
            <a:endParaRPr lang="ru-RU" dirty="0">
              <a:solidFill>
                <a:prstClr val="black"/>
              </a:solidFill>
              <a:latin typeface="Arial" pitchFamily="34" charset="0"/>
              <a:cs typeface="Arial" pitchFamily="34" charset="0"/>
            </a:endParaRPr>
          </a:p>
        </p:txBody>
      </p:sp>
      <p:sp>
        <p:nvSpPr>
          <p:cNvPr id="1027" name="Rectangle 3"/>
          <p:cNvSpPr>
            <a:spLocks noChangeArrowheads="1"/>
          </p:cNvSpPr>
          <p:nvPr/>
        </p:nvSpPr>
        <p:spPr bwMode="auto">
          <a:xfrm rot="10800000" flipV="1">
            <a:off x="1259632" y="2272952"/>
            <a:ext cx="7560840" cy="38625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Font typeface="Wingdings" pitchFamily="2" charset="2"/>
              <a:buChar char="Ø"/>
            </a:pPr>
            <a:r>
              <a:rPr lang="ru-RU" sz="1300" dirty="0" smtClean="0">
                <a:latin typeface="Times New Roman" pitchFamily="18" charset="0"/>
                <a:cs typeface="Times New Roman" pitchFamily="18" charset="0"/>
              </a:rPr>
              <a:t>  вправе </a:t>
            </a:r>
            <a:r>
              <a:rPr lang="ru-RU" sz="1300" dirty="0">
                <a:latin typeface="Times New Roman" pitchFamily="18" charset="0"/>
                <a:cs typeface="Times New Roman" pitchFamily="18" charset="0"/>
              </a:rPr>
              <a:t>выступить с инициативой о внесении инициативного проекта по вопросам, имеющим приоритетное значение для жителей сельского населенного </a:t>
            </a:r>
            <a:r>
              <a:rPr lang="ru-RU" sz="1300" dirty="0" smtClean="0">
                <a:latin typeface="Times New Roman" pitchFamily="18" charset="0"/>
                <a:cs typeface="Times New Roman" pitchFamily="18" charset="0"/>
              </a:rPr>
              <a:t>пункта</a:t>
            </a:r>
            <a:endParaRPr lang="ru-RU" sz="1300" dirty="0">
              <a:latin typeface="Times New Roman" pitchFamily="18" charset="0"/>
              <a:cs typeface="Times New Roman" pitchFamily="18" charset="0"/>
            </a:endParaRPr>
          </a:p>
          <a:p>
            <a:pPr algn="just"/>
            <a:endParaRPr lang="ru-RU" sz="600" dirty="0">
              <a:latin typeface="Times New Roman" pitchFamily="18" charset="0"/>
              <a:cs typeface="Times New Roman" pitchFamily="18" charset="0"/>
            </a:endParaRPr>
          </a:p>
          <a:p>
            <a:pPr algn="just">
              <a:buFont typeface="Wingdings" pitchFamily="2" charset="2"/>
              <a:buChar char="Ø"/>
            </a:pPr>
            <a:r>
              <a:rPr lang="ru-RU" sz="1300" dirty="0" smtClean="0">
                <a:latin typeface="Times New Roman" pitchFamily="18" charset="0"/>
                <a:cs typeface="Times New Roman" pitchFamily="18" charset="0"/>
              </a:rPr>
              <a:t>  информирует </a:t>
            </a:r>
            <a:r>
              <a:rPr lang="ru-RU" sz="1300" dirty="0">
                <a:latin typeface="Times New Roman" pitchFamily="18" charset="0"/>
                <a:cs typeface="Times New Roman" pitchFamily="18" charset="0"/>
              </a:rPr>
              <a:t>органы местного самоуправления о состоянии автомобильных дорог, уличного освещения, проведении земляных работ в нарушение установленного порядка, случаях самовольного захвата земельных участков, фактах ненадлежащего содержания объектов благоустройства </a:t>
            </a:r>
            <a:r>
              <a:rPr lang="ru-RU" sz="1300" dirty="0" smtClean="0">
                <a:latin typeface="Times New Roman" pitchFamily="18" charset="0"/>
                <a:cs typeface="Times New Roman" pitchFamily="18" charset="0"/>
              </a:rPr>
              <a:t>территории</a:t>
            </a:r>
          </a:p>
          <a:p>
            <a:pPr algn="just"/>
            <a:endParaRPr lang="ru-RU" sz="600" dirty="0">
              <a:latin typeface="Times New Roman" pitchFamily="18" charset="0"/>
              <a:cs typeface="Times New Roman" pitchFamily="18" charset="0"/>
            </a:endParaRPr>
          </a:p>
          <a:p>
            <a:pPr algn="just">
              <a:buFont typeface="Wingdings" pitchFamily="2" charset="2"/>
              <a:buChar char="Ø"/>
            </a:pPr>
            <a:r>
              <a:rPr lang="ru-RU" sz="1300" dirty="0" smtClean="0">
                <a:latin typeface="Times New Roman" pitchFamily="18" charset="0"/>
                <a:cs typeface="Times New Roman" pitchFamily="18" charset="0"/>
              </a:rPr>
              <a:t>  осуществляет </a:t>
            </a:r>
            <a:r>
              <a:rPr lang="ru-RU" sz="1300" dirty="0">
                <a:latin typeface="Times New Roman" pitchFamily="18" charset="0"/>
                <a:cs typeface="Times New Roman" pitchFamily="18" charset="0"/>
              </a:rPr>
              <a:t>деятельность по привлечению жителей сельского населенного </a:t>
            </a:r>
            <a:r>
              <a:rPr lang="ru-RU" sz="1300" dirty="0" smtClean="0">
                <a:latin typeface="Times New Roman" pitchFamily="18" charset="0"/>
                <a:cs typeface="Times New Roman" pitchFamily="18" charset="0"/>
              </a:rPr>
              <a:t>пункта к </a:t>
            </a:r>
            <a:r>
              <a:rPr lang="ru-RU" sz="1300" dirty="0">
                <a:latin typeface="Times New Roman" pitchFamily="18" charset="0"/>
                <a:cs typeface="Times New Roman" pitchFamily="18" charset="0"/>
              </a:rPr>
              <a:t>мероприятиям по благоустройству и озеленению территории сельского населенного пункта</a:t>
            </a:r>
            <a:r>
              <a:rPr lang="ru-RU" sz="1300" dirty="0" smtClean="0">
                <a:latin typeface="Times New Roman" pitchFamily="18" charset="0"/>
                <a:cs typeface="Times New Roman" pitchFamily="18" charset="0"/>
              </a:rPr>
              <a:t>, к </a:t>
            </a:r>
            <a:r>
              <a:rPr lang="ru-RU" sz="1300" dirty="0">
                <a:latin typeface="Times New Roman" pitchFamily="18" charset="0"/>
                <a:cs typeface="Times New Roman" pitchFamily="18" charset="0"/>
              </a:rPr>
              <a:t>организации </a:t>
            </a:r>
            <a:r>
              <a:rPr lang="ru-RU" sz="1300" dirty="0" smtClean="0">
                <a:latin typeface="Times New Roman" pitchFamily="18" charset="0"/>
                <a:cs typeface="Times New Roman" pitchFamily="18" charset="0"/>
              </a:rPr>
              <a:t>                                 и </a:t>
            </a:r>
            <a:r>
              <a:rPr lang="ru-RU" sz="1300" dirty="0">
                <a:latin typeface="Times New Roman" pitchFamily="18" charset="0"/>
                <a:cs typeface="Times New Roman" pitchFamily="18" charset="0"/>
              </a:rPr>
              <a:t>проведению физкультурных, спортивных и </a:t>
            </a:r>
            <a:r>
              <a:rPr lang="ru-RU" sz="1300" dirty="0" err="1" smtClean="0">
                <a:latin typeface="Times New Roman" pitchFamily="18" charset="0"/>
                <a:cs typeface="Times New Roman" pitchFamily="18" charset="0"/>
              </a:rPr>
              <a:t>досуговых</a:t>
            </a:r>
            <a:r>
              <a:rPr lang="ru-RU" sz="1300" dirty="0" smtClean="0">
                <a:latin typeface="Times New Roman" pitchFamily="18" charset="0"/>
                <a:cs typeface="Times New Roman" pitchFamily="18" charset="0"/>
              </a:rPr>
              <a:t> мероприятий</a:t>
            </a:r>
          </a:p>
          <a:p>
            <a:pPr algn="just"/>
            <a:endParaRPr lang="ru-RU" sz="600" dirty="0">
              <a:latin typeface="Times New Roman" pitchFamily="18" charset="0"/>
              <a:cs typeface="Times New Roman" pitchFamily="18" charset="0"/>
            </a:endParaRPr>
          </a:p>
          <a:p>
            <a:pPr algn="just">
              <a:buFont typeface="Wingdings" pitchFamily="2" charset="2"/>
              <a:buChar char="Ø"/>
            </a:pPr>
            <a:r>
              <a:rPr lang="ru-RU" sz="1300" dirty="0" smtClean="0">
                <a:latin typeface="Times New Roman" pitchFamily="18" charset="0"/>
                <a:cs typeface="Times New Roman" pitchFamily="18" charset="0"/>
              </a:rPr>
              <a:t>  оказывает </a:t>
            </a:r>
            <a:r>
              <a:rPr lang="ru-RU" sz="1300" dirty="0">
                <a:latin typeface="Times New Roman" pitchFamily="18" charset="0"/>
                <a:cs typeface="Times New Roman" pitchFamily="18" charset="0"/>
              </a:rPr>
              <a:t>органам местного самоуправления содействие в проведении противопожарной пропаганды, информирует органы местного самоуправления о состоянии водоемов, </a:t>
            </a:r>
            <a:r>
              <a:rPr lang="ru-RU" sz="1300" dirty="0" smtClean="0">
                <a:latin typeface="Times New Roman" pitchFamily="18" charset="0"/>
                <a:cs typeface="Times New Roman" pitchFamily="18" charset="0"/>
              </a:rPr>
              <a:t>колодцев                            и </a:t>
            </a:r>
            <a:r>
              <a:rPr lang="ru-RU" sz="1300" dirty="0">
                <a:latin typeface="Times New Roman" pitchFamily="18" charset="0"/>
                <a:cs typeface="Times New Roman" pitchFamily="18" charset="0"/>
              </a:rPr>
              <a:t>подъездов к ним, предназначенных для обеспечения пожарной безопасности, о возникновении </a:t>
            </a:r>
            <a:r>
              <a:rPr lang="ru-RU" sz="1300" dirty="0" smtClean="0">
                <a:latin typeface="Times New Roman" pitchFamily="18" charset="0"/>
                <a:cs typeface="Times New Roman" pitchFamily="18" charset="0"/>
              </a:rPr>
              <a:t>или               </a:t>
            </a:r>
            <a:r>
              <a:rPr lang="ru-RU" sz="1300" dirty="0">
                <a:latin typeface="Times New Roman" pitchFamily="18" charset="0"/>
                <a:cs typeface="Times New Roman" pitchFamily="18" charset="0"/>
              </a:rPr>
              <a:t>об угрозе возникновения чрезвычайных ситуаций природного и техногенного </a:t>
            </a:r>
            <a:r>
              <a:rPr lang="ru-RU" sz="1300" dirty="0" smtClean="0">
                <a:latin typeface="Times New Roman" pitchFamily="18" charset="0"/>
                <a:cs typeface="Times New Roman" pitchFamily="18" charset="0"/>
              </a:rPr>
              <a:t>характера</a:t>
            </a:r>
          </a:p>
          <a:p>
            <a:pPr algn="just"/>
            <a:endParaRPr lang="ru-RU" sz="600" dirty="0">
              <a:latin typeface="Times New Roman" pitchFamily="18" charset="0"/>
              <a:cs typeface="Times New Roman" pitchFamily="18" charset="0"/>
            </a:endParaRPr>
          </a:p>
          <a:p>
            <a:pPr algn="just">
              <a:buFont typeface="Wingdings" pitchFamily="2" charset="2"/>
              <a:buChar char="Ø"/>
            </a:pPr>
            <a:r>
              <a:rPr lang="ru-RU" sz="1300" dirty="0" smtClean="0">
                <a:latin typeface="Times New Roman" pitchFamily="18" charset="0"/>
                <a:cs typeface="Times New Roman" pitchFamily="18" charset="0"/>
              </a:rPr>
              <a:t>  информирует жителей сельского населенного пункта, представительный орган о своей деятельности не реже одного раза в год</a:t>
            </a:r>
          </a:p>
          <a:p>
            <a:pPr algn="just"/>
            <a:endParaRPr lang="ru-RU" sz="600" dirty="0">
              <a:latin typeface="Times New Roman" pitchFamily="18" charset="0"/>
              <a:cs typeface="Times New Roman" pitchFamily="18" charset="0"/>
            </a:endParaRPr>
          </a:p>
          <a:p>
            <a:pPr algn="just">
              <a:buFont typeface="Wingdings" pitchFamily="2" charset="2"/>
              <a:buChar char="Ø"/>
            </a:pPr>
            <a:r>
              <a:rPr lang="ru-RU" sz="1300" dirty="0" smtClean="0">
                <a:latin typeface="Times New Roman" pitchFamily="18" charset="0"/>
                <a:cs typeface="Times New Roman" pitchFamily="18" charset="0"/>
              </a:rPr>
              <a:t>  не </a:t>
            </a:r>
            <a:r>
              <a:rPr lang="ru-RU" sz="1300" dirty="0">
                <a:latin typeface="Times New Roman" pitchFamily="18" charset="0"/>
                <a:cs typeface="Times New Roman" pitchFamily="18" charset="0"/>
              </a:rPr>
              <a:t>допускает конфликтных ситуаций, способных нанести ущерб репутации должностных лиц местного самоуправления или авторитету органов местного </a:t>
            </a:r>
            <a:r>
              <a:rPr lang="ru-RU" sz="1300" dirty="0" smtClean="0">
                <a:latin typeface="Times New Roman" pitchFamily="18" charset="0"/>
                <a:cs typeface="Times New Roman" pitchFamily="18" charset="0"/>
              </a:rPr>
              <a:t>самоуправления</a:t>
            </a:r>
            <a:endParaRPr lang="ru-RU" sz="13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88640"/>
            <a:ext cx="7920880" cy="864096"/>
          </a:xfrm>
        </p:spPr>
        <p:txBody>
          <a:bodyPr>
            <a:normAutofit fontScale="90000"/>
          </a:bodyPr>
          <a:lstStyle/>
          <a:p>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2700" b="1" dirty="0" smtClean="0">
                <a:solidFill>
                  <a:srgbClr val="C00000"/>
                </a:solidFill>
                <a:latin typeface="Times New Roman" pitchFamily="18" charset="0"/>
                <a:cs typeface="Times New Roman" pitchFamily="18" charset="0"/>
              </a:rPr>
              <a:t>О развитии института сельских старост</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в Архангельской области</a:t>
            </a:r>
            <a:endParaRPr lang="ru-RU" sz="2700" dirty="0">
              <a:solidFill>
                <a:srgbClr val="C00000"/>
              </a:solidFill>
            </a:endParaRPr>
          </a:p>
        </p:txBody>
      </p:sp>
      <p:sp>
        <p:nvSpPr>
          <p:cNvPr id="3" name="Подзаголовок 2"/>
          <p:cNvSpPr>
            <a:spLocks noGrp="1"/>
          </p:cNvSpPr>
          <p:nvPr>
            <p:ph type="subTitle" idx="1"/>
          </p:nvPr>
        </p:nvSpPr>
        <p:spPr>
          <a:xfrm>
            <a:off x="1187624" y="5733256"/>
            <a:ext cx="7550656" cy="720080"/>
          </a:xfrm>
        </p:spPr>
        <p:txBody>
          <a:bodyPr>
            <a:normAutofit/>
          </a:bodyPr>
          <a:lstStyle/>
          <a:p>
            <a:endParaRPr lang="en-US" dirty="0" smtClean="0"/>
          </a:p>
          <a:p>
            <a:endParaRPr lang="ru-RU" dirty="0"/>
          </a:p>
        </p:txBody>
      </p:sp>
      <p:sp>
        <p:nvSpPr>
          <p:cNvPr id="7" name="Прямоугольник 6"/>
          <p:cNvSpPr/>
          <p:nvPr/>
        </p:nvSpPr>
        <p:spPr>
          <a:xfrm>
            <a:off x="1475656" y="3861048"/>
            <a:ext cx="7056784" cy="1754326"/>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ru-RU" dirty="0"/>
          </a:p>
        </p:txBody>
      </p:sp>
      <p:sp>
        <p:nvSpPr>
          <p:cNvPr id="8" name="Прямоугольник 7"/>
          <p:cNvSpPr/>
          <p:nvPr/>
        </p:nvSpPr>
        <p:spPr>
          <a:xfrm>
            <a:off x="1259632" y="6165304"/>
            <a:ext cx="7488832" cy="400110"/>
          </a:xfrm>
          <a:prstGeom prst="rect">
            <a:avLst/>
          </a:prstGeom>
        </p:spPr>
        <p:txBody>
          <a:bodyPr wrap="square">
            <a:spAutoFit/>
          </a:bodyPr>
          <a:lstStyle/>
          <a:p>
            <a:pPr algn="ctr"/>
            <a:r>
              <a:rPr lang="ru-RU" sz="1000" dirty="0" smtClean="0">
                <a:solidFill>
                  <a:srgbClr val="0070C0"/>
                </a:solidFill>
                <a:latin typeface="Arial Black" pitchFamily="34" charset="0"/>
              </a:rPr>
              <a:t>Координационный Совет </a:t>
            </a:r>
            <a:r>
              <a:rPr lang="ru-RU" sz="1000" dirty="0">
                <a:solidFill>
                  <a:srgbClr val="0070C0"/>
                </a:solidFill>
                <a:latin typeface="Arial Black" pitchFamily="34" charset="0"/>
              </a:rPr>
              <a:t>представительных органов муниципальных образований </a:t>
            </a:r>
            <a:endParaRPr lang="ru-RU" sz="1000" dirty="0" smtClean="0">
              <a:solidFill>
                <a:srgbClr val="0070C0"/>
              </a:solidFill>
              <a:latin typeface="Arial Black" pitchFamily="34" charset="0"/>
            </a:endParaRPr>
          </a:p>
          <a:p>
            <a:pPr algn="ctr"/>
            <a:r>
              <a:rPr lang="ru-RU" sz="1000" dirty="0" smtClean="0">
                <a:solidFill>
                  <a:srgbClr val="0070C0"/>
                </a:solidFill>
                <a:latin typeface="Arial Black" pitchFamily="34" charset="0"/>
              </a:rPr>
              <a:t>Архангельской </a:t>
            </a:r>
            <a:r>
              <a:rPr lang="ru-RU" sz="1000" dirty="0">
                <a:solidFill>
                  <a:srgbClr val="0070C0"/>
                </a:solidFill>
                <a:latin typeface="Arial Black" pitchFamily="34" charset="0"/>
              </a:rPr>
              <a:t>области при Архангельском областном Собрании депутатов</a:t>
            </a:r>
          </a:p>
        </p:txBody>
      </p:sp>
      <p:pic>
        <p:nvPicPr>
          <p:cNvPr id="9" name="Рисунок 8" descr="flag copy.gif"/>
          <p:cNvPicPr>
            <a:picLocks noChangeAspect="1"/>
          </p:cNvPicPr>
          <p:nvPr/>
        </p:nvPicPr>
        <p:blipFill>
          <a:blip r:embed="rId2" cstate="print"/>
          <a:stretch>
            <a:fillRect/>
          </a:stretch>
        </p:blipFill>
        <p:spPr>
          <a:xfrm>
            <a:off x="7380312" y="188640"/>
            <a:ext cx="1504783" cy="1080120"/>
          </a:xfrm>
          <a:prstGeom prst="rect">
            <a:avLst/>
          </a:prstGeom>
          <a:effectLst>
            <a:outerShdw blurRad="139700" dist="38100" dir="2700000" sx="102000" sy="102000" algn="tl" rotWithShape="0">
              <a:prstClr val="black">
                <a:alpha val="84000"/>
              </a:prstClr>
            </a:outerShdw>
          </a:effectLst>
        </p:spPr>
      </p:pic>
      <p:sp>
        <p:nvSpPr>
          <p:cNvPr id="14" name="Прямоугольник 13"/>
          <p:cNvSpPr/>
          <p:nvPr/>
        </p:nvSpPr>
        <p:spPr>
          <a:xfrm>
            <a:off x="1331640" y="1268760"/>
            <a:ext cx="7416824" cy="1015663"/>
          </a:xfrm>
          <a:prstGeom prst="rect">
            <a:avLst/>
          </a:prstGeom>
          <a:effectLst>
            <a:outerShdw blurRad="50800" dist="38100" dir="2700000" algn="tl" rotWithShape="0">
              <a:prstClr val="black">
                <a:alpha val="40000"/>
              </a:prstClr>
            </a:outerShdw>
          </a:effectLst>
        </p:spPr>
        <p:txBody>
          <a:bodyPr wrap="square">
            <a:spAutoFit/>
          </a:bodyPr>
          <a:lstStyle/>
          <a:p>
            <a:pPr lvl="0" algn="ctr" fontAlgn="base">
              <a:spcBef>
                <a:spcPct val="0"/>
              </a:spcBef>
              <a:spcAft>
                <a:spcPct val="0"/>
              </a:spcAft>
            </a:pPr>
            <a:endParaRPr lang="ru-RU" sz="2000" b="1" dirty="0" smtClean="0">
              <a:latin typeface="Times New Roman" pitchFamily="18" charset="0"/>
              <a:ea typeface="Calibri" pitchFamily="34" charset="0"/>
              <a:cs typeface="Times New Roman" pitchFamily="18" charset="0"/>
            </a:endParaRPr>
          </a:p>
          <a:p>
            <a:pPr lvl="0" algn="ctr" fontAlgn="base">
              <a:spcBef>
                <a:spcPct val="0"/>
              </a:spcBef>
              <a:spcAft>
                <a:spcPct val="0"/>
              </a:spcAft>
            </a:pPr>
            <a:r>
              <a:rPr lang="ru-RU" sz="2200" b="1" dirty="0" smtClean="0">
                <a:latin typeface="Times New Roman" pitchFamily="18" charset="0"/>
                <a:ea typeface="Calibri" pitchFamily="34" charset="0"/>
                <a:cs typeface="Times New Roman" pitchFamily="18" charset="0"/>
              </a:rPr>
              <a:t>Удостоверение старосты сельского населенного пункта</a:t>
            </a:r>
          </a:p>
          <a:p>
            <a:pPr lvl="0" algn="just" fontAlgn="base">
              <a:spcBef>
                <a:spcPct val="0"/>
              </a:spcBef>
              <a:spcAft>
                <a:spcPct val="0"/>
              </a:spcAft>
            </a:pPr>
            <a:endParaRPr lang="ru-RU" dirty="0">
              <a:solidFill>
                <a:prstClr val="black"/>
              </a:solidFill>
              <a:latin typeface="Arial" pitchFamily="34" charset="0"/>
              <a:cs typeface="Arial" pitchFamily="34" charset="0"/>
            </a:endParaRPr>
          </a:p>
        </p:txBody>
      </p:sp>
      <p:sp>
        <p:nvSpPr>
          <p:cNvPr id="1027" name="Rectangle 3"/>
          <p:cNvSpPr>
            <a:spLocks noChangeArrowheads="1"/>
          </p:cNvSpPr>
          <p:nvPr/>
        </p:nvSpPr>
        <p:spPr bwMode="auto">
          <a:xfrm rot="10800000" flipV="1">
            <a:off x="1187624" y="1479848"/>
            <a:ext cx="7488832"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smtClean="0"/>
          </a:p>
          <a:p>
            <a:endParaRPr lang="ru-RU" dirty="0" smtClean="0"/>
          </a:p>
          <a:p>
            <a:r>
              <a:rPr lang="ru-RU" dirty="0" smtClean="0">
                <a:latin typeface="Times New Roman" pitchFamily="18" charset="0"/>
                <a:cs typeface="Times New Roman" pitchFamily="18" charset="0"/>
              </a:rPr>
              <a:t>В соответствии с нормативным правовым представительного органа старосте сельского населенного пункта за счет средств местного бюджета муниципального образования может выдаваться </a:t>
            </a:r>
            <a:r>
              <a:rPr lang="ru-RU" dirty="0" smtClean="0">
                <a:solidFill>
                  <a:srgbClr val="FF0000"/>
                </a:solidFill>
                <a:latin typeface="Times New Roman" pitchFamily="18" charset="0"/>
                <a:cs typeface="Times New Roman" pitchFamily="18" charset="0"/>
              </a:rPr>
              <a:t>удостоверение старосты сельского населенного пункта</a:t>
            </a:r>
            <a:r>
              <a:rPr lang="ru-RU" dirty="0" smtClean="0">
                <a:latin typeface="Times New Roman" pitchFamily="18" charset="0"/>
                <a:cs typeface="Times New Roman" pitchFamily="18" charset="0"/>
              </a:rPr>
              <a:t>, подтверждающее его статус.</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Нормативным правовым актом представительного органа утверждаются:</a:t>
            </a:r>
          </a:p>
          <a:p>
            <a:endParaRPr lang="ru-RU" sz="800" dirty="0" smtClean="0">
              <a:latin typeface="Times New Roman" pitchFamily="18" charset="0"/>
              <a:cs typeface="Times New Roman" pitchFamily="18" charset="0"/>
            </a:endParaRPr>
          </a:p>
          <a:p>
            <a:pPr>
              <a:buFont typeface="Wingdings" pitchFamily="2" charset="2"/>
              <a:buChar char="Ø"/>
            </a:pPr>
            <a:r>
              <a:rPr lang="ru-RU" dirty="0" smtClean="0">
                <a:latin typeface="Times New Roman" pitchFamily="18" charset="0"/>
                <a:cs typeface="Times New Roman" pitchFamily="18" charset="0"/>
              </a:rPr>
              <a:t> положение об удостоверении старосты</a:t>
            </a:r>
          </a:p>
          <a:p>
            <a:r>
              <a:rPr lang="ru-RU" dirty="0" smtClean="0">
                <a:latin typeface="Times New Roman" pitchFamily="18" charset="0"/>
                <a:cs typeface="Times New Roman" pitchFamily="18" charset="0"/>
              </a:rPr>
              <a:t> сельского населенного пункта</a:t>
            </a:r>
          </a:p>
          <a:p>
            <a:endParaRPr lang="ru-RU" sz="800" dirty="0" smtClean="0">
              <a:latin typeface="Times New Roman" pitchFamily="18" charset="0"/>
              <a:cs typeface="Times New Roman" pitchFamily="18" charset="0"/>
            </a:endParaRPr>
          </a:p>
          <a:p>
            <a:pPr>
              <a:buFont typeface="Wingdings" pitchFamily="2" charset="2"/>
              <a:buChar char="Ø"/>
            </a:pPr>
            <a:r>
              <a:rPr lang="ru-RU" dirty="0" smtClean="0">
                <a:latin typeface="Times New Roman" pitchFamily="18" charset="0"/>
                <a:cs typeface="Times New Roman" pitchFamily="18" charset="0"/>
              </a:rPr>
              <a:t> образец удостоверения</a:t>
            </a:r>
          </a:p>
          <a:p>
            <a:endParaRPr lang="ru-RU" sz="800" dirty="0" smtClean="0">
              <a:latin typeface="Times New Roman" pitchFamily="18" charset="0"/>
              <a:cs typeface="Times New Roman" pitchFamily="18" charset="0"/>
            </a:endParaRPr>
          </a:p>
          <a:p>
            <a:pPr>
              <a:buFont typeface="Wingdings" pitchFamily="2" charset="2"/>
              <a:buChar char="Ø"/>
            </a:pPr>
            <a:r>
              <a:rPr lang="ru-RU" dirty="0" smtClean="0">
                <a:latin typeface="Times New Roman" pitchFamily="18" charset="0"/>
                <a:cs typeface="Times New Roman" pitchFamily="18" charset="0"/>
              </a:rPr>
              <a:t> описание удостоверения </a:t>
            </a:r>
            <a:endParaRPr lang="ru-RU" dirty="0">
              <a:latin typeface="Times New Roman" pitchFamily="18" charset="0"/>
              <a:cs typeface="Times New Roman" pitchFamily="18" charset="0"/>
            </a:endParaRPr>
          </a:p>
        </p:txBody>
      </p:sp>
      <p:pic>
        <p:nvPicPr>
          <p:cNvPr id="10" name="Объект 6" descr="В Сыктывкаре обновился состав старост пригородных поселков">
            <a:hlinkClick r:id="rId3" tooltip="&quot;&quot;"/>
          </p:cNvPr>
          <p:cNvPicPr>
            <a:picLocks/>
          </p:cNvPicPr>
          <p:nvPr/>
        </p:nvPicPr>
        <p:blipFill>
          <a:blip r:embed="rId4" cstate="print"/>
          <a:srcRect/>
          <a:stretch>
            <a:fillRect/>
          </a:stretch>
        </p:blipFill>
        <p:spPr>
          <a:xfrm>
            <a:off x="5508104" y="3933056"/>
            <a:ext cx="3220789" cy="2088232"/>
          </a:xfrm>
          <a:prstGeom prst="rect">
            <a:avLst/>
          </a:prstGeo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88640"/>
            <a:ext cx="7848872" cy="864096"/>
          </a:xfrm>
        </p:spPr>
        <p:txBody>
          <a:bodyPr>
            <a:normAutofit fontScale="90000"/>
          </a:bodyPr>
          <a:lstStyle/>
          <a:p>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en-US" sz="4400" dirty="0" smtClean="0">
                <a:solidFill>
                  <a:schemeClr val="accent3">
                    <a:lumMod val="50000"/>
                  </a:schemeClr>
                </a:solidFill>
                <a:latin typeface="Arial Black" pitchFamily="34" charset="0"/>
              </a:rPr>
              <a:t/>
            </a:r>
            <a:br>
              <a:rPr lang="en-US" sz="4400" dirty="0" smtClean="0">
                <a:solidFill>
                  <a:schemeClr val="accent3">
                    <a:lumMod val="50000"/>
                  </a:schemeClr>
                </a:solidFill>
                <a:latin typeface="Arial Black" pitchFamily="34" charset="0"/>
              </a:rPr>
            </a:br>
            <a:r>
              <a:rPr lang="ru-RU" sz="4400" dirty="0" smtClean="0">
                <a:solidFill>
                  <a:schemeClr val="accent3">
                    <a:lumMod val="50000"/>
                  </a:schemeClr>
                </a:solidFill>
                <a:latin typeface="Arial Black" pitchFamily="34" charset="0"/>
              </a:rPr>
              <a:t/>
            </a:r>
            <a:br>
              <a:rPr lang="ru-RU" sz="4400" dirty="0" smtClean="0">
                <a:solidFill>
                  <a:schemeClr val="accent3">
                    <a:lumMod val="50000"/>
                  </a:schemeClr>
                </a:solidFill>
                <a:latin typeface="Arial Black" pitchFamily="34" charset="0"/>
              </a:rPr>
            </a:br>
            <a:r>
              <a:rPr lang="ru-RU" sz="2700" b="1" dirty="0" smtClean="0">
                <a:solidFill>
                  <a:srgbClr val="C00000"/>
                </a:solidFill>
                <a:latin typeface="Times New Roman" pitchFamily="18" charset="0"/>
                <a:cs typeface="Times New Roman" pitchFamily="18" charset="0"/>
              </a:rPr>
              <a:t>О развитии института сельских старост</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в Архангельской области</a:t>
            </a:r>
            <a:endParaRPr lang="ru-RU" sz="2700" dirty="0">
              <a:solidFill>
                <a:srgbClr val="C00000"/>
              </a:solidFill>
            </a:endParaRPr>
          </a:p>
        </p:txBody>
      </p:sp>
      <p:sp>
        <p:nvSpPr>
          <p:cNvPr id="3" name="Подзаголовок 2"/>
          <p:cNvSpPr>
            <a:spLocks noGrp="1"/>
          </p:cNvSpPr>
          <p:nvPr>
            <p:ph type="subTitle" idx="1"/>
          </p:nvPr>
        </p:nvSpPr>
        <p:spPr>
          <a:xfrm>
            <a:off x="1187624" y="5733256"/>
            <a:ext cx="7550656" cy="720080"/>
          </a:xfrm>
        </p:spPr>
        <p:txBody>
          <a:bodyPr>
            <a:normAutofit/>
          </a:bodyPr>
          <a:lstStyle/>
          <a:p>
            <a:endParaRPr lang="en-US" dirty="0" smtClean="0"/>
          </a:p>
          <a:p>
            <a:endParaRPr lang="ru-RU" dirty="0"/>
          </a:p>
        </p:txBody>
      </p:sp>
      <p:sp>
        <p:nvSpPr>
          <p:cNvPr id="7" name="Прямоугольник 6"/>
          <p:cNvSpPr/>
          <p:nvPr/>
        </p:nvSpPr>
        <p:spPr>
          <a:xfrm>
            <a:off x="1475656" y="3861048"/>
            <a:ext cx="7056784" cy="1754326"/>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ru-RU" dirty="0"/>
          </a:p>
        </p:txBody>
      </p:sp>
      <p:sp>
        <p:nvSpPr>
          <p:cNvPr id="8" name="Прямоугольник 7"/>
          <p:cNvSpPr/>
          <p:nvPr/>
        </p:nvSpPr>
        <p:spPr>
          <a:xfrm>
            <a:off x="1259632" y="6165304"/>
            <a:ext cx="7488832" cy="400110"/>
          </a:xfrm>
          <a:prstGeom prst="rect">
            <a:avLst/>
          </a:prstGeom>
        </p:spPr>
        <p:txBody>
          <a:bodyPr wrap="square">
            <a:spAutoFit/>
          </a:bodyPr>
          <a:lstStyle/>
          <a:p>
            <a:pPr algn="ctr"/>
            <a:r>
              <a:rPr lang="ru-RU" sz="1000" dirty="0" smtClean="0">
                <a:solidFill>
                  <a:srgbClr val="0070C0"/>
                </a:solidFill>
                <a:latin typeface="Arial Black" pitchFamily="34" charset="0"/>
              </a:rPr>
              <a:t>Координационный Совет </a:t>
            </a:r>
            <a:r>
              <a:rPr lang="ru-RU" sz="1000" dirty="0">
                <a:solidFill>
                  <a:srgbClr val="0070C0"/>
                </a:solidFill>
                <a:latin typeface="Arial Black" pitchFamily="34" charset="0"/>
              </a:rPr>
              <a:t>представительных органов муниципальных образований </a:t>
            </a:r>
            <a:endParaRPr lang="ru-RU" sz="1000" dirty="0" smtClean="0">
              <a:solidFill>
                <a:srgbClr val="0070C0"/>
              </a:solidFill>
              <a:latin typeface="Arial Black" pitchFamily="34" charset="0"/>
            </a:endParaRPr>
          </a:p>
          <a:p>
            <a:pPr algn="ctr"/>
            <a:r>
              <a:rPr lang="ru-RU" sz="1000" dirty="0" smtClean="0">
                <a:solidFill>
                  <a:srgbClr val="0070C0"/>
                </a:solidFill>
                <a:latin typeface="Arial Black" pitchFamily="34" charset="0"/>
              </a:rPr>
              <a:t>Архангельской </a:t>
            </a:r>
            <a:r>
              <a:rPr lang="ru-RU" sz="1000" dirty="0">
                <a:solidFill>
                  <a:srgbClr val="0070C0"/>
                </a:solidFill>
                <a:latin typeface="Arial Black" pitchFamily="34" charset="0"/>
              </a:rPr>
              <a:t>области при Архангельском областном Собрании депутатов</a:t>
            </a:r>
          </a:p>
        </p:txBody>
      </p:sp>
      <p:pic>
        <p:nvPicPr>
          <p:cNvPr id="9" name="Рисунок 8" descr="flag copy.gif"/>
          <p:cNvPicPr>
            <a:picLocks noChangeAspect="1"/>
          </p:cNvPicPr>
          <p:nvPr/>
        </p:nvPicPr>
        <p:blipFill>
          <a:blip r:embed="rId2" cstate="print"/>
          <a:stretch>
            <a:fillRect/>
          </a:stretch>
        </p:blipFill>
        <p:spPr>
          <a:xfrm>
            <a:off x="7380312" y="188640"/>
            <a:ext cx="1504783" cy="1080120"/>
          </a:xfrm>
          <a:prstGeom prst="rect">
            <a:avLst/>
          </a:prstGeom>
          <a:effectLst>
            <a:outerShdw blurRad="139700" dist="38100" dir="2700000" sx="102000" sy="102000" algn="tl" rotWithShape="0">
              <a:prstClr val="black">
                <a:alpha val="84000"/>
              </a:prstClr>
            </a:outerShdw>
          </a:effectLst>
        </p:spPr>
      </p:pic>
      <p:sp>
        <p:nvSpPr>
          <p:cNvPr id="14" name="Прямоугольник 13"/>
          <p:cNvSpPr/>
          <p:nvPr/>
        </p:nvSpPr>
        <p:spPr>
          <a:xfrm>
            <a:off x="1331640" y="908720"/>
            <a:ext cx="7344816" cy="984885"/>
          </a:xfrm>
          <a:prstGeom prst="rect">
            <a:avLst/>
          </a:prstGeom>
          <a:effectLst>
            <a:outerShdw blurRad="50800" dist="38100" dir="2700000" algn="tl" rotWithShape="0">
              <a:prstClr val="black">
                <a:alpha val="40000"/>
              </a:prstClr>
            </a:outerShdw>
          </a:effectLst>
        </p:spPr>
        <p:txBody>
          <a:bodyPr wrap="square">
            <a:spAutoFit/>
          </a:bodyPr>
          <a:lstStyle/>
          <a:p>
            <a:pPr lvl="0" algn="ctr" fontAlgn="base">
              <a:spcBef>
                <a:spcPct val="0"/>
              </a:spcBef>
              <a:spcAft>
                <a:spcPct val="0"/>
              </a:spcAft>
            </a:pPr>
            <a:endParaRPr lang="ru-RU" sz="2000" b="1" dirty="0" smtClean="0">
              <a:latin typeface="Times New Roman" pitchFamily="18" charset="0"/>
              <a:ea typeface="Calibri" pitchFamily="34" charset="0"/>
              <a:cs typeface="Times New Roman" pitchFamily="18" charset="0"/>
            </a:endParaRPr>
          </a:p>
          <a:p>
            <a:pPr lvl="0" algn="ctr" fontAlgn="base">
              <a:spcBef>
                <a:spcPct val="0"/>
              </a:spcBef>
              <a:spcAft>
                <a:spcPct val="0"/>
              </a:spcAft>
            </a:pPr>
            <a:r>
              <a:rPr lang="ru-RU" sz="2000" b="1" dirty="0" smtClean="0">
                <a:latin typeface="Times New Roman" pitchFamily="18" charset="0"/>
                <a:ea typeface="Calibri" pitchFamily="34" charset="0"/>
                <a:cs typeface="Times New Roman" pitchFamily="18" charset="0"/>
              </a:rPr>
              <a:t>Гарантии осуществления деятельности сельского старосты:</a:t>
            </a:r>
          </a:p>
          <a:p>
            <a:pPr lvl="0" algn="just" fontAlgn="base">
              <a:spcBef>
                <a:spcPct val="0"/>
              </a:spcBef>
              <a:spcAft>
                <a:spcPct val="0"/>
              </a:spcAft>
            </a:pPr>
            <a:endParaRPr lang="ru-RU" dirty="0">
              <a:solidFill>
                <a:prstClr val="black"/>
              </a:solidFill>
              <a:latin typeface="Arial" pitchFamily="34" charset="0"/>
              <a:cs typeface="Arial" pitchFamily="34" charset="0"/>
            </a:endParaRPr>
          </a:p>
        </p:txBody>
      </p:sp>
      <p:sp>
        <p:nvSpPr>
          <p:cNvPr id="1027" name="Rectangle 3"/>
          <p:cNvSpPr>
            <a:spLocks noChangeArrowheads="1"/>
          </p:cNvSpPr>
          <p:nvPr/>
        </p:nvSpPr>
        <p:spPr bwMode="auto">
          <a:xfrm rot="10800000" flipV="1">
            <a:off x="1187624" y="2895620"/>
            <a:ext cx="74888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smtClean="0"/>
          </a:p>
          <a:p>
            <a:endParaRPr lang="ru-RU" dirty="0" smtClean="0"/>
          </a:p>
          <a:p>
            <a:endParaRPr lang="ru-RU" dirty="0">
              <a:latin typeface="Times New Roman" pitchFamily="18" charset="0"/>
              <a:cs typeface="Times New Roman" pitchFamily="18" charset="0"/>
            </a:endParaRPr>
          </a:p>
        </p:txBody>
      </p:sp>
      <p:sp>
        <p:nvSpPr>
          <p:cNvPr id="1025" name="Rectangle 1"/>
          <p:cNvSpPr>
            <a:spLocks noChangeArrowheads="1"/>
          </p:cNvSpPr>
          <p:nvPr/>
        </p:nvSpPr>
        <p:spPr bwMode="auto">
          <a:xfrm>
            <a:off x="1331640" y="1789422"/>
            <a:ext cx="7488832"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предоставление помещения, соответствующего требованиям охраны труда                    и обеспечивающего осуществление старостой сельского населенного пункта своих полномочий</a:t>
            </a:r>
          </a:p>
          <a:p>
            <a:pPr marL="0" marR="0" lvl="0" indent="342900" algn="just" defTabSz="914400" rtl="0" eaLnBrk="1" fontAlgn="base" latinLnBrk="0" hangingPunct="1">
              <a:lnSpc>
                <a:spcPct val="100000"/>
              </a:lnSpc>
              <a:spcBef>
                <a:spcPct val="0"/>
              </a:spcBef>
              <a:spcAft>
                <a:spcPct val="0"/>
              </a:spcAft>
              <a:buClrTx/>
              <a:buSzTx/>
              <a:buFont typeface="Wingdings" pitchFamily="2" charset="2"/>
              <a:buChar char="Ø"/>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материально-техническое обеспечение</a:t>
            </a:r>
          </a:p>
          <a:p>
            <a:pPr marL="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обеспечение услугами связи</a:t>
            </a:r>
          </a:p>
          <a:p>
            <a:pPr marL="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транспортное обслуживание</a:t>
            </a:r>
          </a:p>
          <a:p>
            <a:pPr marL="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иные гарантии, предусмотренные уставом муниципального образования                     и (или) нормативным правовым актом представительного органа</a:t>
            </a:r>
          </a:p>
          <a:p>
            <a:pPr marL="0" marR="0" lvl="0" indent="342900" algn="just" defTabSz="914400" rtl="0" eaLnBrk="0" fontAlgn="base" latinLnBrk="0" hangingPunct="0">
              <a:lnSpc>
                <a:spcPct val="100000"/>
              </a:lnSpc>
              <a:spcBef>
                <a:spcPct val="0"/>
              </a:spcBef>
              <a:spcAft>
                <a:spcPct val="0"/>
              </a:spcAft>
              <a:buClrTx/>
              <a:buSzTx/>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indent="342900" algn="just" eaLnBrk="0" fontAlgn="base" hangingPunct="0">
              <a:spcBef>
                <a:spcPct val="0"/>
              </a:spcBef>
              <a:spcAft>
                <a:spcPct val="0"/>
              </a:spcAft>
            </a:pPr>
            <a:r>
              <a:rPr lang="ru-RU" sz="1600" dirty="0" smtClean="0">
                <a:latin typeface="Times New Roman" pitchFamily="18" charset="0"/>
                <a:cs typeface="Times New Roman" pitchFamily="18" charset="0"/>
              </a:rPr>
              <a:t>В соответствии с нормативным правовым актом представительного органа старосте сельского населенного пункта в целях стимулирования деятельности               за счет средств местного бюджета муниципального образования может осуществляться </a:t>
            </a:r>
            <a:r>
              <a:rPr lang="ru-RU" sz="1600" b="1" dirty="0" smtClean="0">
                <a:latin typeface="Times New Roman" pitchFamily="18" charset="0"/>
                <a:cs typeface="Times New Roman" pitchFamily="18" charset="0"/>
              </a:rPr>
              <a:t>ежемесячная денежная выплата</a:t>
            </a:r>
            <a:r>
              <a:rPr lang="ru-RU" sz="1600" dirty="0" smtClean="0">
                <a:latin typeface="Times New Roman" pitchFamily="18" charset="0"/>
                <a:cs typeface="Times New Roman" pitchFamily="18" charset="0"/>
              </a:rPr>
              <a:t>, размер и порядок осуществления которой устанавливаются нормативным правовым актом представительного органа.</a:t>
            </a:r>
          </a:p>
          <a:p>
            <a:pPr marL="0" marR="0" lvl="0" indent="342900" algn="just" defTabSz="914400" rtl="0" eaLnBrk="0" fontAlgn="base" latinLnBrk="0" hangingPunct="0">
              <a:lnSpc>
                <a:spcPct val="100000"/>
              </a:lnSpc>
              <a:spcBef>
                <a:spcPct val="0"/>
              </a:spcBef>
              <a:spcAft>
                <a:spcPct val="0"/>
              </a:spcAft>
              <a:buClrTx/>
              <a:buSzTx/>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1201</TotalTime>
  <Words>1617</Words>
  <Application>Microsoft Office PowerPoint</Application>
  <PresentationFormat>Экран (4:3)</PresentationFormat>
  <Paragraphs>287</Paragraphs>
  <Slides>15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Солнцестояние</vt:lpstr>
      <vt:lpstr>         </vt:lpstr>
      <vt:lpstr>          О развитии института сельских старост                                    в Архангельской области</vt:lpstr>
      <vt:lpstr>             О развитии института сельских старост в Архангельской области</vt:lpstr>
      <vt:lpstr>             О развитии института сельских старост в Архангельской области</vt:lpstr>
      <vt:lpstr>             О развитии института сельских старост в Архангельской области</vt:lpstr>
      <vt:lpstr>             О развитии института сельских старост в Архангельской области</vt:lpstr>
      <vt:lpstr>             О развитии института сельских старост в Архангельской области</vt:lpstr>
      <vt:lpstr>             О развитии института сельских старост в Архангельской области</vt:lpstr>
      <vt:lpstr>             О развитии института сельских старост в Архангельской области</vt:lpstr>
      <vt:lpstr>             О развитии института сельских старост в Архангельской области</vt:lpstr>
      <vt:lpstr>             О развитии института сельских старост в Архангельской области</vt:lpstr>
      <vt:lpstr>             О развитии института сельских старост в Архангельской области</vt:lpstr>
      <vt:lpstr>             О развитии института сельских старост в Архангельской области</vt:lpstr>
      <vt:lpstr>             О развитии института сельских старост в Архангельской области</vt:lpstr>
      <vt:lpstr>             О развитии института сельских старост в Архангельской области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toporischeva</dc:creator>
  <cp:lastModifiedBy>toporischeva</cp:lastModifiedBy>
  <cp:revision>105</cp:revision>
  <dcterms:created xsi:type="dcterms:W3CDTF">2022-11-22T12:07:39Z</dcterms:created>
  <dcterms:modified xsi:type="dcterms:W3CDTF">2022-11-28T15:37:18Z</dcterms:modified>
</cp:coreProperties>
</file>