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95" r:id="rId2"/>
    <p:sldId id="383" r:id="rId3"/>
    <p:sldId id="361" r:id="rId4"/>
    <p:sldId id="385" r:id="rId5"/>
    <p:sldId id="386" r:id="rId6"/>
    <p:sldId id="387" r:id="rId7"/>
    <p:sldId id="364" r:id="rId8"/>
    <p:sldId id="367" r:id="rId9"/>
    <p:sldId id="377" r:id="rId10"/>
    <p:sldId id="368" r:id="rId11"/>
    <p:sldId id="378" r:id="rId12"/>
    <p:sldId id="379" r:id="rId13"/>
    <p:sldId id="380" r:id="rId14"/>
    <p:sldId id="390" r:id="rId15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nfin user" initials="mu" lastIdx="1" clrIdx="0">
    <p:extLst>
      <p:ext uri="{19B8F6BF-5375-455C-9EA6-DF929625EA0E}">
        <p15:presenceInfo xmlns:p15="http://schemas.microsoft.com/office/powerpoint/2012/main" userId="minfin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80" autoAdjust="0"/>
    <p:restoredTop sz="87719" autoAdjust="0"/>
  </p:normalViewPr>
  <p:slideViewPr>
    <p:cSldViewPr>
      <p:cViewPr varScale="1">
        <p:scale>
          <a:sx n="71" d="100"/>
          <a:sy n="71" d="100"/>
        </p:scale>
        <p:origin x="11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2.xlsx"/><Relationship Id="rId1" Type="http://schemas.openxmlformats.org/officeDocument/2006/relationships/image" Target="../media/image2.jpeg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4118102648754655E-2"/>
          <c:y val="7.5818330524141499E-3"/>
          <c:w val="0.97152947918067911"/>
          <c:h val="0.6503482139977314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 счет собственных средств областного бюджета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1.594712485895614E-3"/>
                  <c:y val="-2.274549915724248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97 214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7841374576866368E-3"/>
                  <c:y val="-0.11372749578621229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112 739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 baseline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2022 г. (первоначально)</c:v>
                </c:pt>
                <c:pt idx="1">
                  <c:v>2022 г. (уточненный план)</c:v>
                </c:pt>
                <c:pt idx="2">
                  <c:v>2023г. (проект)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>
                  <c:v>97214</c:v>
                </c:pt>
                <c:pt idx="1">
                  <c:v>104258</c:v>
                </c:pt>
                <c:pt idx="2">
                  <c:v>112739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 счет целевых средств от бюджетов других уровней (организаций)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5947124858955556E-3"/>
                  <c:y val="1.010911073655217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28 107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38 747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30 409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ru-RU" sz="18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2022 г. (первоначально)</c:v>
                </c:pt>
                <c:pt idx="1">
                  <c:v>2022 г. (уточненный план)</c:v>
                </c:pt>
                <c:pt idx="2">
                  <c:v>2023г. (проект)</c:v>
                </c:pt>
              </c:strCache>
            </c:strRef>
          </c:cat>
          <c:val>
            <c:numRef>
              <c:f>Лист1!$C$2:$C$4</c:f>
              <c:numCache>
                <c:formatCode>#,##0</c:formatCode>
                <c:ptCount val="3"/>
                <c:pt idx="0">
                  <c:v>28107</c:v>
                </c:pt>
                <c:pt idx="1">
                  <c:v>38747</c:v>
                </c:pt>
                <c:pt idx="2">
                  <c:v>30409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7"/>
        <c:overlap val="100"/>
        <c:axId val="-1877337072"/>
        <c:axId val="-1877335440"/>
      </c:barChart>
      <c:catAx>
        <c:axId val="-18773370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000000"/>
                </a:solidFill>
              </a:defRPr>
            </a:pPr>
            <a:endParaRPr lang="ru-RU"/>
          </a:p>
        </c:txPr>
        <c:crossAx val="-1877335440"/>
        <c:crosses val="autoZero"/>
        <c:auto val="1"/>
        <c:lblAlgn val="ctr"/>
        <c:lblOffset val="100"/>
        <c:noMultiLvlLbl val="0"/>
      </c:catAx>
      <c:valAx>
        <c:axId val="-1877335440"/>
        <c:scaling>
          <c:orientation val="minMax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-187733707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6.820416639866525E-2"/>
          <c:y val="0.77429434363924021"/>
          <c:w val="0.89516247707369789"/>
          <c:h val="0.19485894936404921"/>
        </c:manualLayout>
      </c:layout>
      <c:overlay val="0"/>
      <c:txPr>
        <a:bodyPr/>
        <a:lstStyle/>
        <a:p>
          <a:pPr>
            <a:defRPr sz="1400" baseline="0">
              <a:solidFill>
                <a:srgbClr val="000000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2086147516176439E-2"/>
          <c:y val="6.3425492405605813E-4"/>
          <c:w val="0.97630611285846869"/>
          <c:h val="0.570168393987968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"указные" категории работников</c:v>
                </c:pt>
              </c:strCache>
            </c:strRef>
          </c:tx>
          <c:spPr>
            <a:blipFill>
              <a:blip xmlns:r="http://schemas.openxmlformats.org/officeDocument/2006/relationships" r:embed="rId1"/>
              <a:tile tx="0" ty="0" sx="100000" sy="100000" flip="none" algn="tl"/>
            </a:blip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accent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Потребность</c:v>
                </c:pt>
                <c:pt idx="1">
                  <c:v>Распределено по ГРБС и МО</c:v>
                </c:pt>
                <c:pt idx="2">
                  <c:v>Резерв по минфину АО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>
                  <c:v>4247</c:v>
                </c:pt>
                <c:pt idx="1">
                  <c:v>3167</c:v>
                </c:pt>
                <c:pt idx="2">
                  <c:v>1080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повышение МРОТ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9819483658903852E-3"/>
                  <c:y val="-6.153879727649313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Потребность</c:v>
                </c:pt>
                <c:pt idx="1">
                  <c:v>Распределено по ГРБС и МО</c:v>
                </c:pt>
                <c:pt idx="2">
                  <c:v>Резерв по минфину АО</c:v>
                </c:pt>
              </c:strCache>
            </c:strRef>
          </c:cat>
          <c:val>
            <c:numRef>
              <c:f>Лист1!$C$2:$C$4</c:f>
              <c:numCache>
                <c:formatCode>#,##0</c:formatCode>
                <c:ptCount val="3"/>
                <c:pt idx="0">
                  <c:v>1262</c:v>
                </c:pt>
                <c:pt idx="1">
                  <c:v>686</c:v>
                </c:pt>
                <c:pt idx="2">
                  <c:v>576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индексация фонда оплаты труда с 01.10.2023 на 5,5% (в т.ч. другие решения по повышению оплаты труда работников бюджетной сферы)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 baseline="0">
                    <a:solidFill>
                      <a:schemeClr val="bg1"/>
                    </a:solidFill>
                    <a:latin typeface="Times New Roman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Потребность</c:v>
                </c:pt>
                <c:pt idx="1">
                  <c:v>Распределено по ГРБС и МО</c:v>
                </c:pt>
                <c:pt idx="2">
                  <c:v>Резерв по минфину АО</c:v>
                </c:pt>
              </c:strCache>
            </c:strRef>
          </c:cat>
          <c:val>
            <c:numRef>
              <c:f>Лист1!$D$2:$D$4</c:f>
              <c:numCache>
                <c:formatCode>#,##0</c:formatCode>
                <c:ptCount val="3"/>
                <c:pt idx="0">
                  <c:v>2490</c:v>
                </c:pt>
                <c:pt idx="1">
                  <c:v>2490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1877342512"/>
        <c:axId val="-1877333808"/>
      </c:barChart>
      <c:catAx>
        <c:axId val="-18773425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 b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-1877333808"/>
        <c:crosses val="autoZero"/>
        <c:auto val="1"/>
        <c:lblAlgn val="ctr"/>
        <c:lblOffset val="100"/>
        <c:noMultiLvlLbl val="0"/>
      </c:catAx>
      <c:valAx>
        <c:axId val="-1877333808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one"/>
        <c:crossAx val="-187734251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71543776881933685"/>
          <c:w val="0.9873491068042245"/>
          <c:h val="0.28011828050851495"/>
        </c:manualLayout>
      </c:layout>
      <c:overlay val="0"/>
      <c:txPr>
        <a:bodyPr/>
        <a:lstStyle/>
        <a:p>
          <a:pPr>
            <a:defRPr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336357055480523E-2"/>
          <c:y val="9.7370811570843402E-3"/>
          <c:w val="0.971529479180679"/>
          <c:h val="0.6503482139977312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 счет собственных средств областного бюджета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4.8401677546506833E-3"/>
                  <c:y val="1.20088326700985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5947124858957027E-3"/>
                  <c:y val="-7.0763775155865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5667167193593387E-3"/>
                  <c:y val="-0.122935370956580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 baseline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2022 г. (первоначальный)</c:v>
                </c:pt>
                <c:pt idx="1">
                  <c:v>2022 г. (уточненный план)</c:v>
                </c:pt>
                <c:pt idx="2">
                  <c:v>2023 г. (проект)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>
                  <c:v>28935</c:v>
                </c:pt>
                <c:pt idx="1">
                  <c:v>33683</c:v>
                </c:pt>
                <c:pt idx="2">
                  <c:v>36556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 счет целевых средств от бюджетов других уровней (организаций)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1.2757699887164674E-2"/>
                  <c:y val="-8.93252406583645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ru-RU" sz="18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2022 г. (первоначальный)</c:v>
                </c:pt>
                <c:pt idx="1">
                  <c:v>2022 г. (уточненный план)</c:v>
                </c:pt>
                <c:pt idx="2">
                  <c:v>2023 г. (проект)</c:v>
                </c:pt>
              </c:strCache>
            </c:strRef>
          </c:cat>
          <c:val>
            <c:numRef>
              <c:f>Лист1!$C$2:$C$4</c:f>
              <c:numCache>
                <c:formatCode>#,##0</c:formatCode>
                <c:ptCount val="3"/>
                <c:pt idx="0">
                  <c:v>6754</c:v>
                </c:pt>
                <c:pt idx="1">
                  <c:v>11374</c:v>
                </c:pt>
                <c:pt idx="2">
                  <c:v>7104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7"/>
        <c:overlap val="100"/>
        <c:axId val="-1877339248"/>
        <c:axId val="-1877338704"/>
      </c:barChart>
      <c:catAx>
        <c:axId val="-18773392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877338704"/>
        <c:crosses val="autoZero"/>
        <c:auto val="1"/>
        <c:lblAlgn val="ctr"/>
        <c:lblOffset val="100"/>
        <c:noMultiLvlLbl val="0"/>
      </c:catAx>
      <c:valAx>
        <c:axId val="-1877338704"/>
        <c:scaling>
          <c:orientation val="minMax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-187733924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7.4742256595137224E-2"/>
          <c:y val="0.82152486931117841"/>
          <c:w val="0.89202903878598461"/>
          <c:h val="0.15146996690975364"/>
        </c:manualLayout>
      </c:layout>
      <c:overlay val="0"/>
      <c:txPr>
        <a:bodyPr/>
        <a:lstStyle/>
        <a:p>
          <a:pPr>
            <a:defRPr sz="1600" baseline="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250786732805386"/>
          <c:y val="5.3853789928662837E-3"/>
          <c:w val="0.58547379066925287"/>
          <c:h val="0.94076083107847353"/>
        </c:manualLayout>
      </c:layout>
      <c:barChart>
        <c:barDir val="bar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326064">
                <a:alpha val="84706"/>
              </a:srgbClr>
            </a:solidFill>
            <a:ln w="946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1"/>
          <c:dPt>
            <c:idx val="0"/>
            <c:invertIfNegative val="1"/>
            <c:bubble3D val="0"/>
          </c:dPt>
          <c:dPt>
            <c:idx val="1"/>
            <c:invertIfNegative val="1"/>
            <c:bubble3D val="0"/>
          </c:dPt>
          <c:dPt>
            <c:idx val="2"/>
            <c:invertIfNegative val="1"/>
            <c:bubble3D val="0"/>
          </c:dPt>
          <c:dPt>
            <c:idx val="3"/>
            <c:invertIfNegative val="1"/>
            <c:bubble3D val="0"/>
          </c:dPt>
          <c:dPt>
            <c:idx val="4"/>
            <c:invertIfNegative val="1"/>
            <c:bubble3D val="0"/>
          </c:dPt>
          <c:dPt>
            <c:idx val="5"/>
            <c:invertIfNegative val="1"/>
            <c:bubble3D val="0"/>
          </c:dPt>
          <c:dPt>
            <c:idx val="6"/>
            <c:invertIfNegative val="1"/>
            <c:bubble3D val="0"/>
          </c:dPt>
          <c:dPt>
            <c:idx val="7"/>
            <c:invertIfNegative val="1"/>
            <c:bubble3D val="0"/>
          </c:dPt>
          <c:dPt>
            <c:idx val="8"/>
            <c:invertIfNegative val="1"/>
            <c:bubble3D val="0"/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30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59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6387719086104167E-17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190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198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368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385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 740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1 118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1 257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/>
                      <a:t>3 </a:t>
                    </a:r>
                    <a:r>
                      <a:rPr lang="en-US" smtClean="0"/>
                      <a:t>192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276"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ru-RU" sz="1400" b="0" i="0" u="none" strike="noStrike" kern="1200" baseline="0">
                    <a:solidFill>
                      <a:schemeClr val="tx2">
                        <a:lumMod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1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Лист1!$A$2:$A$14</c:f>
              <c:strCache>
                <c:ptCount val="10"/>
                <c:pt idx="1">
                  <c:v>ПРОЧИЕ</c:v>
                </c:pt>
                <c:pt idx="2">
                  <c:v>ЖИЛИЩНОЕ СТРОИТЕЛЬСТВО</c:v>
                </c:pt>
                <c:pt idx="3">
                  <c:v>СПОРТ</c:v>
                </c:pt>
                <c:pt idx="4">
                  <c:v>КУЛЬТУРА</c:v>
                </c:pt>
                <c:pt idx="5">
                  <c:v>ВОДНОЕ ХОЗЯЙСТВО</c:v>
                </c:pt>
                <c:pt idx="6">
                  <c:v>ЗДРАВООХРАНЕНИЕ</c:v>
                </c:pt>
                <c:pt idx="7">
                  <c:v>ИНЖЕНЕРНАЯ ИНФРАСТРУКТУРА</c:v>
                </c:pt>
                <c:pt idx="8">
                  <c:v>ОБРАЗОВАНИЕ</c:v>
                </c:pt>
                <c:pt idx="9">
                  <c:v>ДОРОЖНОЕ СТРОИТЕЛЬСТВО, ТРАНСПОРТНАЯ ИНФРАСТРУКТУРА</c:v>
                </c:pt>
              </c:strCache>
            </c:strRef>
          </c:cat>
          <c:val>
            <c:numRef>
              <c:f>Лист1!$B$2:$B$14</c:f>
              <c:numCache>
                <c:formatCode>#\ ##0.0</c:formatCode>
                <c:ptCount val="13"/>
                <c:pt idx="1">
                  <c:v>59</c:v>
                </c:pt>
                <c:pt idx="2">
                  <c:v>190</c:v>
                </c:pt>
                <c:pt idx="3">
                  <c:v>198</c:v>
                </c:pt>
                <c:pt idx="4">
                  <c:v>368</c:v>
                </c:pt>
                <c:pt idx="5">
                  <c:v>385</c:v>
                </c:pt>
                <c:pt idx="6">
                  <c:v>740</c:v>
                </c:pt>
                <c:pt idx="7">
                  <c:v>1118</c:v>
                </c:pt>
                <c:pt idx="8">
                  <c:v>1257</c:v>
                </c:pt>
                <c:pt idx="9">
                  <c:v>3192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w="9465" cap="flat" cmpd="sng" algn="ctr">
                    <a:solidFill>
                      <a:schemeClr val="lt1">
                        <a:alpha val="50000"/>
                      </a:schemeClr>
                    </a:solidFill>
                    <a:round/>
                  </a:ln>
                  <a:effectLst/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axId val="-1877344688"/>
        <c:axId val="-1877340336"/>
      </c:barChart>
      <c:catAx>
        <c:axId val="-1877344688"/>
        <c:scaling>
          <c:orientation val="minMax"/>
        </c:scaling>
        <c:delete val="0"/>
        <c:axPos val="l"/>
        <c:numFmt formatCode="General" sourceLinked="1"/>
        <c:majorTickMark val="out"/>
        <c:minorTickMark val="cross"/>
        <c:tickLblPos val="nextTo"/>
        <c:spPr>
          <a:ln>
            <a:noFill/>
          </a:ln>
        </c:spPr>
        <c:txPr>
          <a:bodyPr rot="-60000000" spcFirstLastPara="0" vertOverflow="ellipsis" vert="horz" wrap="square" anchor="ctr" anchorCtr="1"/>
          <a:lstStyle/>
          <a:p>
            <a:pPr>
              <a:defRPr lang="ru-RU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877340336"/>
        <c:crosses val="autoZero"/>
        <c:auto val="1"/>
        <c:lblAlgn val="ctr"/>
        <c:lblOffset val="100"/>
        <c:noMultiLvlLbl val="1"/>
      </c:catAx>
      <c:valAx>
        <c:axId val="-1877340336"/>
        <c:scaling>
          <c:orientation val="minMax"/>
        </c:scaling>
        <c:delete val="1"/>
        <c:axPos val="b"/>
        <c:majorGridlines>
          <c:spPr>
            <a:ln w="9465" cap="flat" cmpd="sng" algn="ctr">
              <a:noFill/>
              <a:prstDash val="solid"/>
              <a:round/>
            </a:ln>
            <a:effectLst/>
          </c:spPr>
        </c:majorGridlines>
        <c:numFmt formatCode="#\ ##0.0" sourceLinked="1"/>
        <c:majorTickMark val="out"/>
        <c:minorTickMark val="none"/>
        <c:tickLblPos val="none"/>
        <c:crossAx val="-1877344688"/>
        <c:crosses val="autoZero"/>
        <c:crossBetween val="between"/>
      </c:valAx>
      <c:spPr>
        <a:noFill/>
        <a:ln w="25369">
          <a:noFill/>
        </a:ln>
      </c:spPr>
    </c:plotArea>
    <c:plotVisOnly val="1"/>
    <c:dispBlanksAs val="gap"/>
    <c:showDLblsOverMax val="1"/>
  </c:chart>
  <c:spPr>
    <a:noFill/>
    <a:ln>
      <a:noFill/>
    </a:ln>
  </c:spPr>
  <c:txPr>
    <a:bodyPr/>
    <a:lstStyle/>
    <a:p>
      <a:pPr>
        <a:defRPr lang="ru-RU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0.44515</cdr:x>
      <cdr:y>0</cdr:y>
    </cdr:from>
    <cdr:to>
      <cdr:x>0.60969</cdr:x>
      <cdr:y>0.09623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3545118" y="0"/>
          <a:ext cx="1310367" cy="4835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r"/>
          <a:r>
            <a:rPr lang="ru-RU" sz="2200" b="1" dirty="0" smtClean="0">
              <a:latin typeface="Times New Roman" pitchFamily="18" charset="0"/>
              <a:cs typeface="Times New Roman" pitchFamily="18" charset="0"/>
            </a:rPr>
            <a:t>143 005</a:t>
          </a:r>
          <a:endParaRPr lang="ru-RU" sz="22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0.73199</cdr:x>
      <cdr:y>0</cdr:y>
    </cdr:from>
    <cdr:to>
      <cdr:x>0.90378</cdr:x>
      <cdr:y>0.09623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5829410" y="0"/>
          <a:ext cx="1368152" cy="4835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r"/>
          <a:r>
            <a:rPr lang="ru-RU" sz="2200" b="1" dirty="0" smtClean="0">
              <a:latin typeface="Times New Roman" pitchFamily="18" charset="0"/>
              <a:cs typeface="Times New Roman" pitchFamily="18" charset="0"/>
            </a:rPr>
            <a:t>143 148</a:t>
          </a:r>
        </a:p>
        <a:p xmlns:a="http://schemas.openxmlformats.org/drawingml/2006/main">
          <a:pPr algn="r"/>
          <a:endParaRPr lang="ru-RU" sz="22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0.12272</cdr:x>
      <cdr:y>0.88525</cdr:y>
    </cdr:from>
    <cdr:to>
      <cdr:x>0.16758</cdr:x>
      <cdr:y>0.94212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977332" y="4448536"/>
          <a:ext cx="357257" cy="285781"/>
        </a:xfrm>
        <a:prstGeom xmlns:a="http://schemas.openxmlformats.org/drawingml/2006/main" prst="rect">
          <a:avLst/>
        </a:prstGeom>
        <a:solidFill xmlns:a="http://schemas.openxmlformats.org/drawingml/2006/main">
          <a:srgbClr val="326064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0.12272</cdr:x>
      <cdr:y>0.79927</cdr:y>
    </cdr:from>
    <cdr:to>
      <cdr:x>0.16758</cdr:x>
      <cdr:y>0.85614</cdr:y>
    </cdr:to>
    <cdr:sp macro="" textlink="">
      <cdr:nvSpPr>
        <cdr:cNvPr id="11" name="Прямоугольник 10"/>
        <cdr:cNvSpPr/>
      </cdr:nvSpPr>
      <cdr:spPr>
        <a:xfrm xmlns:a="http://schemas.openxmlformats.org/drawingml/2006/main">
          <a:off x="977332" y="4016488"/>
          <a:ext cx="357257" cy="285781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40000"/>
            <a:lumOff val="60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0.52028</cdr:x>
      <cdr:y>0.31275</cdr:y>
    </cdr:from>
    <cdr:to>
      <cdr:x>0.6351</cdr:x>
      <cdr:y>0.38383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4143404" y="1571636"/>
          <a:ext cx="914400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2400" b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0.5819</cdr:x>
      <cdr:y>0.26405</cdr:y>
    </cdr:from>
    <cdr:to>
      <cdr:x>0.74287</cdr:x>
      <cdr:y>0.36547</cdr:y>
    </cdr:to>
    <cdr:cxnSp macro="">
      <cdr:nvCxnSpPr>
        <cdr:cNvPr id="4" name="Прямая со стрелкой 3"/>
        <cdr:cNvCxnSpPr/>
      </cdr:nvCxnSpPr>
      <cdr:spPr>
        <a:xfrm xmlns:a="http://schemas.openxmlformats.org/drawingml/2006/main" flipV="1">
          <a:off x="4634129" y="1326911"/>
          <a:ext cx="1281931" cy="509616"/>
        </a:xfrm>
        <a:prstGeom xmlns:a="http://schemas.openxmlformats.org/drawingml/2006/main" prst="straightConnector1">
          <a:avLst/>
        </a:prstGeom>
        <a:ln xmlns:a="http://schemas.openxmlformats.org/drawingml/2006/main" w="47625">
          <a:solidFill>
            <a:schemeClr val="accent2">
              <a:lumMod val="75000"/>
            </a:schemeClr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0.1027</cdr:x>
      <cdr:y>0.08195</cdr:y>
    </cdr:from>
    <cdr:to>
      <cdr:x>0.26723</cdr:x>
      <cdr:y>0.17818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817880" y="411811"/>
          <a:ext cx="1310314" cy="4835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r"/>
          <a:r>
            <a:rPr lang="ru-RU" sz="2200" b="1" dirty="0" smtClean="0">
              <a:latin typeface="Times New Roman" pitchFamily="18" charset="0"/>
              <a:cs typeface="Times New Roman" pitchFamily="18" charset="0"/>
            </a:rPr>
            <a:t>125 321</a:t>
          </a:r>
          <a:endParaRPr lang="ru-RU" sz="22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0.58427</cdr:x>
      <cdr:y>0.2</cdr:y>
    </cdr:from>
    <cdr:to>
      <cdr:x>0.7222</cdr:x>
      <cdr:y>0.27575</cdr:y>
    </cdr:to>
    <cdr:sp macro="" textlink="">
      <cdr:nvSpPr>
        <cdr:cNvPr id="16" name="TextBox 15"/>
        <cdr:cNvSpPr txBox="1"/>
      </cdr:nvSpPr>
      <cdr:spPr>
        <a:xfrm xmlns:a="http://schemas.openxmlformats.org/drawingml/2006/main" flipH="1">
          <a:off x="3744416" y="1008112"/>
          <a:ext cx="883954" cy="3818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6 343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0.24719</cdr:x>
      <cdr:y>0.08571</cdr:y>
    </cdr:from>
    <cdr:to>
      <cdr:x>0.37745</cdr:x>
      <cdr:y>0.16526</cdr:y>
    </cdr:to>
    <cdr:sp macro="" textlink="">
      <cdr:nvSpPr>
        <cdr:cNvPr id="19" name="TextBox 18"/>
        <cdr:cNvSpPr txBox="1"/>
      </cdr:nvSpPr>
      <cdr:spPr>
        <a:xfrm xmlns:a="http://schemas.openxmlformats.org/drawingml/2006/main">
          <a:off x="1584176" y="432048"/>
          <a:ext cx="834799" cy="4009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7 999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0.75281</cdr:x>
      <cdr:y>0.35714</cdr:y>
    </cdr:from>
    <cdr:to>
      <cdr:x>0.91373</cdr:x>
      <cdr:y>0.43289</cdr:y>
    </cdr:to>
    <cdr:sp macro="" textlink="">
      <cdr:nvSpPr>
        <cdr:cNvPr id="6" name="TextBox 1"/>
        <cdr:cNvSpPr txBox="1"/>
      </cdr:nvSpPr>
      <cdr:spPr>
        <a:xfrm xmlns:a="http://schemas.openxmlformats.org/drawingml/2006/main" flipH="1">
          <a:off x="4824536" y="1800200"/>
          <a:ext cx="1031290" cy="3818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ctr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1 656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0.63579</cdr:x>
      <cdr:y>0</cdr:y>
    </cdr:from>
    <cdr:to>
      <cdr:x>0.82159</cdr:x>
      <cdr:y>0.09623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5153796" y="-1256722"/>
          <a:ext cx="1506117" cy="50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r"/>
          <a:r>
            <a:rPr lang="ru-RU" sz="2200" b="1" dirty="0" smtClean="0">
              <a:latin typeface="Times New Roman" pitchFamily="18" charset="0"/>
              <a:cs typeface="Times New Roman" pitchFamily="18" charset="0"/>
            </a:rPr>
            <a:t>43 660</a:t>
          </a:r>
          <a:endParaRPr lang="ru-RU" sz="22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0.12057</cdr:x>
      <cdr:y>0.90433</cdr:y>
    </cdr:from>
    <cdr:to>
      <cdr:x>0.16543</cdr:x>
      <cdr:y>0.9612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977332" y="4764566"/>
          <a:ext cx="363641" cy="299627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75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0.12057</cdr:x>
      <cdr:y>0.82232</cdr:y>
    </cdr:from>
    <cdr:to>
      <cdr:x>0.16543</cdr:x>
      <cdr:y>0.87919</cdr:y>
    </cdr:to>
    <cdr:sp macro="" textlink="">
      <cdr:nvSpPr>
        <cdr:cNvPr id="11" name="Прямоугольник 10"/>
        <cdr:cNvSpPr/>
      </cdr:nvSpPr>
      <cdr:spPr>
        <a:xfrm xmlns:a="http://schemas.openxmlformats.org/drawingml/2006/main">
          <a:off x="977332" y="4332518"/>
          <a:ext cx="363641" cy="299627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20000"/>
            <a:lumOff val="80000"/>
          </a:schemeClr>
        </a:solidFill>
        <a:ln xmlns:a="http://schemas.openxmlformats.org/drawingml/2006/main">
          <a:solidFill>
            <a:schemeClr val="accent2">
              <a:lumMod val="7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0.52028</cdr:x>
      <cdr:y>0.31275</cdr:y>
    </cdr:from>
    <cdr:to>
      <cdr:x>0.6351</cdr:x>
      <cdr:y>0.38383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4143404" y="1571636"/>
          <a:ext cx="914400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2400" b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0.08503</cdr:x>
      <cdr:y>0.11162</cdr:y>
    </cdr:from>
    <cdr:to>
      <cdr:x>0.20352</cdr:x>
      <cdr:y>0.1934</cdr:y>
    </cdr:to>
    <cdr:sp macro="" textlink="">
      <cdr:nvSpPr>
        <cdr:cNvPr id="9" name="TextBox 4"/>
        <cdr:cNvSpPr txBox="1"/>
      </cdr:nvSpPr>
      <cdr:spPr>
        <a:xfrm xmlns:a="http://schemas.openxmlformats.org/drawingml/2006/main">
          <a:off x="689300" y="588102"/>
          <a:ext cx="960495" cy="43086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35 689</a:t>
          </a:r>
          <a:endParaRPr lang="ru-RU" sz="2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0.59137</cdr:x>
      <cdr:y>0.30297</cdr:y>
    </cdr:from>
    <cdr:to>
      <cdr:x>0.74239</cdr:x>
      <cdr:y>0.3713</cdr:y>
    </cdr:to>
    <cdr:cxnSp macro="">
      <cdr:nvCxnSpPr>
        <cdr:cNvPr id="3" name="Прямая со стрелкой 2"/>
        <cdr:cNvCxnSpPr/>
      </cdr:nvCxnSpPr>
      <cdr:spPr>
        <a:xfrm xmlns:a="http://schemas.openxmlformats.org/drawingml/2006/main" flipV="1">
          <a:off x="4793756" y="1596214"/>
          <a:ext cx="1224136" cy="360040"/>
        </a:xfrm>
        <a:prstGeom xmlns:a="http://schemas.openxmlformats.org/drawingml/2006/main" prst="straightConnector1">
          <a:avLst/>
        </a:prstGeom>
        <a:ln xmlns:a="http://schemas.openxmlformats.org/drawingml/2006/main" w="47625">
          <a:solidFill>
            <a:schemeClr val="accent2">
              <a:lumMod val="50000"/>
            </a:schemeClr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0.58249</cdr:x>
      <cdr:y>0.09796</cdr:y>
    </cdr:from>
    <cdr:to>
      <cdr:x>0.75127</cdr:x>
      <cdr:y>0.15263</cdr:y>
    </cdr:to>
    <cdr:cxnSp macro="">
      <cdr:nvCxnSpPr>
        <cdr:cNvPr id="5" name="Прямая со стрелкой 4"/>
        <cdr:cNvCxnSpPr/>
      </cdr:nvCxnSpPr>
      <cdr:spPr>
        <a:xfrm xmlns:a="http://schemas.openxmlformats.org/drawingml/2006/main">
          <a:off x="4721748" y="516094"/>
          <a:ext cx="1368152" cy="288032"/>
        </a:xfrm>
        <a:prstGeom xmlns:a="http://schemas.openxmlformats.org/drawingml/2006/main" prst="straightConnector1">
          <a:avLst/>
        </a:prstGeom>
        <a:ln xmlns:a="http://schemas.openxmlformats.org/drawingml/2006/main" w="44450">
          <a:solidFill>
            <a:schemeClr val="accent2">
              <a:lumMod val="40000"/>
              <a:lumOff val="60000"/>
            </a:schemeClr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7C30D1-1EE7-4E17-8608-DAB07011FA48}" type="datetime1">
              <a:rPr lang="ru-RU" smtClean="0"/>
              <a:pPr/>
              <a:t>23.11.2022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C9F5D2-2C10-4C33-9714-AE7BDD510C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165878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8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13145-CDF9-49EF-989B-C82765CC5061}" type="datetime1">
              <a:rPr lang="ru-RU" smtClean="0"/>
              <a:pPr/>
              <a:t>23.11.2022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10"/>
            <a:ext cx="5438140" cy="4467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8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F16408-3EB2-4BF2-BE40-83290DBAC4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162646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1281652-B8AE-4BAC-9D6E-4FEAF85E69B4}" type="datetime1">
              <a:rPr lang="ru-RU" smtClean="0"/>
              <a:pPr/>
              <a:t>23.11.2022</a:t>
            </a:fld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6408-3EB2-4BF2-BE40-83290DBAC485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14747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FD13145-CDF9-49EF-989B-C82765CC5061}" type="datetime1">
              <a:rPr lang="ru-RU" smtClean="0"/>
              <a:pPr/>
              <a:t>23.11.2022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6408-3EB2-4BF2-BE40-83290DBAC485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1493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FD13145-CDF9-49EF-989B-C82765CC5061}" type="datetime1">
              <a:rPr lang="ru-RU" smtClean="0"/>
              <a:pPr/>
              <a:t>23.11.2022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6408-3EB2-4BF2-BE40-83290DBAC485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35978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FD13145-CDF9-49EF-989B-C82765CC5061}" type="datetime1">
              <a:rPr lang="ru-RU" smtClean="0"/>
              <a:pPr/>
              <a:t>23.11.2022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6408-3EB2-4BF2-BE40-83290DBAC485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56816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FD13145-CDF9-49EF-989B-C82765CC5061}" type="datetime1">
              <a:rPr lang="ru-RU" smtClean="0"/>
              <a:pPr/>
              <a:t>23.11.2022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6408-3EB2-4BF2-BE40-83290DBAC485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55553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FD13145-CDF9-49EF-989B-C82765CC5061}" type="datetime1">
              <a:rPr lang="ru-RU" smtClean="0"/>
              <a:pPr/>
              <a:t>23.11.2022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6408-3EB2-4BF2-BE40-83290DBAC485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63106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16408-3EB2-4BF2-BE40-83290DBAC485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8820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FD13145-CDF9-49EF-989B-C82765CC5061}" type="datetime1">
              <a:rPr lang="ru-RU" smtClean="0"/>
              <a:pPr/>
              <a:t>23.11.2022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6408-3EB2-4BF2-BE40-83290DBAC485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7178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FD13145-CDF9-49EF-989B-C82765CC5061}" type="datetime1">
              <a:rPr lang="ru-RU" smtClean="0"/>
              <a:pPr/>
              <a:t>23.11.2022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6408-3EB2-4BF2-BE40-83290DBAC485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65020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FD13145-CDF9-49EF-989B-C82765CC5061}" type="datetime1">
              <a:rPr lang="ru-RU" smtClean="0"/>
              <a:pPr/>
              <a:t>23.11.2022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6408-3EB2-4BF2-BE40-83290DBAC485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63531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FD13145-CDF9-49EF-989B-C82765CC5061}" type="datetime1">
              <a:rPr lang="ru-RU" smtClean="0"/>
              <a:pPr/>
              <a:t>23.11.2022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6408-3EB2-4BF2-BE40-83290DBAC485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7129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FD13145-CDF9-49EF-989B-C82765CC5061}" type="datetime1">
              <a:rPr lang="ru-RU" smtClean="0"/>
              <a:pPr/>
              <a:t>23.11.2022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6408-3EB2-4BF2-BE40-83290DBAC485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1026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FD13145-CDF9-49EF-989B-C82765CC5061}" type="datetime1">
              <a:rPr lang="ru-RU" smtClean="0"/>
              <a:pPr/>
              <a:t>23.11.2022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6408-3EB2-4BF2-BE40-83290DBAC485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8564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FD13145-CDF9-49EF-989B-C82765CC5061}" type="datetime1">
              <a:rPr lang="ru-RU" smtClean="0"/>
              <a:pPr/>
              <a:t>23.11.2022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6408-3EB2-4BF2-BE40-83290DBAC485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402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3" y="3810002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" y="3675529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9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2D36854-8948-4BA9-8D69-50BC3AB0A157}" type="datetime1">
              <a:rPr lang="ru-RU" smtClean="0"/>
              <a:pPr/>
              <a:t>23.11.2022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9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BEFEE-4216-441A-ABC0-AF1E0BE32618}" type="datetime1">
              <a:rPr lang="ru-RU" smtClean="0"/>
              <a:pPr/>
              <a:t>23.11.2022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222B-EC7F-4A0F-A6B6-B52EDC695DE7}" type="datetime1">
              <a:rPr lang="ru-RU" smtClean="0"/>
              <a:pPr/>
              <a:t>23.11.2022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6235B03-A1A3-4E94-9992-FA24607EE8D3}" type="datetime1">
              <a:rPr lang="ru-RU" smtClean="0"/>
              <a:pPr/>
              <a:t>23.11.2022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09ACD69-000A-4DFE-8A40-8645A2C3B0B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D051B-297B-4F9E-8CD9-D5BC3BDE4CF1}" type="datetime1">
              <a:rPr lang="ru-RU" smtClean="0"/>
              <a:pPr/>
              <a:t>23.11.2022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B97E3-1C8E-4E45-A719-FB45CEAA6521}" type="datetime1">
              <a:rPr lang="ru-RU" smtClean="0"/>
              <a:pPr/>
              <a:t>23.11.2022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AC693-4387-42BB-91C8-F3FEDBE368F9}" type="datetime1">
              <a:rPr lang="ru-RU" smtClean="0"/>
              <a:pPr/>
              <a:t>23.11.2022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5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3186D99-2670-4F14-AB55-D71658BEF067}" type="datetime1">
              <a:rPr lang="ru-RU" smtClean="0"/>
              <a:pPr/>
              <a:t>23.11.2022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74AD901-78AD-4A6E-8485-07FC25F39CC9}" type="datetime1">
              <a:rPr lang="ru-RU" smtClean="0"/>
              <a:pPr/>
              <a:t>23.11.2022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77BF4-D144-4FB9-9EAD-43A703EE2C82}" type="datetime1">
              <a:rPr lang="ru-RU" smtClean="0"/>
              <a:pPr/>
              <a:t>23.11.2022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F75B7-A4FC-4C58-ACE8-5872263D008A}" type="datetime1">
              <a:rPr lang="ru-RU" smtClean="0"/>
              <a:pPr/>
              <a:t>23.11.2022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2E608-4970-4D10-9194-2EF56E93D372}" type="datetime1">
              <a:rPr lang="ru-RU" smtClean="0"/>
              <a:pPr/>
              <a:t>23.11.2022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20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1" y="308278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3" y="360248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1" y="440114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7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A8BD63E-17DF-4A21-B7FF-1545FBDDA8BD}" type="datetime1">
              <a:rPr lang="ru-RU" smtClean="0"/>
              <a:pPr/>
              <a:t>23.11.2022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196752"/>
            <a:ext cx="8820472" cy="223224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Координационный совет</a:t>
            </a:r>
            <a:b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представительных органов </a:t>
            </a:r>
            <a:b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муниципальных образований Архангельской области</a:t>
            </a:r>
            <a:b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областном бюджете </a:t>
            </a:r>
            <a:br>
              <a:rPr lang="ru-RU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межбюджетных отношениях на 2023 год</a:t>
            </a:r>
            <a:br>
              <a:rPr lang="ru-RU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на плановый период 2024 и 20</a:t>
            </a:r>
            <a:r>
              <a:rPr lang="en-US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годов</a:t>
            </a:r>
            <a:endParaRPr lang="ru-RU" sz="3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5626968" cy="2958062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0">
              <a:spcBef>
                <a:spcPts val="0"/>
              </a:spcBef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финансов </a:t>
            </a:r>
          </a:p>
          <a:p>
            <a:pPr marL="0">
              <a:spcBef>
                <a:spcPts val="0"/>
              </a:spcBef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Архангельской области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 ноября 2022 года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-151950" y="505098"/>
            <a:ext cx="9144000" cy="48125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Отдельные сопоставимые виды нецелевой финансовой поддержки                               муниципальных образований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4392" name="Group 7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29450740"/>
              </p:ext>
            </p:extLst>
          </p:nvPr>
        </p:nvGraphicFramePr>
        <p:xfrm>
          <a:off x="323527" y="1275725"/>
          <a:ext cx="8640961" cy="477054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896544"/>
                <a:gridCol w="1368152"/>
                <a:gridCol w="1224136"/>
                <a:gridCol w="1152129"/>
              </a:tblGrid>
              <a:tr h="732854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63" marR="89663" marT="46957" marB="46957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(уточненный план)</a:t>
                      </a:r>
                    </a:p>
                  </a:txBody>
                  <a:tcPr marL="89663" marR="89663" marT="46957" marB="46957" horzOverflow="overflow">
                    <a:solidFill>
                      <a:schemeClr val="accent2">
                        <a:lumMod val="60000"/>
                        <a:lumOff val="40000"/>
                        <a:alpha val="4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(проект)</a:t>
                      </a:r>
                    </a:p>
                  </a:txBody>
                  <a:tcPr marL="89663" marR="89663" marT="46957" marB="46957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Сравнение (2023 г. </a:t>
                      </a:r>
                      <a:b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- 2022 г.)</a:t>
                      </a: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46957" marB="46957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6441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Дотация </a:t>
                      </a: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выравнивание бюджетной обеспеченности (БО) поселений *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663" marR="89663" marT="46957" marB="46957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- 27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(- 39 %)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</a:tr>
              <a:tr h="420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 процента норматива НДФЛ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для муниципальных округов</a:t>
                      </a:r>
                    </a:p>
                  </a:txBody>
                  <a:tcPr marL="89663" marR="89663" marT="46957" marB="46957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+ 48       </a:t>
                      </a: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(+ 208%)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</a:tr>
              <a:tr h="8408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Дотация </a:t>
                      </a: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выравнивание БО муниципальных районов (муниципальных округов, городских округов)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663" marR="89663" marT="46957" marB="46957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1 697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1 999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+302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(+ 18 %)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</a:tr>
              <a:tr h="4624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Дотация на сбалансированность бюджетов</a:t>
                      </a:r>
                    </a:p>
                  </a:txBody>
                  <a:tcPr marL="89663" marR="89663" marT="46957" marB="46957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417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- 417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</a:tr>
              <a:tr h="6441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Субсидия </a:t>
                      </a: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kumimoji="0" lang="ru-RU" sz="16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софинансирование</a:t>
                      </a: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вопросов местного значения</a:t>
                      </a:r>
                      <a:endParaRPr kumimoji="0" lang="ru-RU" sz="16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89663" marT="46957" marB="46957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4757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6134</a:t>
                      </a: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+ 1 377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(+ 29 %)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</a:tr>
              <a:tr h="7354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средства областного бюджета</a:t>
                      </a: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6 942</a:t>
                      </a:r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 horzOverflow="overflow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8 246</a:t>
                      </a:r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 horzOverflow="overflow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+ 1 304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(+ 19 %)</a:t>
                      </a:r>
                    </a:p>
                  </a:txBody>
                  <a:tcPr marL="0" marR="72000" marT="0" marB="0" anchor="ctr" horzOverflow="overflow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6" name="Номер слайда 9"/>
          <p:cNvSpPr txBox="1">
            <a:spLocks/>
          </p:cNvSpPr>
          <p:nvPr/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EE5C9-CD71-4368-B7D6-7B48A21416D4}" type="slidenum">
              <a:rPr kumimoji="0" lang="ru-RU" sz="18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20446" y="909604"/>
            <a:ext cx="15716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млн. рублей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0259" y="6182643"/>
            <a:ext cx="89644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500" i="1" dirty="0" smtClean="0">
                <a:solidFill>
                  <a:prstClr val="black"/>
                </a:solidFill>
              </a:rPr>
              <a:t>*</a:t>
            </a:r>
            <a:r>
              <a:rPr lang="ru-RU" sz="15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Снижение дотации на выравнивание  поселений обусловлено сокращением численности постоянного населения и исключением трех новых муниципальных округов из получателей дотации</a:t>
            </a:r>
            <a:endParaRPr lang="ru-RU" sz="15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902896" y="56400"/>
            <a:ext cx="2133600" cy="476250"/>
          </a:xfrm>
        </p:spPr>
        <p:txBody>
          <a:bodyPr/>
          <a:lstStyle/>
          <a:p>
            <a:pPr>
              <a:defRPr/>
            </a:pPr>
            <a:fld id="{A2D12270-39D4-466B-96B2-8519A14626EB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379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-108520" y="127404"/>
            <a:ext cx="9144000" cy="48125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Субвенции бюджетам муниципальных образований, млн. рублей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4392" name="Group 7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025975151"/>
              </p:ext>
            </p:extLst>
          </p:nvPr>
        </p:nvGraphicFramePr>
        <p:xfrm>
          <a:off x="295775" y="620688"/>
          <a:ext cx="8640961" cy="518499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716385"/>
                <a:gridCol w="1080120"/>
                <a:gridCol w="936104"/>
                <a:gridCol w="908352"/>
              </a:tblGrid>
              <a:tr h="576064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663" marR="89663" marT="46957" marB="46957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 г.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(план) </a:t>
                      </a:r>
                    </a:p>
                  </a:txBody>
                  <a:tcPr marL="36000" marR="36000" marT="36000" marB="36000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2023 г.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</a:p>
                  </a:txBody>
                  <a:tcPr marL="36000" marR="36000" marT="36000" marB="36000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Сравнение (2023 г. -</a:t>
                      </a:r>
                      <a:b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 г.)</a:t>
                      </a: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68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СУБВЕНЦИЙ</a:t>
                      </a:r>
                    </a:p>
                  </a:txBody>
                  <a:tcPr marL="89663" marR="89663" marT="46957" marB="46957" anchor="ctr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22 708</a:t>
                      </a:r>
                    </a:p>
                  </a:txBody>
                  <a:tcPr marL="90129" marR="72000" marT="45452" marB="45452" anchor="ctr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22 915</a:t>
                      </a:r>
                    </a:p>
                  </a:txBody>
                  <a:tcPr marL="90129" marR="72000" marT="45452" marB="45452" anchor="ctr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+ 207</a:t>
                      </a:r>
                    </a:p>
                  </a:txBody>
                  <a:tcPr marL="90129" marR="72000" marT="45452" marB="45452" anchor="ctr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364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общего объема </a:t>
                      </a: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субвенций: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на реализацию общеобразовательных программ</a:t>
                      </a:r>
                    </a:p>
                  </a:txBody>
                  <a:tcPr marL="89663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17 523</a:t>
                      </a:r>
                    </a:p>
                  </a:txBody>
                  <a:tcPr marL="90129" marR="72000" marT="45452" marB="45452" anchor="b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19 056</a:t>
                      </a:r>
                    </a:p>
                  </a:txBody>
                  <a:tcPr marL="90129" marR="72000" marT="45452" marB="45452" anchor="b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+ 1 533</a:t>
                      </a:r>
                    </a:p>
                  </a:txBody>
                  <a:tcPr marL="90129" marR="72000" marT="45452" marB="45452" anchor="b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6518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предоставление жилья и жилищных сертификатов  детям-сиротам *</a:t>
                      </a:r>
                    </a:p>
                  </a:txBody>
                  <a:tcPr marL="72000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592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287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- 305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88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на исполнение государственных полномочий  Архангельской области   </a:t>
                      </a:r>
                      <a:r>
                        <a:rPr kumimoji="0" lang="ru-RU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(комиссии по делам несовершеннолетних, по охране труда,                     по опеке и попечительству, административные комиссии,                          торговый реестр, выезд из р-нов </a:t>
                      </a:r>
                      <a:r>
                        <a:rPr kumimoji="0" lang="ru-RU" sz="14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Кр.Севера</a:t>
                      </a:r>
                      <a:r>
                        <a:rPr kumimoji="0" lang="ru-RU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лицензионный контроль)</a:t>
                      </a:r>
                    </a:p>
                  </a:txBody>
                  <a:tcPr marL="72000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270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308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+ 38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88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предоставление </a:t>
                      </a:r>
                      <a:r>
                        <a:rPr kumimoji="0" lang="ru-RU" sz="160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собственникам жилья </a:t>
                      </a:r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домах,  признанных аварийными и подлежащими, </a:t>
                      </a:r>
                      <a:r>
                        <a:rPr kumimoji="0"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доп.мер</a:t>
                      </a:r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поддержки по обеспечению жилыми помещениями в форме субсидии</a:t>
                      </a:r>
                      <a:endParaRPr kumimoji="0" lang="ru-RU" sz="16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2000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1 473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1 039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- 434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88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на меры </a:t>
                      </a:r>
                      <a:r>
                        <a:rPr kumimoji="0" lang="ru-RU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соц.поддержки</a:t>
                      </a: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 случае досрочного прекращения полномочий лиц, замещающих муниципальную должность,                в  связи с преобразованием в муниципальные округа</a:t>
                      </a:r>
                    </a:p>
                  </a:txBody>
                  <a:tcPr marL="72000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+ 5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Номер слайда 9"/>
          <p:cNvSpPr txBox="1">
            <a:spLocks/>
          </p:cNvSpPr>
          <p:nvPr/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EE5C9-CD71-4368-B7D6-7B48A21416D4}" type="slidenum">
              <a:rPr kumimoji="0" lang="ru-RU" sz="18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5790" y="5843350"/>
            <a:ext cx="86109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*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Кроме того, инвестиционные расходы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минстроя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Архангельской области на строительство жилых помещений для детей-сирот запланированы: в 2022 г. – 48 млн. рублей, в 2023 г.  432 млн. рублей 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 ростом на 384 млн. рублей)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37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-170570" y="13105"/>
            <a:ext cx="9144000" cy="48125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Субсидии бюджетам муниципальных образований, млн. рублей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4392" name="Group 7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805503799"/>
              </p:ext>
            </p:extLst>
          </p:nvPr>
        </p:nvGraphicFramePr>
        <p:xfrm>
          <a:off x="295775" y="478351"/>
          <a:ext cx="8677655" cy="620131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852775"/>
                <a:gridCol w="940079"/>
                <a:gridCol w="867765"/>
                <a:gridCol w="1017036"/>
              </a:tblGrid>
              <a:tr h="67209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663" marR="89663" marT="46957" marB="46957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 г.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(план) </a:t>
                      </a:r>
                    </a:p>
                  </a:txBody>
                  <a:tcPr marL="36000" marR="36000" marT="36000" marB="36000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2023 г.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</a:p>
                  </a:txBody>
                  <a:tcPr marL="36000" marR="36000" marT="36000" marB="36000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Сравнение (2023 г. -</a:t>
                      </a:r>
                      <a:b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 г.)</a:t>
                      </a: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948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СУБСИДИЙ,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включая инвестиции</a:t>
                      </a:r>
                    </a:p>
                  </a:txBody>
                  <a:tcPr marL="89663" marR="89663" marT="46957" marB="46957" anchor="ctr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14 045</a:t>
                      </a:r>
                    </a:p>
                  </a:txBody>
                  <a:tcPr marL="90129" marR="72000" marT="45452" marB="45452" anchor="ctr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12 916</a:t>
                      </a:r>
                    </a:p>
                  </a:txBody>
                  <a:tcPr marL="90129" marR="72000" marT="45452" marB="45452" anchor="ctr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- 1 129</a:t>
                      </a:r>
                    </a:p>
                  </a:txBody>
                  <a:tcPr marL="90129" marR="72000" marT="45452" marB="45452" anchor="ctr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447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т. ч.  за счет собственных средств областного бюджета</a:t>
                      </a:r>
                    </a:p>
                  </a:txBody>
                  <a:tcPr marL="89663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7 800</a:t>
                      </a:r>
                    </a:p>
                  </a:txBody>
                  <a:tcPr marL="36000" marR="36000" marT="0" marB="0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9 817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+ 2 017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949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общего объема </a:t>
                      </a: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субсидий: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на организацию бесплатного горячего питания школьников</a:t>
                      </a:r>
                    </a:p>
                  </a:txBody>
                  <a:tcPr marL="89663" marR="89663" marT="46957" marB="46957" anchor="ctr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702</a:t>
                      </a:r>
                    </a:p>
                  </a:txBody>
                  <a:tcPr marL="90129" marR="72000" marT="45452" marB="45452" anchor="b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712</a:t>
                      </a:r>
                    </a:p>
                  </a:txBody>
                  <a:tcPr marL="90129" marR="72000" marT="45452" marB="45452" anchor="b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+ 10</a:t>
                      </a:r>
                    </a:p>
                  </a:txBody>
                  <a:tcPr marL="90129" marR="72000" marT="45452" marB="45452" anchor="b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89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на </a:t>
                      </a:r>
                      <a:r>
                        <a:rPr kumimoji="0" lang="ru-RU" sz="1600" b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кап.ремонт</a:t>
                      </a:r>
                      <a:r>
                        <a:rPr kumimoji="0" lang="ru-RU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 укрепление базы образовательных организаций (включая противопожарные мероприятия)</a:t>
                      </a:r>
                    </a:p>
                  </a:txBody>
                  <a:tcPr marL="72000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154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105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- 49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64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на переселение из аварийного жилого фонда </a:t>
                      </a:r>
                      <a:endParaRPr kumimoji="0" lang="ru-RU" sz="16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2000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3 083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964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- 2 119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72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на разработку проектно-сметной документации                              по объектам водоснабжения, </a:t>
                      </a:r>
                      <a:r>
                        <a:rPr kumimoji="0" lang="ru-RU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водоотведения,благоустройства</a:t>
                      </a: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kumimoji="0" lang="ru-RU" sz="16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2000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110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- 2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2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на </a:t>
                      </a:r>
                      <a:r>
                        <a:rPr kumimoji="0" lang="ru-RU" sz="1600" b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софинансирование</a:t>
                      </a:r>
                      <a:r>
                        <a:rPr kumimoji="0" lang="ru-RU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замены лифтов </a:t>
                      </a:r>
                      <a:endParaRPr kumimoji="0" lang="ru-RU" sz="14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2000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+ 49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82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на обеспечение резервными источниками электроэнергии</a:t>
                      </a:r>
                      <a:endParaRPr kumimoji="0" lang="ru-RU" sz="14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2000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46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+ 46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98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на организацию транспортного обслуживания автомобильным транспортом </a:t>
                      </a:r>
                      <a:endParaRPr kumimoji="0" lang="ru-RU" sz="14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2000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154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+ 81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89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на мероприятия в сфере культуры, на ремонт и оснащение учреждений культуры</a:t>
                      </a:r>
                    </a:p>
                  </a:txBody>
                  <a:tcPr marL="72000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262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290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+ 28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80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на мероприятия в сфере молодежной политики, физкультуры и спорта</a:t>
                      </a:r>
                    </a:p>
                  </a:txBody>
                  <a:tcPr marL="72000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147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250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+ 103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Номер слайда 9"/>
          <p:cNvSpPr txBox="1">
            <a:spLocks/>
          </p:cNvSpPr>
          <p:nvPr/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EE5C9-CD71-4368-B7D6-7B48A21416D4}" type="slidenum"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931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-207264" y="140786"/>
            <a:ext cx="9144000" cy="48125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Иные целевые межбюджетные трансферты (МБТ) </a:t>
            </a:r>
            <a:b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бюджетам муниципальных образований, млн. рублей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4392" name="Group 7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842952075"/>
              </p:ext>
            </p:extLst>
          </p:nvPr>
        </p:nvGraphicFramePr>
        <p:xfrm>
          <a:off x="295775" y="796994"/>
          <a:ext cx="8740721" cy="586424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004417"/>
                <a:gridCol w="864096"/>
                <a:gridCol w="936104"/>
                <a:gridCol w="936104"/>
              </a:tblGrid>
              <a:tr h="68026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663" marR="89663" marT="46957" marB="46957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 г.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(план) </a:t>
                      </a:r>
                    </a:p>
                  </a:txBody>
                  <a:tcPr marL="36000" marR="36000" marT="36000" marB="36000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2023 г.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</a:p>
                  </a:txBody>
                  <a:tcPr marL="36000" marR="36000" marT="36000" marB="36000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Сравнение (2023 г. -</a:t>
                      </a:r>
                      <a:b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 г.)</a:t>
                      </a: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771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ИНЫХ ЦЕЛЕВЫХ МБТ</a:t>
                      </a:r>
                    </a:p>
                  </a:txBody>
                  <a:tcPr marL="89663" marR="89663" marT="46957" marB="46957" anchor="ctr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6 021</a:t>
                      </a:r>
                    </a:p>
                  </a:txBody>
                  <a:tcPr marL="90129" marR="72000" marT="45452" marB="45452" anchor="ctr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5 711</a:t>
                      </a:r>
                    </a:p>
                  </a:txBody>
                  <a:tcPr marL="90129" marR="72000" marT="45452" marB="45452" anchor="ctr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- 310</a:t>
                      </a:r>
                    </a:p>
                  </a:txBody>
                  <a:tcPr marL="90129" marR="72000" marT="45452" marB="45452" anchor="ctr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404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общего объема </a:t>
                      </a: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иных целевых МБТ: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на обеспечение дорожной деятельности в рамках нацпроекта «Безопасные качественные дороги»</a:t>
                      </a:r>
                    </a:p>
                  </a:txBody>
                  <a:tcPr marL="89663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1 314</a:t>
                      </a:r>
                    </a:p>
                  </a:txBody>
                  <a:tcPr marL="90129" marR="72000" marT="45452" marB="45452" anchor="b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1 597</a:t>
                      </a:r>
                    </a:p>
                  </a:txBody>
                  <a:tcPr marL="90129" marR="72000" marT="45452" marB="45452" anchor="b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+ 283</a:t>
                      </a:r>
                    </a:p>
                  </a:txBody>
                  <a:tcPr marL="90129" marR="72000" marT="45452" marB="45452" anchor="b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80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развитие инфраструктуры дорожного хозяйства</a:t>
                      </a:r>
                      <a:endParaRPr kumimoji="0" lang="ru-RU" sz="14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2000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557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- 520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80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на организацию транспортного обслуживания 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маршруты)</a:t>
                      </a:r>
                      <a:endParaRPr kumimoji="0" lang="ru-RU" sz="12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2000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743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+ 711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80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на модернизацию школьных и дошкольных  систем образования, оснащение объектов строительства сферы образования, объектов «детского спорта»</a:t>
                      </a:r>
                    </a:p>
                  </a:txBody>
                  <a:tcPr marL="72000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1 613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1 366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- 247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80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на  благоустройство территорий, приобретение коммунальной техники, создание комфортной </a:t>
                      </a:r>
                      <a:r>
                        <a:rPr kumimoji="0" lang="ru-RU" sz="1600" b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гор.среды</a:t>
                      </a:r>
                      <a:r>
                        <a:rPr kumimoji="0" lang="ru-RU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 </a:t>
                      </a:r>
                      <a:r>
                        <a:rPr kumimoji="0" lang="ru-RU" sz="1600" b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историч</a:t>
                      </a:r>
                      <a:r>
                        <a:rPr kumimoji="0" lang="ru-RU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поселениях</a:t>
                      </a:r>
                    </a:p>
                  </a:txBody>
                  <a:tcPr marL="72000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470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383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- 87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52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антитеррористическую защищенность образовательных организаций</a:t>
                      </a:r>
                    </a:p>
                  </a:txBody>
                  <a:tcPr marL="72000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52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мероприятия по соц.-эконом. развитию муниципальных округов (включая  развитие инициативного бюджетирования)</a:t>
                      </a:r>
                    </a:p>
                  </a:txBody>
                  <a:tcPr marL="72000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169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451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+ 282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72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за достижение показателей деятельности органов местного самоуправления</a:t>
                      </a:r>
                    </a:p>
                  </a:txBody>
                  <a:tcPr marL="72000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Номер слайда 9"/>
          <p:cNvSpPr txBox="1">
            <a:spLocks/>
          </p:cNvSpPr>
          <p:nvPr/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EE5C9-CD71-4368-B7D6-7B48A21416D4}" type="slidenum">
              <a:rPr kumimoji="0" lang="ru-RU" sz="18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ru-RU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468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20"/>
          <p:cNvGraphicFramePr>
            <a:graphicFrameLocks noGrp="1"/>
          </p:cNvGraphicFramePr>
          <p:nvPr>
            <p:ph idx="1"/>
            <p:extLst/>
          </p:nvPr>
        </p:nvGraphicFramePr>
        <p:xfrm>
          <a:off x="0" y="727316"/>
          <a:ext cx="8258204" cy="4716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Заголовок 1"/>
          <p:cNvSpPr txBox="1">
            <a:spLocks noGrp="1"/>
          </p:cNvSpPr>
          <p:nvPr>
            <p:ph type="title"/>
          </p:nvPr>
        </p:nvSpPr>
        <p:spPr>
          <a:xfrm>
            <a:off x="363664" y="407002"/>
            <a:ext cx="8229600" cy="35719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1. Областная адресная инвестиционная программа на 2023 год </a:t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8838" y="613572"/>
            <a:ext cx="2928750" cy="64294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62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объекта                    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394037" y="659538"/>
            <a:ext cx="4668845" cy="83190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ОАИП, всего -7 507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 рублей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них межбюджетные трансферты      местным бюджетам – 4 753 млн. рублей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/>
          </p:nvPr>
        </p:nvGraphicFramePr>
        <p:xfrm>
          <a:off x="5148064" y="3429000"/>
          <a:ext cx="3888432" cy="748513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942599"/>
                <a:gridCol w="945833"/>
              </a:tblGrid>
              <a:tr h="37767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3 553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областного бюджета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3 954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976396" y="3130461"/>
            <a:ext cx="12337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рублей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>
                <a:solidFill>
                  <a:schemeClr val="tx1"/>
                </a:solidFill>
              </a:rPr>
              <a:pPr/>
              <a:t>14</a:t>
            </a:fld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-209614" y="5549666"/>
            <a:ext cx="8984245" cy="500829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2. Адресная программа «Переселение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аварийного жилищного фонда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2019 – 2025 годы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/>
          </p:nvPr>
        </p:nvGraphicFramePr>
        <p:xfrm>
          <a:off x="4624209" y="5964153"/>
          <a:ext cx="4150422" cy="706120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3140862"/>
                <a:gridCol w="1009560"/>
              </a:tblGrid>
              <a:tr h="21602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Фонда ЖКХ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6 000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областного бюджета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122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Скругленный прямоугольник 11"/>
          <p:cNvSpPr/>
          <p:nvPr/>
        </p:nvSpPr>
        <p:spPr>
          <a:xfrm>
            <a:off x="755576" y="6048134"/>
            <a:ext cx="2969120" cy="52787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6 122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 рублей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719546" y="5632018"/>
            <a:ext cx="12337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рублей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08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995" y="138242"/>
            <a:ext cx="9286908" cy="500069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Динамика налоговых и неналоговых доходов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областного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бюджета                         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(исходя из показателей прогноза СЭР Архангельской области и Ненецкого АО)</a:t>
            </a:r>
          </a:p>
        </p:txBody>
      </p:sp>
      <p:graphicFrame>
        <p:nvGraphicFramePr>
          <p:cNvPr id="29898" name="Group 2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766039"/>
              </p:ext>
            </p:extLst>
          </p:nvPr>
        </p:nvGraphicFramePr>
        <p:xfrm>
          <a:off x="107504" y="764704"/>
          <a:ext cx="8893650" cy="5943384"/>
        </p:xfrm>
        <a:graphic>
          <a:graphicData uri="http://schemas.openxmlformats.org/drawingml/2006/table">
            <a:tbl>
              <a:tblPr/>
              <a:tblGrid>
                <a:gridCol w="2772971"/>
                <a:gridCol w="1440160"/>
                <a:gridCol w="1224136"/>
                <a:gridCol w="1139907"/>
                <a:gridCol w="1164349"/>
                <a:gridCol w="1152127"/>
              </a:tblGrid>
              <a:tr h="347091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 г.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2023 г.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30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план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оценка,    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прогноз,</a:t>
                      </a:r>
                      <a:b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отклонение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оценки 2022 г.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1455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процентов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86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прибыль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28 520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28 520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29 833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1 313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105 %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86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НДФЛ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23 434 </a:t>
                      </a: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24 337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26 229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1 892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108 %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2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Акцизы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 </a:t>
                      </a: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8 809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9 088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103 %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83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на совокупный доход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4 763</a:t>
                      </a: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4 485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5 072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113 %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3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на имущество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10 493</a:t>
                      </a: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10 492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9 691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- 801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92 %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за пользование природными ресурсами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3 883</a:t>
                      </a: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3 823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3 858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101 %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9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налоги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121</a:t>
                      </a: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117 %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86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</a:t>
                      </a: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2 325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1 970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- 355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85 %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2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налоговые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неналоговые доходы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1 931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82 890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85 857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2 967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14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 Дорожный фонд АО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8 853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8 853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7 947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- 906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Справочно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                и неналоговые доходы                   без Дорожного фонда АО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73 078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74 037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77 910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3 873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313" name="Rectangle 84"/>
          <p:cNvSpPr>
            <a:spLocks noChangeArrowheads="1"/>
          </p:cNvSpPr>
          <p:nvPr/>
        </p:nvSpPr>
        <p:spPr bwMode="auto">
          <a:xfrm flipV="1">
            <a:off x="323850" y="6811965"/>
            <a:ext cx="8820150" cy="4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ru-RU" sz="1200" b="1">
              <a:solidFill>
                <a:schemeClr val="tx2"/>
              </a:solidFill>
              <a:latin typeface="Georgia" pitchFamily="18" charset="0"/>
            </a:endParaRPr>
          </a:p>
        </p:txBody>
      </p:sp>
      <p:sp>
        <p:nvSpPr>
          <p:cNvPr id="9314" name="Rectangle 2"/>
          <p:cNvSpPr>
            <a:spLocks noChangeArrowheads="1"/>
          </p:cNvSpPr>
          <p:nvPr/>
        </p:nvSpPr>
        <p:spPr bwMode="auto">
          <a:xfrm rot="10800000" flipV="1">
            <a:off x="251521" y="6309322"/>
            <a:ext cx="8429625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>
                <a:solidFill>
                  <a:schemeClr val="tx2"/>
                </a:solidFill>
                <a:latin typeface="Trebuchet MS" pitchFamily="34" charset="0"/>
              </a:rPr>
              <a:t> </a:t>
            </a:r>
            <a:endParaRPr lang="ru-RU" b="1">
              <a:solidFill>
                <a:schemeClr val="tx2"/>
              </a:solidFill>
            </a:endParaRPr>
          </a:p>
          <a:p>
            <a:endParaRPr lang="ru-RU" sz="1600">
              <a:solidFill>
                <a:schemeClr val="tx2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978149" y="-52679"/>
            <a:ext cx="2133600" cy="476250"/>
          </a:xfrm>
        </p:spPr>
        <p:txBody>
          <a:bodyPr/>
          <a:lstStyle/>
          <a:p>
            <a:pPr>
              <a:defRPr/>
            </a:pPr>
            <a:fld id="{A2D12270-39D4-466B-96B2-8519A14626EB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827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>
                <a:solidFill>
                  <a:schemeClr val="tx1"/>
                </a:solidFill>
              </a:rPr>
              <a:pPr/>
              <a:t>3</a:t>
            </a:fld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620277"/>
              </p:ext>
            </p:extLst>
          </p:nvPr>
        </p:nvGraphicFramePr>
        <p:xfrm>
          <a:off x="179510" y="640079"/>
          <a:ext cx="8624123" cy="5423624"/>
        </p:xfrm>
        <a:graphic>
          <a:graphicData uri="http://schemas.openxmlformats.org/drawingml/2006/table">
            <a:tbl>
              <a:tblPr/>
              <a:tblGrid>
                <a:gridCol w="4317889"/>
                <a:gridCol w="1203346"/>
                <a:gridCol w="1132561"/>
                <a:gridCol w="1132561"/>
                <a:gridCol w="837766"/>
              </a:tblGrid>
              <a:tr h="1033847"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межбюджетных трансфертов</a:t>
                      </a:r>
                      <a:endParaRPr lang="ru-RU" sz="15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год </a:t>
                      </a: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(ожидаемое/</a:t>
                      </a:r>
                      <a:r>
                        <a:rPr lang="ru-RU" sz="15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оценка</a:t>
                      </a: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(проект),</a:t>
                      </a:r>
                    </a:p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Отклонение 2023 г. -2022 г., млн. рублей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3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Темп  прироста </a:t>
                      </a: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2023/2022</a:t>
                      </a:r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23716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82 890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85 857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216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2 967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+ 4 %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45147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Безвозмездные поступления, всего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48 517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43 612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216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- 4 905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- 10 %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6984">
                <a:tc>
                  <a:txBody>
                    <a:bodyPr/>
                    <a:lstStyle/>
                    <a:p>
                      <a:r>
                        <a:rPr lang="ru-RU" sz="1200" i="1" dirty="0" smtClean="0"/>
                        <a:t>из них:</a:t>
                      </a:r>
                      <a:endParaRPr lang="ru-RU" sz="1200" i="1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26330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дотации на выравнивание бюджетной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обеспеченности и дотации на повышение оплаты труда </a:t>
                      </a:r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из федерального бюджета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12 121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13 203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44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1 082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+ 9 %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7436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субсидии, субвенции и иные целевые межбюджетные трансферты из федерального бюджета*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1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28 138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24 260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44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 fontAlgn="ctr">
                        <a:buFontTx/>
                        <a:buNone/>
                      </a:pPr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- 3 878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- 14 %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7886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поступления от Фонда ЖКХ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1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7 233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6 000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44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-1 233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- 13 %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5782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поступления от организаций</a:t>
                      </a:r>
                      <a:r>
                        <a:rPr kumimoji="0" lang="ru-RU" sz="16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1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298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44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- 148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- 50 %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5782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ВСЕГО ДОХОДОВ</a:t>
                      </a:r>
                      <a:endParaRPr kumimoji="0" lang="ru-RU" sz="18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1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131 407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129 469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- 1 938</a:t>
                      </a:r>
                      <a:endParaRPr lang="ru-RU" sz="20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- 1 %</a:t>
                      </a:r>
                      <a:endParaRPr lang="ru-RU" sz="20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9545" y="129626"/>
            <a:ext cx="8820472" cy="428628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Доходы  областного бюджета </a:t>
            </a:r>
            <a:endParaRPr lang="ru-RU" sz="20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7471" y="6021288"/>
            <a:ext cx="85817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 администраторов доходов</a:t>
            </a:r>
          </a:p>
        </p:txBody>
      </p:sp>
    </p:spTree>
    <p:extLst>
      <p:ext uri="{BB962C8B-B14F-4D97-AF65-F5344CB8AC3E}">
        <p14:creationId xmlns:p14="http://schemas.microsoft.com/office/powerpoint/2010/main" val="400293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07504" y="6093296"/>
            <a:ext cx="8712968" cy="44901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371022" y="386108"/>
            <a:ext cx="8229600" cy="107157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Структура расходов областного бюджета 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(по источникам финансирования), млн. рублей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7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7320231"/>
              </p:ext>
            </p:extLst>
          </p:nvPr>
        </p:nvGraphicFramePr>
        <p:xfrm>
          <a:off x="263686" y="1250387"/>
          <a:ext cx="7963818" cy="50251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>
                <a:solidFill>
                  <a:schemeClr val="tx1"/>
                </a:solidFill>
              </a:rPr>
              <a:pPr/>
              <a:t>4</a:t>
            </a:fld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5004048" y="1811677"/>
            <a:ext cx="1152128" cy="361413"/>
          </a:xfrm>
          <a:prstGeom prst="straightConnector1">
            <a:avLst/>
          </a:prstGeom>
          <a:ln w="57150">
            <a:solidFill>
              <a:schemeClr val="accent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034426" y="2393237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+ 8%</a:t>
            </a:r>
            <a:endParaRPr lang="ru-RU" sz="20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15616" y="3620425"/>
            <a:ext cx="12422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бластные средства</a:t>
            </a: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28184" y="2972039"/>
            <a:ext cx="12422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бластные средства</a:t>
            </a: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37058" y="1897844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- 22 %</a:t>
            </a:r>
            <a:endParaRPr lang="ru-RU" sz="2000" b="1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3686" y="6100532"/>
            <a:ext cx="8757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года сформированы с дефицитом– 15,9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 учетом допустимых превышений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19996" y="2833539"/>
            <a:ext cx="124221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104 258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областные средства</a:t>
            </a: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74736" y="116632"/>
            <a:ext cx="762000" cy="432048"/>
          </a:xfrm>
        </p:spPr>
        <p:txBody>
          <a:bodyPr/>
          <a:lstStyle/>
          <a:p>
            <a:r>
              <a:rPr lang="ru-RU" dirty="0" smtClean="0"/>
              <a:t>99</a:t>
            </a:r>
            <a:endParaRPr lang="ru-RU" dirty="0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79512" y="548680"/>
            <a:ext cx="8784976" cy="10229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Информация о дополнительной потребности на 2023 год на повышение заработной платы работников бюджетной сферы Архангельской области –                      </a:t>
            </a:r>
            <a:r>
              <a:rPr kumimoji="0" lang="ru-RU" sz="2000" b="1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прирост к  2022 году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млн. рублей</a:t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10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1910351"/>
              </p:ext>
            </p:extLst>
          </p:nvPr>
        </p:nvGraphicFramePr>
        <p:xfrm>
          <a:off x="2555776" y="1628800"/>
          <a:ext cx="6408712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/>
          </p:nvPr>
        </p:nvGraphicFramePr>
        <p:xfrm>
          <a:off x="0" y="1844824"/>
          <a:ext cx="2555776" cy="1956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5616"/>
                <a:gridCol w="1440160"/>
              </a:tblGrid>
              <a:tr h="329179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МРОТ, рублей/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мес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4305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01.01.2020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12 130 (+ 7,5%)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01.01.2021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40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12 792 (+ 5,5%)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01.01.2022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40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13 890 (+ 8,6%)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01.06.2022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15 279 (+10,0%)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01.01.2023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16 242 (+6,3%)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/>
          </p:nvPr>
        </p:nvGraphicFramePr>
        <p:xfrm>
          <a:off x="0" y="4077072"/>
          <a:ext cx="2555776" cy="2468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5616"/>
                <a:gridCol w="1440160"/>
              </a:tblGrid>
              <a:tr h="36576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Заработная плата «указных» категорий, рублей/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мес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49 200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год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53 726 (+ 9,2%)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 год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59 045 (+ 9,9%)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2024 год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63 592 (+ 7,7%)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2025 год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67 725 (+ 6,5%)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Номер слайда 4"/>
          <p:cNvSpPr txBox="1">
            <a:spLocks/>
          </p:cNvSpPr>
          <p:nvPr/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347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>
                <a:solidFill>
                  <a:schemeClr val="tx1"/>
                </a:solidFill>
              </a:rPr>
              <a:pPr/>
              <a:t>6</a:t>
            </a:fld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01271" y="280046"/>
            <a:ext cx="8280920" cy="4286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Общие параметры областного бюджета на 2022 - 2023 годы</a:t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Group 3"/>
          <p:cNvGraphicFramePr>
            <a:graphicFrameLocks noGrp="1"/>
          </p:cNvGraphicFramePr>
          <p:nvPr>
            <p:extLst/>
          </p:nvPr>
        </p:nvGraphicFramePr>
        <p:xfrm>
          <a:off x="113239" y="620688"/>
          <a:ext cx="8707232" cy="6206592"/>
        </p:xfrm>
        <a:graphic>
          <a:graphicData uri="http://schemas.openxmlformats.org/drawingml/2006/table">
            <a:tbl>
              <a:tblPr/>
              <a:tblGrid>
                <a:gridCol w="4097521"/>
                <a:gridCol w="1390230"/>
                <a:gridCol w="1170720"/>
                <a:gridCol w="976703"/>
                <a:gridCol w="1072058"/>
              </a:tblGrid>
              <a:tr h="488426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год              </a:t>
                      </a:r>
                      <a:r>
                        <a:rPr lang="ru-RU" sz="14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(ожидаемое),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(проект), млн. рублей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Прирост(+)/снижение(-) к  </a:t>
                      </a:r>
                      <a:r>
                        <a:rPr lang="ru-RU" sz="12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ожидаемому 2022 г.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4660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  <a:endParaRPr lang="ru-RU" sz="1200" b="1" i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200" b="1" i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449580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ДОХОДЫ, ВСЕГО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131 407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129 469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- 1 938</a:t>
                      </a:r>
                      <a:endParaRPr lang="ru-RU" sz="1800" b="1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- 1 %</a:t>
                      </a:r>
                      <a:endParaRPr lang="ru-RU" sz="1800" b="1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41577">
                <a:tc>
                  <a:txBody>
                    <a:bodyPr/>
                    <a:lstStyle/>
                    <a:p>
                      <a:pPr marL="108000" algn="l"/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15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82 890</a:t>
                      </a:r>
                      <a:endParaRPr lang="ru-RU" sz="15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85 857</a:t>
                      </a:r>
                      <a:endParaRPr lang="ru-RU" sz="15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2 967</a:t>
                      </a:r>
                      <a:endParaRPr lang="ru-RU" sz="1500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+ 3 %</a:t>
                      </a:r>
                      <a:endParaRPr lang="ru-RU" sz="1500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2336">
                <a:tc>
                  <a:txBody>
                    <a:bodyPr/>
                    <a:lstStyle/>
                    <a:p>
                      <a:pPr marL="108000" algn="l"/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48 517</a:t>
                      </a:r>
                      <a:endParaRPr lang="ru-RU" sz="15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43 612</a:t>
                      </a:r>
                      <a:endParaRPr lang="ru-RU" sz="15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- 4 905</a:t>
                      </a:r>
                      <a:endParaRPr lang="ru-RU" sz="1500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- 10 %</a:t>
                      </a:r>
                      <a:endParaRPr lang="ru-RU" sz="1500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73251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РАСХОДЫ, ВСЕГО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140 554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143 148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800" b="1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2 594</a:t>
                      </a:r>
                      <a:endParaRPr lang="ru-RU" sz="1800" b="1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+ 2 %</a:t>
                      </a:r>
                      <a:endParaRPr lang="ru-RU" sz="1800" b="1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61555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ДЕФИЦИТ (-)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- 9 147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- 13 679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- 4 532</a:t>
                      </a:r>
                      <a:endParaRPr lang="ru-RU" sz="1800" b="1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1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55304"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дефицита</a:t>
                      </a:r>
                      <a:endParaRPr lang="ru-RU" sz="14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11 %</a:t>
                      </a:r>
                      <a:endParaRPr lang="ru-RU" sz="14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16 %</a:t>
                      </a:r>
                      <a:endParaRPr lang="ru-RU" sz="14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+ 5 </a:t>
                      </a:r>
                      <a:r>
                        <a:rPr lang="ru-RU" sz="1400" b="0" i="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п.п</a:t>
                      </a:r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b="0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0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2314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ИСТОЧНИКИ ФИНАНСИРОВ-Я ДЕФИЦИТА</a:t>
                      </a:r>
                      <a:endParaRPr lang="ru-RU" sz="14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9 147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13 679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4 532</a:t>
                      </a:r>
                      <a:endParaRPr lang="ru-RU" sz="1600" b="1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26535">
                <a:tc>
                  <a:txBody>
                    <a:bodyPr/>
                    <a:lstStyle/>
                    <a:p>
                      <a:pPr marL="108000" algn="l">
                        <a:lnSpc>
                          <a:spcPts val="1500"/>
                        </a:lnSpc>
                      </a:pPr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сальдо по привлечению/погашению </a:t>
                      </a:r>
                      <a:b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бюджетных кредитов</a:t>
                      </a:r>
                      <a:endParaRPr lang="ru-RU" sz="15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10 801</a:t>
                      </a:r>
                      <a:endParaRPr lang="ru-RU" sz="15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908</a:t>
                      </a:r>
                      <a:endParaRPr lang="ru-RU" sz="15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- 9 893</a:t>
                      </a:r>
                      <a:endParaRPr lang="ru-RU" sz="1500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500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7711">
                <a:tc>
                  <a:txBody>
                    <a:bodyPr/>
                    <a:lstStyle/>
                    <a:p>
                      <a:pPr marL="108000" algn="l">
                        <a:lnSpc>
                          <a:spcPts val="1500"/>
                        </a:lnSpc>
                      </a:pPr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сальдо по привлечению/погашению кредитов</a:t>
                      </a:r>
                      <a:r>
                        <a:rPr lang="ru-RU" sz="15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кредитных организаций</a:t>
                      </a:r>
                      <a:endParaRPr lang="ru-RU" sz="15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- 1 778</a:t>
                      </a:r>
                      <a:endParaRPr lang="ru-RU" sz="15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12 699</a:t>
                      </a:r>
                      <a:endParaRPr lang="ru-RU" sz="15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14 477</a:t>
                      </a:r>
                      <a:endParaRPr lang="ru-RU" sz="1500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500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1577">
                <a:tc>
                  <a:txBody>
                    <a:bodyPr/>
                    <a:lstStyle/>
                    <a:p>
                      <a:pPr marL="108000" algn="l">
                        <a:lnSpc>
                          <a:spcPts val="1600"/>
                        </a:lnSpc>
                      </a:pPr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иные источники</a:t>
                      </a:r>
                      <a:endParaRPr lang="ru-RU" sz="15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124</a:t>
                      </a:r>
                      <a:endParaRPr lang="ru-RU" sz="15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ru-RU" sz="15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500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- 52</a:t>
                      </a:r>
                      <a:endParaRPr lang="ru-RU" sz="1500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500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5047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ГОСУДАРСТВЕННЫЙ ДОЛГ                    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конец периода</a:t>
                      </a:r>
                      <a:endParaRPr lang="ru-RU" sz="14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51 650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65 258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r>
                        <a:rPr lang="ru-RU" sz="1800" b="1" i="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608</a:t>
                      </a:r>
                      <a:endParaRPr lang="ru-RU" sz="1800" b="1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+26 %</a:t>
                      </a:r>
                      <a:endParaRPr lang="ru-RU" sz="1800" b="1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55304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Уровень государственного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долга (%)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62 %</a:t>
                      </a:r>
                      <a:endParaRPr lang="ru-RU" sz="16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76 %</a:t>
                      </a:r>
                      <a:endParaRPr lang="ru-RU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+ 14 </a:t>
                      </a:r>
                      <a:r>
                        <a:rPr lang="ru-RU" sz="1400" i="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п.п</a:t>
                      </a:r>
                      <a:r>
                        <a:rPr lang="ru-RU" sz="1400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i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931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>
                <a:solidFill>
                  <a:schemeClr val="tx1"/>
                </a:solidFill>
              </a:rPr>
              <a:pPr/>
              <a:t>7</a:t>
            </a:fld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898919"/>
              </p:ext>
            </p:extLst>
          </p:nvPr>
        </p:nvGraphicFramePr>
        <p:xfrm>
          <a:off x="237329" y="515985"/>
          <a:ext cx="8799166" cy="6352814"/>
        </p:xfrm>
        <a:graphic>
          <a:graphicData uri="http://schemas.openxmlformats.org/drawingml/2006/table">
            <a:tbl>
              <a:tblPr/>
              <a:tblGrid>
                <a:gridCol w="5182575"/>
                <a:gridCol w="1162261"/>
                <a:gridCol w="1234902"/>
                <a:gridCol w="1219428"/>
              </a:tblGrid>
              <a:tr h="813836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 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01.11.2021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              млн. руб.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 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01.11.2022,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млн. руб.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Темп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прироста, </a:t>
                      </a:r>
                    </a:p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43241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ДОХОДЫ, ВСЕГО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42 575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47 106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+11 %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632983">
                <a:tc>
                  <a:txBody>
                    <a:bodyPr/>
                    <a:lstStyle/>
                    <a:p>
                      <a:pPr marL="108000" algn="l"/>
                      <a:r>
                        <a:rPr lang="ru-RU" sz="1600" i="0" dirty="0" smtClean="0">
                          <a:latin typeface="Times New Roman" pitchFamily="18" charset="0"/>
                          <a:cs typeface="Times New Roman" pitchFamily="18" charset="0"/>
                        </a:rPr>
                        <a:t>из них </a:t>
                      </a:r>
                    </a:p>
                    <a:p>
                      <a:pPr marL="108000" algn="l"/>
                      <a:r>
                        <a:rPr lang="ru-RU" sz="20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13 079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13 761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+5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32983">
                <a:tc>
                  <a:txBody>
                    <a:bodyPr/>
                    <a:lstStyle/>
                    <a:p>
                      <a:pPr algn="l"/>
                      <a:r>
                        <a:rPr lang="ru-RU" sz="1800" b="0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</a:t>
                      </a:r>
                      <a:r>
                        <a:rPr lang="ru-RU" sz="1800" b="0" i="1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Справочно</a:t>
                      </a:r>
                      <a:r>
                        <a:rPr lang="ru-RU" sz="1800" b="0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: налоговые и неналоговые доходы </a:t>
                      </a:r>
                    </a:p>
                    <a:p>
                      <a:pPr algn="l"/>
                      <a:r>
                        <a:rPr lang="ru-RU" sz="1800" b="0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           без акцизов на нефтепродукты</a:t>
                      </a:r>
                      <a:endParaRPr lang="ru-RU" sz="1800" b="0" i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12 752</a:t>
                      </a:r>
                      <a:endParaRPr lang="ru-RU" sz="1800" b="0" i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13 346</a:t>
                      </a:r>
                      <a:endParaRPr lang="ru-RU" sz="1800" b="0" i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+5 %</a:t>
                      </a:r>
                      <a:endParaRPr lang="ru-RU" sz="1800" b="0" i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1847">
                <a:tc>
                  <a:txBody>
                    <a:bodyPr/>
                    <a:lstStyle/>
                    <a:p>
                      <a:pPr algn="l"/>
                      <a:r>
                        <a:rPr lang="ru-RU" sz="20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безвозмездные поступления</a:t>
                      </a:r>
                      <a:endParaRPr lang="ru-RU" sz="20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29 496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33 345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+ 13 %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8693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РАСХОДЫ, ВСЕГО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42 754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46 655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+9 %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72160">
                <a:tc>
                  <a:txBody>
                    <a:bodyPr/>
                    <a:lstStyle/>
                    <a:p>
                      <a:pPr algn="l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ДЕФИЦИТ (-), ПРОФИЦИТ (+)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- 179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+ 451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80852">
                <a:tc>
                  <a:txBody>
                    <a:bodyPr/>
                    <a:lstStyle/>
                    <a:p>
                      <a:pPr algn="l"/>
                      <a:endParaRPr lang="ru-RU" sz="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205682">
                <a:tc>
                  <a:txBody>
                    <a:bodyPr/>
                    <a:lstStyle/>
                    <a:p>
                      <a:pPr algn="l"/>
                      <a:r>
                        <a:rPr lang="ru-RU" sz="2000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Муниципальный долг, </a:t>
                      </a:r>
                      <a:r>
                        <a:rPr lang="ru-RU" sz="1800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  <a:p>
                      <a:pPr algn="l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из них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</a:t>
                      </a: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коммерческие кредиты</a:t>
                      </a:r>
                    </a:p>
                    <a:p>
                      <a:pPr algn="l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     -</a:t>
                      </a:r>
                      <a:r>
                        <a:rPr lang="ru-RU" sz="18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бюджетные кредиты</a:t>
                      </a:r>
                    </a:p>
                    <a:p>
                      <a:pPr algn="l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     - муниципальные гарантии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  <a:alpha val="2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3 120</a:t>
                      </a:r>
                    </a:p>
                    <a:p>
                      <a:pPr algn="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2 408</a:t>
                      </a:r>
                    </a:p>
                    <a:p>
                      <a:pPr algn="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711</a:t>
                      </a:r>
                    </a:p>
                    <a:p>
                      <a:pPr algn="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  <a:alpha val="2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3 355</a:t>
                      </a:r>
                    </a:p>
                    <a:p>
                      <a:pPr algn="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584</a:t>
                      </a:r>
                    </a:p>
                    <a:p>
                      <a:pPr algn="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2 769</a:t>
                      </a:r>
                    </a:p>
                    <a:p>
                      <a:pPr algn="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  <a:alpha val="2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+ 8 %</a:t>
                      </a:r>
                    </a:p>
                    <a:p>
                      <a:pPr marL="0" indent="0" algn="r">
                        <a:buFontTx/>
                        <a:buNone/>
                      </a:pPr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- 76</a:t>
                      </a:r>
                      <a:r>
                        <a:rPr lang="ru-RU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%</a:t>
                      </a:r>
                    </a:p>
                    <a:p>
                      <a:pPr marL="0" indent="0" algn="r">
                        <a:buFontTx/>
                        <a:buNone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рост в 3,9 раз</a:t>
                      </a:r>
                    </a:p>
                    <a:p>
                      <a:pPr marL="0" indent="0" algn="r">
                        <a:buFontTx/>
                        <a:buNone/>
                      </a:pPr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  <a:alpha val="27000"/>
                      </a:schemeClr>
                    </a:solidFill>
                  </a:tcPr>
                </a:tc>
              </a:tr>
              <a:tr h="1085114">
                <a:tc>
                  <a:txBody>
                    <a:bodyPr/>
                    <a:lstStyle/>
                    <a:p>
                      <a:pPr algn="l"/>
                      <a:r>
                        <a:rPr lang="ru-RU" sz="1800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Просроченная кредиторская задолженность:</a:t>
                      </a:r>
                    </a:p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по обязательствам  местного бюджета</a:t>
                      </a:r>
                    </a:p>
                    <a:p>
                      <a:pPr algn="l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- по обязательствам бюджетных и автономных </a:t>
                      </a:r>
                    </a:p>
                    <a:p>
                      <a:pPr algn="l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учреждений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</a:p>
                    <a:p>
                      <a:pPr algn="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</a:p>
                    <a:p>
                      <a:pPr algn="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</a:p>
                    <a:p>
                      <a:pPr algn="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  <a:p>
                      <a:pPr algn="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buFontTx/>
                        <a:buNone/>
                      </a:pPr>
                      <a:r>
                        <a:rPr lang="ru-RU" sz="2000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- 22 %</a:t>
                      </a:r>
                    </a:p>
                    <a:p>
                      <a:pPr marL="0" indent="0" algn="r">
                        <a:buFontTx/>
                        <a:buNone/>
                      </a:pPr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- 54</a:t>
                      </a:r>
                      <a:r>
                        <a:rPr lang="ru-RU" sz="18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%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рост в 2 раза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26695" y="44624"/>
            <a:ext cx="8501122" cy="428628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Отдельные показатели исполнения  местных бюджетов</a:t>
            </a:r>
          </a:p>
        </p:txBody>
      </p:sp>
    </p:spTree>
    <p:extLst>
      <p:ext uri="{BB962C8B-B14F-4D97-AF65-F5344CB8AC3E}">
        <p14:creationId xmlns:p14="http://schemas.microsoft.com/office/powerpoint/2010/main" val="395614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2844" y="285728"/>
            <a:ext cx="9001156" cy="500069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Динамика налоговых и неналоговых доходов местных бюджетов</a:t>
            </a:r>
            <a:endParaRPr lang="ru-RU" sz="1900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9898" name="Group 2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9425857"/>
              </p:ext>
            </p:extLst>
          </p:nvPr>
        </p:nvGraphicFramePr>
        <p:xfrm>
          <a:off x="301618" y="926403"/>
          <a:ext cx="8395425" cy="5527713"/>
        </p:xfrm>
        <a:graphic>
          <a:graphicData uri="http://schemas.openxmlformats.org/drawingml/2006/table">
            <a:tbl>
              <a:tblPr/>
              <a:tblGrid>
                <a:gridCol w="2774112"/>
                <a:gridCol w="1296144"/>
                <a:gridCol w="1080120"/>
                <a:gridCol w="1080120"/>
                <a:gridCol w="1152128"/>
                <a:gridCol w="1012801"/>
              </a:tblGrid>
              <a:tr h="486373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 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2023 г.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67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(на 01.11.2022 ),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оценка, млн. руб. 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проект, млн.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отклонение 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оценки 2022 г.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3804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процен-тов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4656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НДФЛ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12 822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13 958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536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Акцизы (нефтепродукты)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101 %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252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на совокупный доход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1 167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111 %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90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на имущество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kumimoji="0" lang="ru-RU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т.ч</a:t>
                      </a: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транспортный налог с </a:t>
                      </a:r>
                      <a:r>
                        <a:rPr kumimoji="0" lang="ru-RU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физ.лиц</a:t>
                      </a:r>
                      <a:endParaRPr kumimoji="0" lang="ru-RU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1 690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926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221 %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379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Государственная пошлина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116 %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1 989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2 135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2 088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-47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98 %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995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налоговые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неналоговые доходы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16 601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17 690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19 884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2 194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313" name="Rectangle 84"/>
          <p:cNvSpPr>
            <a:spLocks noChangeArrowheads="1"/>
          </p:cNvSpPr>
          <p:nvPr/>
        </p:nvSpPr>
        <p:spPr bwMode="auto">
          <a:xfrm flipV="1">
            <a:off x="323850" y="6811965"/>
            <a:ext cx="8820150" cy="4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ru-RU" sz="1200" b="1">
              <a:solidFill>
                <a:schemeClr val="tx2"/>
              </a:solidFill>
              <a:latin typeface="Georgia" pitchFamily="18" charset="0"/>
            </a:endParaRPr>
          </a:p>
        </p:txBody>
      </p:sp>
      <p:sp>
        <p:nvSpPr>
          <p:cNvPr id="9314" name="Rectangle 2"/>
          <p:cNvSpPr>
            <a:spLocks noChangeArrowheads="1"/>
          </p:cNvSpPr>
          <p:nvPr/>
        </p:nvSpPr>
        <p:spPr bwMode="auto">
          <a:xfrm rot="10800000" flipV="1">
            <a:off x="251521" y="6309322"/>
            <a:ext cx="8429625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>
                <a:solidFill>
                  <a:schemeClr val="tx2"/>
                </a:solidFill>
                <a:latin typeface="Trebuchet MS" pitchFamily="34" charset="0"/>
              </a:rPr>
              <a:t> </a:t>
            </a:r>
            <a:endParaRPr lang="ru-RU" b="1">
              <a:solidFill>
                <a:schemeClr val="tx2"/>
              </a:solidFill>
            </a:endParaRPr>
          </a:p>
          <a:p>
            <a:endParaRPr lang="ru-RU" sz="1600">
              <a:solidFill>
                <a:schemeClr val="tx2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948264" y="71417"/>
            <a:ext cx="2133600" cy="476250"/>
          </a:xfrm>
        </p:spPr>
        <p:txBody>
          <a:bodyPr/>
          <a:lstStyle/>
          <a:p>
            <a:pPr>
              <a:defRPr/>
            </a:pPr>
            <a:fld id="{A2D12270-39D4-466B-96B2-8519A14626EB}" type="slidenum">
              <a:rPr lang="ru-RU" smtClean="0">
                <a:solidFill>
                  <a:schemeClr val="tx1"/>
                </a:solidFill>
              </a:rPr>
              <a:pPr>
                <a:defRPr/>
              </a:pPr>
              <a:t>8</a:t>
            </a:fld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61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7036817" y="729735"/>
            <a:ext cx="1998031" cy="5269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>
                <a:solidFill>
                  <a:schemeClr val="tx1"/>
                </a:solidFill>
              </a:rPr>
              <a:pPr/>
              <a:t>9</a:t>
            </a:fld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395536" y="49149"/>
            <a:ext cx="8229600" cy="107157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Структура межбюджетных трансфертов (МБТ)                       муниципальным образованиям 2021-2022 гг., млн. рублей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7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9561840"/>
              </p:ext>
            </p:extLst>
          </p:nvPr>
        </p:nvGraphicFramePr>
        <p:xfrm>
          <a:off x="714348" y="1256722"/>
          <a:ext cx="8106124" cy="52686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987392" y="698929"/>
            <a:ext cx="2096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88 %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объема МБТ-2023г. распределено к 1 чт.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35896" y="1222149"/>
            <a:ext cx="96051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45 038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80112" y="2636912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+ 8%</a:t>
            </a:r>
            <a:endParaRPr lang="ru-RU" sz="20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80112" y="1968746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- 38%</a:t>
            </a:r>
            <a:endParaRPr lang="ru-RU" sz="2000" b="1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90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12087</TotalTime>
  <Words>1873</Words>
  <Application>Microsoft Office PowerPoint</Application>
  <PresentationFormat>Экран (4:3)</PresentationFormat>
  <Paragraphs>601</Paragraphs>
  <Slides>14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Arial</vt:lpstr>
      <vt:lpstr>Calibri</vt:lpstr>
      <vt:lpstr>Georgia</vt:lpstr>
      <vt:lpstr>Times New Roman</vt:lpstr>
      <vt:lpstr>Trebuchet MS</vt:lpstr>
      <vt:lpstr>Wingdings 2</vt:lpstr>
      <vt:lpstr>Wingdings 3</vt:lpstr>
      <vt:lpstr>Городская</vt:lpstr>
      <vt:lpstr>           Координационный совет  представительных органов  муниципальных образований Архангельской области    Об областном бюджете  и межбюджетных отношениях на 2023 год  и на плановый период 2024 и 2025 годов</vt:lpstr>
      <vt:lpstr> Динамика налоговых и неналоговых доходов областного  бюджета                          (исходя из показателей прогноза СЭР Архангельской области и Ненецкого АО)</vt:lpstr>
      <vt:lpstr>Доходы  областного бюджета </vt:lpstr>
      <vt:lpstr>Презентация PowerPoint</vt:lpstr>
      <vt:lpstr>Презентация PowerPoint</vt:lpstr>
      <vt:lpstr>Общие параметры областного бюджета на 2022 - 2023 годы </vt:lpstr>
      <vt:lpstr>Отдельные показатели исполнения  местных бюджетов</vt:lpstr>
      <vt:lpstr> Динамика налоговых и неналоговых доходов местных бюджетов</vt:lpstr>
      <vt:lpstr>Презентация PowerPoint</vt:lpstr>
      <vt:lpstr>Отдельные сопоставимые виды нецелевой финансовой поддержки                               муниципальных образований</vt:lpstr>
      <vt:lpstr>Субвенции бюджетам муниципальных образований, млн. рублей</vt:lpstr>
      <vt:lpstr>Субсидии бюджетам муниципальных образований, млн. рублей</vt:lpstr>
      <vt:lpstr>Иные целевые межбюджетные трансферты (МБТ)  бюджетам муниципальных образований, млн. рублей</vt:lpstr>
      <vt:lpstr>1. Областная адресная инвестиционная программа на 2023 год  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Материалы к докладу о проекте областного бюджета на 2014-2016 годы</dc:title>
  <dc:creator>Usacheva</dc:creator>
  <cp:lastModifiedBy>minfin user</cp:lastModifiedBy>
  <cp:revision>1215</cp:revision>
  <cp:lastPrinted>2022-11-03T06:58:59Z</cp:lastPrinted>
  <dcterms:created xsi:type="dcterms:W3CDTF">2013-10-05T06:58:27Z</dcterms:created>
  <dcterms:modified xsi:type="dcterms:W3CDTF">2022-11-23T06:11:32Z</dcterms:modified>
</cp:coreProperties>
</file>