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13"/>
  </p:notesMasterIdLst>
  <p:sldIdLst>
    <p:sldId id="261" r:id="rId2"/>
    <p:sldId id="317" r:id="rId3"/>
    <p:sldId id="333" r:id="rId4"/>
    <p:sldId id="354" r:id="rId5"/>
    <p:sldId id="311" r:id="rId6"/>
    <p:sldId id="347" r:id="rId7"/>
    <p:sldId id="352" r:id="rId8"/>
    <p:sldId id="323" r:id="rId9"/>
    <p:sldId id="324" r:id="rId10"/>
    <p:sldId id="353" r:id="rId11"/>
    <p:sldId id="269" r:id="rId12"/>
  </p:sldIdLst>
  <p:sldSz cx="9144000" cy="5143500" type="screen16x9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6DDAE3BF-5301-4088-943A-DDB8689F6A1C}">
          <p14:sldIdLst>
            <p14:sldId id="261"/>
          </p14:sldIdLst>
        </p14:section>
        <p14:section name="Семеноводство" id="{2BEE6EAC-ABE0-40C2-9ADF-E43AFB21C650}">
          <p14:sldIdLst>
            <p14:sldId id="271"/>
            <p14:sldId id="284"/>
            <p14:sldId id="275"/>
            <p14:sldId id="276"/>
            <p14:sldId id="277"/>
            <p14:sldId id="278"/>
          </p14:sldIdLst>
        </p14:section>
        <p14:section name="Фито" id="{54F46247-639B-47FE-9F3F-2A91B9C20595}">
          <p14:sldIdLst>
            <p14:sldId id="282"/>
            <p14:sldId id="283"/>
            <p14:sldId id="290"/>
            <p14:sldId id="288"/>
            <p14:sldId id="286"/>
          </p14:sldIdLst>
        </p14:section>
        <p14:section name="Земельный надзор" id="{F2304C9B-47BE-4F5E-A574-0B2962BA2A67}">
          <p14:sldIdLst>
            <p14:sldId id="303"/>
            <p14:sldId id="304"/>
            <p14:sldId id="305"/>
            <p14:sldId id="306"/>
            <p14:sldId id="307"/>
            <p14:sldId id="308"/>
            <p14:sldId id="310"/>
          </p14:sldIdLst>
        </p14:section>
        <p14:section name="Зерно" id="{16BB0A58-850E-4F65-8C39-60DEC7B1A0C5}">
          <p14:sldIdLst>
            <p14:sldId id="291"/>
            <p14:sldId id="294"/>
            <p14:sldId id="295"/>
            <p14:sldId id="296"/>
            <p14:sldId id="297"/>
            <p14:sldId id="298"/>
            <p14:sldId id="299"/>
          </p14:sldIdLst>
        </p14:section>
        <p14:section name="Пестициды" id="{F480A361-B4EE-425A-AEDA-CD907E633793}">
          <p14:sldIdLst>
            <p14:sldId id="292"/>
            <p14:sldId id="300"/>
            <p14:sldId id="301"/>
            <p14:sldId id="302"/>
          </p14:sldIdLst>
        </p14:section>
        <p14:section name="конец" id="{00B89F77-7B96-48AB-A9F5-6C40B8F5CE22}">
          <p14:sldIdLst>
            <p14:sldId id="309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7A37"/>
    <a:srgbClr val="139D2D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37" autoAdjust="0"/>
    <p:restoredTop sz="94595" autoAdjust="0"/>
  </p:normalViewPr>
  <p:slideViewPr>
    <p:cSldViewPr>
      <p:cViewPr>
        <p:scale>
          <a:sx n="89" d="100"/>
          <a:sy n="89" d="100"/>
        </p:scale>
        <p:origin x="-2274" y="-10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8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Проводились мероприятия по МЗК</c:v>
                </c:pt>
                <c:pt idx="1">
                  <c:v>Не проводились мероприятия по МЗК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</c:v>
                </c:pt>
                <c:pt idx="1">
                  <c:v>12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1611841108563692"/>
          <c:y val="0.20041569455245714"/>
          <c:w val="0.27887956893678484"/>
          <c:h val="0.7995843054475427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666D1-DA97-4D31-ABEE-959D09BDB3A9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0E552-818F-43FC-9DAB-4898807C86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8536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48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34321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95385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исунок 9">
            <a:extLst>
              <a:ext uri="{FF2B5EF4-FFF2-40B4-BE49-F238E27FC236}">
                <a16:creationId xmlns="" xmlns:a16="http://schemas.microsoft.com/office/drawing/2014/main" id="{F1DB2C0F-AAB6-40B8-8680-1871B79DD33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336257" y="3"/>
            <a:ext cx="4807744" cy="5143499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35521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7DFAA08-4FC2-45F2-AA2E-AE1BA6DBE2C1}"/>
              </a:ext>
            </a:extLst>
          </p:cNvPr>
          <p:cNvSpPr/>
          <p:nvPr userDrawn="1"/>
        </p:nvSpPr>
        <p:spPr>
          <a:xfrm>
            <a:off x="5145756" y="0"/>
            <a:ext cx="3994925" cy="5145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51" y="281337"/>
            <a:ext cx="4218750" cy="50166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E1EF14B-4156-4532-A398-ABD8355C3859}"/>
              </a:ext>
            </a:extLst>
          </p:cNvPr>
          <p:cNvSpPr/>
          <p:nvPr userDrawn="1"/>
        </p:nvSpPr>
        <p:spPr>
          <a:xfrm>
            <a:off x="0" y="3888000"/>
            <a:ext cx="2648250" cy="1257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D7A1320A-1390-44C8-9D96-457E4E8D51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2004" y="2774590"/>
            <a:ext cx="4318811" cy="1934147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2061" y="985839"/>
            <a:ext cx="4218750" cy="1585913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="" xmlns:p14="http://schemas.microsoft.com/office/powerpoint/2010/main" val="3642972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DDFDD1-73D5-463D-B7B9-B39F7B2F6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350" y="2643500"/>
            <a:ext cx="4218750" cy="501665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CE1EF14B-4156-4532-A398-ABD8355C3859}"/>
              </a:ext>
            </a:extLst>
          </p:cNvPr>
          <p:cNvSpPr/>
          <p:nvPr userDrawn="1"/>
        </p:nvSpPr>
        <p:spPr>
          <a:xfrm>
            <a:off x="0" y="0"/>
            <a:ext cx="4218750" cy="5145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="" xmlns:a16="http://schemas.microsoft.com/office/drawing/2014/main" id="{D7A1320A-1390-44C8-9D96-457E4E8D51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2004" y="378003"/>
            <a:ext cx="4318811" cy="4330735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="" xmlns:a16="http://schemas.microsoft.com/office/drawing/2014/main" id="{398A2C93-7DAF-47FE-936C-C92361EFF2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75350" y="3280502"/>
            <a:ext cx="4218750" cy="1585913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Рисунок 3">
            <a:extLst>
              <a:ext uri="{FF2B5EF4-FFF2-40B4-BE49-F238E27FC236}">
                <a16:creationId xmlns="" xmlns:a16="http://schemas.microsoft.com/office/drawing/2014/main" id="{D6452CA5-8E82-4F87-9A80-16C5626D647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61344" y="109090"/>
            <a:ext cx="2730656" cy="219129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Рисунок 3">
            <a:extLst>
              <a:ext uri="{FF2B5EF4-FFF2-40B4-BE49-F238E27FC236}">
                <a16:creationId xmlns="" xmlns:a16="http://schemas.microsoft.com/office/drawing/2014/main" id="{A946F59B-B261-4BD0-B083-6D6BBD9636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60094" y="109091"/>
            <a:ext cx="2730656" cy="2191291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47600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3776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2194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8849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7320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54685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20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86665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58571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621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7" r:id="rId13"/>
    <p:sldLayoutId id="2147483708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F68A3036927D2B669F0BC3EEE826A6FA895DBD9D0F9A90B3874B61E00342F2DF583105717DB9996B58DC089E7005CECD0B951A84B027C53308AAK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consultantplus://offline/ref=34359324C863D1815694E90720BB4AE24AA2FE0C03996E22AD4F275E1FC27A5CF37AD40AD15179F04D0FB097F59BC42B44FBD9E6FA799CFAb7X0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20">
            <a:extLst>
              <a:ext uri="{FF2B5EF4-FFF2-40B4-BE49-F238E27FC236}">
                <a16:creationId xmlns="" xmlns:a16="http://schemas.microsoft.com/office/drawing/2014/main" id="{1FBFB381-328C-4790-8FB0-DCF0DC9A03AB}"/>
              </a:ext>
            </a:extLst>
          </p:cNvPr>
          <p:cNvSpPr txBox="1">
            <a:spLocks/>
          </p:cNvSpPr>
          <p:nvPr/>
        </p:nvSpPr>
        <p:spPr>
          <a:xfrm>
            <a:off x="758429" y="1930005"/>
            <a:ext cx="4831556" cy="1234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indent="0" algn="ctr" defTabSz="914400" rtl="0" eaLnBrk="1" latinLnBrk="0" hangingPunct="1">
              <a:buFontTx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Полилиния: фигура 8">
            <a:extLst>
              <a:ext uri="{FF2B5EF4-FFF2-40B4-BE49-F238E27FC236}">
                <a16:creationId xmlns="" xmlns:a16="http://schemas.microsoft.com/office/drawing/2014/main" id="{81B021BF-A146-4486-952C-321C2E738A90}"/>
              </a:ext>
            </a:extLst>
          </p:cNvPr>
          <p:cNvSpPr/>
          <p:nvPr/>
        </p:nvSpPr>
        <p:spPr>
          <a:xfrm>
            <a:off x="0" y="-7578"/>
            <a:ext cx="6934500" cy="5151078"/>
          </a:xfrm>
          <a:custGeom>
            <a:avLst/>
            <a:gdLst>
              <a:gd name="connsiteX0" fmla="*/ 0 w 9246000"/>
              <a:gd name="connsiteY0" fmla="*/ 0 h 6868103"/>
              <a:gd name="connsiteX1" fmla="*/ 6096000 w 9246000"/>
              <a:gd name="connsiteY1" fmla="*/ 0 h 6868103"/>
              <a:gd name="connsiteX2" fmla="*/ 6096000 w 9246000"/>
              <a:gd name="connsiteY2" fmla="*/ 2032 h 6868103"/>
              <a:gd name="connsiteX3" fmla="*/ 9246000 w 9246000"/>
              <a:gd name="connsiteY3" fmla="*/ 2032 h 6868103"/>
              <a:gd name="connsiteX4" fmla="*/ 6096000 w 9246000"/>
              <a:gd name="connsiteY4" fmla="*/ 6868103 h 6868103"/>
              <a:gd name="connsiteX5" fmla="*/ 0 w 9246000"/>
              <a:gd name="connsiteY5" fmla="*/ 6868103 h 686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46000" h="6868103">
                <a:moveTo>
                  <a:pt x="0" y="0"/>
                </a:moveTo>
                <a:lnTo>
                  <a:pt x="6096000" y="0"/>
                </a:lnTo>
                <a:lnTo>
                  <a:pt x="6096000" y="2032"/>
                </a:lnTo>
                <a:lnTo>
                  <a:pt x="9246000" y="2032"/>
                </a:lnTo>
                <a:lnTo>
                  <a:pt x="6096000" y="6868103"/>
                </a:lnTo>
                <a:lnTo>
                  <a:pt x="0" y="686810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08DAF865-96F5-4176-9983-A7D572FF73F1}"/>
              </a:ext>
            </a:extLst>
          </p:cNvPr>
          <p:cNvSpPr txBox="1"/>
          <p:nvPr/>
        </p:nvSpPr>
        <p:spPr>
          <a:xfrm>
            <a:off x="251520" y="945472"/>
            <a:ext cx="52565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Осуществление муниципального земельного контроля на территории муниципальных образований Архангельской области за 9 месяцев 2022 года (по состоянию на 15.09.2022)</a:t>
            </a:r>
            <a:endParaRPr lang="ru-RU" sz="26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64" y="785800"/>
            <a:ext cx="1941377" cy="217434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143636" y="3071816"/>
            <a:ext cx="270172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СЕВЕРОМОРСКОЕ МЕЖРЕГИОНАЛЬНОЕ УПРАВЛЕНИЕ ФЕДЕРАЛЬНОЙ СЛУЖБЫ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ВЕТЕРИНАРНОМУ </a:t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ФИТОСАНИТАРНОМУ НАДЗОРУ</a:t>
            </a:r>
          </a:p>
        </p:txBody>
      </p:sp>
    </p:spTree>
    <p:extLst>
      <p:ext uri="{BB962C8B-B14F-4D97-AF65-F5344CB8AC3E}">
        <p14:creationId xmlns="" xmlns:p14="http://schemas.microsoft.com/office/powerpoint/2010/main" val="263571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98757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Сравнение показателей федерального земельного надзора и муниципального земельного контроля </a:t>
            </a:r>
          </a:p>
          <a:p>
            <a:pPr lvl="0"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9 месяцев 2022 года</a:t>
            </a:r>
            <a:endParaRPr lang="ru-RU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4" y="1131589"/>
          <a:ext cx="8496945" cy="3763484"/>
        </p:xfrm>
        <a:graphic>
          <a:graphicData uri="http://schemas.openxmlformats.org/drawingml/2006/table">
            <a:tbl>
              <a:tblPr/>
              <a:tblGrid>
                <a:gridCol w="2736306"/>
                <a:gridCol w="3793754"/>
                <a:gridCol w="1966885"/>
              </a:tblGrid>
              <a:tr h="6800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Североморское межрегиональное управление Россельхознадзора (Архангельская область)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ОМС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20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Количество ОМС, </a:t>
                      </a:r>
                      <a:endParaRPr lang="ru-RU" sz="1600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осуществляющих </a:t>
                      </a: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МЗК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Количество инспекторов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6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79 (должностных лиц)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Количество КНМ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Количество нарушений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Количество предостережений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0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Нарушенная площадь, га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1399,6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932,03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20">
            <a:extLst>
              <a:ext uri="{FF2B5EF4-FFF2-40B4-BE49-F238E27FC236}">
                <a16:creationId xmlns="" xmlns:a16="http://schemas.microsoft.com/office/drawing/2014/main" id="{1FBFB381-328C-4790-8FB0-DCF0DC9A03AB}"/>
              </a:ext>
            </a:extLst>
          </p:cNvPr>
          <p:cNvSpPr txBox="1">
            <a:spLocks/>
          </p:cNvSpPr>
          <p:nvPr/>
        </p:nvSpPr>
        <p:spPr>
          <a:xfrm>
            <a:off x="758429" y="1930005"/>
            <a:ext cx="4831556" cy="1234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indent="0" algn="ctr" defTabSz="914400" rtl="0" eaLnBrk="1" latinLnBrk="0" hangingPunct="1">
              <a:buFontTx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9" name="Полилиния: фигура 8">
            <a:extLst>
              <a:ext uri="{FF2B5EF4-FFF2-40B4-BE49-F238E27FC236}">
                <a16:creationId xmlns="" xmlns:a16="http://schemas.microsoft.com/office/drawing/2014/main" id="{81B021BF-A146-4486-952C-321C2E738A90}"/>
              </a:ext>
            </a:extLst>
          </p:cNvPr>
          <p:cNvSpPr/>
          <p:nvPr/>
        </p:nvSpPr>
        <p:spPr>
          <a:xfrm>
            <a:off x="0" y="-7578"/>
            <a:ext cx="6934500" cy="5151078"/>
          </a:xfrm>
          <a:custGeom>
            <a:avLst/>
            <a:gdLst>
              <a:gd name="connsiteX0" fmla="*/ 0 w 9246000"/>
              <a:gd name="connsiteY0" fmla="*/ 0 h 6868103"/>
              <a:gd name="connsiteX1" fmla="*/ 6096000 w 9246000"/>
              <a:gd name="connsiteY1" fmla="*/ 0 h 6868103"/>
              <a:gd name="connsiteX2" fmla="*/ 6096000 w 9246000"/>
              <a:gd name="connsiteY2" fmla="*/ 2032 h 6868103"/>
              <a:gd name="connsiteX3" fmla="*/ 9246000 w 9246000"/>
              <a:gd name="connsiteY3" fmla="*/ 2032 h 6868103"/>
              <a:gd name="connsiteX4" fmla="*/ 6096000 w 9246000"/>
              <a:gd name="connsiteY4" fmla="*/ 6868103 h 6868103"/>
              <a:gd name="connsiteX5" fmla="*/ 0 w 9246000"/>
              <a:gd name="connsiteY5" fmla="*/ 6868103 h 686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46000" h="6868103">
                <a:moveTo>
                  <a:pt x="0" y="0"/>
                </a:moveTo>
                <a:lnTo>
                  <a:pt x="6096000" y="0"/>
                </a:lnTo>
                <a:lnTo>
                  <a:pt x="6096000" y="2032"/>
                </a:lnTo>
                <a:lnTo>
                  <a:pt x="9246000" y="2032"/>
                </a:lnTo>
                <a:lnTo>
                  <a:pt x="6096000" y="6868103"/>
                </a:lnTo>
                <a:lnTo>
                  <a:pt x="0" y="686810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г. Архангельск,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пр-т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Ломоносова, д. 206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(8182) 65-37-77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олилиния: фигура 9">
            <a:extLst>
              <a:ext uri="{FF2B5EF4-FFF2-40B4-BE49-F238E27FC236}">
                <a16:creationId xmlns="" xmlns:a16="http://schemas.microsoft.com/office/drawing/2014/main" id="{93430012-BA3A-4636-B839-750794681A1D}"/>
              </a:ext>
            </a:extLst>
          </p:cNvPr>
          <p:cNvSpPr/>
          <p:nvPr/>
        </p:nvSpPr>
        <p:spPr>
          <a:xfrm>
            <a:off x="626367" y="1619170"/>
            <a:ext cx="5835634" cy="1897580"/>
          </a:xfrm>
          <a:custGeom>
            <a:avLst/>
            <a:gdLst>
              <a:gd name="connsiteX0" fmla="*/ 0 w 7780845"/>
              <a:gd name="connsiteY0" fmla="*/ 0 h 2530106"/>
              <a:gd name="connsiteX1" fmla="*/ 7780845 w 7780845"/>
              <a:gd name="connsiteY1" fmla="*/ 0 h 2530106"/>
              <a:gd name="connsiteX2" fmla="*/ 6620089 w 7780845"/>
              <a:gd name="connsiteY2" fmla="*/ 2530106 h 2530106"/>
              <a:gd name="connsiteX3" fmla="*/ 0 w 7780845"/>
              <a:gd name="connsiteY3" fmla="*/ 2530106 h 2530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80845" h="2530106">
                <a:moveTo>
                  <a:pt x="0" y="0"/>
                </a:moveTo>
                <a:lnTo>
                  <a:pt x="7780845" y="0"/>
                </a:lnTo>
                <a:lnTo>
                  <a:pt x="6620089" y="2530106"/>
                </a:lnTo>
                <a:lnTo>
                  <a:pt x="0" y="253010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7" name="Полилиния: фигура 6">
            <a:extLst>
              <a:ext uri="{FF2B5EF4-FFF2-40B4-BE49-F238E27FC236}">
                <a16:creationId xmlns="" xmlns:a16="http://schemas.microsoft.com/office/drawing/2014/main" id="{E9811CCE-425E-421D-906F-FDB5FF116926}"/>
              </a:ext>
            </a:extLst>
          </p:cNvPr>
          <p:cNvSpPr/>
          <p:nvPr/>
        </p:nvSpPr>
        <p:spPr>
          <a:xfrm>
            <a:off x="5156007" y="3514726"/>
            <a:ext cx="433983" cy="351830"/>
          </a:xfrm>
          <a:custGeom>
            <a:avLst/>
            <a:gdLst>
              <a:gd name="connsiteX0" fmla="*/ 578644 w 578644"/>
              <a:gd name="connsiteY0" fmla="*/ 0 h 469106"/>
              <a:gd name="connsiteX1" fmla="*/ 0 w 578644"/>
              <a:gd name="connsiteY1" fmla="*/ 469106 h 469106"/>
              <a:gd name="connsiteX2" fmla="*/ 207169 w 578644"/>
              <a:gd name="connsiteY2" fmla="*/ 0 h 469106"/>
              <a:gd name="connsiteX3" fmla="*/ 578644 w 578644"/>
              <a:gd name="connsiteY3" fmla="*/ 0 h 469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8644" h="469106">
                <a:moveTo>
                  <a:pt x="578644" y="0"/>
                </a:moveTo>
                <a:lnTo>
                  <a:pt x="0" y="469106"/>
                </a:lnTo>
                <a:lnTo>
                  <a:pt x="207169" y="0"/>
                </a:lnTo>
                <a:lnTo>
                  <a:pt x="57864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="" xmlns:a16="http://schemas.microsoft.com/office/drawing/2014/main" id="{C3891D6C-164C-4F07-94B0-55B67C0190FD}"/>
              </a:ext>
            </a:extLst>
          </p:cNvPr>
          <p:cNvSpPr/>
          <p:nvPr/>
        </p:nvSpPr>
        <p:spPr>
          <a:xfrm>
            <a:off x="6158250" y="1356752"/>
            <a:ext cx="303750" cy="262421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08DAF865-96F5-4176-9983-A7D572FF73F1}"/>
              </a:ext>
            </a:extLst>
          </p:cNvPr>
          <p:cNvSpPr txBox="1"/>
          <p:nvPr/>
        </p:nvSpPr>
        <p:spPr>
          <a:xfrm>
            <a:off x="642910" y="1500180"/>
            <a:ext cx="55721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БЛАГОДАРЮ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ЗА ВНИМАНИЕ!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826" y="714362"/>
            <a:ext cx="1941377" cy="217434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857884" y="3071816"/>
            <a:ext cx="302433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СЕВЕРОМОРСКОЕ МЕЖРЕГИОНАЛЬНОЕ УПРАВЛЕНИЕ ФЕДЕРАЛЬНОЙ СЛУЖБЫ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ВЕТЕРИНАРНОМУ </a:t>
            </a:r>
            <a:b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ФИТОСАНИТАРНОМУ НАДЗОРУ</a:t>
            </a:r>
          </a:p>
        </p:txBody>
      </p:sp>
    </p:spTree>
    <p:extLst>
      <p:ext uri="{BB962C8B-B14F-4D97-AF65-F5344CB8AC3E}">
        <p14:creationId xmlns="" xmlns:p14="http://schemas.microsoft.com/office/powerpoint/2010/main" val="93413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67EBAB29-0671-42F3-92CD-CE08D1767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792" y="555527"/>
            <a:ext cx="4550174" cy="965296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 земельный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контроль (надзор)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6B30E8C0-81B1-4A4D-9C00-DC281331C8F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31867"/>
            <a:ext cx="4032448" cy="2463388"/>
          </a:xfrm>
        </p:spPr>
      </p:pic>
      <p:sp>
        <p:nvSpPr>
          <p:cNvPr id="21" name="Текст 6">
            <a:extLst>
              <a:ext uri="{FF2B5EF4-FFF2-40B4-BE49-F238E27FC236}">
                <a16:creationId xmlns:a16="http://schemas.microsoft.com/office/drawing/2014/main" xmlns="" id="{D0DDED72-43FD-4C8A-B893-40AADBC9B3C4}"/>
              </a:ext>
            </a:extLst>
          </p:cNvPr>
          <p:cNvSpPr txBox="1">
            <a:spLocks/>
          </p:cNvSpPr>
          <p:nvPr/>
        </p:nvSpPr>
        <p:spPr>
          <a:xfrm>
            <a:off x="5364089" y="411510"/>
            <a:ext cx="3600400" cy="576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u="sng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Уполномоченные органы:</a:t>
            </a:r>
            <a:endParaRPr lang="en-US" sz="16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468260" y="987574"/>
            <a:ext cx="36402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Федеральная  служба по ветеринарному и фитосанитарному </a:t>
            </a:r>
            <a:r>
              <a:rPr lang="ru-RU" sz="16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надзору</a:t>
            </a:r>
          </a:p>
          <a:p>
            <a:endParaRPr lang="ru-RU" sz="3200" b="1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solidFill>
                  <a:srgbClr val="FFFFFF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Федеральная служба государственной регистрации, кадастра и картографии </a:t>
            </a:r>
            <a:endParaRPr lang="ru-RU" sz="1600" b="1" dirty="0" smtClean="0">
              <a:solidFill>
                <a:srgbClr val="FFFFFF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3200" b="1" dirty="0">
              <a:solidFill>
                <a:srgbClr val="FFFFFF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sz="16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Федеральная  служба по надзору в сфере природопользования </a:t>
            </a:r>
            <a:endParaRPr lang="ru-RU" sz="1600" b="1" dirty="0" smtClean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918290" y="1131590"/>
            <a:ext cx="460271" cy="460271"/>
            <a:chOff x="4918290" y="1154906"/>
            <a:chExt cx="460271" cy="460271"/>
          </a:xfrm>
        </p:grpSpPr>
        <p:sp>
          <p:nvSpPr>
            <p:cNvPr id="31" name="Прямоугольник: скругленные углы 33">
              <a:extLst>
                <a:ext uri="{FF2B5EF4-FFF2-40B4-BE49-F238E27FC236}">
                  <a16:creationId xmlns:a16="http://schemas.microsoft.com/office/drawing/2014/main" xmlns="" id="{5F3D990B-820E-4EAF-82B8-E58645BD3D44}"/>
                </a:ext>
              </a:extLst>
            </p:cNvPr>
            <p:cNvSpPr/>
            <p:nvPr/>
          </p:nvSpPr>
          <p:spPr>
            <a:xfrm rot="2689455">
              <a:off x="4918290" y="1154906"/>
              <a:ext cx="460271" cy="46027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8" name="Прямоугольник: скругленные углы 33">
              <a:extLst>
                <a:ext uri="{FF2B5EF4-FFF2-40B4-BE49-F238E27FC236}">
                  <a16:creationId xmlns:a16="http://schemas.microsoft.com/office/drawing/2014/main" xmlns="" id="{5F3D990B-820E-4EAF-82B8-E58645BD3D44}"/>
                </a:ext>
              </a:extLst>
            </p:cNvPr>
            <p:cNvSpPr/>
            <p:nvPr/>
          </p:nvSpPr>
          <p:spPr>
            <a:xfrm rot="2689455">
              <a:off x="5052414" y="1289030"/>
              <a:ext cx="192021" cy="192021"/>
            </a:xfrm>
            <a:prstGeom prst="roundRect">
              <a:avLst/>
            </a:prstGeom>
            <a:solidFill>
              <a:srgbClr val="007A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4918290" y="2255495"/>
            <a:ext cx="460271" cy="460271"/>
            <a:chOff x="4918290" y="2160171"/>
            <a:chExt cx="460271" cy="460271"/>
          </a:xfrm>
        </p:grpSpPr>
        <p:sp>
          <p:nvSpPr>
            <p:cNvPr id="23" name="Прямоугольник: скругленные углы 33">
              <a:extLst>
                <a:ext uri="{FF2B5EF4-FFF2-40B4-BE49-F238E27FC236}">
                  <a16:creationId xmlns:a16="http://schemas.microsoft.com/office/drawing/2014/main" xmlns="" id="{5F3D990B-820E-4EAF-82B8-E58645BD3D44}"/>
                </a:ext>
              </a:extLst>
            </p:cNvPr>
            <p:cNvSpPr/>
            <p:nvPr/>
          </p:nvSpPr>
          <p:spPr>
            <a:xfrm rot="2689455">
              <a:off x="4918290" y="2160171"/>
              <a:ext cx="460271" cy="46027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9" name="Прямоугольник: скругленные углы 33">
              <a:extLst>
                <a:ext uri="{FF2B5EF4-FFF2-40B4-BE49-F238E27FC236}">
                  <a16:creationId xmlns:a16="http://schemas.microsoft.com/office/drawing/2014/main" xmlns="" id="{5F3D990B-820E-4EAF-82B8-E58645BD3D44}"/>
                </a:ext>
              </a:extLst>
            </p:cNvPr>
            <p:cNvSpPr/>
            <p:nvPr/>
          </p:nvSpPr>
          <p:spPr>
            <a:xfrm rot="2689455">
              <a:off x="5052414" y="2294295"/>
              <a:ext cx="192021" cy="192021"/>
            </a:xfrm>
            <a:prstGeom prst="roundRect">
              <a:avLst/>
            </a:prstGeom>
            <a:solidFill>
              <a:srgbClr val="007A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4912032" y="3263607"/>
            <a:ext cx="460271" cy="460271"/>
            <a:chOff x="4912032" y="3037986"/>
            <a:chExt cx="460271" cy="460271"/>
          </a:xfrm>
        </p:grpSpPr>
        <p:sp>
          <p:nvSpPr>
            <p:cNvPr id="34" name="Прямоугольник: скругленные углы 33">
              <a:extLst>
                <a:ext uri="{FF2B5EF4-FFF2-40B4-BE49-F238E27FC236}">
                  <a16:creationId xmlns:a16="http://schemas.microsoft.com/office/drawing/2014/main" xmlns="" id="{5F3D990B-820E-4EAF-82B8-E58645BD3D44}"/>
                </a:ext>
              </a:extLst>
            </p:cNvPr>
            <p:cNvSpPr/>
            <p:nvPr/>
          </p:nvSpPr>
          <p:spPr>
            <a:xfrm rot="2689455">
              <a:off x="4912032" y="3037986"/>
              <a:ext cx="460271" cy="46027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40" name="Прямоугольник: скругленные углы 33">
              <a:extLst>
                <a:ext uri="{FF2B5EF4-FFF2-40B4-BE49-F238E27FC236}">
                  <a16:creationId xmlns:a16="http://schemas.microsoft.com/office/drawing/2014/main" xmlns="" id="{5F3D990B-820E-4EAF-82B8-E58645BD3D44}"/>
                </a:ext>
              </a:extLst>
            </p:cNvPr>
            <p:cNvSpPr/>
            <p:nvPr/>
          </p:nvSpPr>
          <p:spPr>
            <a:xfrm rot="2689455">
              <a:off x="5046156" y="3172111"/>
              <a:ext cx="192021" cy="192021"/>
            </a:xfrm>
            <a:prstGeom prst="roundRect">
              <a:avLst/>
            </a:prstGeom>
            <a:solidFill>
              <a:srgbClr val="007A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5259991" y="4675991"/>
            <a:ext cx="38085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РФ </a:t>
            </a:r>
            <a:br>
              <a:rPr lang="ru-RU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30.0</a:t>
            </a:r>
            <a:r>
              <a:rPr lang="en-US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.2021 </a:t>
            </a:r>
            <a:r>
              <a:rPr lang="ru-RU" sz="12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№1081</a:t>
            </a:r>
            <a:endParaRPr lang="ru-RU" sz="1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647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4571999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3478"/>
            <a:ext cx="457199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b="1" u="sng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Предмет федерального государственного земельного контроля (надзора</a:t>
            </a:r>
            <a:r>
              <a:rPr lang="ru-RU" sz="17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7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6555" y="771551"/>
            <a:ext cx="401304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Оценка соблюдения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ЮЛ, ИП, гражданами, органами государственной власти и органами местного самоуправления обязательных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требований, к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использованию и охране объектов земельных отношений, за нарушение которых законодательством Российской Федерации предусмотрена административная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ответственность</a:t>
            </a:r>
          </a:p>
          <a:p>
            <a:endParaRPr lang="ru-RU" sz="1200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123478"/>
            <a:ext cx="457200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Полномочия органов осуществляющих федеральный государственный земельный контроль </a:t>
            </a:r>
            <a:r>
              <a:rPr lang="ru-RU" sz="17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7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надзор):</a:t>
            </a:r>
            <a:endParaRPr lang="ru-RU" sz="1700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2"/>
          <p:cNvGrpSpPr/>
          <p:nvPr/>
        </p:nvGrpSpPr>
        <p:grpSpPr>
          <a:xfrm>
            <a:off x="179512" y="843558"/>
            <a:ext cx="163746" cy="163746"/>
            <a:chOff x="4918290" y="1154906"/>
            <a:chExt cx="460271" cy="460271"/>
          </a:xfrm>
        </p:grpSpPr>
        <p:sp>
          <p:nvSpPr>
            <p:cNvPr id="14" name="Прямоугольник: скругленные углы 33">
              <a:extLst>
                <a:ext uri="{FF2B5EF4-FFF2-40B4-BE49-F238E27FC236}">
                  <a16:creationId xmlns="" xmlns:a16="http://schemas.microsoft.com/office/drawing/2014/main" id="{5F3D990B-820E-4EAF-82B8-E58645BD3D44}"/>
                </a:ext>
              </a:extLst>
            </p:cNvPr>
            <p:cNvSpPr/>
            <p:nvPr/>
          </p:nvSpPr>
          <p:spPr>
            <a:xfrm rot="2689455">
              <a:off x="4918290" y="1154906"/>
              <a:ext cx="460271" cy="46027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: скругленные углы 33">
              <a:extLst>
                <a:ext uri="{FF2B5EF4-FFF2-40B4-BE49-F238E27FC236}">
                  <a16:creationId xmlns="" xmlns:a16="http://schemas.microsoft.com/office/drawing/2014/main" id="{5F3D990B-820E-4EAF-82B8-E58645BD3D44}"/>
                </a:ext>
              </a:extLst>
            </p:cNvPr>
            <p:cNvSpPr/>
            <p:nvPr/>
          </p:nvSpPr>
          <p:spPr>
            <a:xfrm rot="2689455">
              <a:off x="5052414" y="1289030"/>
              <a:ext cx="192021" cy="192021"/>
            </a:xfrm>
            <a:prstGeom prst="roundRect">
              <a:avLst/>
            </a:prstGeom>
            <a:solidFill>
              <a:srgbClr val="007A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8"/>
          <p:cNvGrpSpPr/>
          <p:nvPr/>
        </p:nvGrpSpPr>
        <p:grpSpPr>
          <a:xfrm>
            <a:off x="179512" y="3651870"/>
            <a:ext cx="163746" cy="163746"/>
            <a:chOff x="4918290" y="1154906"/>
            <a:chExt cx="460271" cy="460271"/>
          </a:xfrm>
        </p:grpSpPr>
        <p:sp>
          <p:nvSpPr>
            <p:cNvPr id="16" name="Прямоугольник: скругленные углы 33">
              <a:extLst>
                <a:ext uri="{FF2B5EF4-FFF2-40B4-BE49-F238E27FC236}">
                  <a16:creationId xmlns="" xmlns:a16="http://schemas.microsoft.com/office/drawing/2014/main" id="{5F3D990B-820E-4EAF-82B8-E58645BD3D44}"/>
                </a:ext>
              </a:extLst>
            </p:cNvPr>
            <p:cNvSpPr/>
            <p:nvPr/>
          </p:nvSpPr>
          <p:spPr>
            <a:xfrm rot="2689455">
              <a:off x="4918290" y="1154906"/>
              <a:ext cx="460271" cy="46027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: скругленные углы 33">
              <a:extLst>
                <a:ext uri="{FF2B5EF4-FFF2-40B4-BE49-F238E27FC236}">
                  <a16:creationId xmlns="" xmlns:a16="http://schemas.microsoft.com/office/drawing/2014/main" id="{5F3D990B-820E-4EAF-82B8-E58645BD3D44}"/>
                </a:ext>
              </a:extLst>
            </p:cNvPr>
            <p:cNvSpPr/>
            <p:nvPr/>
          </p:nvSpPr>
          <p:spPr>
            <a:xfrm rot="2689455">
              <a:off x="5052414" y="1289030"/>
              <a:ext cx="192021" cy="192021"/>
            </a:xfrm>
            <a:prstGeom prst="roundRect">
              <a:avLst/>
            </a:prstGeom>
            <a:solidFill>
              <a:srgbClr val="007A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152400" y="2859782"/>
            <a:ext cx="43475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Объект  федерального  государственного земельного контроля (надзора)</a:t>
            </a:r>
            <a:endParaRPr lang="ru-RU" sz="17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67545" y="3507854"/>
            <a:ext cx="41044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Объектом федерального  государственного земельного контроля (надзора) являются земли, земельные участки или части земельных участков 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786314" y="928676"/>
            <a:ext cx="41044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>
                <a:solidFill>
                  <a:srgbClr val="007A37"/>
                </a:solidFill>
                <a:latin typeface="Times New Roman" pitchFamily="18" charset="0"/>
                <a:cs typeface="Times New Roman" pitchFamily="18" charset="0"/>
              </a:rPr>
              <a:t>Россельхознадзором</a:t>
            </a:r>
            <a:r>
              <a:rPr lang="ru-RU" sz="1600" dirty="0">
                <a:solidFill>
                  <a:srgbClr val="007A37"/>
                </a:solidFill>
                <a:latin typeface="Times New Roman" pitchFamily="18" charset="0"/>
                <a:cs typeface="Times New Roman" pitchFamily="18" charset="0"/>
              </a:rPr>
              <a:t> осуществляется федеральный государственный земельный контроль (надзор) – </a:t>
            </a:r>
            <a:r>
              <a:rPr lang="ru-RU" sz="1600" dirty="0" smtClean="0">
                <a:solidFill>
                  <a:srgbClr val="007A37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solidFill>
                  <a:srgbClr val="007A37"/>
                </a:solidFill>
                <a:latin typeface="Times New Roman" pitchFamily="18" charset="0"/>
                <a:cs typeface="Times New Roman" pitchFamily="18" charset="0"/>
              </a:rPr>
              <a:t>отношении земель сельскохозяйственного назначения, оборот которых регулируется Федеральным законом «Об обороте земель сельскохозяйственного назначения», и </a:t>
            </a:r>
            <a:r>
              <a:rPr lang="ru-RU" sz="1600" dirty="0" err="1">
                <a:solidFill>
                  <a:srgbClr val="007A37"/>
                </a:solidFill>
                <a:latin typeface="Times New Roman" pitchFamily="18" charset="0"/>
                <a:cs typeface="Times New Roman" pitchFamily="18" charset="0"/>
              </a:rPr>
              <a:t>виноградопригодных</a:t>
            </a:r>
            <a:r>
              <a:rPr lang="ru-RU" sz="1600" dirty="0">
                <a:solidFill>
                  <a:srgbClr val="007A37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rgbClr val="007A37"/>
                </a:solidFill>
                <a:latin typeface="Times New Roman" pitchFamily="18" charset="0"/>
                <a:cs typeface="Times New Roman" pitchFamily="18" charset="0"/>
              </a:rPr>
              <a:t>земель</a:t>
            </a:r>
          </a:p>
          <a:p>
            <a:endParaRPr lang="ru-RU" sz="1600" u="sng" dirty="0" smtClean="0">
              <a:solidFill>
                <a:srgbClr val="007A37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u="sng" dirty="0" smtClean="0">
              <a:solidFill>
                <a:srgbClr val="007A37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u="sng" dirty="0" smtClean="0">
              <a:solidFill>
                <a:srgbClr val="007A37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u="sng" dirty="0" smtClean="0">
              <a:solidFill>
                <a:srgbClr val="007A37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u="sng" dirty="0" smtClean="0">
              <a:solidFill>
                <a:srgbClr val="007A37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u="sng" dirty="0" smtClean="0">
              <a:solidFill>
                <a:srgbClr val="007A37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u="sng" dirty="0" smtClean="0">
              <a:solidFill>
                <a:srgbClr val="007A37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u="sng" dirty="0" smtClean="0">
              <a:solidFill>
                <a:srgbClr val="007A37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u="sng" dirty="0">
              <a:solidFill>
                <a:srgbClr val="007A3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5229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Прямоугольник 58"/>
          <p:cNvSpPr/>
          <p:nvPr/>
        </p:nvSpPr>
        <p:spPr>
          <a:xfrm>
            <a:off x="0" y="-1"/>
            <a:ext cx="9144000" cy="9155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ПОЛНОМОЧИЯ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ФЕДЕРАЛЬНОЙ СЛУЖБЫ ПО ВЕТЕРИНАРНОМУ И ФИТОСАНИТАРНОМУ НАДЗОРУ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(ЕЕ ТЕРРИТОРИАЛЬНЫМОРГАНАМ)</a:t>
            </a:r>
          </a:p>
          <a:p>
            <a:pPr algn="ctr"/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987574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000114"/>
            <a:ext cx="4040188" cy="631043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2900" u="sng" dirty="0" smtClean="0">
                <a:latin typeface="Times New Roman" pitchFamily="18" charset="0"/>
                <a:cs typeface="Times New Roman" pitchFamily="18" charset="0"/>
              </a:rPr>
              <a:t>ОСУЩЕСТВЛЯЮТСЯ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В ОТНОШЕНИИ  ЗЕМЕЛЬ С/Х НАЗНАЧЕНИЯ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186808" cy="3298048"/>
          </a:xfrm>
        </p:spPr>
        <p:txBody>
          <a:bodyPr>
            <a:noAutofit/>
          </a:bodyPr>
          <a:lstStyle/>
          <a:p>
            <a:pPr lvl="0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СЕЛЬСКОХОЗЯЙСТВЕННОЕ ПРОИЗВОДСТВО  (ИСПОЛЬЗОВАНИЕ)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СЕЛЬСКОХОЗЯЙСТВЕННЫЕ УГОДЬЯ:  -  ПАШНИ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	         - СЕНОКОСЫ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	         -  ПАСТБИЩА и др.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КРЕСТЬЯНСКИХ (ФЕРМЕРСКИХ) ХОЗЯЙСТВ, в т.ч. на которых расположены объекты недвижимого имущества эксплуатация которых допускается для осуществления  ими своей деятельности.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645030" y="1000114"/>
            <a:ext cx="4041775" cy="631043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2900" u="sng" dirty="0" smtClean="0">
                <a:latin typeface="Times New Roman" pitchFamily="18" charset="0"/>
                <a:cs typeface="Times New Roman" pitchFamily="18" charset="0"/>
              </a:rPr>
              <a:t>НЕ ОСУЩЕСТЛЯЮТСЯ </a:t>
            </a:r>
          </a:p>
          <a:p>
            <a:pPr algn="ctr"/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В ОТНОШЕНИИ ЗЕМЕЛЬ С/Х НАЗНАЧЕНИЯ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284688" cy="296346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ДЛЯ ВЕДЕНИЯ САДОВОДСТВА</a:t>
            </a:r>
          </a:p>
          <a:p>
            <a:pPr>
              <a:lnSpc>
                <a:spcPct val="150000"/>
              </a:lnSpc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ДЛЯ ВЕДЕНИЯ ОГОРОДНИЧЕСТВА</a:t>
            </a:r>
          </a:p>
          <a:p>
            <a:pPr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ЛИЧНОГО ПОДСОБНОГО ХОЗЯЙСТВА</a:t>
            </a:r>
          </a:p>
          <a:p>
            <a:pPr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ДЛЯ ГАРАЖНОГО СТРОИТЕЛЬСТВА</a:t>
            </a:r>
          </a:p>
          <a:p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КОТОРЫХ РАСПОЛОЖЕНЫ ОБЪЕКТЫ НЕДВИЖИМОСТИ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471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="" xmlns:a16="http://schemas.microsoft.com/office/drawing/2014/main" id="{67EBAB29-0671-42F3-92CD-CE08D1767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398" y="619299"/>
            <a:ext cx="4475956" cy="1235433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Муниципальный земельный контроль  </a:t>
            </a:r>
            <a:endParaRPr lang="ru-RU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Текст 6">
            <a:extLst>
              <a:ext uri="{FF2B5EF4-FFF2-40B4-BE49-F238E27FC236}">
                <a16:creationId xmlns="" xmlns:a16="http://schemas.microsoft.com/office/drawing/2014/main" id="{D0DDED72-43FD-4C8A-B893-40AADBC9B3C4}"/>
              </a:ext>
            </a:extLst>
          </p:cNvPr>
          <p:cNvSpPr txBox="1">
            <a:spLocks/>
          </p:cNvSpPr>
          <p:nvPr/>
        </p:nvSpPr>
        <p:spPr>
          <a:xfrm>
            <a:off x="5269726" y="771550"/>
            <a:ext cx="2953321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u="sng" dirty="0" smtClean="0">
                <a:solidFill>
                  <a:schemeClr val="bg1"/>
                </a:solidFill>
              </a:rPr>
              <a:t>Уполномоченный орган: 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531122" y="1439232"/>
            <a:ext cx="34898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2"/>
                </a:solidFill>
              </a:rPr>
              <a:t>Органы местного самоуправления в соответствии с положением, утверждаемым представительным органом муниципального образования</a:t>
            </a:r>
          </a:p>
          <a:p>
            <a:endParaRPr lang="ru-RU" sz="1600" b="1" dirty="0" smtClean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903812" y="1624597"/>
            <a:ext cx="460271" cy="460271"/>
            <a:chOff x="4918290" y="1154906"/>
            <a:chExt cx="460271" cy="460271"/>
          </a:xfrm>
        </p:grpSpPr>
        <p:sp>
          <p:nvSpPr>
            <p:cNvPr id="31" name="Прямоугольник: скругленные углы 33">
              <a:extLst>
                <a:ext uri="{FF2B5EF4-FFF2-40B4-BE49-F238E27FC236}">
                  <a16:creationId xmlns="" xmlns:a16="http://schemas.microsoft.com/office/drawing/2014/main" id="{5F3D990B-820E-4EAF-82B8-E58645BD3D44}"/>
                </a:ext>
              </a:extLst>
            </p:cNvPr>
            <p:cNvSpPr/>
            <p:nvPr/>
          </p:nvSpPr>
          <p:spPr>
            <a:xfrm rot="2689455">
              <a:off x="4918290" y="1154906"/>
              <a:ext cx="460271" cy="46027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Прямоугольник: скругленные углы 33">
              <a:extLst>
                <a:ext uri="{FF2B5EF4-FFF2-40B4-BE49-F238E27FC236}">
                  <a16:creationId xmlns="" xmlns:a16="http://schemas.microsoft.com/office/drawing/2014/main" id="{5F3D990B-820E-4EAF-82B8-E58645BD3D44}"/>
                </a:ext>
              </a:extLst>
            </p:cNvPr>
            <p:cNvSpPr/>
            <p:nvPr/>
          </p:nvSpPr>
          <p:spPr>
            <a:xfrm rot="2689455">
              <a:off x="5052414" y="1289030"/>
              <a:ext cx="192021" cy="192021"/>
            </a:xfrm>
            <a:prstGeom prst="roundRect">
              <a:avLst/>
            </a:prstGeom>
            <a:solidFill>
              <a:srgbClr val="007A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5133947" y="4681835"/>
            <a:ext cx="4007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 1 ст. 72 "Земельный кодекс Российской Федерации" от 25.10.2001 N 136-ФЗ</a:t>
            </a:r>
            <a:endParaRPr lang="ru-RU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Пользователь\Desktop\м.jpg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 cstate="print"/>
          <a:srcRect t="5326" b="5326"/>
          <a:stretch>
            <a:fillRect/>
          </a:stretch>
        </p:blipFill>
        <p:spPr bwMode="auto">
          <a:xfrm>
            <a:off x="660400" y="2179638"/>
            <a:ext cx="4032250" cy="2273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56705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4571999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Предмет  муниципального земельного контроля</a:t>
            </a:r>
          </a:p>
          <a:p>
            <a:pPr algn="ctr"/>
            <a:endParaRPr lang="ru-RU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/>
              <a:t>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Соблюдение юридическими лицами, индивидуальными предпринимателями, гражданами обязательных требований земельного законодательства, за нарушение которых законодательством предусмотрена административная ответственность</a:t>
            </a:r>
          </a:p>
          <a:p>
            <a:endParaRPr lang="ru-RU" dirty="0" smtClean="0"/>
          </a:p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Объект  </a:t>
            </a:r>
            <a:r>
              <a:rPr lang="ru-RU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муниципального земельного контроля</a:t>
            </a:r>
          </a:p>
          <a:p>
            <a:pPr algn="ctr"/>
            <a:endParaRPr lang="ru-RU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Объекты земельных отношений расположенные в границах муниципального  образования</a:t>
            </a:r>
          </a:p>
          <a:p>
            <a:endParaRPr lang="ru-RU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pPr algn="ctr"/>
            <a:endParaRPr lang="ru-RU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12"/>
          <p:cNvGrpSpPr/>
          <p:nvPr/>
        </p:nvGrpSpPr>
        <p:grpSpPr>
          <a:xfrm>
            <a:off x="285720" y="1000114"/>
            <a:ext cx="163746" cy="163746"/>
            <a:chOff x="4918290" y="1154906"/>
            <a:chExt cx="460271" cy="460271"/>
          </a:xfrm>
        </p:grpSpPr>
        <p:sp>
          <p:nvSpPr>
            <p:cNvPr id="5" name="Прямоугольник: скругленные углы 33">
              <a:extLst>
                <a:ext uri="{FF2B5EF4-FFF2-40B4-BE49-F238E27FC236}">
                  <a16:creationId xmlns="" xmlns:a16="http://schemas.microsoft.com/office/drawing/2014/main" id="{5F3D990B-820E-4EAF-82B8-E58645BD3D44}"/>
                </a:ext>
              </a:extLst>
            </p:cNvPr>
            <p:cNvSpPr/>
            <p:nvPr/>
          </p:nvSpPr>
          <p:spPr>
            <a:xfrm rot="2689455">
              <a:off x="4918290" y="1154906"/>
              <a:ext cx="460271" cy="46027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: скругленные углы 33">
              <a:extLst>
                <a:ext uri="{FF2B5EF4-FFF2-40B4-BE49-F238E27FC236}">
                  <a16:creationId xmlns="" xmlns:a16="http://schemas.microsoft.com/office/drawing/2014/main" id="{5F3D990B-820E-4EAF-82B8-E58645BD3D44}"/>
                </a:ext>
              </a:extLst>
            </p:cNvPr>
            <p:cNvSpPr/>
            <p:nvPr/>
          </p:nvSpPr>
          <p:spPr>
            <a:xfrm rot="2689455">
              <a:off x="5052414" y="1289030"/>
              <a:ext cx="192021" cy="192021"/>
            </a:xfrm>
            <a:prstGeom prst="roundRect">
              <a:avLst/>
            </a:prstGeom>
            <a:solidFill>
              <a:srgbClr val="007A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12"/>
          <p:cNvGrpSpPr/>
          <p:nvPr/>
        </p:nvGrpSpPr>
        <p:grpSpPr>
          <a:xfrm>
            <a:off x="285720" y="3714758"/>
            <a:ext cx="163746" cy="163746"/>
            <a:chOff x="4918290" y="1154906"/>
            <a:chExt cx="460271" cy="460271"/>
          </a:xfrm>
        </p:grpSpPr>
        <p:sp>
          <p:nvSpPr>
            <p:cNvPr id="11" name="Прямоугольник: скругленные углы 33">
              <a:extLst>
                <a:ext uri="{FF2B5EF4-FFF2-40B4-BE49-F238E27FC236}">
                  <a16:creationId xmlns="" xmlns:a16="http://schemas.microsoft.com/office/drawing/2014/main" id="{5F3D990B-820E-4EAF-82B8-E58645BD3D44}"/>
                </a:ext>
              </a:extLst>
            </p:cNvPr>
            <p:cNvSpPr/>
            <p:nvPr/>
          </p:nvSpPr>
          <p:spPr>
            <a:xfrm rot="2689455">
              <a:off x="4918290" y="1154906"/>
              <a:ext cx="460271" cy="46027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: скругленные углы 33">
              <a:extLst>
                <a:ext uri="{FF2B5EF4-FFF2-40B4-BE49-F238E27FC236}">
                  <a16:creationId xmlns="" xmlns:a16="http://schemas.microsoft.com/office/drawing/2014/main" id="{5F3D990B-820E-4EAF-82B8-E58645BD3D44}"/>
                </a:ext>
              </a:extLst>
            </p:cNvPr>
            <p:cNvSpPr/>
            <p:nvPr/>
          </p:nvSpPr>
          <p:spPr>
            <a:xfrm rot="2689455">
              <a:off x="5052414" y="1289030"/>
              <a:ext cx="192021" cy="192021"/>
            </a:xfrm>
            <a:prstGeom prst="roundRect">
              <a:avLst/>
            </a:prstGeom>
            <a:solidFill>
              <a:srgbClr val="007A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500826" y="26431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14876" y="0"/>
            <a:ext cx="44291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Полномочия органов осуществляющих муниципальный земельный контроль </a:t>
            </a:r>
            <a:r>
              <a:rPr lang="ru-RU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земельного контроля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714876" y="857238"/>
            <a:ext cx="42862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    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рганизация и осуществление муниципального контроля на территории муниципального образования.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(п. 2 ч. 1 ст. 6 Федерального закона от 31.07.2020 N 248-ФЗ)</a:t>
            </a:r>
            <a:endParaRPr lang="ru-RU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endParaRPr lang="ru-RU" dirty="0" smtClean="0"/>
          </a:p>
        </p:txBody>
      </p:sp>
      <p:grpSp>
        <p:nvGrpSpPr>
          <p:cNvPr id="15" name="Группа 12"/>
          <p:cNvGrpSpPr/>
          <p:nvPr/>
        </p:nvGrpSpPr>
        <p:grpSpPr>
          <a:xfrm>
            <a:off x="4786314" y="928676"/>
            <a:ext cx="163746" cy="163746"/>
            <a:chOff x="4918290" y="1154906"/>
            <a:chExt cx="460271" cy="460271"/>
          </a:xfrm>
        </p:grpSpPr>
        <p:sp>
          <p:nvSpPr>
            <p:cNvPr id="16" name="Прямоугольник: скругленные углы 33">
              <a:extLst>
                <a:ext uri="{FF2B5EF4-FFF2-40B4-BE49-F238E27FC236}">
                  <a16:creationId xmlns="" xmlns:a16="http://schemas.microsoft.com/office/drawing/2014/main" id="{5F3D990B-820E-4EAF-82B8-E58645BD3D44}"/>
                </a:ext>
              </a:extLst>
            </p:cNvPr>
            <p:cNvSpPr/>
            <p:nvPr/>
          </p:nvSpPr>
          <p:spPr>
            <a:xfrm rot="2689455">
              <a:off x="4918290" y="1154906"/>
              <a:ext cx="460271" cy="46027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: скругленные углы 33">
              <a:extLst>
                <a:ext uri="{FF2B5EF4-FFF2-40B4-BE49-F238E27FC236}">
                  <a16:creationId xmlns="" xmlns:a16="http://schemas.microsoft.com/office/drawing/2014/main" id="{5F3D990B-820E-4EAF-82B8-E58645BD3D44}"/>
                </a:ext>
              </a:extLst>
            </p:cNvPr>
            <p:cNvSpPr/>
            <p:nvPr/>
          </p:nvSpPr>
          <p:spPr>
            <a:xfrm rot="2689455">
              <a:off x="5052414" y="1289030"/>
              <a:ext cx="192021" cy="192021"/>
            </a:xfrm>
            <a:prstGeom prst="roundRect">
              <a:avLst/>
            </a:prstGeom>
            <a:solidFill>
              <a:srgbClr val="007A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9155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Осуществление муниципального земельного контроля на территории Архангельской области 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одзаголовок 13"/>
          <p:cNvSpPr>
            <a:spLocks noGrp="1"/>
          </p:cNvSpPr>
          <p:nvPr>
            <p:ph type="subTitle" idx="1"/>
          </p:nvPr>
        </p:nvSpPr>
        <p:spPr>
          <a:xfrm>
            <a:off x="467544" y="3651870"/>
            <a:ext cx="8352928" cy="129614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Органами местного самоуправления за 9 месяцев 2022 года плановых и внеплановых проверок не проводилось, проведено 41 мероприятий без взаимодействия с правообладателями на площади 1298,95 га, выдано 41 предостережение (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Каргопольский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округ – 20,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Котласский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 – 5,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Плесецкий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округ – 2, Холмогорский район – 14).</a:t>
            </a: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1043608" y="1059582"/>
          <a:ext cx="712879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Прямоугольник 58"/>
          <p:cNvSpPr/>
          <p:nvPr/>
        </p:nvSpPr>
        <p:spPr>
          <a:xfrm>
            <a:off x="0" y="0"/>
            <a:ext cx="9144000" cy="62753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b="1" dirty="0" smtClean="0">
                <a:solidFill>
                  <a:srgbClr val="FFFFFF"/>
                </a:solidFill>
                <a:cs typeface="Arial" panose="020B0604020202020204" pitchFamily="34" charset="0"/>
              </a:rPr>
              <a:t>Федеральный закон от 31.07.2020 N 248-ФЗ  "О государственном контроле (надзоре) и муниципальном контроле в Российской Федерации"</a:t>
            </a:r>
            <a:r>
              <a:rPr lang="ru-RU" altLang="ru-RU" sz="1200" b="1" dirty="0" smtClean="0">
                <a:solidFill>
                  <a:srgbClr val="FFFFFF"/>
                </a:solidFill>
                <a:ea typeface="Times New Roman" pitchFamily="18" charset="0"/>
                <a:cs typeface="Arial" panose="020B0604020202020204" pitchFamily="34" charset="0"/>
              </a:rPr>
              <a:t> </a:t>
            </a:r>
          </a:p>
          <a:p>
            <a:pPr lvl="0" algn="ctr"/>
            <a:r>
              <a:rPr lang="ru-RU" sz="2000" b="1" dirty="0" smtClean="0">
                <a:ea typeface="Times New Roman"/>
                <a:cs typeface="Arial" panose="020B0604020202020204" pitchFamily="34" charset="0"/>
              </a:rPr>
              <a:t>Контрольные надзорные мероприятия</a:t>
            </a:r>
            <a:endParaRPr lang="ru-RU" sz="1600" dirty="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45" name="Rectangle 34"/>
          <p:cNvSpPr>
            <a:spLocks noChangeArrowheads="1"/>
          </p:cNvSpPr>
          <p:nvPr/>
        </p:nvSpPr>
        <p:spPr bwMode="auto">
          <a:xfrm>
            <a:off x="222577" y="1779662"/>
            <a:ext cx="3643720" cy="72008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/>
            </a:solidFill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</a:rPr>
              <a:t>Инспекционный визит</a:t>
            </a:r>
            <a:endParaRPr lang="ru-RU" sz="1400" dirty="0"/>
          </a:p>
          <a:p>
            <a:pPr algn="ctr"/>
            <a:r>
              <a:rPr lang="ru-RU" sz="1000" i="1" dirty="0"/>
              <a:t>(осмотр, опрос, получение письменных  объяснений, инструментальное обследование, истребование документов)</a:t>
            </a:r>
            <a:endParaRPr lang="ru-RU" sz="1000" dirty="0"/>
          </a:p>
        </p:txBody>
      </p:sp>
      <p:sp>
        <p:nvSpPr>
          <p:cNvPr id="14" name="Rectangle 34"/>
          <p:cNvSpPr>
            <a:spLocks noChangeArrowheads="1"/>
          </p:cNvSpPr>
          <p:nvPr/>
        </p:nvSpPr>
        <p:spPr bwMode="auto">
          <a:xfrm>
            <a:off x="63431" y="627534"/>
            <a:ext cx="5444673" cy="81084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/>
            </a:solidFill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</a:rPr>
              <a:t>Плановые контрольные </a:t>
            </a:r>
            <a:r>
              <a:rPr lang="ru-RU" sz="1400" b="1" dirty="0">
                <a:solidFill>
                  <a:schemeClr val="tx2"/>
                </a:solidFill>
              </a:rPr>
              <a:t>надзорные </a:t>
            </a:r>
            <a:r>
              <a:rPr lang="ru-RU" sz="1400" b="1" dirty="0" smtClean="0">
                <a:solidFill>
                  <a:schemeClr val="tx2"/>
                </a:solidFill>
              </a:rPr>
              <a:t>мероприятия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100" i="1" dirty="0" smtClean="0"/>
              <a:t> </a:t>
            </a:r>
            <a:r>
              <a:rPr lang="ru-RU" sz="1100" i="1" dirty="0"/>
              <a:t>(проводятся на основе категорий </a:t>
            </a:r>
            <a:r>
              <a:rPr lang="ru-RU" sz="1100" i="1" dirty="0" smtClean="0"/>
              <a:t>риска, присвоенных земельным участкам, </a:t>
            </a:r>
            <a:r>
              <a:rPr lang="ru-RU" sz="1100" b="1" i="1" dirty="0" smtClean="0">
                <a:solidFill>
                  <a:schemeClr val="tx2"/>
                </a:solidFill>
              </a:rPr>
              <a:t>*категории риска не изменились, периодичность проведения плановых мероприятий раз в три года (средний риск)  и раз в пять лет умеренный (риск)</a:t>
            </a:r>
            <a:r>
              <a:rPr lang="ru-RU" sz="1400" b="1" i="1" dirty="0" smtClean="0">
                <a:solidFill>
                  <a:schemeClr val="tx2"/>
                </a:solidFill>
              </a:rPr>
              <a:t>)</a:t>
            </a:r>
            <a:endParaRPr lang="ru-RU" sz="1400" b="1" i="1" dirty="0">
              <a:solidFill>
                <a:schemeClr val="tx2"/>
              </a:solidFill>
            </a:endParaRPr>
          </a:p>
        </p:txBody>
      </p:sp>
      <p:sp>
        <p:nvSpPr>
          <p:cNvPr id="15" name="Rectangle 34"/>
          <p:cNvSpPr>
            <a:spLocks noChangeArrowheads="1"/>
          </p:cNvSpPr>
          <p:nvPr/>
        </p:nvSpPr>
        <p:spPr bwMode="auto">
          <a:xfrm>
            <a:off x="6012160" y="627534"/>
            <a:ext cx="2880320" cy="81084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/>
            </a:solidFill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chemeClr val="tx2"/>
                </a:solidFill>
                <a:ea typeface="Times New Roman"/>
                <a:cs typeface="Times New Roman"/>
              </a:rPr>
              <a:t>Внеплановые </a:t>
            </a:r>
            <a:r>
              <a:rPr lang="ru-RU" sz="1400" b="1" dirty="0" smtClean="0">
                <a:solidFill>
                  <a:schemeClr val="tx2"/>
                </a:solidFill>
                <a:ea typeface="Times New Roman"/>
                <a:cs typeface="Times New Roman"/>
              </a:rPr>
              <a:t/>
            </a:r>
            <a:br>
              <a:rPr lang="ru-RU" sz="1400" b="1" dirty="0" smtClean="0">
                <a:solidFill>
                  <a:schemeClr val="tx2"/>
                </a:solidFill>
                <a:ea typeface="Times New Roman"/>
                <a:cs typeface="Times New Roman"/>
              </a:rPr>
            </a:br>
            <a:r>
              <a:rPr lang="ru-RU" sz="1400" b="1" dirty="0" smtClean="0">
                <a:solidFill>
                  <a:schemeClr val="tx2"/>
                </a:solidFill>
                <a:ea typeface="Times New Roman"/>
                <a:cs typeface="Times New Roman"/>
              </a:rPr>
              <a:t>контрольные </a:t>
            </a:r>
            <a:r>
              <a:rPr lang="ru-RU" sz="1400" b="1" dirty="0">
                <a:solidFill>
                  <a:schemeClr val="tx2"/>
                </a:solidFill>
                <a:ea typeface="Times New Roman"/>
                <a:cs typeface="Times New Roman"/>
              </a:rPr>
              <a:t>надзорные мероприятия</a:t>
            </a:r>
            <a:r>
              <a:rPr lang="ru-RU" sz="1400" dirty="0">
                <a:solidFill>
                  <a:schemeClr val="tx2"/>
                </a:solidFill>
                <a:ea typeface="Times New Roman"/>
                <a:cs typeface="Times New Roman"/>
              </a:rPr>
              <a:t> </a:t>
            </a:r>
            <a:endParaRPr lang="ru-RU" sz="1200" dirty="0">
              <a:solidFill>
                <a:schemeClr val="tx2"/>
              </a:solidFill>
              <a:ea typeface="Times New Roman"/>
              <a:cs typeface="Times New Roman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796136" y="627534"/>
            <a:ext cx="1" cy="43204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>
            <a:off x="5508104" y="1059582"/>
            <a:ext cx="504056" cy="0"/>
          </a:xfrm>
          <a:prstGeom prst="straightConnector1">
            <a:avLst/>
          </a:prstGeom>
          <a:ln w="19050"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34"/>
          <p:cNvSpPr>
            <a:spLocks noChangeArrowheads="1"/>
          </p:cNvSpPr>
          <p:nvPr/>
        </p:nvSpPr>
        <p:spPr bwMode="auto">
          <a:xfrm>
            <a:off x="222577" y="2571750"/>
            <a:ext cx="3643720" cy="79208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/>
            </a:solidFill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tx2"/>
                </a:solidFill>
              </a:rPr>
              <a:t>Рейдовый осмотр</a:t>
            </a:r>
            <a:r>
              <a:rPr lang="ru-RU" sz="1400" b="1" dirty="0">
                <a:solidFill>
                  <a:schemeClr val="tx2"/>
                </a:solidFill>
              </a:rPr>
              <a:t> </a:t>
            </a:r>
          </a:p>
          <a:p>
            <a:pPr algn="ctr"/>
            <a:r>
              <a:rPr lang="ru-RU" sz="1000" i="1" dirty="0"/>
              <a:t>(осмотр, опрос, получение письменных объяснений, истребование документов, отбор проб (образцов),  инструментальное обследование, испытание, экспертиза)</a:t>
            </a:r>
            <a:endParaRPr lang="ru-RU" sz="1000" dirty="0"/>
          </a:p>
        </p:txBody>
      </p:sp>
      <p:sp>
        <p:nvSpPr>
          <p:cNvPr id="27" name="Rectangle 34"/>
          <p:cNvSpPr>
            <a:spLocks noChangeArrowheads="1"/>
          </p:cNvSpPr>
          <p:nvPr/>
        </p:nvSpPr>
        <p:spPr bwMode="auto">
          <a:xfrm>
            <a:off x="222577" y="3507854"/>
            <a:ext cx="3643720" cy="57606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/>
            </a:solidFill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15000"/>
              </a:lnSpc>
            </a:pPr>
            <a:r>
              <a:rPr lang="ru-RU" sz="1400" b="1" dirty="0">
                <a:solidFill>
                  <a:schemeClr val="tx2"/>
                </a:solidFill>
              </a:rPr>
              <a:t>Д</a:t>
            </a:r>
            <a:r>
              <a:rPr lang="ru-RU" sz="1400" b="1" dirty="0" smtClean="0">
                <a:solidFill>
                  <a:schemeClr val="tx2"/>
                </a:solidFill>
              </a:rPr>
              <a:t>окументарная проверка</a:t>
            </a:r>
            <a:endParaRPr lang="ru-RU" sz="1400" b="1" dirty="0">
              <a:solidFill>
                <a:schemeClr val="tx2"/>
              </a:solidFill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00" i="1" dirty="0"/>
              <a:t>(получение письменных объяснений, истребование документов)</a:t>
            </a:r>
          </a:p>
        </p:txBody>
      </p:sp>
      <p:sp>
        <p:nvSpPr>
          <p:cNvPr id="28" name="Rectangle 34"/>
          <p:cNvSpPr>
            <a:spLocks noChangeArrowheads="1"/>
          </p:cNvSpPr>
          <p:nvPr/>
        </p:nvSpPr>
        <p:spPr bwMode="auto">
          <a:xfrm>
            <a:off x="222577" y="4155926"/>
            <a:ext cx="3643720" cy="84355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/>
            </a:solidFill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tx2"/>
                </a:solidFill>
              </a:rPr>
              <a:t>Выездная проверка</a:t>
            </a:r>
          </a:p>
          <a:p>
            <a:pPr algn="ctr"/>
            <a:r>
              <a:rPr lang="ru-RU" sz="1000" i="1" dirty="0"/>
              <a:t>(осмотр, опрос, получения письменных объяснений, истребование документов, отбора проб (образцов) почвы, инструментальное обследование, испытание, экспертиза)</a:t>
            </a:r>
            <a:endParaRPr lang="ru-RU" sz="10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331640" y="1438382"/>
            <a:ext cx="0" cy="341281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5" idx="2"/>
            <a:endCxn id="45" idx="0"/>
          </p:cNvCxnSpPr>
          <p:nvPr/>
        </p:nvCxnSpPr>
        <p:spPr>
          <a:xfrm rot="5400000">
            <a:off x="4577739" y="-1094919"/>
            <a:ext cx="341280" cy="5407883"/>
          </a:xfrm>
          <a:prstGeom prst="bentConnector3">
            <a:avLst>
              <a:gd name="adj1" fmla="val 50000"/>
            </a:avLst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4"/>
          <p:cNvSpPr>
            <a:spLocks noChangeArrowheads="1"/>
          </p:cNvSpPr>
          <p:nvPr/>
        </p:nvSpPr>
        <p:spPr bwMode="auto">
          <a:xfrm>
            <a:off x="3995936" y="2769061"/>
            <a:ext cx="3096344" cy="225096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/>
            </a:solidFill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b="1" dirty="0">
                <a:solidFill>
                  <a:schemeClr val="tx2"/>
                </a:solidFill>
              </a:rPr>
              <a:t>Н</a:t>
            </a:r>
            <a:r>
              <a:rPr lang="ru-RU" sz="1400" b="1" dirty="0" smtClean="0">
                <a:solidFill>
                  <a:schemeClr val="tx2"/>
                </a:solidFill>
              </a:rPr>
              <a:t>аблюдение </a:t>
            </a:r>
            <a:r>
              <a:rPr lang="ru-RU" sz="1400" b="1" dirty="0">
                <a:solidFill>
                  <a:schemeClr val="tx2"/>
                </a:solidFill>
              </a:rPr>
              <a:t>за соблюдением обязательных </a:t>
            </a:r>
            <a:r>
              <a:rPr lang="ru-RU" sz="1400" b="1" dirty="0" smtClean="0">
                <a:solidFill>
                  <a:schemeClr val="tx2"/>
                </a:solidFill>
              </a:rPr>
              <a:t>требований</a:t>
            </a:r>
            <a:endParaRPr lang="ru-RU" sz="1400" dirty="0"/>
          </a:p>
          <a:p>
            <a:pPr algn="ctr"/>
            <a:r>
              <a:rPr lang="ru-RU" sz="1000" i="1" dirty="0"/>
              <a:t>(сбор, анализ данных об объектах контроля, имеющихся у контрольного (надзорного) органа, в том числе данных, которые поступают в ходе межведомственного информационного взаимодействия, предоставляются контролируемыми лицами в рамках исполнения обязательных требований, а также данных, содержащихся в государственных и муниципальных информационных системах, данных из сети "Интернет", иных общедоступных данных)</a:t>
            </a:r>
            <a:endParaRPr lang="ru-RU" sz="1000" dirty="0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7164288" y="2773013"/>
            <a:ext cx="1728192" cy="222647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/>
            </a:solidFill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</a:rPr>
              <a:t>Выездное обследование</a:t>
            </a:r>
          </a:p>
          <a:p>
            <a:pPr algn="ctr"/>
            <a:endParaRPr lang="ru-RU" sz="1100" i="1" dirty="0" smtClean="0"/>
          </a:p>
          <a:p>
            <a:pPr algn="ctr"/>
            <a:r>
              <a:rPr lang="ru-RU" sz="1000" i="1" dirty="0" smtClean="0"/>
              <a:t>(</a:t>
            </a:r>
            <a:r>
              <a:rPr lang="ru-RU" sz="1000" i="1" dirty="0"/>
              <a:t>осмотр, отбор проб (образцов) почвы, инструментальное обследование </a:t>
            </a:r>
            <a:r>
              <a:rPr lang="ru-RU" sz="1000" i="1" dirty="0" smtClean="0"/>
              <a:t/>
            </a:r>
            <a:br>
              <a:rPr lang="ru-RU" sz="1000" i="1" dirty="0" smtClean="0"/>
            </a:br>
            <a:r>
              <a:rPr lang="ru-RU" sz="1000" i="1" dirty="0" smtClean="0"/>
              <a:t>(</a:t>
            </a:r>
            <a:r>
              <a:rPr lang="ru-RU" sz="1000" i="1" dirty="0"/>
              <a:t>с применением видеозаписи), испытания, экспертизы)</a:t>
            </a:r>
            <a:endParaRPr lang="ru-RU" sz="1000" dirty="0"/>
          </a:p>
        </p:txBody>
      </p:sp>
      <p:grpSp>
        <p:nvGrpSpPr>
          <p:cNvPr id="2" name="Группа 39"/>
          <p:cNvGrpSpPr/>
          <p:nvPr/>
        </p:nvGrpSpPr>
        <p:grpSpPr>
          <a:xfrm>
            <a:off x="107508" y="1995686"/>
            <a:ext cx="230137" cy="230137"/>
            <a:chOff x="4918290" y="1154906"/>
            <a:chExt cx="460271" cy="460271"/>
          </a:xfrm>
        </p:grpSpPr>
        <p:sp>
          <p:nvSpPr>
            <p:cNvPr id="41" name="Прямоугольник: скругленные углы 33">
              <a:extLst>
                <a:ext uri="{FF2B5EF4-FFF2-40B4-BE49-F238E27FC236}">
                  <a16:creationId xmlns:a16="http://schemas.microsoft.com/office/drawing/2014/main" xmlns="" id="{5F3D990B-820E-4EAF-82B8-E58645BD3D44}"/>
                </a:ext>
              </a:extLst>
            </p:cNvPr>
            <p:cNvSpPr/>
            <p:nvPr/>
          </p:nvSpPr>
          <p:spPr>
            <a:xfrm rot="2689455">
              <a:off x="4918290" y="1154906"/>
              <a:ext cx="460271" cy="46027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: скругленные углы 33">
              <a:extLst>
                <a:ext uri="{FF2B5EF4-FFF2-40B4-BE49-F238E27FC236}">
                  <a16:creationId xmlns:a16="http://schemas.microsoft.com/office/drawing/2014/main" xmlns="" id="{5F3D990B-820E-4EAF-82B8-E58645BD3D44}"/>
                </a:ext>
              </a:extLst>
            </p:cNvPr>
            <p:cNvSpPr/>
            <p:nvPr/>
          </p:nvSpPr>
          <p:spPr>
            <a:xfrm rot="2689455">
              <a:off x="5052414" y="1289030"/>
              <a:ext cx="192021" cy="192021"/>
            </a:xfrm>
            <a:prstGeom prst="roundRect">
              <a:avLst/>
            </a:prstGeom>
            <a:solidFill>
              <a:srgbClr val="007A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53"/>
          <p:cNvGrpSpPr/>
          <p:nvPr/>
        </p:nvGrpSpPr>
        <p:grpSpPr>
          <a:xfrm>
            <a:off x="107506" y="2845669"/>
            <a:ext cx="230137" cy="230137"/>
            <a:chOff x="4918290" y="1154906"/>
            <a:chExt cx="460271" cy="460271"/>
          </a:xfrm>
        </p:grpSpPr>
        <p:sp>
          <p:nvSpPr>
            <p:cNvPr id="55" name="Прямоугольник: скругленные углы 33">
              <a:extLst>
                <a:ext uri="{FF2B5EF4-FFF2-40B4-BE49-F238E27FC236}">
                  <a16:creationId xmlns:a16="http://schemas.microsoft.com/office/drawing/2014/main" xmlns="" id="{5F3D990B-820E-4EAF-82B8-E58645BD3D44}"/>
                </a:ext>
              </a:extLst>
            </p:cNvPr>
            <p:cNvSpPr/>
            <p:nvPr/>
          </p:nvSpPr>
          <p:spPr>
            <a:xfrm rot="2689455">
              <a:off x="4918290" y="1154906"/>
              <a:ext cx="460271" cy="46027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рямоугольник: скругленные углы 33">
              <a:extLst>
                <a:ext uri="{FF2B5EF4-FFF2-40B4-BE49-F238E27FC236}">
                  <a16:creationId xmlns:a16="http://schemas.microsoft.com/office/drawing/2014/main" xmlns="" id="{5F3D990B-820E-4EAF-82B8-E58645BD3D44}"/>
                </a:ext>
              </a:extLst>
            </p:cNvPr>
            <p:cNvSpPr/>
            <p:nvPr/>
          </p:nvSpPr>
          <p:spPr>
            <a:xfrm rot="2689455">
              <a:off x="5052414" y="1289030"/>
              <a:ext cx="192021" cy="192021"/>
            </a:xfrm>
            <a:prstGeom prst="roundRect">
              <a:avLst/>
            </a:prstGeom>
            <a:solidFill>
              <a:srgbClr val="007A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56"/>
          <p:cNvGrpSpPr/>
          <p:nvPr/>
        </p:nvGrpSpPr>
        <p:grpSpPr>
          <a:xfrm>
            <a:off x="107504" y="3651870"/>
            <a:ext cx="230137" cy="230137"/>
            <a:chOff x="4918290" y="1154906"/>
            <a:chExt cx="460271" cy="460271"/>
          </a:xfrm>
        </p:grpSpPr>
        <p:sp>
          <p:nvSpPr>
            <p:cNvPr id="58" name="Прямоугольник: скругленные углы 33">
              <a:extLst>
                <a:ext uri="{FF2B5EF4-FFF2-40B4-BE49-F238E27FC236}">
                  <a16:creationId xmlns:a16="http://schemas.microsoft.com/office/drawing/2014/main" xmlns="" id="{5F3D990B-820E-4EAF-82B8-E58645BD3D44}"/>
                </a:ext>
              </a:extLst>
            </p:cNvPr>
            <p:cNvSpPr/>
            <p:nvPr/>
          </p:nvSpPr>
          <p:spPr>
            <a:xfrm rot="2689455">
              <a:off x="4918290" y="1154906"/>
              <a:ext cx="460271" cy="46027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рямоугольник: скругленные углы 33">
              <a:extLst>
                <a:ext uri="{FF2B5EF4-FFF2-40B4-BE49-F238E27FC236}">
                  <a16:creationId xmlns:a16="http://schemas.microsoft.com/office/drawing/2014/main" xmlns="" id="{5F3D990B-820E-4EAF-82B8-E58645BD3D44}"/>
                </a:ext>
              </a:extLst>
            </p:cNvPr>
            <p:cNvSpPr/>
            <p:nvPr/>
          </p:nvSpPr>
          <p:spPr>
            <a:xfrm rot="2689455">
              <a:off x="5052414" y="1289030"/>
              <a:ext cx="192021" cy="192021"/>
            </a:xfrm>
            <a:prstGeom prst="roundRect">
              <a:avLst/>
            </a:prstGeom>
            <a:solidFill>
              <a:srgbClr val="007A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0"/>
          <p:cNvGrpSpPr/>
          <p:nvPr/>
        </p:nvGrpSpPr>
        <p:grpSpPr>
          <a:xfrm>
            <a:off x="111094" y="4443958"/>
            <a:ext cx="230137" cy="230137"/>
            <a:chOff x="4918290" y="1154906"/>
            <a:chExt cx="460271" cy="460271"/>
          </a:xfrm>
        </p:grpSpPr>
        <p:sp>
          <p:nvSpPr>
            <p:cNvPr id="62" name="Прямоугольник: скругленные углы 33">
              <a:extLst>
                <a:ext uri="{FF2B5EF4-FFF2-40B4-BE49-F238E27FC236}">
                  <a16:creationId xmlns:a16="http://schemas.microsoft.com/office/drawing/2014/main" xmlns="" id="{5F3D990B-820E-4EAF-82B8-E58645BD3D44}"/>
                </a:ext>
              </a:extLst>
            </p:cNvPr>
            <p:cNvSpPr/>
            <p:nvPr/>
          </p:nvSpPr>
          <p:spPr>
            <a:xfrm rot="2689455">
              <a:off x="4918290" y="1154906"/>
              <a:ext cx="460271" cy="46027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рямоугольник: скругленные углы 33">
              <a:extLst>
                <a:ext uri="{FF2B5EF4-FFF2-40B4-BE49-F238E27FC236}">
                  <a16:creationId xmlns:a16="http://schemas.microsoft.com/office/drawing/2014/main" xmlns="" id="{5F3D990B-820E-4EAF-82B8-E58645BD3D44}"/>
                </a:ext>
              </a:extLst>
            </p:cNvPr>
            <p:cNvSpPr/>
            <p:nvPr/>
          </p:nvSpPr>
          <p:spPr>
            <a:xfrm rot="2689455">
              <a:off x="5052414" y="1289030"/>
              <a:ext cx="192021" cy="192021"/>
            </a:xfrm>
            <a:prstGeom prst="roundRect">
              <a:avLst/>
            </a:prstGeom>
            <a:solidFill>
              <a:srgbClr val="007A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4" name="Rectangle 34"/>
          <p:cNvSpPr>
            <a:spLocks noChangeArrowheads="1"/>
          </p:cNvSpPr>
          <p:nvPr/>
        </p:nvSpPr>
        <p:spPr bwMode="auto">
          <a:xfrm>
            <a:off x="4139952" y="1923678"/>
            <a:ext cx="4680520" cy="57606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/>
            </a:solidFill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b="1" dirty="0">
                <a:solidFill>
                  <a:schemeClr val="tx2"/>
                </a:solidFill>
              </a:rPr>
              <a:t>Мероприятия по контролю без взаимодействия </a:t>
            </a:r>
            <a:r>
              <a:rPr lang="ru-RU" sz="1400" b="1" dirty="0" smtClean="0">
                <a:solidFill>
                  <a:schemeClr val="tx2"/>
                </a:solidFill>
              </a:rPr>
              <a:t/>
            </a:r>
            <a:br>
              <a:rPr lang="ru-RU" sz="1400" b="1" dirty="0" smtClean="0">
                <a:solidFill>
                  <a:schemeClr val="tx2"/>
                </a:solidFill>
              </a:rPr>
            </a:br>
            <a:r>
              <a:rPr lang="ru-RU" sz="1400" b="1" dirty="0" smtClean="0">
                <a:solidFill>
                  <a:schemeClr val="tx2"/>
                </a:solidFill>
              </a:rPr>
              <a:t>с </a:t>
            </a:r>
            <a:r>
              <a:rPr lang="ru-RU" sz="1400" b="1" dirty="0">
                <a:solidFill>
                  <a:schemeClr val="tx2"/>
                </a:solidFill>
              </a:rPr>
              <a:t>правообладателями земельных участков</a:t>
            </a:r>
            <a:endParaRPr lang="ru-RU" sz="1400" dirty="0">
              <a:solidFill>
                <a:schemeClr val="tx2"/>
              </a:solidFill>
            </a:endParaRPr>
          </a:p>
        </p:txBody>
      </p:sp>
      <p:cxnSp>
        <p:nvCxnSpPr>
          <p:cNvPr id="71" name="Прямая со стрелкой 70"/>
          <p:cNvCxnSpPr/>
          <p:nvPr/>
        </p:nvCxnSpPr>
        <p:spPr>
          <a:xfrm>
            <a:off x="5292080" y="2499742"/>
            <a:ext cx="0" cy="269319"/>
          </a:xfrm>
          <a:prstGeom prst="straightConnector1">
            <a:avLst/>
          </a:prstGeom>
          <a:ln w="19050">
            <a:solidFill>
              <a:srgbClr val="007A3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3019930" y="1419622"/>
            <a:ext cx="4536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900" i="1" dirty="0" smtClean="0">
                <a:solidFill>
                  <a:srgbClr val="2F2B20"/>
                </a:solidFill>
                <a:ea typeface="Times New Roman"/>
                <a:cs typeface="Times New Roman"/>
              </a:rPr>
              <a:t>  </a:t>
            </a:r>
            <a:r>
              <a:rPr lang="ru-RU" sz="1000" i="1" dirty="0" smtClean="0">
                <a:solidFill>
                  <a:srgbClr val="2F2B20"/>
                </a:solidFill>
                <a:ea typeface="Times New Roman"/>
                <a:cs typeface="Times New Roman"/>
              </a:rPr>
              <a:t>проводятся </a:t>
            </a:r>
            <a:r>
              <a:rPr lang="ru-RU" sz="1000" i="1" dirty="0">
                <a:solidFill>
                  <a:srgbClr val="2F2B20"/>
                </a:solidFill>
                <a:ea typeface="Times New Roman"/>
                <a:cs typeface="Times New Roman"/>
              </a:rPr>
              <a:t>в </a:t>
            </a:r>
            <a:r>
              <a:rPr lang="ru-RU" sz="1000" i="1" dirty="0" smtClean="0">
                <a:solidFill>
                  <a:srgbClr val="2F2B20"/>
                </a:solidFill>
                <a:ea typeface="Times New Roman"/>
                <a:cs typeface="Times New Roman"/>
              </a:rPr>
              <a:t>том числе и </a:t>
            </a:r>
            <a:r>
              <a:rPr lang="ru-RU" sz="1000" i="1" dirty="0">
                <a:solidFill>
                  <a:srgbClr val="2F2B20"/>
                </a:solidFill>
                <a:ea typeface="Times New Roman"/>
                <a:cs typeface="Times New Roman"/>
              </a:rPr>
              <a:t>на основании индикаторов риска нарушения обязательных </a:t>
            </a:r>
            <a:r>
              <a:rPr lang="ru-RU" sz="1000" i="1" dirty="0" smtClean="0">
                <a:solidFill>
                  <a:srgbClr val="2F2B20"/>
                </a:solidFill>
                <a:ea typeface="Times New Roman"/>
                <a:cs typeface="Times New Roman"/>
              </a:rPr>
              <a:t>требований</a:t>
            </a:r>
            <a:endParaRPr lang="ru-RU" sz="1000" i="1" dirty="0">
              <a:solidFill>
                <a:srgbClr val="2F2B20"/>
              </a:solidFill>
              <a:ea typeface="Times New Roman"/>
              <a:cs typeface="Times New Roman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1939" y="2499742"/>
            <a:ext cx="188913" cy="362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4347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99592" y="3294236"/>
            <a:ext cx="7560840" cy="1365746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just"/>
            <a:r>
              <a:rPr lang="ru-RU" sz="1600" b="1" u="sng" dirty="0">
                <a:latin typeface="+mn-lt"/>
                <a:cs typeface="Times New Roman" pitchFamily="18" charset="0"/>
              </a:rPr>
              <a:t/>
            </a:r>
            <a:br>
              <a:rPr lang="ru-RU" sz="1600" b="1" u="sng" dirty="0">
                <a:latin typeface="+mn-lt"/>
                <a:cs typeface="Times New Roman" pitchFamily="18" charset="0"/>
              </a:rPr>
            </a:br>
            <a:r>
              <a:rPr lang="ru-RU" sz="1400" b="1" u="sng" dirty="0">
                <a:latin typeface="+mn-lt"/>
                <a:cs typeface="Times New Roman" pitchFamily="18" charset="0"/>
              </a:rPr>
              <a:t/>
            </a:r>
            <a:br>
              <a:rPr lang="ru-RU" sz="1400" b="1" u="sng" dirty="0">
                <a:latin typeface="+mn-lt"/>
                <a:cs typeface="Times New Roman" pitchFamily="18" charset="0"/>
              </a:rPr>
            </a:br>
            <a:endParaRPr lang="ru-RU" sz="1300" dirty="0">
              <a:solidFill>
                <a:schemeClr val="tx2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571472" y="1635646"/>
            <a:ext cx="8143931" cy="315068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ru-RU" sz="1600" b="1" u="sng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>
                <a:solidFill>
                  <a:srgbClr val="007A37"/>
                </a:solidFill>
                <a:latin typeface="Times New Roman" pitchFamily="18" charset="0"/>
                <a:cs typeface="Times New Roman" pitchFamily="18" charset="0"/>
              </a:rPr>
              <a:t>         Плановые контрольные мероприятия в 2022 г. по общему правилу не проводятся. Вместо планового мероприятия возможен профилактический визит и иные профилактические мероприятия, КНМ без взаимодействия.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>
                <a:solidFill>
                  <a:srgbClr val="007A37"/>
                </a:solidFill>
                <a:latin typeface="Times New Roman" pitchFamily="18" charset="0"/>
                <a:cs typeface="Times New Roman" pitchFamily="18" charset="0"/>
              </a:rPr>
              <a:t>Внеплановые проверки (мероприятия) в 2022 г. проводятся только по определенному перечню оснований.</a:t>
            </a:r>
          </a:p>
          <a:p>
            <a:pPr>
              <a:buNone/>
            </a:pPr>
            <a:r>
              <a:rPr lang="ru-RU" sz="6400" dirty="0" smtClean="0">
                <a:solidFill>
                  <a:srgbClr val="007A37"/>
                </a:solidFill>
                <a:latin typeface="Times New Roman" pitchFamily="18" charset="0"/>
                <a:cs typeface="Times New Roman" pitchFamily="18" charset="0"/>
              </a:rPr>
              <a:t>Например, по согласованию с прокуратурой при угрозе:</a:t>
            </a:r>
          </a:p>
          <a:p>
            <a:r>
              <a:rPr lang="ru-RU" sz="6400" dirty="0" smtClean="0">
                <a:solidFill>
                  <a:srgbClr val="007A37"/>
                </a:solidFill>
                <a:latin typeface="Times New Roman" pitchFamily="18" charset="0"/>
                <a:cs typeface="Times New Roman" pitchFamily="18" charset="0"/>
              </a:rPr>
              <a:t>причинения вреда жизни и тяжкого вреда здоровью граждан;</a:t>
            </a:r>
          </a:p>
          <a:p>
            <a:r>
              <a:rPr lang="ru-RU" sz="6400" dirty="0" smtClean="0">
                <a:solidFill>
                  <a:srgbClr val="007A37"/>
                </a:solidFill>
                <a:latin typeface="Times New Roman" pitchFamily="18" charset="0"/>
                <a:cs typeface="Times New Roman" pitchFamily="18" charset="0"/>
              </a:rPr>
              <a:t>обороне страны и безопасности государства;</a:t>
            </a:r>
          </a:p>
          <a:p>
            <a:r>
              <a:rPr lang="ru-RU" sz="6400" dirty="0" smtClean="0">
                <a:solidFill>
                  <a:srgbClr val="007A37"/>
                </a:solidFill>
                <a:latin typeface="Times New Roman" pitchFamily="18" charset="0"/>
                <a:cs typeface="Times New Roman" pitchFamily="18" charset="0"/>
              </a:rPr>
              <a:t>возникновения чрезвычайных ситуаций природного и (или) техногенного характера.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dirty="0" smtClean="0">
                <a:solidFill>
                  <a:srgbClr val="007A37"/>
                </a:solidFill>
                <a:latin typeface="Times New Roman" pitchFamily="18" charset="0"/>
                <a:cs typeface="Times New Roman" pitchFamily="18" charset="0"/>
              </a:rPr>
              <a:t>       Продлен срок исполнения предписаний, выданных до 10 марта 2022 г. и действующих на эту дату. Он автоматически увеличивается на 90 календарных дней со дня истечения срока исполнения. Срок продления может быть увеличен.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6400" dirty="0" smtClean="0">
              <a:solidFill>
                <a:srgbClr val="007A3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4900" dirty="0" smtClean="0">
              <a:solidFill>
                <a:srgbClr val="007A3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900" dirty="0" smtClean="0">
              <a:solidFill>
                <a:srgbClr val="007A37"/>
              </a:solidFill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5600" b="1" u="sng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3497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 smtClean="0">
                <a:solidFill>
                  <a:schemeClr val="bg1"/>
                </a:solidFill>
                <a:cs typeface="Arial" pitchFamily="34" charset="0"/>
              </a:rPr>
              <a:t>Ограничения государственного и муниципального контроля</a:t>
            </a:r>
            <a:endParaRPr lang="ru-RU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Rectangle 34"/>
          <p:cNvSpPr>
            <a:spLocks noChangeArrowheads="1"/>
          </p:cNvSpPr>
          <p:nvPr/>
        </p:nvSpPr>
        <p:spPr bwMode="auto">
          <a:xfrm>
            <a:off x="469550" y="685850"/>
            <a:ext cx="8278914" cy="877788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/>
            </a:solidFill>
            <a:headEnd/>
            <a:tailEnd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РФ от 10.03.2022 N 336 (ред. от 24.03.2022) "Об особенностях организации и осуществления государственного контроля (надзора), муниципального контроля"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3518"/>
            <a:ext cx="441422" cy="441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347919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rgbClr val="2F2B20"/>
      </a:dk1>
      <a:lt1>
        <a:srgbClr val="FFFFFF"/>
      </a:lt1>
      <a:dk2>
        <a:srgbClr val="005828"/>
      </a:dk2>
      <a:lt2>
        <a:srgbClr val="FFFFFF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3004</TotalTime>
  <Words>803</Words>
  <Application>Microsoft Office PowerPoint</Application>
  <PresentationFormat>Экран (16:9)</PresentationFormat>
  <Paragraphs>149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Федеральный государственный земельный контроль (надзор)</vt:lpstr>
      <vt:lpstr>Слайд 3</vt:lpstr>
      <vt:lpstr>Слайд 4</vt:lpstr>
      <vt:lpstr>Муниципальный земельный контроль  </vt:lpstr>
      <vt:lpstr>Слайд 6</vt:lpstr>
      <vt:lpstr>Слайд 7</vt:lpstr>
      <vt:lpstr>Слайд 8</vt:lpstr>
      <vt:lpstr>  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норм Федерального закона от 3</dc:title>
  <dc:creator>Наталья Дмитриевна Латынцева</dc:creator>
  <cp:lastModifiedBy>Маямсина</cp:lastModifiedBy>
  <cp:revision>268</cp:revision>
  <cp:lastPrinted>2021-07-07T09:54:31Z</cp:lastPrinted>
  <dcterms:created xsi:type="dcterms:W3CDTF">2021-05-28T13:18:04Z</dcterms:created>
  <dcterms:modified xsi:type="dcterms:W3CDTF">2022-09-26T13:46:32Z</dcterms:modified>
</cp:coreProperties>
</file>