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6"/>
  </p:notesMasterIdLst>
  <p:sldIdLst>
    <p:sldId id="390" r:id="rId3"/>
    <p:sldId id="414" r:id="rId4"/>
    <p:sldId id="415" r:id="rId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orient="horz" pos="3952" userDrawn="1">
          <p15:clr>
            <a:srgbClr val="A4A3A4"/>
          </p15:clr>
        </p15:guide>
        <p15:guide id="4" pos="5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39" userDrawn="1">
          <p15:clr>
            <a:srgbClr val="A4A3A4"/>
          </p15:clr>
        </p15:guide>
        <p15:guide id="3" pos="2140" userDrawn="1">
          <p15:clr>
            <a:srgbClr val="A4A3A4"/>
          </p15:clr>
        </p15:guide>
        <p15:guide id="4" orient="horz" pos="3107" userDrawn="1">
          <p15:clr>
            <a:srgbClr val="A4A3A4"/>
          </p15:clr>
        </p15:guide>
        <p15:guide id="5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Xx" initials="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5A"/>
    <a:srgbClr val="4B6981"/>
    <a:srgbClr val="8BA5BB"/>
    <a:srgbClr val="FEDCB7"/>
    <a:srgbClr val="FEC97B"/>
    <a:srgbClr val="1F4E79"/>
    <a:srgbClr val="6F91A0"/>
    <a:srgbClr val="FF6600"/>
    <a:srgbClr val="DEA900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7597" autoAdjust="0"/>
  </p:normalViewPr>
  <p:slideViewPr>
    <p:cSldViewPr snapToGrid="0" showGuides="1">
      <p:cViewPr varScale="1">
        <p:scale>
          <a:sx n="77" d="100"/>
          <a:sy n="77" d="100"/>
        </p:scale>
        <p:origin x="1614" y="96"/>
      </p:cViewPr>
      <p:guideLst>
        <p:guide orient="horz" pos="618"/>
        <p:guide pos="408"/>
        <p:guide orient="horz" pos="3952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3936" y="-84"/>
      </p:cViewPr>
      <p:guideLst>
        <p:guide orient="horz" pos="3124"/>
        <p:guide pos="2139"/>
        <p:guide pos="2140"/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750" tIns="45375" rIns="90750" bIns="4537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0750" tIns="45375" rIns="90750" bIns="45375" rtlCol="0"/>
          <a:lstStyle>
            <a:lvl1pPr algn="r">
              <a:defRPr sz="1200"/>
            </a:lvl1pPr>
          </a:lstStyle>
          <a:p>
            <a:fld id="{C2449131-0C71-4555-B065-62A9022337F5}" type="datetimeFigureOut">
              <a:rPr lang="ru-RU" smtClean="0"/>
              <a:t>26.09.2022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0" tIns="45375" rIns="90750" bIns="4537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0750" tIns="45375" rIns="90750" bIns="4537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1288"/>
            <a:ext cx="2918830" cy="495028"/>
          </a:xfrm>
          <a:prstGeom prst="rect">
            <a:avLst/>
          </a:prstGeom>
        </p:spPr>
        <p:txBody>
          <a:bodyPr vert="horz" lIns="90750" tIns="45375" rIns="90750" bIns="4537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8"/>
            <a:ext cx="2918830" cy="495028"/>
          </a:xfrm>
          <a:prstGeom prst="rect">
            <a:avLst/>
          </a:prstGeom>
        </p:spPr>
        <p:txBody>
          <a:bodyPr vert="horz" lIns="90750" tIns="45375" rIns="90750" bIns="45375" rtlCol="0" anchor="b"/>
          <a:lstStyle>
            <a:lvl1pPr algn="r">
              <a:defRPr sz="1200"/>
            </a:lvl1pPr>
          </a:lstStyle>
          <a:p>
            <a:fld id="{F1FCCB62-F887-46B2-8C76-B19A883693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21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420938"/>
            <a:ext cx="78867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DC4C-E2CC-4C81-9038-AB896BC51447}" type="datetime1">
              <a:rPr lang="ru-RU" smtClean="0"/>
              <a:t>26.09.2022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OfficinaSansC" panose="02000806050000020004" pitchFamily="50" charset="-52"/>
                <a:ea typeface="+mj-ea"/>
                <a:cs typeface="+mj-cs"/>
              </a:defRPr>
            </a:lvl1pPr>
          </a:lstStyle>
          <a:p>
            <a:r>
              <a:rPr lang="ru-RU" sz="2000" dirty="0"/>
              <a:t>ОБРАЗЕЦ ЗАГОЛОВКА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538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08742"/>
            <a:ext cx="7886700" cy="510290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7BAE-8FBF-4E02-A2C0-B0BD92E971EA}" type="datetime1">
              <a:rPr lang="ru-RU" smtClean="0"/>
              <a:t>26.09.2022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68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420938"/>
            <a:ext cx="78867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DC4C-E2CC-4C81-9038-AB896BC51447}" type="datetime1">
              <a:rPr lang="ru-RU" smtClean="0"/>
              <a:t>26.09.2022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OfficinaSansC" panose="02000806050000020004" pitchFamily="50" charset="-52"/>
                <a:ea typeface="+mj-ea"/>
                <a:cs typeface="+mj-cs"/>
              </a:defRPr>
            </a:lvl1pPr>
          </a:lstStyle>
          <a:p>
            <a:r>
              <a:rPr lang="ru-RU" sz="2000" dirty="0"/>
              <a:t>ОБРАЗЕЦ ЗАГОЛОВКА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7673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1805"/>
            <a:ext cx="7886700" cy="510290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5706-A889-4E6C-918C-3123EBDCECD7}" type="datetime1">
              <a:rPr lang="ru-RU" smtClean="0"/>
              <a:t>26.09.2022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458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028702"/>
            <a:ext cx="7886700" cy="50609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87A4-093A-4868-8C8C-EAB31F6A8447}" type="datetime1">
              <a:rPr lang="ru-RU" smtClean="0"/>
              <a:t>26.09.2022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46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001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001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CED7-0713-4329-B840-5DEB23BEF49B}" type="datetime1">
              <a:rPr lang="ru-RU" smtClean="0"/>
              <a:t>26.09.2022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53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56174"/>
            <a:ext cx="386834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192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956174"/>
            <a:ext cx="3887391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19275"/>
            <a:ext cx="3887391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A541-7377-450A-9ACD-86D48B42D5E4}" type="datetime1">
              <a:rPr lang="ru-RU" smtClean="0"/>
              <a:t>26.09.2022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19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33B9-31A1-44CD-AFEA-AE3984B4A5C9}" type="datetime1">
              <a:rPr lang="ru-RU" smtClean="0"/>
              <a:t>26.09.2022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044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0EA4-2FBC-46B8-8A18-89A8B92E7CEC}" type="datetime1">
              <a:rPr lang="ru-RU" smtClean="0"/>
              <a:t>26.09.2022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/>
            </a:lvl1pPr>
          </a:lstStyle>
          <a:p>
            <a:fld id="{284A475A-A7B0-4551-A18F-DAAF2F913E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98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4823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48237"/>
            <a:ext cx="2949178" cy="48815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CBE7-9838-4765-AC50-5601F6C8E1D4}" type="datetime1">
              <a:rPr lang="ru-RU" smtClean="0"/>
              <a:t>26.09.2022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4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48239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48237"/>
            <a:ext cx="2949178" cy="48815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225F-DF4D-4142-B22F-EF41E91179B7}" type="datetime1">
              <a:rPr lang="ru-RU" smtClean="0"/>
              <a:t>26.09.2022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6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1805"/>
            <a:ext cx="7886700" cy="510290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5706-A889-4E6C-918C-3123EBDCECD7}" type="datetime1">
              <a:rPr lang="ru-RU" smtClean="0"/>
              <a:t>26.09.2022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715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08742"/>
            <a:ext cx="7886700" cy="510290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7BAE-8FBF-4E02-A2C0-B0BD92E971EA}" type="datetime1">
              <a:rPr lang="ru-RU" smtClean="0"/>
              <a:t>26.09.2022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312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D9E-1802-4A3E-89A8-34AB032DCD42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E6EE-8AE2-439A-9A2B-79151848F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43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028702"/>
            <a:ext cx="7886700" cy="50609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87A4-093A-4868-8C8C-EAB31F6A8447}" type="datetime1">
              <a:rPr lang="ru-RU" smtClean="0"/>
              <a:t>26.09.2022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1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001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001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CED7-0713-4329-B840-5DEB23BEF49B}" type="datetime1">
              <a:rPr lang="ru-RU" smtClean="0"/>
              <a:t>26.09.2022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73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56174"/>
            <a:ext cx="386834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192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956174"/>
            <a:ext cx="3887391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19275"/>
            <a:ext cx="3887391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A541-7377-450A-9ACD-86D48B42D5E4}" type="datetime1">
              <a:rPr lang="ru-RU" smtClean="0"/>
              <a:t>26.09.2022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4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33B9-31A1-44CD-AFEA-AE3984B4A5C9}" type="datetime1">
              <a:rPr lang="ru-RU" smtClean="0"/>
              <a:t>26.09.2022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8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0EA4-2FBC-46B8-8A18-89A8B92E7CEC}" type="datetime1">
              <a:rPr lang="ru-RU" smtClean="0"/>
              <a:t>26.09.2022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/>
            </a:lvl1pPr>
          </a:lstStyle>
          <a:p>
            <a:fld id="{284A475A-A7B0-4551-A18F-DAAF2F913E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47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4823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48237"/>
            <a:ext cx="2949178" cy="48815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CBE7-9838-4765-AC50-5601F6C8E1D4}" type="datetime1">
              <a:rPr lang="ru-RU" smtClean="0"/>
              <a:t>26.09.2022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2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48239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48237"/>
            <a:ext cx="2949178" cy="48815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225F-DF4D-4142-B22F-EF41E91179B7}" type="datetime1">
              <a:rPr lang="ru-RU" smtClean="0"/>
              <a:t>26.09.2022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/>
          <a:p>
            <a:fld id="{284A475A-A7B0-4551-A18F-DAAF2F913E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7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728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4057"/>
            <a:ext cx="7886700" cy="5102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4B1C7E96-F207-49E1-8992-1BCC8B0D4D9B}" type="datetime1">
              <a:rPr lang="ru-RU" smtClean="0"/>
              <a:t>26.09.2022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0273" y="6379382"/>
            <a:ext cx="448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284A475A-A7B0-4551-A18F-DAAF2F913E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1189" y="6377251"/>
            <a:ext cx="7921624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800" dirty="0">
                <a:latin typeface="Arial Narrow" panose="020B0606020202030204" pitchFamily="34" charset="0"/>
              </a:rPr>
              <a:t>МИНИСТЕРСТВО ТОПЛИВНО-ЭНЕРГЕТИЧЕСКОГО КОМПЛЕКСА </a:t>
            </a:r>
          </a:p>
          <a:p>
            <a:pPr algn="r"/>
            <a:r>
              <a:rPr lang="ru-RU" sz="800" dirty="0">
                <a:latin typeface="Arial Narrow" panose="020B0606020202030204" pitchFamily="34" charset="0"/>
              </a:rPr>
              <a:t>И ЖИЛИЩНО-КОММУНАЛЬНОГО ХОЗЯЙСТВА АРХАНГЕЛЬСКОЙ ОБЛАСТИ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6" y="140159"/>
            <a:ext cx="489505" cy="4833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822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 cap="all" baseline="0">
          <a:solidFill>
            <a:schemeClr val="bg1">
              <a:lumMod val="9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728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4057"/>
            <a:ext cx="7886700" cy="5102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4B1C7E96-F207-49E1-8992-1BCC8B0D4D9B}" type="datetime1">
              <a:rPr lang="ru-RU" smtClean="0"/>
              <a:t>26.09.2022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0273" y="6379382"/>
            <a:ext cx="448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284A475A-A7B0-4551-A18F-DAAF2F913E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1189" y="6377251"/>
            <a:ext cx="7921624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800" dirty="0">
                <a:latin typeface="Arial Narrow" panose="020B0606020202030204" pitchFamily="34" charset="0"/>
              </a:rPr>
              <a:t>МИНИСТЕРСТВО ТОПЛИВНО-ЭНЕРГЕТИЧЕСКОГО КОМПЛЕКСА </a:t>
            </a:r>
          </a:p>
          <a:p>
            <a:pPr algn="r"/>
            <a:r>
              <a:rPr lang="ru-RU" sz="800" dirty="0">
                <a:latin typeface="Arial Narrow" panose="020B0606020202030204" pitchFamily="34" charset="0"/>
              </a:rPr>
              <a:t>И ЖИЛИЩНО-КОММУНАЛЬНОГО ХОЗЯЙСТВА АРХАНГЕЛЬСКОЙ ОБЛАСТИ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6" y="140159"/>
            <a:ext cx="489505" cy="4833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839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 cap="all" baseline="0">
          <a:solidFill>
            <a:schemeClr val="bg1">
              <a:lumMod val="9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73914" y="6395813"/>
            <a:ext cx="684212" cy="365125"/>
          </a:xfrm>
        </p:spPr>
        <p:txBody>
          <a:bodyPr/>
          <a:lstStyle/>
          <a:p>
            <a:r>
              <a:rPr lang="en-US" dirty="0"/>
              <a:t>2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236234" y="6297283"/>
            <a:ext cx="3295291" cy="43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: скругленные углы 45"/>
          <p:cNvSpPr/>
          <p:nvPr/>
        </p:nvSpPr>
        <p:spPr>
          <a:xfrm>
            <a:off x="250677" y="1949610"/>
            <a:ext cx="4217884" cy="467769"/>
          </a:xfrm>
          <a:prstGeom prst="roundRect">
            <a:avLst>
              <a:gd name="adj" fmla="val 0"/>
            </a:avLst>
          </a:prstGeom>
          <a:solidFill>
            <a:srgbClr val="FEDCB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– 2049 годы  (36 лет)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74936" y="1557846"/>
            <a:ext cx="421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отремонтированных многоквартирных домов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74936" y="3150095"/>
            <a:ext cx="421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выполненных 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 работ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74936" y="4644787"/>
            <a:ext cx="421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сумма 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выполненных работ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69422DB-83D9-B9D5-81F8-A3B4DD00CF0E}"/>
              </a:ext>
            </a:extLst>
          </p:cNvPr>
          <p:cNvSpPr txBox="1">
            <a:spLocks/>
          </p:cNvSpPr>
          <p:nvPr/>
        </p:nvSpPr>
        <p:spPr>
          <a:xfrm>
            <a:off x="888578" y="0"/>
            <a:ext cx="8177785" cy="710779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ОСНОВНЫЕ СВЕДЕНИЯ О РЕГИОНАЛЬНОЙ ПРОГРАММЕ КАПИТАЛЬНОГО РЕМОНТА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212B5DB-2814-4E91-C9D6-2BBB2A977C75}"/>
              </a:ext>
            </a:extLst>
          </p:cNvPr>
          <p:cNvSpPr/>
          <p:nvPr/>
        </p:nvSpPr>
        <p:spPr>
          <a:xfrm>
            <a:off x="382009" y="1552956"/>
            <a:ext cx="3955220" cy="3792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действия программы: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B0F2E-FE5C-9338-3FB3-865E93F28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 t="3460" r="22277" b="7604"/>
          <a:stretch/>
        </p:blipFill>
        <p:spPr>
          <a:xfrm>
            <a:off x="250676" y="3837838"/>
            <a:ext cx="4217885" cy="278397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019D414-0373-5124-A633-4307832A48A0}"/>
              </a:ext>
            </a:extLst>
          </p:cNvPr>
          <p:cNvSpPr/>
          <p:nvPr/>
        </p:nvSpPr>
        <p:spPr>
          <a:xfrm>
            <a:off x="233116" y="2595636"/>
            <a:ext cx="4325786" cy="5149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количество многоквартирных домов, включенных в программу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96947D3-491D-AD18-9B10-F76BC828685F}"/>
              </a:ext>
            </a:extLst>
          </p:cNvPr>
          <p:cNvSpPr/>
          <p:nvPr/>
        </p:nvSpPr>
        <p:spPr>
          <a:xfrm>
            <a:off x="1299914" y="3150705"/>
            <a:ext cx="2192188" cy="529113"/>
          </a:xfrm>
          <a:prstGeom prst="roundRect">
            <a:avLst>
              <a:gd name="adj" fmla="val 0"/>
            </a:avLst>
          </a:prstGeom>
          <a:solidFill>
            <a:srgbClr val="FEDCB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9 977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963B856-4E5E-B492-892B-856BFA13635F}"/>
              </a:ext>
            </a:extLst>
          </p:cNvPr>
          <p:cNvSpPr/>
          <p:nvPr/>
        </p:nvSpPr>
        <p:spPr>
          <a:xfrm>
            <a:off x="5516231" y="2236327"/>
            <a:ext cx="1505191" cy="513738"/>
          </a:xfrm>
          <a:prstGeom prst="roundRect">
            <a:avLst>
              <a:gd name="adj" fmla="val 0"/>
            </a:avLst>
          </a:prstGeom>
          <a:solidFill>
            <a:srgbClr val="FEDCB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08000" bIns="0" rtlCol="0" anchor="ctr"/>
          <a:lstStyle/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332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29F31B7-802A-E4E8-1AA1-E752497AD8E8}"/>
              </a:ext>
            </a:extLst>
          </p:cNvPr>
          <p:cNvSpPr/>
          <p:nvPr/>
        </p:nvSpPr>
        <p:spPr>
          <a:xfrm>
            <a:off x="5516231" y="3837838"/>
            <a:ext cx="1505191" cy="513738"/>
          </a:xfrm>
          <a:prstGeom prst="roundRect">
            <a:avLst>
              <a:gd name="adj" fmla="val 0"/>
            </a:avLst>
          </a:prstGeom>
          <a:solidFill>
            <a:srgbClr val="FEDCB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08000" bIns="0" rtlCol="0" anchor="ctr"/>
          <a:lstStyle/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918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шт.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6A7044A-FD7E-C2DE-3AB0-7EA7E487CABB}"/>
              </a:ext>
            </a:extLst>
          </p:cNvPr>
          <p:cNvGrpSpPr/>
          <p:nvPr/>
        </p:nvGrpSpPr>
        <p:grpSpPr>
          <a:xfrm>
            <a:off x="5773497" y="5329753"/>
            <a:ext cx="2220763" cy="674318"/>
            <a:chOff x="11606170" y="5891618"/>
            <a:chExt cx="2220763" cy="67431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5B9F9B3F-DA88-B763-F9E5-D97169E7E35F}"/>
                </a:ext>
              </a:extLst>
            </p:cNvPr>
            <p:cNvSpPr/>
            <p:nvPr/>
          </p:nvSpPr>
          <p:spPr>
            <a:xfrm>
              <a:off x="11606170" y="5891618"/>
              <a:ext cx="2220763" cy="674318"/>
            </a:xfrm>
            <a:prstGeom prst="roundRect">
              <a:avLst>
                <a:gd name="adj" fmla="val 0"/>
              </a:avLst>
            </a:prstGeom>
            <a:solidFill>
              <a:srgbClr val="FEDCB7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72000" bIns="0" rtlCol="0" anchor="ctr"/>
            <a:lstStyle/>
            <a:p>
              <a:pPr>
                <a:lnSpc>
                  <a:spcPct val="70000"/>
                </a:lnSpc>
              </a:pPr>
              <a:r>
                <a:rPr lang="ru-RU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790,5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4AD87260-9561-7308-1C4E-D3BBE30B05F4}"/>
                </a:ext>
              </a:extLst>
            </p:cNvPr>
            <p:cNvSpPr/>
            <p:nvPr/>
          </p:nvSpPr>
          <p:spPr>
            <a:xfrm>
              <a:off x="12854095" y="5962810"/>
              <a:ext cx="967260" cy="433003"/>
            </a:xfrm>
            <a:prstGeom prst="roundRect">
              <a:avLst>
                <a:gd name="adj" fmla="val 0"/>
              </a:avLst>
            </a:prstGeom>
            <a:solidFill>
              <a:srgbClr val="FEDCB7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72000" bIns="0" rtlCol="0" anchor="ctr"/>
            <a:lstStyle/>
            <a:p>
              <a:pPr>
                <a:lnSpc>
                  <a:spcPct val="70000"/>
                </a:lnSpc>
              </a:pPr>
              <a:r>
                <a:rPr lang="ru-RU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 рублей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4D0633-2BE3-BE29-B9C4-BC019D680A26}"/>
              </a:ext>
            </a:extLst>
          </p:cNvPr>
          <p:cNvSpPr/>
          <p:nvPr/>
        </p:nvSpPr>
        <p:spPr>
          <a:xfrm>
            <a:off x="250677" y="848000"/>
            <a:ext cx="4217884" cy="625006"/>
          </a:xfrm>
          <a:prstGeom prst="rect">
            <a:avLst/>
          </a:prstGeom>
          <a:solidFill>
            <a:srgbClr val="012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РЕГИОНАЛЬНАЯ ПРОГРАММА КАПИТАЛЬНОГО РЕМОНТА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BED5D37-87FC-B954-1C0B-90189272F9FA}"/>
              </a:ext>
            </a:extLst>
          </p:cNvPr>
          <p:cNvSpPr/>
          <p:nvPr/>
        </p:nvSpPr>
        <p:spPr>
          <a:xfrm>
            <a:off x="4774937" y="848000"/>
            <a:ext cx="4217884" cy="625006"/>
          </a:xfrm>
          <a:prstGeom prst="rect">
            <a:avLst/>
          </a:prstGeom>
          <a:solidFill>
            <a:srgbClr val="012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КРАТКОСРОЧНЫЙ ПЛАН КАПИТАЛЬНОГО РЕМОНТА НА 2021 ГОД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DD6EBE6-D29B-2500-0285-B2F5695C928E}"/>
              </a:ext>
            </a:extLst>
          </p:cNvPr>
          <p:cNvSpPr/>
          <p:nvPr/>
        </p:nvSpPr>
        <p:spPr>
          <a:xfrm>
            <a:off x="7226155" y="2236327"/>
            <a:ext cx="1247759" cy="513738"/>
          </a:xfrm>
          <a:prstGeom prst="roundRect">
            <a:avLst>
              <a:gd name="adj" fmla="val 0"/>
            </a:avLst>
          </a:prstGeom>
          <a:solidFill>
            <a:srgbClr val="FEDCB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08000" bIns="0" rtlCol="0" anchor="ctr"/>
          <a:lstStyle/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AB09BB5-DDF1-372E-ACFD-440E03B3BB7A}"/>
              </a:ext>
            </a:extLst>
          </p:cNvPr>
          <p:cNvSpPr/>
          <p:nvPr/>
        </p:nvSpPr>
        <p:spPr>
          <a:xfrm>
            <a:off x="7226155" y="3837838"/>
            <a:ext cx="1247759" cy="513738"/>
          </a:xfrm>
          <a:prstGeom prst="roundRect">
            <a:avLst>
              <a:gd name="adj" fmla="val 0"/>
            </a:avLst>
          </a:prstGeom>
          <a:solidFill>
            <a:srgbClr val="FEDCB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08000" bIns="0" rtlCol="0" anchor="ctr"/>
          <a:lstStyle/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08076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5D1D2566-BCAA-510C-EE88-65745EC71CF9}"/>
              </a:ext>
            </a:extLst>
          </p:cNvPr>
          <p:cNvSpPr txBox="1">
            <a:spLocks/>
          </p:cNvSpPr>
          <p:nvPr/>
        </p:nvSpPr>
        <p:spPr>
          <a:xfrm>
            <a:off x="888578" y="0"/>
            <a:ext cx="8177785" cy="710779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Основные полномочия ОМСУ В СФЕРЕ капитального ремонта МКД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4198EB-52CD-3926-D1DE-56FF89CE9477}"/>
              </a:ext>
            </a:extLst>
          </p:cNvPr>
          <p:cNvSpPr/>
          <p:nvPr/>
        </p:nvSpPr>
        <p:spPr>
          <a:xfrm>
            <a:off x="5327562" y="6361358"/>
            <a:ext cx="3225888" cy="322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08F3A-9432-B644-00E4-8EC5FFAAC207}"/>
              </a:ext>
            </a:extLst>
          </p:cNvPr>
          <p:cNvSpPr txBox="1"/>
          <p:nvPr/>
        </p:nvSpPr>
        <p:spPr>
          <a:xfrm>
            <a:off x="701163" y="1150115"/>
            <a:ext cx="4983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технического состояния МКД: осмотры, составление дефектных ведомостей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E71A1-84CA-AD10-463A-7D1C8A45B649}"/>
              </a:ext>
            </a:extLst>
          </p:cNvPr>
          <p:cNvSpPr txBox="1"/>
          <p:nvPr/>
        </p:nvSpPr>
        <p:spPr>
          <a:xfrm>
            <a:off x="701163" y="2369170"/>
            <a:ext cx="4983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 утверждение краткосрочных планов муниципальных образований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CF97CF-656A-20BC-F3C4-5A5CBBFC87B8}"/>
              </a:ext>
            </a:extLst>
          </p:cNvPr>
          <p:cNvSpPr txBox="1"/>
          <p:nvPr/>
        </p:nvSpPr>
        <p:spPr>
          <a:xfrm>
            <a:off x="701163" y="4001415"/>
            <a:ext cx="4983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Инициирование проведения общих собраний собственников МКД для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переноса сроков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1ECD38-36C8-4035-9F67-01744B8857D3}"/>
              </a:ext>
            </a:extLst>
          </p:cNvPr>
          <p:cNvSpPr txBox="1"/>
          <p:nvPr/>
        </p:nvSpPr>
        <p:spPr>
          <a:xfrm>
            <a:off x="701163" y="5359319"/>
            <a:ext cx="498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приемочных комиссиях после капитального ремонта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838D749-85B0-13AE-98F1-80FE2253A595}"/>
              </a:ext>
            </a:extLst>
          </p:cNvPr>
          <p:cNvSpPr/>
          <p:nvPr/>
        </p:nvSpPr>
        <p:spPr>
          <a:xfrm>
            <a:off x="395174" y="1212368"/>
            <a:ext cx="242008" cy="798824"/>
          </a:xfrm>
          <a:prstGeom prst="roundRect">
            <a:avLst>
              <a:gd name="adj" fmla="val 0"/>
            </a:avLst>
          </a:prstGeom>
          <a:solidFill>
            <a:srgbClr val="01285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6D52779-D0A8-D470-5E96-E6E5DED29BD3}"/>
              </a:ext>
            </a:extLst>
          </p:cNvPr>
          <p:cNvSpPr/>
          <p:nvPr/>
        </p:nvSpPr>
        <p:spPr>
          <a:xfrm>
            <a:off x="395174" y="2431772"/>
            <a:ext cx="242008" cy="798824"/>
          </a:xfrm>
          <a:prstGeom prst="roundRect">
            <a:avLst>
              <a:gd name="adj" fmla="val 0"/>
            </a:avLst>
          </a:prstGeom>
          <a:solidFill>
            <a:srgbClr val="01285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B29B92D-2019-E810-23C1-E4E300973E65}"/>
              </a:ext>
            </a:extLst>
          </p:cNvPr>
          <p:cNvSpPr/>
          <p:nvPr/>
        </p:nvSpPr>
        <p:spPr>
          <a:xfrm>
            <a:off x="395174" y="4063668"/>
            <a:ext cx="242008" cy="798824"/>
          </a:xfrm>
          <a:prstGeom prst="roundRect">
            <a:avLst>
              <a:gd name="adj" fmla="val 0"/>
            </a:avLst>
          </a:prstGeom>
          <a:solidFill>
            <a:srgbClr val="01285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847F4DF5-17E9-81D8-D8AC-ACEB03788432}"/>
              </a:ext>
            </a:extLst>
          </p:cNvPr>
          <p:cNvSpPr/>
          <p:nvPr/>
        </p:nvSpPr>
        <p:spPr>
          <a:xfrm>
            <a:off x="395174" y="5283072"/>
            <a:ext cx="242008" cy="798824"/>
          </a:xfrm>
          <a:prstGeom prst="roundRect">
            <a:avLst>
              <a:gd name="adj" fmla="val 0"/>
            </a:avLst>
          </a:prstGeom>
          <a:solidFill>
            <a:srgbClr val="01285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C2CDA7E0-D15E-4774-3642-4080B487D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r="7890"/>
          <a:stretch/>
        </p:blipFill>
        <p:spPr bwMode="auto">
          <a:xfrm>
            <a:off x="5539523" y="3725403"/>
            <a:ext cx="3305638" cy="259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B93E8A8-4919-0682-9608-1CBC11B797EB}"/>
              </a:ext>
            </a:extLst>
          </p:cNvPr>
          <p:cNvSpPr/>
          <p:nvPr/>
        </p:nvSpPr>
        <p:spPr>
          <a:xfrm>
            <a:off x="5582735" y="1187648"/>
            <a:ext cx="3262426" cy="857078"/>
          </a:xfrm>
          <a:prstGeom prst="roundRect">
            <a:avLst>
              <a:gd name="adj" fmla="val 0"/>
            </a:avLst>
          </a:prstGeom>
          <a:solidFill>
            <a:srgbClr val="FEDCB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72000" bIns="0" rtlCol="0" anchor="ctr"/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31 ИЮЛЯ ГОДА</a:t>
            </a: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предшествующего очередному </a:t>
            </a: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реализации программы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DB7F54B3-9124-7E2E-9A0B-8F99D9501554}"/>
              </a:ext>
            </a:extLst>
          </p:cNvPr>
          <p:cNvSpPr/>
          <p:nvPr/>
        </p:nvSpPr>
        <p:spPr>
          <a:xfrm>
            <a:off x="5582735" y="2402296"/>
            <a:ext cx="3262426" cy="857078"/>
          </a:xfrm>
          <a:prstGeom prst="roundRect">
            <a:avLst>
              <a:gd name="adj" fmla="val 0"/>
            </a:avLst>
          </a:prstGeom>
          <a:solidFill>
            <a:srgbClr val="FEDCB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72000" bIns="0" rtlCol="0" anchor="ctr"/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15 ИЮЛЯ ГОДА</a:t>
            </a: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предшествующего очередному </a:t>
            </a: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реализации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409220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 122"/>
          <p:cNvSpPr/>
          <p:nvPr/>
        </p:nvSpPr>
        <p:spPr>
          <a:xfrm>
            <a:off x="231528" y="848000"/>
            <a:ext cx="4217884" cy="289987"/>
          </a:xfrm>
          <a:prstGeom prst="rect">
            <a:avLst/>
          </a:prstGeom>
          <a:solidFill>
            <a:srgbClr val="012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ПОКАЗАТЕЛИ ПРОГРАММЫ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4927" y="1210066"/>
            <a:ext cx="1571017" cy="603932"/>
          </a:xfrm>
          <a:prstGeom prst="rect">
            <a:avLst/>
          </a:prstGeom>
          <a:effectLst/>
        </p:spPr>
        <p:txBody>
          <a:bodyPr wrap="square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470,3</a:t>
            </a:r>
            <a:endParaRPr kumimoji="0" lang="ru-RU" sz="1350" b="1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673776" y="2487816"/>
            <a:ext cx="1583269" cy="37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53" tIns="38576" rIns="77153" bIns="38576" anchor="b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97220" y="1824097"/>
            <a:ext cx="2099104" cy="2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53" tIns="38576" rIns="77153" bIns="38576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РАССЕЛЯЕМАЯ ПЛОЩАДЬ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2556091" y="1824097"/>
            <a:ext cx="1622401" cy="2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53" tIns="38576" rIns="77153" bIns="38576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ФИНАНСИРОВАНИЕ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98743" y="1177325"/>
            <a:ext cx="1622402" cy="669414"/>
          </a:xfrm>
          <a:prstGeom prst="rect">
            <a:avLst/>
          </a:prstGeom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24,7</a:t>
            </a:r>
            <a:endParaRPr kumimoji="0" lang="ru-RU" sz="1200" b="1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03F4FB-5E95-64FA-0AA7-AFBAD2056513}"/>
              </a:ext>
            </a:extLst>
          </p:cNvPr>
          <p:cNvSpPr txBox="1">
            <a:spLocks/>
          </p:cNvSpPr>
          <p:nvPr/>
        </p:nvSpPr>
        <p:spPr>
          <a:xfrm>
            <a:off x="888578" y="0"/>
            <a:ext cx="8177785" cy="710779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РЕАЛИЗАЦИЯ ПРОГРАММЫ ПЕРЕСЕЛЕНИЯ ИЗ АВАРИЙНОГО ЖИЛЬЯ ДО 01.01.2017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E19D08-7560-6C1C-6198-D5B7166B6022}"/>
              </a:ext>
            </a:extLst>
          </p:cNvPr>
          <p:cNvSpPr/>
          <p:nvPr/>
        </p:nvSpPr>
        <p:spPr>
          <a:xfrm>
            <a:off x="5209293" y="6361358"/>
            <a:ext cx="3225888" cy="322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A425E27-6B31-70CC-C7F3-28CFB4A7134B}"/>
              </a:ext>
            </a:extLst>
          </p:cNvPr>
          <p:cNvSpPr/>
          <p:nvPr/>
        </p:nvSpPr>
        <p:spPr>
          <a:xfrm>
            <a:off x="3608313" y="1302146"/>
            <a:ext cx="889302" cy="505747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F891478-300B-E37D-79BF-39DAE369E8D2}"/>
              </a:ext>
            </a:extLst>
          </p:cNvPr>
          <p:cNvSpPr/>
          <p:nvPr/>
        </p:nvSpPr>
        <p:spPr>
          <a:xfrm>
            <a:off x="231528" y="2275941"/>
            <a:ext cx="4217884" cy="505747"/>
          </a:xfrm>
          <a:prstGeom prst="rect">
            <a:avLst/>
          </a:prstGeom>
          <a:solidFill>
            <a:srgbClr val="012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2022 ГОДУ ЗАКЛЮЧЕНО СОГЛАШЕНИЙ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 ИЗЪЯТИИ: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E704A4E-5B7D-F143-5001-4AECE500C4E3}"/>
              </a:ext>
            </a:extLst>
          </p:cNvPr>
          <p:cNvSpPr/>
          <p:nvPr/>
        </p:nvSpPr>
        <p:spPr>
          <a:xfrm>
            <a:off x="283918" y="2821233"/>
            <a:ext cx="1571017" cy="603932"/>
          </a:xfrm>
          <a:prstGeom prst="rect">
            <a:avLst/>
          </a:prstGeom>
          <a:effectLst/>
        </p:spPr>
        <p:txBody>
          <a:bodyPr wrap="square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1 430</a:t>
            </a:r>
            <a:endParaRPr kumimoji="0" lang="ru-RU" sz="1350" b="1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0D12995D-2200-6340-3D29-5BCDA4D69E11}"/>
              </a:ext>
            </a:extLst>
          </p:cNvPr>
          <p:cNvSpPr txBox="1">
            <a:spLocks/>
          </p:cNvSpPr>
          <p:nvPr/>
        </p:nvSpPr>
        <p:spPr bwMode="auto">
          <a:xfrm>
            <a:off x="403463" y="3418012"/>
            <a:ext cx="2099104" cy="2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53" tIns="38576" rIns="77153" bIns="38576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СОГЛАШЕНИЙ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B73E761A-C0AB-CADE-DC3C-0B0863C62010}"/>
              </a:ext>
            </a:extLst>
          </p:cNvPr>
          <p:cNvSpPr txBox="1">
            <a:spLocks/>
          </p:cNvSpPr>
          <p:nvPr/>
        </p:nvSpPr>
        <p:spPr bwMode="auto">
          <a:xfrm>
            <a:off x="2545108" y="3418012"/>
            <a:ext cx="1622401" cy="2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53" tIns="38576" rIns="77153" bIns="38576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ФИНАНСИРОВАНИЕ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FF1325A-270C-7ED1-A1D9-6CB536E094DC}"/>
              </a:ext>
            </a:extLst>
          </p:cNvPr>
          <p:cNvSpPr/>
          <p:nvPr/>
        </p:nvSpPr>
        <p:spPr>
          <a:xfrm>
            <a:off x="2287760" y="2788492"/>
            <a:ext cx="1622402" cy="669414"/>
          </a:xfrm>
          <a:prstGeom prst="rect">
            <a:avLst/>
          </a:prstGeom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1,54</a:t>
            </a:r>
            <a:endParaRPr kumimoji="0" lang="ru-RU" sz="1200" b="1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92F3400-B63B-27DE-763B-A75B78A334B3}"/>
              </a:ext>
            </a:extLst>
          </p:cNvPr>
          <p:cNvSpPr/>
          <p:nvPr/>
        </p:nvSpPr>
        <p:spPr>
          <a:xfrm>
            <a:off x="3597330" y="2913313"/>
            <a:ext cx="889302" cy="505747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C79C157-6105-ABC5-7631-559209F11765}"/>
              </a:ext>
            </a:extLst>
          </p:cNvPr>
          <p:cNvSpPr/>
          <p:nvPr/>
        </p:nvSpPr>
        <p:spPr>
          <a:xfrm>
            <a:off x="4693101" y="846812"/>
            <a:ext cx="4217884" cy="505747"/>
          </a:xfrm>
          <a:prstGeom prst="rect">
            <a:avLst/>
          </a:prstGeom>
          <a:solidFill>
            <a:srgbClr val="012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ПРЕДОСТАВЛЕНИЕ ДОПОЛНИТЕЛЬНОЙ МЕРЫ ПОДДЕРЖКИ СОБСТВЕННИКАМ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2E3B93F-09E4-5435-9554-79228562BA08}"/>
              </a:ext>
            </a:extLst>
          </p:cNvPr>
          <p:cNvSpPr/>
          <p:nvPr/>
        </p:nvSpPr>
        <p:spPr>
          <a:xfrm>
            <a:off x="4693101" y="1352464"/>
            <a:ext cx="4217884" cy="270084"/>
          </a:xfrm>
          <a:prstGeom prst="rect">
            <a:avLst/>
          </a:prstGeom>
          <a:solidFill>
            <a:srgbClr val="4B6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2021 ГОДУ: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1E27CFF-59B8-8C0C-172E-C76C279903FB}"/>
              </a:ext>
            </a:extLst>
          </p:cNvPr>
          <p:cNvSpPr/>
          <p:nvPr/>
        </p:nvSpPr>
        <p:spPr>
          <a:xfrm>
            <a:off x="4848714" y="1639707"/>
            <a:ext cx="1571017" cy="603932"/>
          </a:xfrm>
          <a:prstGeom prst="rect">
            <a:avLst/>
          </a:prstGeom>
          <a:effectLst/>
        </p:spPr>
        <p:txBody>
          <a:bodyPr wrap="square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endParaRPr kumimoji="0" lang="ru-RU" sz="1350" b="1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1D260A8D-16A6-BFF8-FC28-551C25E532D4}"/>
              </a:ext>
            </a:extLst>
          </p:cNvPr>
          <p:cNvSpPr txBox="1">
            <a:spLocks/>
          </p:cNvSpPr>
          <p:nvPr/>
        </p:nvSpPr>
        <p:spPr bwMode="auto">
          <a:xfrm>
            <a:off x="4968259" y="2236486"/>
            <a:ext cx="2099104" cy="2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53" tIns="38576" rIns="77153" bIns="38576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СОБСТВЕННИКОВ</a:t>
            </a:r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D2EA85C2-3A96-26B1-F4B5-EFB205E70AB8}"/>
              </a:ext>
            </a:extLst>
          </p:cNvPr>
          <p:cNvSpPr txBox="1">
            <a:spLocks/>
          </p:cNvSpPr>
          <p:nvPr/>
        </p:nvSpPr>
        <p:spPr bwMode="auto">
          <a:xfrm>
            <a:off x="6916449" y="2236486"/>
            <a:ext cx="1622401" cy="2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53" tIns="38576" rIns="77153" bIns="38576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ФИНАНСИРОВАНИЕ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FA2E7A26-EB79-0018-7B73-70B09C35AFAF}"/>
              </a:ext>
            </a:extLst>
          </p:cNvPr>
          <p:cNvSpPr/>
          <p:nvPr/>
        </p:nvSpPr>
        <p:spPr>
          <a:xfrm>
            <a:off x="6659101" y="1606966"/>
            <a:ext cx="1622402" cy="669414"/>
          </a:xfrm>
          <a:prstGeom prst="rect">
            <a:avLst/>
          </a:prstGeom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99,3</a:t>
            </a:r>
            <a:endParaRPr kumimoji="0" lang="ru-RU" sz="1200" b="1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4C32808-7160-A3A4-71A6-A7E0C02DDBE0}"/>
              </a:ext>
            </a:extLst>
          </p:cNvPr>
          <p:cNvSpPr/>
          <p:nvPr/>
        </p:nvSpPr>
        <p:spPr>
          <a:xfrm>
            <a:off x="7968671" y="1731787"/>
            <a:ext cx="889302" cy="505747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0AB1A76-9225-72C5-4641-558D7A0552AA}"/>
              </a:ext>
            </a:extLst>
          </p:cNvPr>
          <p:cNvSpPr/>
          <p:nvPr/>
        </p:nvSpPr>
        <p:spPr>
          <a:xfrm>
            <a:off x="1621771" y="1302146"/>
            <a:ext cx="889302" cy="505747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kumimoji="0" lang="ru-RU" sz="1400" b="1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3D68B36-A3ED-8FF7-42D0-056D6B0D5284}"/>
              </a:ext>
            </a:extLst>
          </p:cNvPr>
          <p:cNvSpPr/>
          <p:nvPr/>
        </p:nvSpPr>
        <p:spPr>
          <a:xfrm>
            <a:off x="4693101" y="2476588"/>
            <a:ext cx="4217884" cy="270084"/>
          </a:xfrm>
          <a:prstGeom prst="rect">
            <a:avLst/>
          </a:prstGeom>
          <a:solidFill>
            <a:srgbClr val="4B6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2022 ГОДУ НА 20.09.2022: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F1A8820F-87A3-4A45-84A9-41F6F5F2D00D}"/>
              </a:ext>
            </a:extLst>
          </p:cNvPr>
          <p:cNvSpPr/>
          <p:nvPr/>
        </p:nvSpPr>
        <p:spPr>
          <a:xfrm>
            <a:off x="4848714" y="2772115"/>
            <a:ext cx="1571017" cy="603932"/>
          </a:xfrm>
          <a:prstGeom prst="rect">
            <a:avLst/>
          </a:prstGeom>
          <a:effectLst/>
        </p:spPr>
        <p:txBody>
          <a:bodyPr wrap="square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571</a:t>
            </a:r>
            <a:endParaRPr kumimoji="0" lang="ru-RU" sz="1350" b="1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AEEF71D2-151D-6B1C-C3D3-2B1001CD05A3}"/>
              </a:ext>
            </a:extLst>
          </p:cNvPr>
          <p:cNvSpPr txBox="1">
            <a:spLocks/>
          </p:cNvSpPr>
          <p:nvPr/>
        </p:nvSpPr>
        <p:spPr bwMode="auto">
          <a:xfrm>
            <a:off x="4968259" y="3368894"/>
            <a:ext cx="2099104" cy="2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53" tIns="38576" rIns="77153" bIns="38576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СОБСТВЕННИКОВ</a:t>
            </a:r>
          </a:p>
        </p:txBody>
      </p:sp>
      <p:sp>
        <p:nvSpPr>
          <p:cNvPr id="50" name="Заголовок 1">
            <a:extLst>
              <a:ext uri="{FF2B5EF4-FFF2-40B4-BE49-F238E27FC236}">
                <a16:creationId xmlns:a16="http://schemas.microsoft.com/office/drawing/2014/main" id="{F63694B7-B094-3D91-7162-E1365CFD01A8}"/>
              </a:ext>
            </a:extLst>
          </p:cNvPr>
          <p:cNvSpPr txBox="1">
            <a:spLocks/>
          </p:cNvSpPr>
          <p:nvPr/>
        </p:nvSpPr>
        <p:spPr bwMode="auto">
          <a:xfrm>
            <a:off x="6733470" y="3368894"/>
            <a:ext cx="1622401" cy="2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53" tIns="38576" rIns="77153" bIns="38576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ФИНАНСИРОВАНИЕ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1BF0CF3-5FF3-9AD1-3B45-D45ADB197399}"/>
              </a:ext>
            </a:extLst>
          </p:cNvPr>
          <p:cNvSpPr/>
          <p:nvPr/>
        </p:nvSpPr>
        <p:spPr>
          <a:xfrm>
            <a:off x="6552647" y="2739374"/>
            <a:ext cx="1622402" cy="669414"/>
          </a:xfrm>
          <a:prstGeom prst="rect">
            <a:avLst/>
          </a:prstGeom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653,1</a:t>
            </a:r>
            <a:endParaRPr kumimoji="0" lang="ru-RU" sz="1200" b="1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11B5AC4-1498-24FA-EC1C-CD9B6F91FDF6}"/>
              </a:ext>
            </a:extLst>
          </p:cNvPr>
          <p:cNvSpPr/>
          <p:nvPr/>
        </p:nvSpPr>
        <p:spPr>
          <a:xfrm>
            <a:off x="7968671" y="2864195"/>
            <a:ext cx="889302" cy="505747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E4D2DAC0-0725-92BE-21AF-80E6A008745A}"/>
              </a:ext>
            </a:extLst>
          </p:cNvPr>
          <p:cNvSpPr/>
          <p:nvPr/>
        </p:nvSpPr>
        <p:spPr>
          <a:xfrm>
            <a:off x="4693101" y="3697329"/>
            <a:ext cx="4217884" cy="291261"/>
          </a:xfrm>
          <a:prstGeom prst="rect">
            <a:avLst/>
          </a:prstGeom>
          <a:solidFill>
            <a:srgbClr val="012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ВВЕДЕНО В ЭКСПЛУАТАЦИЮ В 2019-2022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411B6397-49C0-CF78-73EB-B11D97CEC6DB}"/>
              </a:ext>
            </a:extLst>
          </p:cNvPr>
          <p:cNvSpPr/>
          <p:nvPr/>
        </p:nvSpPr>
        <p:spPr>
          <a:xfrm>
            <a:off x="6638124" y="3994738"/>
            <a:ext cx="1571017" cy="603932"/>
          </a:xfrm>
          <a:prstGeom prst="rect">
            <a:avLst/>
          </a:prstGeom>
          <a:effectLst/>
        </p:spPr>
        <p:txBody>
          <a:bodyPr wrap="square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77,2</a:t>
            </a:r>
            <a:endParaRPr kumimoji="0" lang="ru-RU" sz="1350" b="1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Заголовок 1">
            <a:extLst>
              <a:ext uri="{FF2B5EF4-FFF2-40B4-BE49-F238E27FC236}">
                <a16:creationId xmlns:a16="http://schemas.microsoft.com/office/drawing/2014/main" id="{B14D74FA-7829-F6A0-1BEE-11DB1173EA11}"/>
              </a:ext>
            </a:extLst>
          </p:cNvPr>
          <p:cNvSpPr txBox="1">
            <a:spLocks/>
          </p:cNvSpPr>
          <p:nvPr/>
        </p:nvSpPr>
        <p:spPr bwMode="auto">
          <a:xfrm>
            <a:off x="6848990" y="4608769"/>
            <a:ext cx="2099104" cy="2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53" tIns="38576" rIns="77153" bIns="38576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ОБЩАЯ ПЛОЩАДЬ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2093F4AD-B041-8A3C-FE1E-14755CE9191A}"/>
              </a:ext>
            </a:extLst>
          </p:cNvPr>
          <p:cNvSpPr/>
          <p:nvPr/>
        </p:nvSpPr>
        <p:spPr>
          <a:xfrm>
            <a:off x="8064968" y="4086818"/>
            <a:ext cx="889302" cy="505747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kumimoji="0" lang="ru-RU" sz="1400" b="1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BB0D6B6C-F15B-5D1A-67D9-C29B7CA61E09}"/>
              </a:ext>
            </a:extLst>
          </p:cNvPr>
          <p:cNvSpPr/>
          <p:nvPr/>
        </p:nvSpPr>
        <p:spPr>
          <a:xfrm>
            <a:off x="4848714" y="3986343"/>
            <a:ext cx="1571017" cy="603932"/>
          </a:xfrm>
          <a:prstGeom prst="rect">
            <a:avLst/>
          </a:prstGeom>
          <a:effectLst/>
        </p:spPr>
        <p:txBody>
          <a:bodyPr wrap="square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kumimoji="0" lang="ru-RU" sz="1350" b="1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Заголовок 1">
            <a:extLst>
              <a:ext uri="{FF2B5EF4-FFF2-40B4-BE49-F238E27FC236}">
                <a16:creationId xmlns:a16="http://schemas.microsoft.com/office/drawing/2014/main" id="{D113D3B9-E16C-0E76-333F-2AC3AC1941B6}"/>
              </a:ext>
            </a:extLst>
          </p:cNvPr>
          <p:cNvSpPr txBox="1">
            <a:spLocks/>
          </p:cNvSpPr>
          <p:nvPr/>
        </p:nvSpPr>
        <p:spPr bwMode="auto">
          <a:xfrm>
            <a:off x="4584670" y="4583122"/>
            <a:ext cx="2099104" cy="2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53" tIns="38576" rIns="77153" bIns="38576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МНОГОКВАРТИРНЫЙ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ДОМ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9B8A5AC3-09E1-9DA7-B1A8-7FA8ADC10148}"/>
              </a:ext>
            </a:extLst>
          </p:cNvPr>
          <p:cNvSpPr/>
          <p:nvPr/>
        </p:nvSpPr>
        <p:spPr>
          <a:xfrm>
            <a:off x="4693101" y="4898778"/>
            <a:ext cx="4217884" cy="505747"/>
          </a:xfrm>
          <a:prstGeom prst="rect">
            <a:avLst/>
          </a:prstGeom>
          <a:solidFill>
            <a:srgbClr val="012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ПЛАНИРУЕТСЯ ВВЕСТИ В ЭКСПЛУАТАЦИЮ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 КОНЦА 2022 ГОДА: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43F27E7F-019A-9DC6-D414-310F49901CBA}"/>
              </a:ext>
            </a:extLst>
          </p:cNvPr>
          <p:cNvSpPr/>
          <p:nvPr/>
        </p:nvSpPr>
        <p:spPr>
          <a:xfrm>
            <a:off x="6638124" y="5405242"/>
            <a:ext cx="1571017" cy="603932"/>
          </a:xfrm>
          <a:prstGeom prst="rect">
            <a:avLst/>
          </a:prstGeom>
          <a:effectLst/>
        </p:spPr>
        <p:txBody>
          <a:bodyPr wrap="square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52,2</a:t>
            </a:r>
            <a:endParaRPr kumimoji="0" lang="ru-RU" sz="1350" b="1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Заголовок 1">
            <a:extLst>
              <a:ext uri="{FF2B5EF4-FFF2-40B4-BE49-F238E27FC236}">
                <a16:creationId xmlns:a16="http://schemas.microsoft.com/office/drawing/2014/main" id="{83E92F5D-1141-B67B-CEA3-A960AFDCAD55}"/>
              </a:ext>
            </a:extLst>
          </p:cNvPr>
          <p:cNvSpPr txBox="1">
            <a:spLocks/>
          </p:cNvSpPr>
          <p:nvPr/>
        </p:nvSpPr>
        <p:spPr bwMode="auto">
          <a:xfrm>
            <a:off x="6848990" y="6019273"/>
            <a:ext cx="2099104" cy="2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53" tIns="38576" rIns="77153" bIns="38576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ОБЩАЯ ПЛОЩАДЬ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A19A9758-7976-CDCF-25BB-5FD0764530B8}"/>
              </a:ext>
            </a:extLst>
          </p:cNvPr>
          <p:cNvSpPr/>
          <p:nvPr/>
        </p:nvSpPr>
        <p:spPr>
          <a:xfrm>
            <a:off x="8064968" y="5497322"/>
            <a:ext cx="889302" cy="505747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kumimoji="0" lang="ru-RU" sz="1400" b="1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B329987D-90E4-4F66-0244-DC4EB6AB16CF}"/>
              </a:ext>
            </a:extLst>
          </p:cNvPr>
          <p:cNvSpPr/>
          <p:nvPr/>
        </p:nvSpPr>
        <p:spPr>
          <a:xfrm>
            <a:off x="4848714" y="5396847"/>
            <a:ext cx="1571017" cy="603932"/>
          </a:xfrm>
          <a:prstGeom prst="rect">
            <a:avLst/>
          </a:prstGeom>
          <a:effectLst/>
        </p:spPr>
        <p:txBody>
          <a:bodyPr wrap="square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kumimoji="0" lang="ru-RU" sz="1350" b="1" i="0" u="none" strike="noStrike" kern="1200" cap="none" spc="0" normalizeH="0" baseline="300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CE961670-2CEA-43E4-6CB1-23A8644D3130}"/>
              </a:ext>
            </a:extLst>
          </p:cNvPr>
          <p:cNvSpPr txBox="1">
            <a:spLocks/>
          </p:cNvSpPr>
          <p:nvPr/>
        </p:nvSpPr>
        <p:spPr bwMode="auto">
          <a:xfrm>
            <a:off x="4584670" y="5993626"/>
            <a:ext cx="2099104" cy="2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53" tIns="38576" rIns="77153" bIns="38576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МНОГОКВАРТИРНЫХ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ДОМА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0FD6B6-2C5F-B88C-BDA0-9EBF843AD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3028"/>
          <a:stretch/>
        </p:blipFill>
        <p:spPr>
          <a:xfrm>
            <a:off x="231873" y="3697329"/>
            <a:ext cx="4217539" cy="29865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525B14F-59A6-1EDA-5D2F-D75BCC9145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78" b="10193"/>
          <a:stretch/>
        </p:blipFill>
        <p:spPr>
          <a:xfrm>
            <a:off x="231528" y="3691224"/>
            <a:ext cx="4217884" cy="29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87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14586</TotalTime>
  <Words>222</Words>
  <Application>Microsoft Office PowerPoint</Application>
  <PresentationFormat>Экран (4:3)</PresentationFormat>
  <Paragraphs>80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Arial Narrow</vt:lpstr>
      <vt:lpstr>Calibri</vt:lpstr>
      <vt:lpstr>OfficinaSansC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Шелюк Илья Сергеевич</dc:creator>
  <cp:lastModifiedBy>Сорванова Наталья Андреевна</cp:lastModifiedBy>
  <cp:revision>1180</cp:revision>
  <cp:lastPrinted>2022-09-20T12:38:13Z</cp:lastPrinted>
  <dcterms:created xsi:type="dcterms:W3CDTF">2017-04-21T08:37:00Z</dcterms:created>
  <dcterms:modified xsi:type="dcterms:W3CDTF">2022-09-26T15:32:57Z</dcterms:modified>
</cp:coreProperties>
</file>