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797675" cy="9926638"/>
  <p:embeddedFontLst>
    <p:embeddedFont>
      <p:font typeface="Open Sans Extra Bold" panose="020B0604020202020204" charset="0"/>
      <p:regular r:id="rId13"/>
    </p:embeddedFont>
    <p:embeddedFont>
      <p:font typeface="Open Sans Light Bold" panose="020B0604020202020204" charset="0"/>
      <p:regular r:id="rId14"/>
    </p:embeddedFont>
    <p:embeddedFont>
      <p:font typeface="Aileron Regular Bold" panose="020B0604020202020204" charset="0"/>
      <p:regular r:id="rId15"/>
    </p:embeddedFont>
    <p:embeddedFont>
      <p:font typeface="Noto Serif" panose="020B0604020202020204" charset="0"/>
      <p:regular r:id="rId16"/>
    </p:embeddedFont>
    <p:embeddedFont>
      <p:font typeface="Open Sans Light" panose="020B0604020202020204" charset="0"/>
      <p:regular r:id="rId17"/>
    </p:embeddedFont>
    <p:embeddedFont>
      <p:font typeface="Calibri" panose="020F0502020204030204" pitchFamily="34" charset="0"/>
      <p:regular r:id="rId18"/>
      <p:bold r:id="rId19"/>
      <p:italic r:id="rId20"/>
      <p:boldItalic r:id="rId21"/>
    </p:embeddedFont>
    <p:embeddedFont>
      <p:font typeface="Fira Sans Light Bold" panose="020B0604020202020204" charset="0"/>
      <p:regular r:id="rId22"/>
    </p:embeddedFont>
    <p:embeddedFont>
      <p:font typeface="Fira Sans Light" panose="020B0604020202020204" charset="0"/>
      <p:regular r:id="rId23"/>
    </p:embeddedFont>
    <p:embeddedFont>
      <p:font typeface="Open Sans Bold" panose="020B0604020202020204" charset="0"/>
      <p:regular r:id="rId24"/>
    </p:embeddedFont>
    <p:embeddedFont>
      <p:font typeface="Exo 2 Light" panose="020B0604020202020204" charset="-52"/>
      <p:regular r:id="rId25"/>
    </p:embeddedFont>
    <p:embeddedFont>
      <p:font typeface="Arimo" panose="020B0604020202020204" charset="0"/>
      <p:regular r:id="rId26"/>
    </p:embeddedFont>
    <p:embeddedFont>
      <p:font typeface="Open Sans" panose="020B0604020202020204" charset="0"/>
      <p:regular r:id="rId27"/>
    </p:embeddedFont>
    <p:embeddedFont>
      <p:font typeface="Aileron Regular Italic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8263" autoAdjust="0"/>
  </p:normalViewPr>
  <p:slideViewPr>
    <p:cSldViewPr>
      <p:cViewPr varScale="1">
        <p:scale>
          <a:sx n="46" d="100"/>
          <a:sy n="46" d="100"/>
        </p:scale>
        <p:origin x="215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5293B47-660F-4EFF-9183-6E6F889F8EEF}" type="datetimeFigureOut">
              <a:rPr lang="ru-RU" smtClean="0"/>
              <a:t>26.09.2022</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59945AC-187F-4B6C-B60B-2839D18B3B45}" type="slidenum">
              <a:rPr lang="ru-RU" smtClean="0"/>
              <a:t>‹#›</a:t>
            </a:fld>
            <a:endParaRPr lang="ru-RU"/>
          </a:p>
        </p:txBody>
      </p:sp>
    </p:spTree>
    <p:extLst>
      <p:ext uri="{BB962C8B-B14F-4D97-AF65-F5344CB8AC3E}">
        <p14:creationId xmlns:p14="http://schemas.microsoft.com/office/powerpoint/2010/main" val="201431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9945AC-187F-4B6C-B60B-2839D18B3B45}" type="slidenum">
              <a:rPr lang="ru-RU" smtClean="0"/>
              <a:t>1</a:t>
            </a:fld>
            <a:endParaRPr lang="ru-RU"/>
          </a:p>
        </p:txBody>
      </p:sp>
    </p:spTree>
    <p:extLst>
      <p:ext uri="{BB962C8B-B14F-4D97-AF65-F5344CB8AC3E}">
        <p14:creationId xmlns:p14="http://schemas.microsoft.com/office/powerpoint/2010/main" val="225584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9945AC-187F-4B6C-B60B-2839D18B3B45}" type="slidenum">
              <a:rPr lang="ru-RU" smtClean="0"/>
              <a:t>10</a:t>
            </a:fld>
            <a:endParaRPr lang="ru-RU"/>
          </a:p>
        </p:txBody>
      </p:sp>
    </p:spTree>
    <p:extLst>
      <p:ext uri="{BB962C8B-B14F-4D97-AF65-F5344CB8AC3E}">
        <p14:creationId xmlns:p14="http://schemas.microsoft.com/office/powerpoint/2010/main" val="214173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Экономика Северодвинска обладает спецификой, связанной с деятельностью крупных градообразующих предприятий АО «Объединенная судостроительная корпорация». Муниципальное образование «Северодвинск» имеет статус моногорода с устойчивой социально-экономической ситуацией. Большая часть инвестиций, связана с модернизацией производственных мощностей предприятий, входящих в АО «Объединенная судостроительная корпорация»: АО «ПО «Севмаш», АО «ЦС «Звёздочка», АО «СПО «Арктика» и АО «НИПТБ «Онега».  Более 50% трудоспособного населения работают на градообразующих предприятиях, более 50% доходов местного бюджета составляет отчисления от данных предприятий.</a:t>
            </a:r>
          </a:p>
          <a:p>
            <a:endParaRPr lang="ru-RU" dirty="0"/>
          </a:p>
        </p:txBody>
      </p:sp>
      <p:sp>
        <p:nvSpPr>
          <p:cNvPr id="4" name="Номер слайда 3"/>
          <p:cNvSpPr>
            <a:spLocks noGrp="1"/>
          </p:cNvSpPr>
          <p:nvPr>
            <p:ph type="sldNum" sz="quarter" idx="10"/>
          </p:nvPr>
        </p:nvSpPr>
        <p:spPr/>
        <p:txBody>
          <a:bodyPr/>
          <a:lstStyle/>
          <a:p>
            <a:fld id="{259945AC-187F-4B6C-B60B-2839D18B3B45}" type="slidenum">
              <a:rPr lang="ru-RU" smtClean="0"/>
              <a:t>2</a:t>
            </a:fld>
            <a:endParaRPr lang="ru-RU"/>
          </a:p>
        </p:txBody>
      </p:sp>
    </p:spTree>
    <p:extLst>
      <p:ext uri="{BB962C8B-B14F-4D97-AF65-F5344CB8AC3E}">
        <p14:creationId xmlns:p14="http://schemas.microsoft.com/office/powerpoint/2010/main" val="412666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целях снижения </a:t>
            </a:r>
            <a:r>
              <a:rPr lang="ru-RU" sz="1200" kern="1200" dirty="0" err="1" smtClean="0">
                <a:solidFill>
                  <a:schemeClr val="tx1"/>
                </a:solidFill>
                <a:effectLst/>
                <a:latin typeface="+mn-lt"/>
                <a:ea typeface="+mn-ea"/>
                <a:cs typeface="+mn-cs"/>
              </a:rPr>
              <a:t>монопрофильности</a:t>
            </a:r>
            <a:r>
              <a:rPr lang="ru-RU" sz="1200" kern="1200" dirty="0" smtClean="0">
                <a:solidFill>
                  <a:schemeClr val="tx1"/>
                </a:solidFill>
                <a:effectLst/>
                <a:latin typeface="+mn-lt"/>
                <a:ea typeface="+mn-ea"/>
                <a:cs typeface="+mn-cs"/>
              </a:rPr>
              <a:t> экономики Северодвинска необходимо привлечение инвестиций на территорию городского округа, путем создания специальных условий для развития бизнеса. </a:t>
            </a:r>
          </a:p>
          <a:p>
            <a:r>
              <a:rPr lang="ru-RU" sz="1200" kern="1200" dirty="0" smtClean="0">
                <a:solidFill>
                  <a:schemeClr val="tx1"/>
                </a:solidFill>
                <a:effectLst/>
                <a:latin typeface="+mn-lt"/>
                <a:ea typeface="+mn-ea"/>
                <a:cs typeface="+mn-cs"/>
              </a:rPr>
              <a:t>Важным элементом экономической политики Администрации Северодвинска является реализация комплекса положений муниципального инвестиционного стандарта Архангельской области версии 2.0 (далее – муниципальный стандарт).</a:t>
            </a:r>
          </a:p>
          <a:p>
            <a:r>
              <a:rPr lang="ru-RU" sz="1200" kern="1200" dirty="0" smtClean="0">
                <a:solidFill>
                  <a:schemeClr val="tx1"/>
                </a:solidFill>
                <a:effectLst/>
                <a:latin typeface="+mn-lt"/>
                <a:ea typeface="+mn-ea"/>
                <a:cs typeface="+mn-cs"/>
              </a:rPr>
              <a:t>Администрация Северодвинска принимала активное участие в формировании основных положений муниципального стандарта, руководителем регионального проекта «Муниципальный инвестиционный стандарт 2.0» был назначен заместитель Главы Администрации Северодвинска по финансово-экономическим вопросам Архангельской области – Бачериков Олег Васильевич.</a:t>
            </a:r>
          </a:p>
        </p:txBody>
      </p:sp>
      <p:sp>
        <p:nvSpPr>
          <p:cNvPr id="4" name="Номер слайда 3"/>
          <p:cNvSpPr>
            <a:spLocks noGrp="1"/>
          </p:cNvSpPr>
          <p:nvPr>
            <p:ph type="sldNum" sz="quarter" idx="10"/>
          </p:nvPr>
        </p:nvSpPr>
        <p:spPr/>
        <p:txBody>
          <a:bodyPr/>
          <a:lstStyle/>
          <a:p>
            <a:fld id="{259945AC-187F-4B6C-B60B-2839D18B3B45}" type="slidenum">
              <a:rPr lang="ru-RU" smtClean="0"/>
              <a:t>3</a:t>
            </a:fld>
            <a:endParaRPr lang="ru-RU"/>
          </a:p>
        </p:txBody>
      </p:sp>
    </p:spTree>
    <p:extLst>
      <p:ext uri="{BB962C8B-B14F-4D97-AF65-F5344CB8AC3E}">
        <p14:creationId xmlns:p14="http://schemas.microsoft.com/office/powerpoint/2010/main" val="371290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Муниципальный стандарт содержит 10 обязательных положений: </a:t>
            </a:r>
          </a:p>
          <a:p>
            <a:r>
              <a:rPr lang="ru-RU" sz="1200" u="sng" kern="1200" dirty="0" smtClean="0">
                <a:solidFill>
                  <a:schemeClr val="tx1"/>
                </a:solidFill>
                <a:effectLst/>
                <a:latin typeface="+mn-lt"/>
                <a:ea typeface="+mn-ea"/>
                <a:cs typeface="+mn-cs"/>
              </a:rPr>
              <a:t>Положение 1</a:t>
            </a:r>
            <a:r>
              <a:rPr lang="ru-RU" sz="1200" kern="1200" dirty="0" smtClean="0">
                <a:solidFill>
                  <a:schemeClr val="tx1"/>
                </a:solidFill>
                <a:effectLst/>
                <a:latin typeface="+mn-lt"/>
                <a:ea typeface="+mn-ea"/>
                <a:cs typeface="+mn-cs"/>
              </a:rPr>
              <a:t> «Инвестиционный паспорт»</a:t>
            </a:r>
          </a:p>
          <a:p>
            <a:r>
              <a:rPr lang="ru-RU" sz="1200" kern="1200" dirty="0" smtClean="0">
                <a:solidFill>
                  <a:schemeClr val="tx1"/>
                </a:solidFill>
                <a:effectLst/>
                <a:latin typeface="+mn-lt"/>
                <a:ea typeface="+mn-ea"/>
                <a:cs typeface="+mn-cs"/>
              </a:rPr>
              <a:t>В рамках данного положения администрации муниципалитета необходимо разработать информационный бюллетень, описывающий преимущества территории, условия ведения бизнеса на территории муниципального образования, а также информацию о приоритетных и инфраструктурных инвестиционных проектах;</a:t>
            </a:r>
          </a:p>
          <a:p>
            <a:r>
              <a:rPr lang="ru-RU" sz="1200" u="sng" kern="1200" dirty="0" smtClean="0">
                <a:solidFill>
                  <a:schemeClr val="tx1"/>
                </a:solidFill>
                <a:effectLst/>
                <a:latin typeface="+mn-lt"/>
                <a:ea typeface="+mn-ea"/>
                <a:cs typeface="+mn-cs"/>
              </a:rPr>
              <a:t>Положение 2</a:t>
            </a:r>
            <a:r>
              <a:rPr lang="ru-RU" sz="1200" kern="1200" dirty="0" smtClean="0">
                <a:solidFill>
                  <a:schemeClr val="tx1"/>
                </a:solidFill>
                <a:effectLst/>
                <a:latin typeface="+mn-lt"/>
                <a:ea typeface="+mn-ea"/>
                <a:cs typeface="+mn-cs"/>
              </a:rPr>
              <a:t> «Нормативная правовая база» </a:t>
            </a:r>
          </a:p>
          <a:p>
            <a:r>
              <a:rPr lang="ru-RU" sz="1200" kern="1200" dirty="0" smtClean="0">
                <a:solidFill>
                  <a:schemeClr val="tx1"/>
                </a:solidFill>
                <a:effectLst/>
                <a:latin typeface="+mn-lt"/>
                <a:ea typeface="+mn-ea"/>
                <a:cs typeface="+mn-cs"/>
              </a:rPr>
              <a:t>Данное положение предусматривает наличие в муниципальном образовании обязательных градостроительных документов, документов, регламентирующих взаимодействие с инвесторами, а также по вовлечению бизнеса в работу по выявлению проблемных вопросов развития инвестиций и предпринимательства на территории муниципального образования;</a:t>
            </a:r>
          </a:p>
          <a:p>
            <a:r>
              <a:rPr lang="ru-RU" sz="1200" u="sng" kern="1200" dirty="0" smtClean="0">
                <a:solidFill>
                  <a:schemeClr val="tx1"/>
                </a:solidFill>
                <a:effectLst/>
                <a:latin typeface="+mn-lt"/>
                <a:ea typeface="+mn-ea"/>
                <a:cs typeface="+mn-cs"/>
              </a:rPr>
              <a:t>Положение 3</a:t>
            </a:r>
            <a:r>
              <a:rPr lang="ru-RU" sz="1200" kern="1200" dirty="0" smtClean="0">
                <a:solidFill>
                  <a:schemeClr val="tx1"/>
                </a:solidFill>
                <a:effectLst/>
                <a:latin typeface="+mn-lt"/>
                <a:ea typeface="+mn-ea"/>
                <a:cs typeface="+mn-cs"/>
              </a:rPr>
              <a:t> «Совещательный орган по вопросам инвестиционной и предпринимательской деятельности (Совет)»</a:t>
            </a:r>
          </a:p>
          <a:p>
            <a:r>
              <a:rPr lang="ru-RU" sz="1200" kern="1200" dirty="0" smtClean="0">
                <a:solidFill>
                  <a:schemeClr val="tx1"/>
                </a:solidFill>
                <a:effectLst/>
                <a:latin typeface="+mn-lt"/>
                <a:ea typeface="+mn-ea"/>
                <a:cs typeface="+mn-cs"/>
              </a:rPr>
              <a:t>Данное положение предусматривает организацию деятельности в муниципальном образовании одного или нескольких Советов при Главе муниципального образования с участие представителей бизнеса в целях выявления проблематики и формирование предложений, направленных на развитие бизнеса на территории муниципального образования, а также на учет прав бизнеса при разработке и экспертизе нормативных правовых документов в рамках процедуры оценки регулирующего воздействия;</a:t>
            </a:r>
          </a:p>
          <a:p>
            <a:r>
              <a:rPr lang="ru-RU" sz="1200" u="sng" kern="1200" dirty="0" smtClean="0">
                <a:solidFill>
                  <a:schemeClr val="tx1"/>
                </a:solidFill>
                <a:effectLst/>
                <a:latin typeface="+mn-lt"/>
                <a:ea typeface="+mn-ea"/>
                <a:cs typeface="+mn-cs"/>
              </a:rPr>
              <a:t>Положение 4 </a:t>
            </a:r>
            <a:r>
              <a:rPr lang="ru-RU" sz="1200" kern="1200" dirty="0" smtClean="0">
                <a:solidFill>
                  <a:schemeClr val="tx1"/>
                </a:solidFill>
                <a:effectLst/>
                <a:latin typeface="+mn-lt"/>
                <a:ea typeface="+mn-ea"/>
                <a:cs typeface="+mn-cs"/>
              </a:rPr>
              <a:t>«Структурное подразделение/ должностное лицо, ответственное за привлечение инвестиций и взаимодействие с инвестором (Одного окно для инвестора)»</a:t>
            </a:r>
          </a:p>
          <a:p>
            <a:r>
              <a:rPr lang="ru-RU" sz="1200" kern="1200" dirty="0" smtClean="0">
                <a:solidFill>
                  <a:schemeClr val="tx1"/>
                </a:solidFill>
                <a:effectLst/>
                <a:latin typeface="+mn-lt"/>
                <a:ea typeface="+mn-ea"/>
                <a:cs typeface="+mn-cs"/>
              </a:rPr>
              <a:t>Согласно данному положению, в обязанности Администрации муниципалитета входит создание системы «Одного окна для бизнеса» при взаимодействии с муниципальными органами власти, а также осуществление сопровождения инвестиционных проектов и привлечение частных инвестиций в экономику муниципалитета;</a:t>
            </a:r>
          </a:p>
          <a:p>
            <a:r>
              <a:rPr lang="ru-RU" sz="1200" u="sng" kern="1200" dirty="0" smtClean="0">
                <a:solidFill>
                  <a:schemeClr val="tx1"/>
                </a:solidFill>
                <a:effectLst/>
                <a:latin typeface="+mn-lt"/>
                <a:ea typeface="+mn-ea"/>
                <a:cs typeface="+mn-cs"/>
              </a:rPr>
              <a:t>Положение 5</a:t>
            </a:r>
            <a:r>
              <a:rPr lang="ru-RU" sz="1200" kern="1200" dirty="0" smtClean="0">
                <a:solidFill>
                  <a:schemeClr val="tx1"/>
                </a:solidFill>
                <a:effectLst/>
                <a:latin typeface="+mn-lt"/>
                <a:ea typeface="+mn-ea"/>
                <a:cs typeface="+mn-cs"/>
              </a:rPr>
              <a:t> «Инвестиционные площадки»</a:t>
            </a:r>
          </a:p>
          <a:p>
            <a:r>
              <a:rPr lang="ru-RU" sz="1200" kern="1200" dirty="0" smtClean="0">
                <a:solidFill>
                  <a:schemeClr val="tx1"/>
                </a:solidFill>
                <a:effectLst/>
                <a:latin typeface="+mn-lt"/>
                <a:ea typeface="+mn-ea"/>
                <a:cs typeface="+mn-cs"/>
              </a:rPr>
              <a:t>Данное положение предусматривает деятельность муниципалитета, направленную на выявление и формирование ресурсов (земля, имущество) для реализации инвестиционных проектов на территории муниципального образования;</a:t>
            </a:r>
          </a:p>
          <a:p>
            <a:r>
              <a:rPr lang="ru-RU" sz="1200" u="sng" kern="1200" dirty="0" smtClean="0">
                <a:solidFill>
                  <a:schemeClr val="tx1"/>
                </a:solidFill>
                <a:effectLst/>
                <a:latin typeface="+mn-lt"/>
                <a:ea typeface="+mn-ea"/>
                <a:cs typeface="+mn-cs"/>
              </a:rPr>
              <a:t>Положение 6</a:t>
            </a:r>
            <a:r>
              <a:rPr lang="ru-RU" sz="1200" kern="1200" dirty="0" smtClean="0">
                <a:solidFill>
                  <a:schemeClr val="tx1"/>
                </a:solidFill>
                <a:effectLst/>
                <a:latin typeface="+mn-lt"/>
                <a:ea typeface="+mn-ea"/>
                <a:cs typeface="+mn-cs"/>
              </a:rPr>
              <a:t> «Муниципальные услуги».</a:t>
            </a:r>
          </a:p>
          <a:p>
            <a:r>
              <a:rPr lang="ru-RU" sz="1200" kern="1200" dirty="0" smtClean="0">
                <a:solidFill>
                  <a:schemeClr val="tx1"/>
                </a:solidFill>
                <a:effectLst/>
                <a:latin typeface="+mn-lt"/>
                <a:ea typeface="+mn-ea"/>
                <a:cs typeface="+mn-cs"/>
              </a:rPr>
              <a:t>Реализация данного положения предусматривает сокращение сроков предоставления услуги в сфере земельных отношений и строительства, а также внесение градостроительной документации в федеральную государственную информационную систему территориального планирования для расширение перечня муниципальных услуг, оказываемых через Архангельский региональный многофункциональный центр предоставления государственных и муниципальных услуг (МФЦ) и в электронной форме с использованием Единого портала государственных и муниципальных услуг, Архангельского регионального портала государственных и муниципальных услуг;</a:t>
            </a:r>
          </a:p>
          <a:p>
            <a:r>
              <a:rPr lang="ru-RU" sz="1200" u="sng" kern="1200" dirty="0" smtClean="0">
                <a:solidFill>
                  <a:schemeClr val="tx1"/>
                </a:solidFill>
                <a:effectLst/>
                <a:latin typeface="+mn-lt"/>
                <a:ea typeface="+mn-ea"/>
                <a:cs typeface="+mn-cs"/>
              </a:rPr>
              <a:t>Положение 7</a:t>
            </a:r>
            <a:r>
              <a:rPr lang="ru-RU" sz="1200" kern="1200" dirty="0" smtClean="0">
                <a:solidFill>
                  <a:schemeClr val="tx1"/>
                </a:solidFill>
                <a:effectLst/>
                <a:latin typeface="+mn-lt"/>
                <a:ea typeface="+mn-ea"/>
                <a:cs typeface="+mn-cs"/>
              </a:rPr>
              <a:t> «Доступная инфраструктура»</a:t>
            </a:r>
          </a:p>
          <a:p>
            <a:r>
              <a:rPr lang="ru-RU" sz="1200" kern="1200" dirty="0" smtClean="0">
                <a:solidFill>
                  <a:schemeClr val="tx1"/>
                </a:solidFill>
                <a:effectLst/>
                <a:latin typeface="+mn-lt"/>
                <a:ea typeface="+mn-ea"/>
                <a:cs typeface="+mn-cs"/>
              </a:rPr>
              <a:t>В рамках данного положения необходимо обеспечить информированность потенциального инвестора о планируемой и текущей деятельности по созданию инфраструктуры на территории муниципалитета;</a:t>
            </a:r>
          </a:p>
          <a:p>
            <a:r>
              <a:rPr lang="ru-RU" sz="1200" u="sng" kern="1200" dirty="0" smtClean="0">
                <a:solidFill>
                  <a:schemeClr val="tx1"/>
                </a:solidFill>
                <a:effectLst/>
                <a:latin typeface="+mn-lt"/>
                <a:ea typeface="+mn-ea"/>
                <a:cs typeface="+mn-cs"/>
              </a:rPr>
              <a:t>Положение 8</a:t>
            </a:r>
            <a:r>
              <a:rPr lang="ru-RU" sz="1200" kern="1200" dirty="0" smtClean="0">
                <a:solidFill>
                  <a:schemeClr val="tx1"/>
                </a:solidFill>
                <a:effectLst/>
                <a:latin typeface="+mn-lt"/>
                <a:ea typeface="+mn-ea"/>
                <a:cs typeface="+mn-cs"/>
              </a:rPr>
              <a:t> «Налоговые льготы и прочие преференции для инвестиционных проектов»</a:t>
            </a:r>
          </a:p>
          <a:p>
            <a:r>
              <a:rPr lang="ru-RU" sz="1200" kern="1200" dirty="0" smtClean="0">
                <a:solidFill>
                  <a:schemeClr val="tx1"/>
                </a:solidFill>
                <a:effectLst/>
                <a:latin typeface="+mn-lt"/>
                <a:ea typeface="+mn-ea"/>
                <a:cs typeface="+mn-cs"/>
              </a:rPr>
              <a:t>Настоящее положение предусматривает создание на уровне муниципального образования поддержку бизнеса при реализации инвестиционных проектов на территории муниципалитета путем предоставления налоговых льгот и льготной платы за пользование муниципальным имуществом, в том числе земельными участками;</a:t>
            </a:r>
          </a:p>
          <a:p>
            <a:r>
              <a:rPr lang="ru-RU" sz="1200" u="sng" kern="1200" dirty="0" smtClean="0">
                <a:solidFill>
                  <a:schemeClr val="tx1"/>
                </a:solidFill>
                <a:effectLst/>
                <a:latin typeface="+mn-lt"/>
                <a:ea typeface="+mn-ea"/>
                <a:cs typeface="+mn-cs"/>
              </a:rPr>
              <a:t>Положение 9</a:t>
            </a:r>
            <a:r>
              <a:rPr lang="ru-RU" sz="1200" kern="1200" dirty="0" smtClean="0">
                <a:solidFill>
                  <a:schemeClr val="tx1"/>
                </a:solidFill>
                <a:effectLst/>
                <a:latin typeface="+mn-lt"/>
                <a:ea typeface="+mn-ea"/>
                <a:cs typeface="+mn-cs"/>
              </a:rPr>
              <a:t> «Поддержка субъектов малого и среднего предпринимательства»</a:t>
            </a:r>
          </a:p>
          <a:p>
            <a:r>
              <a:rPr lang="ru-RU" sz="1200" kern="1200" dirty="0" smtClean="0">
                <a:solidFill>
                  <a:schemeClr val="tx1"/>
                </a:solidFill>
                <a:effectLst/>
                <a:latin typeface="+mn-lt"/>
                <a:ea typeface="+mn-ea"/>
                <a:cs typeface="+mn-cs"/>
              </a:rPr>
              <a:t>Положением предлагается на уровне муниципального образования организовать программу мероприятий, направленных на развитие предпринимательства, а также эффективное и активное взаимодействие с федеральной и региональной инфраструктурой поддержки малого и среднего предпринимательства;</a:t>
            </a:r>
          </a:p>
          <a:p>
            <a:r>
              <a:rPr lang="ru-RU" sz="1200" kern="1200" dirty="0" smtClean="0">
                <a:solidFill>
                  <a:schemeClr val="tx1"/>
                </a:solidFill>
                <a:effectLst/>
                <a:latin typeface="+mn-lt"/>
                <a:ea typeface="+mn-ea"/>
                <a:cs typeface="+mn-cs"/>
              </a:rPr>
              <a:t> </a:t>
            </a:r>
            <a:r>
              <a:rPr lang="ru-RU" sz="1200" u="sng" kern="1200" dirty="0" smtClean="0">
                <a:solidFill>
                  <a:schemeClr val="tx1"/>
                </a:solidFill>
                <a:effectLst/>
                <a:latin typeface="+mn-lt"/>
                <a:ea typeface="+mn-ea"/>
                <a:cs typeface="+mn-cs"/>
              </a:rPr>
              <a:t>Положение 10</a:t>
            </a:r>
            <a:r>
              <a:rPr lang="ru-RU" sz="1200" kern="1200" dirty="0" smtClean="0">
                <a:solidFill>
                  <a:schemeClr val="tx1"/>
                </a:solidFill>
                <a:effectLst/>
                <a:latin typeface="+mn-lt"/>
                <a:ea typeface="+mn-ea"/>
                <a:cs typeface="+mn-cs"/>
              </a:rPr>
              <a:t> «Информационный/интерактивный интернет ресурс». </a:t>
            </a:r>
          </a:p>
          <a:p>
            <a:r>
              <a:rPr lang="ru-RU" sz="1200" kern="1200" dirty="0" smtClean="0">
                <a:solidFill>
                  <a:schemeClr val="tx1"/>
                </a:solidFill>
                <a:effectLst/>
                <a:latin typeface="+mn-lt"/>
                <a:ea typeface="+mn-ea"/>
                <a:cs typeface="+mn-cs"/>
              </a:rPr>
              <a:t>В рамках данного положения необходимо повысить информированность бизнеса по вопросам поддержки и развития инвестиций и предпринимательства на территории муниципалитета, а также создать сервис, упрощающий взаимодействие с органами Администрации муниципального образования.</a:t>
            </a:r>
          </a:p>
        </p:txBody>
      </p:sp>
      <p:sp>
        <p:nvSpPr>
          <p:cNvPr id="4" name="Номер слайда 3"/>
          <p:cNvSpPr>
            <a:spLocks noGrp="1"/>
          </p:cNvSpPr>
          <p:nvPr>
            <p:ph type="sldNum" sz="quarter" idx="10"/>
          </p:nvPr>
        </p:nvSpPr>
        <p:spPr/>
        <p:txBody>
          <a:bodyPr/>
          <a:lstStyle/>
          <a:p>
            <a:fld id="{259945AC-187F-4B6C-B60B-2839D18B3B45}" type="slidenum">
              <a:rPr lang="ru-RU" smtClean="0"/>
              <a:t>4</a:t>
            </a:fld>
            <a:endParaRPr lang="ru-RU"/>
          </a:p>
        </p:txBody>
      </p:sp>
    </p:spTree>
    <p:extLst>
      <p:ext uri="{BB962C8B-B14F-4D97-AF65-F5344CB8AC3E}">
        <p14:creationId xmlns:p14="http://schemas.microsoft.com/office/powerpoint/2010/main" val="426593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Для постоянного мониторинга реализации муниципального стандарта в структуре Управления экономики Администрации Северодвинска создано специальное подразделение – отдел инвестиций и предпринимательства, деятельность которого регламентируется Положением об Управлении экономики, утвержденным Распоряжением Администрации Северодвинска от 08.07.2011 № 184-ра (в редакции от 05.08.2021). </a:t>
            </a:r>
            <a:endParaRPr lang="ru-RU" dirty="0" smtClean="0"/>
          </a:p>
          <a:p>
            <a:r>
              <a:rPr lang="ru-RU" sz="1200" kern="1200" dirty="0" smtClean="0">
                <a:solidFill>
                  <a:schemeClr val="tx1"/>
                </a:solidFill>
                <a:effectLst/>
                <a:latin typeface="+mn-lt"/>
                <a:ea typeface="+mn-ea"/>
                <a:cs typeface="+mn-cs"/>
              </a:rPr>
              <a:t>В рамках данной деятельности:</a:t>
            </a:r>
          </a:p>
          <a:p>
            <a:r>
              <a:rPr lang="ru-RU" sz="1200" kern="1200" dirty="0" smtClean="0">
                <a:solidFill>
                  <a:schemeClr val="tx1"/>
                </a:solidFill>
                <a:effectLst/>
                <a:latin typeface="+mn-lt"/>
                <a:ea typeface="+mn-ea"/>
                <a:cs typeface="+mn-cs"/>
              </a:rPr>
              <a:t>- разработан и опубликован на инвестиционном портале Архангельской области (</a:t>
            </a:r>
            <a:r>
              <a:rPr lang="en-US" sz="1200" kern="1200" dirty="0" err="1" smtClean="0">
                <a:solidFill>
                  <a:schemeClr val="tx1"/>
                </a:solidFill>
                <a:effectLst/>
                <a:latin typeface="+mn-lt"/>
                <a:ea typeface="+mn-ea"/>
                <a:cs typeface="+mn-cs"/>
              </a:rPr>
              <a:t>dvinainvest</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ru</a:t>
            </a:r>
            <a:r>
              <a:rPr lang="ru-RU" sz="1200" kern="1200" dirty="0" smtClean="0">
                <a:solidFill>
                  <a:schemeClr val="tx1"/>
                </a:solidFill>
                <a:effectLst/>
                <a:latin typeface="+mn-lt"/>
                <a:ea typeface="+mn-ea"/>
                <a:cs typeface="+mn-cs"/>
              </a:rPr>
              <a:t>) и на официальном сайте Администрации Северодвинска информационный бюллетень об инвестиционной привлекательности Северодвинска – «Инвестиционный паспорт», который актуализируется на ежегодной основе;</a:t>
            </a:r>
          </a:p>
          <a:p>
            <a:r>
              <a:rPr lang="ru-RU" sz="1200" kern="1200" dirty="0" smtClean="0">
                <a:solidFill>
                  <a:schemeClr val="tx1"/>
                </a:solidFill>
                <a:effectLst/>
                <a:latin typeface="+mn-lt"/>
                <a:ea typeface="+mn-ea"/>
                <a:cs typeface="+mn-cs"/>
              </a:rPr>
              <a:t>- вносятся предложения по внесению изменений в нормативные правовые федерального, областного уровня и исключаются избыточные требования государственных нормативных правовых актов, упрощаются нормы ведения инвестиционной и предпринимательской деятельности, осуществляемой на территории муниципального образования «Северодвинск»;</a:t>
            </a:r>
          </a:p>
          <a:p>
            <a:r>
              <a:rPr lang="ru-RU" sz="1200" kern="1200" dirty="0" smtClean="0">
                <a:solidFill>
                  <a:schemeClr val="tx1"/>
                </a:solidFill>
                <a:effectLst/>
                <a:latin typeface="+mn-lt"/>
                <a:ea typeface="+mn-ea"/>
                <a:cs typeface="+mn-cs"/>
              </a:rPr>
              <a:t>- осуществляется процедура оценки регулирующего воздействия по проектам муниципальных нормативных правовых актов Администрации Северодвинска, с целью устранения избыточных процедур, препятствующих развитию инвестиционной и предпринимательской деятельности. В 2021 году проведена оценка регулирующего воздействия в отношении 7 проектов муниципальных нормативных правовых актов, в публичных консультациях приняли участие 142 участника (в 2022 году проведена уже в отношении 11 МНПА);</a:t>
            </a:r>
          </a:p>
          <a:p>
            <a:r>
              <a:rPr lang="ru-RU" sz="1200" kern="1200" dirty="0" smtClean="0">
                <a:solidFill>
                  <a:schemeClr val="tx1"/>
                </a:solidFill>
                <a:effectLst/>
                <a:latin typeface="+mn-lt"/>
                <a:ea typeface="+mn-ea"/>
                <a:cs typeface="+mn-cs"/>
              </a:rPr>
              <a:t>- производится экспертиза в отношении действующих муниципальных нормативных правовых актов Администрации Северодвинска, с целью выявления и устранения избыточных процедур, препятствующих развитию инвестиционной и предпринимательской деятельности. В 2021 году экспертиза проведена в отношении 3 муниципальных нормативных правовых актов. В публичных консультациях приняли участие 54 участника (в </a:t>
            </a:r>
            <a:r>
              <a:rPr lang="ru-RU" sz="1200" kern="1200" smtClean="0">
                <a:solidFill>
                  <a:schemeClr val="tx1"/>
                </a:solidFill>
                <a:effectLst/>
                <a:latin typeface="+mn-lt"/>
                <a:ea typeface="+mn-ea"/>
                <a:cs typeface="+mn-cs"/>
              </a:rPr>
              <a:t>2022 году - 2 МНПА);</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организована работа Совета по развитию инвестиционной деятельности при Главе Северодвинска (далее – Совет РИД), в состав которого входят представители градообразующих предприятий, ресурсоснабжающих организаций, представители малого и среднего бизнеса, имеющие опыт в реализации инвестиционных проектов на территории муниципального образования «Северодвинск». В рамках деятельности Совета РИД в 2021 году проведено 2 очных заседания, на которых рассмотрены вопросы: газификация производственных предприятий; дополнительные возможности для инвесторов в статусе резидента Арктической зоны Российской Федерации. В 2022 году планируется заседание – в повестке</a:t>
            </a:r>
            <a:r>
              <a:rPr lang="ru-RU" sz="1200" kern="1200" baseline="0" dirty="0" smtClean="0">
                <a:solidFill>
                  <a:schemeClr val="tx1"/>
                </a:solidFill>
                <a:effectLst/>
                <a:latin typeface="+mn-lt"/>
                <a:ea typeface="+mn-ea"/>
                <a:cs typeface="+mn-cs"/>
              </a:rPr>
              <a:t> вопрос – создания транспортной инфраструктуры, промежуточные итоги реализации Масштабных инвестиционных проектов</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 организована работа Совета по малому и среднему предпринимательству при Главе Северодвинска (далее – Совет МСП), состав которого на 88 % сформирован из представителей малого и среднего предпринимательства, реализующих различные виды экономической деятельности. В целях оперативного обсуждения и планирования вопросов повестки очередных заседаний Совета МСП используются современные программные устройства для обмена сообщениями (чат в </a:t>
            </a:r>
            <a:r>
              <a:rPr lang="en-US" sz="1200" kern="1200" dirty="0" err="1" smtClean="0">
                <a:solidFill>
                  <a:schemeClr val="tx1"/>
                </a:solidFill>
                <a:effectLst/>
                <a:latin typeface="+mn-lt"/>
                <a:ea typeface="+mn-ea"/>
                <a:cs typeface="+mn-cs"/>
              </a:rPr>
              <a:t>WhatsApp</a:t>
            </a:r>
            <a:r>
              <a:rPr lang="ru-RU" sz="1200" kern="1200" dirty="0" smtClean="0">
                <a:solidFill>
                  <a:schemeClr val="tx1"/>
                </a:solidFill>
                <a:effectLst/>
                <a:latin typeface="+mn-lt"/>
                <a:ea typeface="+mn-ea"/>
                <a:cs typeface="+mn-cs"/>
              </a:rPr>
              <a:t>) и проведения видеоконференций (</a:t>
            </a:r>
            <a:r>
              <a:rPr lang="en-US" sz="1200" kern="1200" dirty="0" smtClean="0">
                <a:solidFill>
                  <a:schemeClr val="tx1"/>
                </a:solidFill>
                <a:effectLst/>
                <a:latin typeface="+mn-lt"/>
                <a:ea typeface="+mn-ea"/>
                <a:cs typeface="+mn-cs"/>
              </a:rPr>
              <a:t>ZOOM</a:t>
            </a:r>
            <a:r>
              <a:rPr lang="ru-RU" sz="1200" kern="1200" dirty="0" smtClean="0">
                <a:solidFill>
                  <a:schemeClr val="tx1"/>
                </a:solidFill>
                <a:effectLst/>
                <a:latin typeface="+mn-lt"/>
                <a:ea typeface="+mn-ea"/>
                <a:cs typeface="+mn-cs"/>
              </a:rPr>
              <a:t>-конференции) В 2022 году – проведено</a:t>
            </a:r>
            <a:r>
              <a:rPr lang="ru-RU" sz="1200" kern="1200" baseline="0" dirty="0" smtClean="0">
                <a:solidFill>
                  <a:schemeClr val="tx1"/>
                </a:solidFill>
                <a:effectLst/>
                <a:latin typeface="+mn-lt"/>
                <a:ea typeface="+mn-ea"/>
                <a:cs typeface="+mn-cs"/>
              </a:rPr>
              <a:t> 3 заседания, в том числе несколько рабочих совещаний по проблемным вопросам реализации экономической деятельности в условиях санкций</a:t>
            </a:r>
            <a:r>
              <a:rPr lang="ru-RU" sz="1200" kern="1200" dirty="0" smtClean="0">
                <a:solidFill>
                  <a:schemeClr val="tx1"/>
                </a:solidFill>
                <a:effectLst/>
                <a:latin typeface="+mn-lt"/>
                <a:ea typeface="+mn-ea"/>
                <a:cs typeface="+mn-cs"/>
              </a:rPr>
              <a:t>;</a:t>
            </a:r>
          </a:p>
        </p:txBody>
      </p:sp>
      <p:sp>
        <p:nvSpPr>
          <p:cNvPr id="4" name="Номер слайда 3"/>
          <p:cNvSpPr>
            <a:spLocks noGrp="1"/>
          </p:cNvSpPr>
          <p:nvPr>
            <p:ph type="sldNum" sz="quarter" idx="10"/>
          </p:nvPr>
        </p:nvSpPr>
        <p:spPr/>
        <p:txBody>
          <a:bodyPr/>
          <a:lstStyle/>
          <a:p>
            <a:fld id="{259945AC-187F-4B6C-B60B-2839D18B3B45}" type="slidenum">
              <a:rPr lang="ru-RU" smtClean="0"/>
              <a:t>5</a:t>
            </a:fld>
            <a:endParaRPr lang="ru-RU"/>
          </a:p>
        </p:txBody>
      </p:sp>
    </p:spTree>
    <p:extLst>
      <p:ext uri="{BB962C8B-B14F-4D97-AF65-F5344CB8AC3E}">
        <p14:creationId xmlns:p14="http://schemas.microsoft.com/office/powerpoint/2010/main" val="3964543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Основной задачей муниципальной инвестиционной политики является реализация принципа «одного окна», позволяющего эффективно решать вопросы, связанные с подбором ресурсов (земля, муниципальное имущество, подбор инструментов поддержки и другие), сокращая сроки рассмотрений инвестиционных проектов.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организована работа инвестиционной рабочей группы Администрации Северодвинска (далее – инвестиционная рабочая группа), в состав которой входят руководители органов Администрации Северодвинска и представители Совета депутатов Северодвинска. В рамках инвестиционной рабочей группы  принимаются решения о сопровождении инвестиционных проектов, реализуемых или планируемых к реализации на территории муниципального образования «Северодвинск», утверждаются планы сопровождения инвестиционных проектов, рассматриваются предложения о реализации проектов муниципально-частного партнерства частных инвесторов и органов Администрации Северодвинска, частной инициативы концессионного соглашения на территории муниципального образования «Северодвинск», утверждается план создания объектов инфраструктуры и инвестиционных объектов муниципального образования «Северодвинск», утверждается перечень инвестиционных площадок, оказывается содействие в решении организационных, финансовых, правовых вопросов, возникающих при реализации инвестиционных проектов, в том числе с учетом вопросов, полученных в обращениях инвесторов через «Канал прямой связи для бизнеса», в рамках возложенного на рабочую группу функционала. В 2021 году проведено 12 заседаний инвестиционной рабочей группы, в</a:t>
            </a:r>
            <a:r>
              <a:rPr lang="ru-RU" sz="1200" kern="1200" baseline="0" dirty="0" smtClean="0">
                <a:solidFill>
                  <a:schemeClr val="tx1"/>
                </a:solidFill>
                <a:effectLst/>
                <a:latin typeface="+mn-lt"/>
                <a:ea typeface="+mn-ea"/>
                <a:cs typeface="+mn-cs"/>
              </a:rPr>
              <a:t> 2022 году – уже 15.</a:t>
            </a:r>
            <a:endParaRPr lang="ru-RU" sz="1200" kern="1200" dirty="0" smtClean="0">
              <a:solidFill>
                <a:schemeClr val="tx1"/>
              </a:solidFill>
              <a:effectLst/>
              <a:latin typeface="+mn-lt"/>
              <a:ea typeface="+mn-ea"/>
              <a:cs typeface="+mn-cs"/>
            </a:endParaRPr>
          </a:p>
          <a:p>
            <a:pPr marL="171450" indent="-171450">
              <a:buFontTx/>
              <a:buChar char="-"/>
            </a:pPr>
            <a:r>
              <a:rPr lang="ru-RU" sz="1200" kern="1200" dirty="0" smtClean="0">
                <a:solidFill>
                  <a:schemeClr val="tx1"/>
                </a:solidFill>
                <a:effectLst/>
                <a:latin typeface="+mn-lt"/>
                <a:ea typeface="+mn-ea"/>
                <a:cs typeface="+mn-cs"/>
              </a:rPr>
              <a:t>организована работа по привлечению инвестиционных проектов на сопровождение. В рамках сопровождения, в соответствии с регламентом сопровождения инвестиционных проектов, реализуемых и (или) планируемых к реализации на территории муниципального образования «Северодвинск», утвержденным постановлением Администрации Северодвинска от 28.07.2015 № 390-па</a:t>
            </a:r>
            <a:r>
              <a:rPr lang="ru-RU" sz="1200" u="none" strike="noStrike"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от отдела инвестиций и предпринимательства назначается координатор проекта, который оказывает информационно-консультативное и организационное содействие инвестору в режиме «одного окна для инвестора». Рассмотрение заявки и принятие решения о сопровождении инвестиционных проектов, осуществляется инвестиционной рабочей группой:</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kern="1200" dirty="0" smtClean="0">
                <a:solidFill>
                  <a:schemeClr val="tx1"/>
                </a:solidFill>
                <a:effectLst/>
                <a:latin typeface="+mn-lt"/>
                <a:ea typeface="+mn-ea"/>
                <a:cs typeface="+mn-cs"/>
              </a:rPr>
              <a:t>3 соглашения о сопровождении инвестиционных проектов, заключенных между Администрацией Северодвинска и инвесторами. Инвестиционные проекты предусматривают создание двух новых производств и центра дополнительного медицинского обслуживания с общим объемом инвестиций 356,6 млн рублей и созданием 60 новых рабочих мест (фактический </a:t>
            </a:r>
            <a:r>
              <a:rPr lang="ru-RU" sz="1200" kern="1200" baseline="0" dirty="0" smtClean="0">
                <a:solidFill>
                  <a:schemeClr val="tx1"/>
                </a:solidFill>
                <a:effectLst/>
                <a:latin typeface="+mn-lt"/>
                <a:ea typeface="+mn-ea"/>
                <a:cs typeface="+mn-cs"/>
              </a:rPr>
              <a:t>объем инвестиций в проекты составил уже более 100 млн рублей)</a:t>
            </a:r>
            <a:r>
              <a:rPr lang="ru-RU" sz="1200" kern="1200" dirty="0" smtClean="0">
                <a:solidFill>
                  <a:schemeClr val="tx1"/>
                </a:solidFill>
                <a:effectLst/>
                <a:latin typeface="+mn-lt"/>
                <a:ea typeface="+mn-ea"/>
                <a:cs typeface="+mn-cs"/>
              </a:rPr>
              <a:t>;</a:t>
            </a:r>
          </a:p>
          <a:p>
            <a:pPr marL="0" indent="0">
              <a:buFontTx/>
              <a:buNone/>
            </a:pPr>
            <a:endParaRPr lang="ru-RU" sz="1200" kern="1200" dirty="0" smtClean="0">
              <a:solidFill>
                <a:schemeClr val="tx1"/>
              </a:solidFill>
              <a:effectLst/>
              <a:latin typeface="+mn-lt"/>
              <a:ea typeface="+mn-ea"/>
              <a:cs typeface="+mn-cs"/>
            </a:endParaRPr>
          </a:p>
          <a:p>
            <a:pPr marL="171450" indent="-171450">
              <a:buFontTx/>
              <a:buChar char="-"/>
            </a:pPr>
            <a:r>
              <a:rPr lang="ru-RU" sz="1200" kern="1200" dirty="0" smtClean="0">
                <a:solidFill>
                  <a:schemeClr val="tx1"/>
                </a:solidFill>
                <a:effectLst/>
                <a:latin typeface="+mn-lt"/>
                <a:ea typeface="+mn-ea"/>
                <a:cs typeface="+mn-cs"/>
              </a:rPr>
              <a:t>Так же активно реализуется механизм вовлечения</a:t>
            </a:r>
            <a:r>
              <a:rPr lang="ru-RU" sz="1200" kern="1200" baseline="0" dirty="0" smtClean="0">
                <a:solidFill>
                  <a:schemeClr val="tx1"/>
                </a:solidFill>
                <a:effectLst/>
                <a:latin typeface="+mn-lt"/>
                <a:ea typeface="+mn-ea"/>
                <a:cs typeface="+mn-cs"/>
              </a:rPr>
              <a:t> частных инвестиций в создание социальной инфраструктуры и реализации потребности в обеспечении нуждающихся жильем, так сегодня реализуется</a:t>
            </a:r>
            <a:r>
              <a:rPr lang="ru-RU" sz="1200" kern="1200" dirty="0" smtClean="0">
                <a:solidFill>
                  <a:schemeClr val="tx1"/>
                </a:solidFill>
                <a:effectLst/>
                <a:latin typeface="+mn-lt"/>
                <a:ea typeface="+mn-ea"/>
                <a:cs typeface="+mn-cs"/>
              </a:rPr>
              <a:t> 3 масштабных инвестиционных проекта в сфере строительства, в рамках которых планируется привлечь 9,2 млрд. рублей инвестиций, построить детский сад на 140 мест, за счет частных инвестиций на общую сумму не менее 160 млн  рублей, с последующей передачей в муниципальную собственность, благоустроить территорию общего пользования и берегоукрепление с объемом инвестиций не менее 70 млн. рублей, построить физкультурно-оздоровительный комплекс с крытым плавательным бассейном на общую сумму не менее 420 млн рублей, с последующей передачей в муниципальную собственность, строительство и безвозмездная передача в государственную собственность Архангельской области 65 квартир общей площадью не менее 1,89 тыс. кв. м, для обеспечения жильём детей-сирот и переселения граждан из аварийного жилья (на 01.07.2022 – объем</a:t>
            </a:r>
            <a:r>
              <a:rPr lang="ru-RU" sz="1200" kern="1200" baseline="0" dirty="0" smtClean="0">
                <a:solidFill>
                  <a:schemeClr val="tx1"/>
                </a:solidFill>
                <a:effectLst/>
                <a:latin typeface="+mn-lt"/>
                <a:ea typeface="+mn-ea"/>
                <a:cs typeface="+mn-cs"/>
              </a:rPr>
              <a:t> инвестиций по </a:t>
            </a:r>
            <a:r>
              <a:rPr lang="ru-RU" sz="1200" kern="1200" baseline="0" dirty="0" err="1" smtClean="0">
                <a:solidFill>
                  <a:schemeClr val="tx1"/>
                </a:solidFill>
                <a:effectLst/>
                <a:latin typeface="+mn-lt"/>
                <a:ea typeface="+mn-ea"/>
                <a:cs typeface="+mn-cs"/>
              </a:rPr>
              <a:t>МИПам</a:t>
            </a:r>
            <a:r>
              <a:rPr lang="ru-RU" sz="1200" kern="1200" baseline="0" dirty="0" smtClean="0">
                <a:solidFill>
                  <a:schemeClr val="tx1"/>
                </a:solidFill>
                <a:effectLst/>
                <a:latin typeface="+mn-lt"/>
                <a:ea typeface="+mn-ea"/>
                <a:cs typeface="+mn-cs"/>
              </a:rPr>
              <a:t> в 100 и 85 кварталах по отчетам составляет 236,3 млн рублей)</a:t>
            </a:r>
            <a:r>
              <a:rPr lang="ru-RU" sz="1200" kern="1200" dirty="0" smtClean="0">
                <a:solidFill>
                  <a:schemeClr val="tx1"/>
                </a:solidFill>
                <a:effectLst/>
                <a:latin typeface="+mn-lt"/>
                <a:ea typeface="+mn-ea"/>
                <a:cs typeface="+mn-cs"/>
              </a:rPr>
              <a:t>;</a:t>
            </a:r>
          </a:p>
          <a:p>
            <a:pPr marL="171450" indent="-171450">
              <a:buFontTx/>
              <a:buChar char="-"/>
            </a:pPr>
            <a:r>
              <a:rPr lang="ru-RU" sz="1200" kern="1200" dirty="0" smtClean="0">
                <a:solidFill>
                  <a:schemeClr val="tx1"/>
                </a:solidFill>
                <a:effectLst/>
                <a:latin typeface="+mn-lt"/>
                <a:ea typeface="+mn-ea"/>
                <a:cs typeface="+mn-cs"/>
              </a:rPr>
              <a:t>Сегодня</a:t>
            </a:r>
            <a:r>
              <a:rPr lang="ru-RU" sz="1200" kern="1200" baseline="0" dirty="0" smtClean="0">
                <a:solidFill>
                  <a:schemeClr val="tx1"/>
                </a:solidFill>
                <a:effectLst/>
                <a:latin typeface="+mn-lt"/>
                <a:ea typeface="+mn-ea"/>
                <a:cs typeface="+mn-cs"/>
              </a:rPr>
              <a:t> Администрация Северодвинска совместно с частным застройщиком ведет переговоры по условиям заключения инвестиционного контракта на создание нового жилого квартала «Квартал мечты» и строительство за счет средств застройщика здания фондохранилища в Восточной части города, проект оценивается в 2,3 млрд. рублей.</a:t>
            </a:r>
            <a:endParaRPr lang="ru-RU" sz="1200" kern="1200" dirty="0" smtClean="0">
              <a:solidFill>
                <a:schemeClr val="tx1"/>
              </a:solidFill>
              <a:effectLst/>
              <a:latin typeface="+mn-lt"/>
              <a:ea typeface="+mn-ea"/>
              <a:cs typeface="+mn-cs"/>
            </a:endParaRPr>
          </a:p>
          <a:p>
            <a:pPr marL="171450" indent="-171450">
              <a:buFontTx/>
              <a:buChar char="-"/>
            </a:pPr>
            <a:endParaRPr lang="ru-RU" sz="1200" kern="1200" dirty="0" smtClean="0">
              <a:solidFill>
                <a:schemeClr val="tx1"/>
              </a:solidFill>
              <a:effectLst/>
              <a:latin typeface="+mn-lt"/>
              <a:ea typeface="+mn-ea"/>
              <a:cs typeface="+mn-cs"/>
            </a:endParaRPr>
          </a:p>
          <a:p>
            <a:pPr marL="171450" indent="-171450">
              <a:buFontTx/>
              <a:buChar char="-"/>
            </a:pPr>
            <a:endParaRPr lang="ru-RU" sz="1200" kern="1200" dirty="0" smtClean="0">
              <a:solidFill>
                <a:schemeClr val="tx1"/>
              </a:solidFill>
              <a:effectLst/>
              <a:latin typeface="+mn-lt"/>
              <a:ea typeface="+mn-ea"/>
              <a:cs typeface="+mn-cs"/>
            </a:endParaRPr>
          </a:p>
          <a:p>
            <a:pPr marL="171450" indent="-171450">
              <a:buFontTx/>
              <a:buChar char="-"/>
            </a:pP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59945AC-187F-4B6C-B60B-2839D18B3B45}" type="slidenum">
              <a:rPr lang="ru-RU" smtClean="0"/>
              <a:t>6</a:t>
            </a:fld>
            <a:endParaRPr lang="ru-RU"/>
          </a:p>
        </p:txBody>
      </p:sp>
    </p:spTree>
    <p:extLst>
      <p:ext uri="{BB962C8B-B14F-4D97-AF65-F5344CB8AC3E}">
        <p14:creationId xmlns:p14="http://schemas.microsoft.com/office/powerpoint/2010/main" val="4076932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инициирована разработка и формирование инвестиционных площадок муниципального образования «Северодвинск», в целях информирования потенциальных инвесторов о ресурсах (земля, имущество) для реализации инвестиционных проектов на территории муниципального образования «Северодвинск». Перечень инвестиционных площадок муниципального образования «Северодвинск» рассмотрен и утвержден инвестиционной рабочей группой, информация о 19 инвестиционных площадках размещена на </a:t>
            </a:r>
            <a:r>
              <a:rPr lang="ru-RU" sz="1200" kern="1200" dirty="0" err="1" smtClean="0">
                <a:solidFill>
                  <a:schemeClr val="tx1"/>
                </a:solidFill>
                <a:effectLst/>
                <a:latin typeface="+mn-lt"/>
                <a:ea typeface="+mn-ea"/>
                <a:cs typeface="+mn-cs"/>
              </a:rPr>
              <a:t>интернет-ресурсах</a:t>
            </a:r>
            <a:r>
              <a:rPr lang="ru-RU" sz="1200" kern="1200" dirty="0" smtClean="0">
                <a:solidFill>
                  <a:schemeClr val="tx1"/>
                </a:solidFill>
                <a:effectLst/>
                <a:latin typeface="+mn-lt"/>
                <a:ea typeface="+mn-ea"/>
                <a:cs typeface="+mn-cs"/>
              </a:rPr>
              <a:t>: инвестиционном портале Архангельской области, инвестиционной карте Архангельской области, инвестиционной карте Дальнего Востока и Арктики; </a:t>
            </a:r>
            <a:r>
              <a:rPr lang="ru-RU" sz="1200" b="1" i="1" kern="1200" dirty="0" smtClean="0">
                <a:solidFill>
                  <a:schemeClr val="tx1"/>
                </a:solidFill>
                <a:effectLst/>
                <a:latin typeface="+mn-lt"/>
                <a:ea typeface="+mn-ea"/>
                <a:cs typeface="+mn-cs"/>
              </a:rPr>
              <a:t>Проблема – даже</a:t>
            </a:r>
            <a:r>
              <a:rPr lang="ru-RU" sz="1200" b="1" i="1" kern="1200" baseline="0" dirty="0" smtClean="0">
                <a:solidFill>
                  <a:schemeClr val="tx1"/>
                </a:solidFill>
                <a:effectLst/>
                <a:latin typeface="+mn-lt"/>
                <a:ea typeface="+mn-ea"/>
                <a:cs typeface="+mn-cs"/>
              </a:rPr>
              <a:t> Агентство регионального развития – не пользуется данным ресурсом для подбора земли под инициативы инвестиционных </a:t>
            </a:r>
            <a:r>
              <a:rPr lang="ru-RU" sz="1200" b="1" i="1" kern="1200" baseline="0" dirty="0" err="1" smtClean="0">
                <a:solidFill>
                  <a:schemeClr val="tx1"/>
                </a:solidFill>
                <a:effectLst/>
                <a:latin typeface="+mn-lt"/>
                <a:ea typeface="+mn-ea"/>
                <a:cs typeface="+mn-cs"/>
              </a:rPr>
              <a:t>преоктов</a:t>
            </a:r>
            <a:r>
              <a:rPr lang="ru-RU" sz="1200" b="1" i="1" kern="1200" baseline="0" dirty="0" smtClean="0">
                <a:solidFill>
                  <a:schemeClr val="tx1"/>
                </a:solidFill>
                <a:effectLst/>
                <a:latin typeface="+mn-lt"/>
                <a:ea typeface="+mn-ea"/>
                <a:cs typeface="+mn-cs"/>
              </a:rPr>
              <a:t>.</a:t>
            </a:r>
            <a:endParaRPr lang="ru-RU" sz="1200" b="1" i="1" kern="1200" dirty="0" smtClean="0">
              <a:solidFill>
                <a:schemeClr val="tx1"/>
              </a:solidFill>
              <a:effectLst/>
              <a:latin typeface="+mn-lt"/>
              <a:ea typeface="+mn-ea"/>
              <a:cs typeface="+mn-cs"/>
            </a:endParaRPr>
          </a:p>
          <a:p>
            <a:pPr marL="171450" indent="-171450">
              <a:buFontTx/>
              <a:buChar char="-"/>
            </a:pPr>
            <a:r>
              <a:rPr lang="ru-RU" sz="1200" kern="1200" dirty="0" smtClean="0">
                <a:solidFill>
                  <a:schemeClr val="tx1"/>
                </a:solidFill>
                <a:effectLst/>
                <a:latin typeface="+mn-lt"/>
                <a:ea typeface="+mn-ea"/>
                <a:cs typeface="+mn-cs"/>
              </a:rPr>
              <a:t>осуществляется деятельность по привлечению частных инвестиций с использованием механизма муниципально-частного партнерства. В 2020 году апробирована практика формирования инвестиционных предложений и проведено два конкурса на право заключения концессионного соглашения в отношении следующих объектов: строительство бассейна на стадионе «Север» (постановление Администрация Северодвинска от 29.06.2020 № 307-па «О проведении конкурса на право заключения концессионного соглашения по созданию спортивного комплекса на стадионе «Север» в г. Северодвинске) и реконструкция бассейна «Дельфин» (постановление Администрация Северодвинска от 10.09.2020 № 392-па «О проведении конкурса на право заключения концессионного соглашения по реализации мероприятий по реконструкции объекта «Физкультурно-оздоровительный комплекс «Дельфин» в г. Северодвинске Архангельской области»). В 2021 году инициирована разработка инвестиционных предложений по реализации проектов по реконструкции физкультурно-оздоровительного комплекса «Дельфин» и строительству физкультурно-оздоровительного комплекса в градостроительном квартале 041 г. Северодвинска в формате государственно-частного партнерства. </a:t>
            </a:r>
            <a:r>
              <a:rPr lang="ru-RU" sz="1200" b="1" i="1" kern="1200" dirty="0" smtClean="0">
                <a:solidFill>
                  <a:schemeClr val="tx1"/>
                </a:solidFill>
                <a:effectLst/>
                <a:latin typeface="+mn-lt"/>
                <a:ea typeface="+mn-ea"/>
                <a:cs typeface="+mn-cs"/>
              </a:rPr>
              <a:t>В настоящее время Министерством спорта Российской Федерации утвержден порядок отбора проектов, на реализацию которых предоставляются субсидии из федерального бюджета субъектам Российской Федерации на софинансирование создания (реконструкции) объектов спортивной инфраструктуры массового спорта на основании соглашений о государственно-частном (муниципально-частном) партнерстве и концессионных соглашений в рамках федерального проекта «Бизнес-спринт (Я выбираю спорт)». Отделом инвестиций и предпринимательства совместно с Центром ГЧП АНО Архангельской области «Агентство регионального развития» прорабатывается возможность участия в отборе проектов с целью привлечения федерального гранта;</a:t>
            </a:r>
          </a:p>
          <a:p>
            <a:pPr marL="171450" indent="-171450" algn="l">
              <a:buFontTx/>
              <a:buChar char="-"/>
            </a:pPr>
            <a:r>
              <a:rPr lang="ru-RU" sz="1200" b="1" i="1" kern="1200" dirty="0" smtClean="0">
                <a:solidFill>
                  <a:schemeClr val="tx1"/>
                </a:solidFill>
                <a:effectLst/>
                <a:latin typeface="+mn-lt"/>
                <a:ea typeface="+mn-ea"/>
                <a:cs typeface="+mn-cs"/>
              </a:rPr>
              <a:t>Результаты конкурса будут известны в октябре</a:t>
            </a:r>
            <a:r>
              <a:rPr lang="ru-RU" sz="1200" b="1" i="1" kern="1200" baseline="0" dirty="0" smtClean="0">
                <a:solidFill>
                  <a:schemeClr val="tx1"/>
                </a:solidFill>
                <a:effectLst/>
                <a:latin typeface="+mn-lt"/>
                <a:ea typeface="+mn-ea"/>
                <a:cs typeface="+mn-cs"/>
              </a:rPr>
              <a:t> текущего года.</a:t>
            </a:r>
            <a:endParaRPr lang="ru-RU" sz="1200" b="1" i="1"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2021 году инвестиции, направленные Администрацией Северодвинска на создание транспортной, инженерной и социальной инфраструктуры составляют 1,755 млрд рублей.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kern="1200" dirty="0" smtClean="0">
                <a:solidFill>
                  <a:schemeClr val="tx1"/>
                </a:solidFill>
                <a:effectLst/>
                <a:latin typeface="+mn-lt"/>
                <a:ea typeface="+mn-ea"/>
                <a:cs typeface="+mn-cs"/>
              </a:rPr>
              <a:t>ежегодно формируется план создания объектов инфраструктуры и инвестиционных объектов муниципального образования «Северодвинск</a:t>
            </a:r>
          </a:p>
        </p:txBody>
      </p:sp>
      <p:sp>
        <p:nvSpPr>
          <p:cNvPr id="4" name="Номер слайда 3"/>
          <p:cNvSpPr>
            <a:spLocks noGrp="1"/>
          </p:cNvSpPr>
          <p:nvPr>
            <p:ph type="sldNum" sz="quarter" idx="10"/>
          </p:nvPr>
        </p:nvSpPr>
        <p:spPr/>
        <p:txBody>
          <a:bodyPr/>
          <a:lstStyle/>
          <a:p>
            <a:fld id="{259945AC-187F-4B6C-B60B-2839D18B3B45}" type="slidenum">
              <a:rPr lang="ru-RU" smtClean="0"/>
              <a:t>7</a:t>
            </a:fld>
            <a:endParaRPr lang="ru-RU"/>
          </a:p>
        </p:txBody>
      </p:sp>
    </p:spTree>
    <p:extLst>
      <p:ext uri="{BB962C8B-B14F-4D97-AF65-F5344CB8AC3E}">
        <p14:creationId xmlns:p14="http://schemas.microsoft.com/office/powerpoint/2010/main" val="293452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для</a:t>
            </a:r>
            <a:r>
              <a:rPr lang="ru-RU" sz="1200" kern="1200" baseline="0" dirty="0" smtClean="0">
                <a:solidFill>
                  <a:schemeClr val="tx1"/>
                </a:solidFill>
                <a:effectLst/>
                <a:latin typeface="+mn-lt"/>
                <a:ea typeface="+mn-ea"/>
                <a:cs typeface="+mn-cs"/>
              </a:rPr>
              <a:t> резидентов АЗРФ и приоритетных проектов Архангельской области и Северодвинска действует льготная ставка налога на землю, которой по итогам 2021 года воспользовалось уже 3 резидента АЗРФ на сумму 133 тыс. рублей.</a:t>
            </a:r>
            <a:endParaRPr lang="ru-RU" sz="1200" kern="1200" dirty="0" smtClean="0">
              <a:solidFill>
                <a:schemeClr val="tx1"/>
              </a:solidFill>
              <a:effectLst/>
              <a:latin typeface="+mn-lt"/>
              <a:ea typeface="+mn-ea"/>
              <a:cs typeface="+mn-cs"/>
            </a:endParaRPr>
          </a:p>
          <a:p>
            <a:pPr marL="171450" indent="-171450">
              <a:buFontTx/>
              <a:buChar char="-"/>
            </a:pPr>
            <a:r>
              <a:rPr lang="ru-RU" sz="1200" kern="1200" dirty="0" smtClean="0">
                <a:solidFill>
                  <a:schemeClr val="tx1"/>
                </a:solidFill>
                <a:effectLst/>
                <a:latin typeface="+mn-lt"/>
                <a:ea typeface="+mn-ea"/>
                <a:cs typeface="+mn-cs"/>
              </a:rPr>
              <a:t>обеспечивается работа информационного сервиса «Канал прямой связи для бизнеса» (далее – Канал прямой связи для Бизнеса).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По Каналу прямой связи для Бизнеса в 2019 году обращений не зарегистрировано, в 2020 году зарегистрировано 7 обращений, в 2021 году – 10 обращений представителей предпринимательской и инвестиционной деятельности,</a:t>
            </a:r>
            <a:r>
              <a:rPr lang="ru-RU" sz="1200" kern="1200" baseline="0" dirty="0" smtClean="0">
                <a:solidFill>
                  <a:schemeClr val="tx1"/>
                </a:solidFill>
                <a:effectLst/>
                <a:latin typeface="+mn-lt"/>
                <a:ea typeface="+mn-ea"/>
                <a:cs typeface="+mn-cs"/>
              </a:rPr>
              <a:t> в 2022 году – уже зарегистрировано 25 обращений, большая часть из которых направлена на подбор ресурсов для реализации проектов (муниципального имущества и земельных участков)</a:t>
            </a:r>
          </a:p>
          <a:p>
            <a:pPr marL="171450" indent="-171450">
              <a:buFontTx/>
              <a:buChar char="-"/>
            </a:pPr>
            <a:r>
              <a:rPr lang="ru-RU" sz="1200" kern="1200" baseline="0" dirty="0" smtClean="0">
                <a:solidFill>
                  <a:schemeClr val="tx1"/>
                </a:solidFill>
                <a:effectLst/>
                <a:latin typeface="+mn-lt"/>
                <a:ea typeface="+mn-ea"/>
                <a:cs typeface="+mn-cs"/>
              </a:rPr>
              <a:t>Рассмотрение обращений осуществляется в максимально оперативном режиме, не превышающем 10 рабочих дней.</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59945AC-187F-4B6C-B60B-2839D18B3B45}" type="slidenum">
              <a:rPr lang="ru-RU" smtClean="0"/>
              <a:t>8</a:t>
            </a:fld>
            <a:endParaRPr lang="ru-RU"/>
          </a:p>
        </p:txBody>
      </p:sp>
    </p:spTree>
    <p:extLst>
      <p:ext uri="{BB962C8B-B14F-4D97-AF65-F5344CB8AC3E}">
        <p14:creationId xmlns:p14="http://schemas.microsoft.com/office/powerpoint/2010/main" val="1226786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kern="1200" dirty="0" smtClean="0">
                <a:solidFill>
                  <a:schemeClr val="tx1"/>
                </a:solidFill>
                <a:effectLst/>
                <a:latin typeface="+mn-lt"/>
                <a:ea typeface="+mn-ea"/>
                <a:cs typeface="+mn-cs"/>
              </a:rPr>
              <a:t>С 2016</a:t>
            </a:r>
            <a:r>
              <a:rPr lang="ru-RU" sz="1200" kern="1200" baseline="0" dirty="0" smtClean="0">
                <a:solidFill>
                  <a:schemeClr val="tx1"/>
                </a:solidFill>
                <a:effectLst/>
                <a:latin typeface="+mn-lt"/>
                <a:ea typeface="+mn-ea"/>
                <a:cs typeface="+mn-cs"/>
              </a:rPr>
              <a:t> года в МО Северодвинск действует программная поддержка субъектов МСП:</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kern="1200" dirty="0" smtClean="0">
                <a:solidFill>
                  <a:schemeClr val="tx1"/>
                </a:solidFill>
                <a:effectLst/>
                <a:latin typeface="+mn-lt"/>
                <a:ea typeface="+mn-ea"/>
                <a:cs typeface="+mn-cs"/>
              </a:rPr>
              <a:t>Информационно-консультационная поддержка оказывается по различным направлениям предпринимательской деятельности, в том числе по видам, срокам, формам оказываемых поддержек малому и среднему предпринимательству на федеральном, областном и муниципальном уровнях.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kern="1200" dirty="0" smtClean="0">
                <a:solidFill>
                  <a:schemeClr val="tx1"/>
                </a:solidFill>
                <a:effectLst/>
                <a:latin typeface="+mn-lt"/>
                <a:ea typeface="+mn-ea"/>
                <a:cs typeface="+mn-cs"/>
              </a:rPr>
              <a:t>Количество обратившихся за информационной поддержкой за 2021 год составило 245 человек ( в 2022 году - 145).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kern="1200" dirty="0" smtClean="0">
                <a:solidFill>
                  <a:schemeClr val="tx1"/>
                </a:solidFill>
                <a:effectLst/>
                <a:latin typeface="+mn-lt"/>
                <a:ea typeface="+mn-ea"/>
                <a:cs typeface="+mn-cs"/>
              </a:rPr>
              <a:t>Меры финансовой и имущественной поддержки реализуются в отношении малых и средних предприятий, выпускающих конкурентоспособную продукцию, продвижение товаров и услуг местных товаропроизводителей, вовлечение в предпринимательскую деятельность экономически активных граждан, создание новых рабочих мест, снятие административных барьеров.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kern="1200" dirty="0" smtClean="0">
                <a:solidFill>
                  <a:schemeClr val="tx1"/>
                </a:solidFill>
                <a:effectLst/>
                <a:latin typeface="+mn-lt"/>
                <a:ea typeface="+mn-ea"/>
                <a:cs typeface="+mn-cs"/>
              </a:rPr>
              <a:t>В 2021 году 6,9 млн рублей средств местного бюджета направлено на предоставление поддержки субъектам малого и среднего предпринимательства (далее – субъекты МСП), в том числе: в виде субсидии субъектам МСП на компенсацию части затрат – 1, 06 млн рублей (заключено 24 договора с субъектами МСП); докапитализация Фонда микрофинансирования Северодвинска с целью предоставления микрозаймов субъектам МСП – 5,66 млн рублей,</a:t>
            </a:r>
            <a:r>
              <a:rPr lang="ru-RU" sz="1200" kern="1200" baseline="0" dirty="0" smtClean="0">
                <a:solidFill>
                  <a:schemeClr val="tx1"/>
                </a:solidFill>
                <a:effectLst/>
                <a:latin typeface="+mn-lt"/>
                <a:ea typeface="+mn-ea"/>
                <a:cs typeface="+mn-cs"/>
              </a:rPr>
              <a:t> благодаря чему </a:t>
            </a:r>
            <a:r>
              <a:rPr lang="ru-RU" sz="1200" kern="1200" dirty="0" smtClean="0">
                <a:solidFill>
                  <a:schemeClr val="tx1"/>
                </a:solidFill>
                <a:effectLst/>
                <a:latin typeface="+mn-lt"/>
                <a:ea typeface="+mn-ea"/>
                <a:cs typeface="+mn-cs"/>
              </a:rPr>
              <a:t>в 2021 году Фондом выдано 47 микрозаймов на сумму 29 750 тыс. рублей. В Северодвинске действует единственный муниципальный фонд Микрофинансирования, за период своей деятельности Фонда с 01.06.2011 по 31.12.2021 по решению кредитного комитета субъектам малого и среднего предпринимательства предоставлены 497 микрозайма на сумму 345 571 тыс. рублей; (В 2022 году</a:t>
            </a:r>
            <a:r>
              <a:rPr lang="ru-RU" sz="1200" kern="1200" baseline="0" dirty="0" smtClean="0">
                <a:solidFill>
                  <a:schemeClr val="tx1"/>
                </a:solidFill>
                <a:effectLst/>
                <a:latin typeface="+mn-lt"/>
                <a:ea typeface="+mn-ea"/>
                <a:cs typeface="+mn-cs"/>
              </a:rPr>
              <a:t> на предоставление субсидий на возмещение части затрат местным товаропроизводителям, связанным с обучением персонала, участием в выставочно-ярмарочной деятельности, размещение рекламы, осуществление энергосберегающих мероприятий и техприсоединение заключено 12 договоров на сумму 1,15 млн рублей, в связи с высоким запросом на данный вид поддержки по итогам сентябрьской сессии на эти цели из бюджета выделено еще более 400 тыс. рублей, а также в 2022 году в бюджете заложены и частично реализованы средства на докапиталицию Фонда микрофинансирования в размере 10,156 млн рублей, что по итогам 2022 года позволит заключить 53 договора с субъектами МСП о предоставлении микрозаймов на льготных условиях суммарно в размере 42,6 млн рублей)  </a:t>
            </a:r>
            <a:endParaRPr lang="ru-RU"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ru-RU"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kern="1200" dirty="0" smtClean="0">
                <a:solidFill>
                  <a:schemeClr val="tx1"/>
                </a:solidFill>
                <a:effectLst/>
                <a:latin typeface="+mn-lt"/>
                <a:ea typeface="+mn-ea"/>
                <a:cs typeface="+mn-cs"/>
              </a:rPr>
              <a:t>на проведение городского конкурса «Флористика. Северодвинск – 2021» – 218,0 тыс. рублей; в 2022 году на конкурс </a:t>
            </a:r>
            <a:r>
              <a:rPr lang="ru-RU" sz="1200" kern="1200" dirty="0" err="1" smtClean="0">
                <a:solidFill>
                  <a:schemeClr val="tx1"/>
                </a:solidFill>
                <a:effectLst/>
                <a:latin typeface="+mn-lt"/>
                <a:ea typeface="+mn-ea"/>
                <a:cs typeface="+mn-cs"/>
              </a:rPr>
              <a:t>проф.мастерства</a:t>
            </a:r>
            <a:r>
              <a:rPr lang="ru-RU" sz="1200" kern="1200" dirty="0" smtClean="0">
                <a:solidFill>
                  <a:schemeClr val="tx1"/>
                </a:solidFill>
                <a:effectLst/>
                <a:latin typeface="+mn-lt"/>
                <a:ea typeface="+mn-ea"/>
                <a:cs typeface="+mn-cs"/>
              </a:rPr>
              <a:t> планируется потратить всего 100 тыс. рублей</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ru-RU"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kern="1200" dirty="0" smtClean="0">
                <a:solidFill>
                  <a:schemeClr val="tx1"/>
                </a:solidFill>
                <a:effectLst/>
                <a:latin typeface="+mn-lt"/>
                <a:ea typeface="+mn-ea"/>
                <a:cs typeface="+mn-cs"/>
              </a:rPr>
              <a:t>Отдел инвестиций и предпринимательства в 2021 году оказал содействие в организации и проведении 22 мероприятий, в которых приняло участие 294 субъекта МСП и физических лиц, заинтересованных в предпринимательской деятельности. С 2021 года на постоянной основе организуется проведение тематических семинаров для Бизнеса «</a:t>
            </a:r>
            <a:r>
              <a:rPr lang="en-US" sz="1200" kern="1200" dirty="0" smtClean="0">
                <a:solidFill>
                  <a:schemeClr val="tx1"/>
                </a:solidFill>
                <a:effectLst/>
                <a:latin typeface="+mn-lt"/>
                <a:ea typeface="+mn-ea"/>
                <a:cs typeface="+mn-cs"/>
              </a:rPr>
              <a:t>PRO</a:t>
            </a:r>
            <a:r>
              <a:rPr lang="ru-RU" sz="1200" kern="1200" dirty="0" smtClean="0">
                <a:solidFill>
                  <a:schemeClr val="tx1"/>
                </a:solidFill>
                <a:effectLst/>
                <a:latin typeface="+mn-lt"/>
                <a:ea typeface="+mn-ea"/>
                <a:cs typeface="+mn-cs"/>
              </a:rPr>
              <a:t>-развитие»,</a:t>
            </a:r>
            <a:r>
              <a:rPr lang="ru-RU" sz="1200" kern="1200" baseline="0" dirty="0" smtClean="0">
                <a:solidFill>
                  <a:schemeClr val="tx1"/>
                </a:solidFill>
                <a:effectLst/>
                <a:latin typeface="+mn-lt"/>
                <a:ea typeface="+mn-ea"/>
                <a:cs typeface="+mn-cs"/>
              </a:rPr>
              <a:t> аккумулирующих информацию о мерах поддержки, эффективных способах реализации предпринимательства (В 2022 году проведено 16 мероприятий при участии 300, в том числе 1 семинар </a:t>
            </a:r>
            <a:r>
              <a:rPr lang="en-US" sz="1200" kern="1200" baseline="0" dirty="0" smtClean="0">
                <a:solidFill>
                  <a:schemeClr val="tx1"/>
                </a:solidFill>
                <a:effectLst/>
                <a:latin typeface="+mn-lt"/>
                <a:ea typeface="+mn-ea"/>
                <a:cs typeface="+mn-cs"/>
              </a:rPr>
              <a:t>PRO-</a:t>
            </a:r>
            <a:r>
              <a:rPr lang="ru-RU" sz="1200" kern="1200" baseline="0" dirty="0" smtClean="0">
                <a:solidFill>
                  <a:schemeClr val="tx1"/>
                </a:solidFill>
                <a:effectLst/>
                <a:latin typeface="+mn-lt"/>
                <a:ea typeface="+mn-ea"/>
                <a:cs typeface="+mn-cs"/>
              </a:rPr>
              <a:t>развитие, а также оказано содействие в привлечении на мероприятия организуемых в рамках реализации национального проекта по развитию бизнеса – 84 субъектов МСП (без итогов Маргаритинской ярмарки).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kern="1200" baseline="0" dirty="0" smtClean="0">
                <a:solidFill>
                  <a:schemeClr val="tx1"/>
                </a:solidFill>
                <a:effectLst/>
                <a:latin typeface="+mn-lt"/>
                <a:ea typeface="+mn-ea"/>
                <a:cs typeface="+mn-cs"/>
              </a:rPr>
              <a:t>В 2022 году по запросу слушателей семинара </a:t>
            </a:r>
            <a:r>
              <a:rPr lang="en-US" sz="1200" kern="1200" baseline="0" dirty="0" smtClean="0">
                <a:solidFill>
                  <a:schemeClr val="tx1"/>
                </a:solidFill>
                <a:effectLst/>
                <a:latin typeface="+mn-lt"/>
                <a:ea typeface="+mn-ea"/>
                <a:cs typeface="+mn-cs"/>
              </a:rPr>
              <a:t>Pro-</a:t>
            </a:r>
            <a:r>
              <a:rPr lang="ru-RU" sz="1200" kern="1200" baseline="0" dirty="0" smtClean="0">
                <a:solidFill>
                  <a:schemeClr val="tx1"/>
                </a:solidFill>
                <a:effectLst/>
                <a:latin typeface="+mn-lt"/>
                <a:ea typeface="+mn-ea"/>
                <a:cs typeface="+mn-cs"/>
              </a:rPr>
              <a:t>развитие для креативных индустрий был разработан методический материал по монетизации деятельности креативных предпринимателей на основе предпринимательского опыта ИП </a:t>
            </a:r>
            <a:r>
              <a:rPr lang="ru-RU" sz="1200" kern="1200" baseline="0" dirty="0" err="1" smtClean="0">
                <a:solidFill>
                  <a:schemeClr val="tx1"/>
                </a:solidFill>
                <a:effectLst/>
                <a:latin typeface="+mn-lt"/>
                <a:ea typeface="+mn-ea"/>
                <a:cs typeface="+mn-cs"/>
              </a:rPr>
              <a:t>Кузубова</a:t>
            </a:r>
            <a:r>
              <a:rPr lang="ru-RU" sz="1200" kern="1200" baseline="0" dirty="0" smtClean="0">
                <a:solidFill>
                  <a:schemeClr val="tx1"/>
                </a:solidFill>
                <a:effectLst/>
                <a:latin typeface="+mn-lt"/>
                <a:ea typeface="+mn-ea"/>
                <a:cs typeface="+mn-cs"/>
              </a:rPr>
              <a:t> Ильи и при его личном участии (творческая группа «</a:t>
            </a:r>
            <a:r>
              <a:rPr lang="ru-RU" sz="1200" kern="1200" baseline="0" dirty="0" err="1" smtClean="0">
                <a:solidFill>
                  <a:schemeClr val="tx1"/>
                </a:solidFill>
                <a:effectLst/>
                <a:latin typeface="+mn-lt"/>
                <a:ea typeface="+mn-ea"/>
                <a:cs typeface="+mn-cs"/>
              </a:rPr>
              <a:t>Тайбола</a:t>
            </a:r>
            <a:r>
              <a:rPr lang="ru-RU" sz="1200" kern="1200" baseline="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kern="1200" baseline="0" dirty="0" smtClean="0">
                <a:solidFill>
                  <a:schemeClr val="tx1"/>
                </a:solidFill>
                <a:effectLst/>
                <a:latin typeface="+mn-lt"/>
                <a:ea typeface="+mn-ea"/>
                <a:cs typeface="+mn-cs"/>
              </a:rPr>
              <a:t> </a:t>
            </a:r>
            <a:endParaRPr lang="ru-RU"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59945AC-187F-4B6C-B60B-2839D18B3B45}" type="slidenum">
              <a:rPr lang="ru-RU" smtClean="0"/>
              <a:t>9</a:t>
            </a:fld>
            <a:endParaRPr lang="ru-RU"/>
          </a:p>
        </p:txBody>
      </p:sp>
    </p:spTree>
    <p:extLst>
      <p:ext uri="{BB962C8B-B14F-4D97-AF65-F5344CB8AC3E}">
        <p14:creationId xmlns:p14="http://schemas.microsoft.com/office/powerpoint/2010/main" val="3797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700894" y="0"/>
            <a:ext cx="8609840" cy="10538010"/>
          </a:xfrm>
          <a:prstGeom prst="rect">
            <a:avLst/>
          </a:prstGeom>
          <a:solidFill>
            <a:srgbClr val="37C9EF"/>
          </a:solidFill>
        </p:spPr>
      </p:sp>
      <p:pic>
        <p:nvPicPr>
          <p:cNvPr id="3" name="Picture 3"/>
          <p:cNvPicPr>
            <a:picLocks noChangeAspect="1"/>
          </p:cNvPicPr>
          <p:nvPr/>
        </p:nvPicPr>
        <p:blipFill>
          <a:blip r:embed="rId3"/>
          <a:srcRect/>
          <a:stretch>
            <a:fillRect/>
          </a:stretch>
        </p:blipFill>
        <p:spPr>
          <a:xfrm>
            <a:off x="0" y="0"/>
            <a:ext cx="9700894" cy="10538010"/>
          </a:xfrm>
          <a:prstGeom prst="rect">
            <a:avLst/>
          </a:prstGeom>
        </p:spPr>
      </p:pic>
      <p:pic>
        <p:nvPicPr>
          <p:cNvPr id="4" name="Picture 4"/>
          <p:cNvPicPr>
            <a:picLocks noChangeAspect="1"/>
          </p:cNvPicPr>
          <p:nvPr/>
        </p:nvPicPr>
        <p:blipFill>
          <a:blip r:embed="rId4"/>
          <a:srcRect/>
          <a:stretch>
            <a:fillRect/>
          </a:stretch>
        </p:blipFill>
        <p:spPr>
          <a:xfrm>
            <a:off x="10022972" y="1019175"/>
            <a:ext cx="873628" cy="1078553"/>
          </a:xfrm>
          <a:prstGeom prst="rect">
            <a:avLst/>
          </a:prstGeom>
        </p:spPr>
      </p:pic>
      <p:sp>
        <p:nvSpPr>
          <p:cNvPr id="5" name="TextBox 5"/>
          <p:cNvSpPr txBox="1"/>
          <p:nvPr/>
        </p:nvSpPr>
        <p:spPr>
          <a:xfrm>
            <a:off x="10752328" y="1019175"/>
            <a:ext cx="6506972" cy="3255645"/>
          </a:xfrm>
          <a:prstGeom prst="rect">
            <a:avLst/>
          </a:prstGeom>
        </p:spPr>
        <p:txBody>
          <a:bodyPr lIns="0" tIns="0" rIns="0" bIns="0" rtlCol="0" anchor="t">
            <a:spAutoFit/>
          </a:bodyPr>
          <a:lstStyle/>
          <a:p>
            <a:pPr algn="r">
              <a:lnSpc>
                <a:spcPts val="3690"/>
              </a:lnSpc>
            </a:pPr>
            <a:r>
              <a:rPr lang="en-US" sz="3000" spc="179" dirty="0">
                <a:solidFill>
                  <a:srgbClr val="FFFFFF"/>
                </a:solidFill>
                <a:latin typeface="Aileron Heavy Bold"/>
              </a:rPr>
              <a:t>РЕАЛИЗАЦИЯ ПОЛОЖЕНИЙ</a:t>
            </a:r>
          </a:p>
          <a:p>
            <a:pPr algn="r">
              <a:lnSpc>
                <a:spcPts val="4920"/>
              </a:lnSpc>
            </a:pPr>
            <a:r>
              <a:rPr lang="en-US" sz="4000" spc="240" dirty="0">
                <a:solidFill>
                  <a:srgbClr val="FFFFFF"/>
                </a:solidFill>
                <a:latin typeface="Aileron Heavy Bold"/>
              </a:rPr>
              <a:t>МУНИЦИПАЛЬНОГО ИНВЕСТИЦИОННОГО СТАНДАРТА</a:t>
            </a:r>
          </a:p>
          <a:p>
            <a:pPr algn="r">
              <a:lnSpc>
                <a:spcPts val="3690"/>
              </a:lnSpc>
            </a:pPr>
            <a:r>
              <a:rPr lang="en-US" sz="3000" spc="179" dirty="0">
                <a:solidFill>
                  <a:srgbClr val="FFFFFF"/>
                </a:solidFill>
                <a:latin typeface="Aileron Heavy Bold"/>
              </a:rPr>
              <a:t>АРХАНГЕЛЬСКОЙ ОБЛАСТИ </a:t>
            </a:r>
          </a:p>
          <a:p>
            <a:pPr algn="r">
              <a:lnSpc>
                <a:spcPts val="3690"/>
              </a:lnSpc>
            </a:pPr>
            <a:r>
              <a:rPr lang="en-US" sz="3000" spc="179" dirty="0">
                <a:solidFill>
                  <a:srgbClr val="FFFFFF"/>
                </a:solidFill>
                <a:latin typeface="Aileron Heavy Bold"/>
              </a:rPr>
              <a:t>ВЕРСИЯ 2.0</a:t>
            </a:r>
          </a:p>
        </p:txBody>
      </p:sp>
      <p:sp>
        <p:nvSpPr>
          <p:cNvPr id="9" name="TextBox 9"/>
          <p:cNvSpPr txBox="1"/>
          <p:nvPr/>
        </p:nvSpPr>
        <p:spPr>
          <a:xfrm>
            <a:off x="11430001" y="6972300"/>
            <a:ext cx="5829299" cy="1025922"/>
          </a:xfrm>
          <a:prstGeom prst="rect">
            <a:avLst/>
          </a:prstGeom>
        </p:spPr>
        <p:txBody>
          <a:bodyPr wrap="square" lIns="0" tIns="0" rIns="0" bIns="0" rtlCol="0" anchor="t">
            <a:spAutoFit/>
          </a:bodyPr>
          <a:lstStyle/>
          <a:p>
            <a:pPr algn="r">
              <a:lnSpc>
                <a:spcPts val="3950"/>
              </a:lnSpc>
            </a:pPr>
            <a:r>
              <a:rPr lang="ru-RU" sz="2821" dirty="0" smtClean="0">
                <a:solidFill>
                  <a:srgbClr val="FFFFFF"/>
                </a:solidFill>
                <a:latin typeface="Open Sauce Light"/>
              </a:rPr>
              <a:t>Городской округ Архангельской области «Северодвинск»</a:t>
            </a:r>
            <a:endParaRPr lang="en-US" sz="2821" dirty="0">
              <a:solidFill>
                <a:srgbClr val="FFFFFF"/>
              </a:solidFill>
              <a:latin typeface="Open Sauc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755638" y="1174853"/>
            <a:ext cx="1098513" cy="1348006"/>
          </a:xfrm>
          <a:prstGeom prst="rect">
            <a:avLst/>
          </a:prstGeom>
        </p:spPr>
      </p:pic>
      <p:pic>
        <p:nvPicPr>
          <p:cNvPr id="4" name="Picture 4"/>
          <p:cNvPicPr>
            <a:picLocks noChangeAspect="1"/>
          </p:cNvPicPr>
          <p:nvPr/>
        </p:nvPicPr>
        <p:blipFill>
          <a:blip r:embed="rId4"/>
          <a:srcRect b="4723"/>
          <a:stretch>
            <a:fillRect/>
          </a:stretch>
        </p:blipFill>
        <p:spPr>
          <a:xfrm>
            <a:off x="1490541" y="3771900"/>
            <a:ext cx="2414973" cy="3114258"/>
          </a:xfrm>
          <a:prstGeom prst="rect">
            <a:avLst/>
          </a:prstGeom>
        </p:spPr>
      </p:pic>
      <p:grpSp>
        <p:nvGrpSpPr>
          <p:cNvPr id="5" name="Group 5"/>
          <p:cNvGrpSpPr/>
          <p:nvPr/>
        </p:nvGrpSpPr>
        <p:grpSpPr>
          <a:xfrm>
            <a:off x="11266227" y="0"/>
            <a:ext cx="6431460" cy="10287000"/>
            <a:chOff x="0" y="0"/>
            <a:chExt cx="2147075" cy="3591680"/>
          </a:xfrm>
        </p:grpSpPr>
        <p:sp>
          <p:nvSpPr>
            <p:cNvPr id="6" name="Freeform 6"/>
            <p:cNvSpPr/>
            <p:nvPr/>
          </p:nvSpPr>
          <p:spPr>
            <a:xfrm>
              <a:off x="0" y="0"/>
              <a:ext cx="2147075" cy="3591680"/>
            </a:xfrm>
            <a:custGeom>
              <a:avLst/>
              <a:gdLst/>
              <a:ahLst/>
              <a:cxnLst/>
              <a:rect l="l" t="t" r="r" b="b"/>
              <a:pathLst>
                <a:path w="2147075" h="3591680">
                  <a:moveTo>
                    <a:pt x="0" y="0"/>
                  </a:moveTo>
                  <a:lnTo>
                    <a:pt x="2147075" y="0"/>
                  </a:lnTo>
                  <a:lnTo>
                    <a:pt x="2147075" y="3591680"/>
                  </a:lnTo>
                  <a:lnTo>
                    <a:pt x="0" y="3591680"/>
                  </a:lnTo>
                  <a:close/>
                </a:path>
              </a:pathLst>
            </a:custGeom>
            <a:solidFill>
              <a:srgbClr val="13538A"/>
            </a:solidFill>
          </p:spPr>
        </p:sp>
      </p:grpSp>
      <p:sp>
        <p:nvSpPr>
          <p:cNvPr id="7" name="TextBox 7"/>
          <p:cNvSpPr txBox="1"/>
          <p:nvPr/>
        </p:nvSpPr>
        <p:spPr>
          <a:xfrm>
            <a:off x="3160884" y="1129034"/>
            <a:ext cx="7865715" cy="1393825"/>
          </a:xfrm>
          <a:prstGeom prst="rect">
            <a:avLst/>
          </a:prstGeom>
        </p:spPr>
        <p:txBody>
          <a:bodyPr lIns="0" tIns="0" rIns="0" bIns="0" rtlCol="0" anchor="t">
            <a:spAutoFit/>
          </a:bodyPr>
          <a:lstStyle/>
          <a:p>
            <a:pPr algn="ctr">
              <a:lnSpc>
                <a:spcPts val="5600"/>
              </a:lnSpc>
            </a:pPr>
            <a:r>
              <a:rPr lang="en-US" sz="4000">
                <a:solidFill>
                  <a:srgbClr val="000000"/>
                </a:solidFill>
                <a:latin typeface="Noto Serif"/>
              </a:rPr>
              <a:t>Муниципальное образование </a:t>
            </a:r>
          </a:p>
          <a:p>
            <a:pPr>
              <a:lnSpc>
                <a:spcPts val="5600"/>
              </a:lnSpc>
            </a:pPr>
            <a:r>
              <a:rPr lang="en-US" sz="4000">
                <a:solidFill>
                  <a:srgbClr val="000000"/>
                </a:solidFill>
                <a:latin typeface="Noto Serif"/>
              </a:rPr>
              <a:t>«Северодвинск»</a:t>
            </a:r>
          </a:p>
        </p:txBody>
      </p:sp>
      <p:sp>
        <p:nvSpPr>
          <p:cNvPr id="9" name="TextBox 9"/>
          <p:cNvSpPr txBox="1"/>
          <p:nvPr/>
        </p:nvSpPr>
        <p:spPr>
          <a:xfrm>
            <a:off x="4216526" y="4479974"/>
            <a:ext cx="7239860" cy="2462213"/>
          </a:xfrm>
          <a:prstGeom prst="rect">
            <a:avLst/>
          </a:prstGeom>
        </p:spPr>
        <p:txBody>
          <a:bodyPr lIns="0" tIns="0" rIns="0" bIns="0" rtlCol="0" anchor="t">
            <a:spAutoFit/>
          </a:bodyPr>
          <a:lstStyle/>
          <a:p>
            <a:pPr>
              <a:lnSpc>
                <a:spcPts val="3240"/>
              </a:lnSpc>
              <a:spcBef>
                <a:spcPct val="0"/>
              </a:spcBef>
            </a:pPr>
            <a:r>
              <a:rPr lang="en-US" sz="2000" b="1" dirty="0" err="1">
                <a:solidFill>
                  <a:srgbClr val="000000"/>
                </a:solidFill>
                <a:latin typeface="Open Sans Light Bold" panose="020B0604020202020204" charset="0"/>
                <a:ea typeface="Open Sans Light Bold" panose="020B0604020202020204" charset="0"/>
                <a:cs typeface="Open Sans Light Bold" panose="020B0604020202020204" charset="0"/>
              </a:rPr>
              <a:t>Бачериков</a:t>
            </a:r>
            <a:r>
              <a:rPr lang="en-US" sz="2000" b="1" dirty="0">
                <a:solidFill>
                  <a:srgbClr val="000000"/>
                </a:solidFill>
                <a:latin typeface="Open Sans Light Bold" panose="020B0604020202020204" charset="0"/>
                <a:ea typeface="Open Sans Light Bold" panose="020B0604020202020204" charset="0"/>
                <a:cs typeface="Open Sans Light Bold" panose="020B0604020202020204" charset="0"/>
              </a:rPr>
              <a:t> </a:t>
            </a:r>
            <a:r>
              <a:rPr lang="en-US" sz="2000" b="1" dirty="0" err="1">
                <a:solidFill>
                  <a:srgbClr val="000000"/>
                </a:solidFill>
                <a:latin typeface="Open Sans Light Bold" panose="020B0604020202020204" charset="0"/>
                <a:ea typeface="Open Sans Light Bold" panose="020B0604020202020204" charset="0"/>
                <a:cs typeface="Open Sans Light Bold" panose="020B0604020202020204" charset="0"/>
              </a:rPr>
              <a:t>Олег</a:t>
            </a:r>
            <a:r>
              <a:rPr lang="en-US" sz="2000" b="1" dirty="0">
                <a:solidFill>
                  <a:srgbClr val="000000"/>
                </a:solidFill>
                <a:latin typeface="Open Sans Light Bold" panose="020B0604020202020204" charset="0"/>
                <a:ea typeface="Open Sans Light Bold" panose="020B0604020202020204" charset="0"/>
                <a:cs typeface="Open Sans Light Bold" panose="020B0604020202020204" charset="0"/>
              </a:rPr>
              <a:t> </a:t>
            </a:r>
            <a:r>
              <a:rPr lang="en-US" sz="2000" b="1" dirty="0" err="1">
                <a:solidFill>
                  <a:srgbClr val="000000"/>
                </a:solidFill>
                <a:latin typeface="Open Sans Light Bold" panose="020B0604020202020204" charset="0"/>
                <a:ea typeface="Open Sans Light Bold" panose="020B0604020202020204" charset="0"/>
                <a:cs typeface="Open Sans Light Bold" panose="020B0604020202020204" charset="0"/>
              </a:rPr>
              <a:t>Васильевич</a:t>
            </a:r>
            <a:r>
              <a:rPr lang="en-US" sz="2000" b="1" dirty="0">
                <a:solidFill>
                  <a:srgbClr val="000000"/>
                </a:solidFill>
                <a:latin typeface="Open Sans Light Bold" panose="020B0604020202020204" charset="0"/>
                <a:ea typeface="Open Sans Light Bold" panose="020B0604020202020204" charset="0"/>
                <a:cs typeface="Open Sans Light Bold" panose="020B0604020202020204" charset="0"/>
              </a:rPr>
              <a:t> - </a:t>
            </a:r>
          </a:p>
          <a:p>
            <a:pPr>
              <a:lnSpc>
                <a:spcPts val="3240"/>
              </a:lnSpc>
              <a:spcBef>
                <a:spcPct val="0"/>
              </a:spcBef>
            </a:pPr>
            <a:r>
              <a:rPr lang="en-US" sz="2000" b="1" dirty="0" err="1">
                <a:solidFill>
                  <a:srgbClr val="000000"/>
                </a:solidFill>
                <a:latin typeface="Open Sans Light Bold" panose="020B0604020202020204" charset="0"/>
                <a:ea typeface="Open Sans Light Bold" panose="020B0604020202020204" charset="0"/>
                <a:cs typeface="Open Sans Light Bold" panose="020B0604020202020204" charset="0"/>
              </a:rPr>
              <a:t>заместитель</a:t>
            </a:r>
            <a:r>
              <a:rPr lang="en-US" sz="2000" b="1" dirty="0">
                <a:solidFill>
                  <a:srgbClr val="000000"/>
                </a:solidFill>
                <a:latin typeface="Open Sans Light Bold" panose="020B0604020202020204" charset="0"/>
                <a:ea typeface="Open Sans Light Bold" panose="020B0604020202020204" charset="0"/>
                <a:cs typeface="Open Sans Light Bold" panose="020B0604020202020204" charset="0"/>
              </a:rPr>
              <a:t> </a:t>
            </a:r>
            <a:r>
              <a:rPr lang="en-US" sz="2000" b="1" dirty="0" err="1">
                <a:solidFill>
                  <a:srgbClr val="000000"/>
                </a:solidFill>
                <a:latin typeface="Open Sans Light Bold" panose="020B0604020202020204" charset="0"/>
                <a:ea typeface="Open Sans Light Bold" panose="020B0604020202020204" charset="0"/>
                <a:cs typeface="Open Sans Light Bold" panose="020B0604020202020204" charset="0"/>
              </a:rPr>
              <a:t>Главы</a:t>
            </a:r>
            <a:endParaRPr lang="en-US" sz="2000" b="1" dirty="0">
              <a:solidFill>
                <a:srgbClr val="000000"/>
              </a:solidFill>
              <a:latin typeface="Open Sans Light Bold" panose="020B0604020202020204" charset="0"/>
              <a:ea typeface="Open Sans Light Bold" panose="020B0604020202020204" charset="0"/>
              <a:cs typeface="Open Sans Light Bold" panose="020B0604020202020204" charset="0"/>
            </a:endParaRPr>
          </a:p>
          <a:p>
            <a:pPr>
              <a:lnSpc>
                <a:spcPts val="3240"/>
              </a:lnSpc>
              <a:spcBef>
                <a:spcPct val="0"/>
              </a:spcBef>
            </a:pPr>
            <a:r>
              <a:rPr lang="en-US" sz="2000" b="1" dirty="0">
                <a:solidFill>
                  <a:srgbClr val="000000"/>
                </a:solidFill>
                <a:latin typeface="Open Sans Light Bold" panose="020B0604020202020204" charset="0"/>
                <a:ea typeface="Open Sans Light Bold" panose="020B0604020202020204" charset="0"/>
                <a:cs typeface="Open Sans Light Bold" panose="020B0604020202020204" charset="0"/>
              </a:rPr>
              <a:t> </a:t>
            </a:r>
            <a:r>
              <a:rPr lang="en-US" sz="2000" b="1" dirty="0" err="1">
                <a:solidFill>
                  <a:srgbClr val="000000"/>
                </a:solidFill>
                <a:latin typeface="Open Sans Light Bold" panose="020B0604020202020204" charset="0"/>
                <a:ea typeface="Open Sans Light Bold" panose="020B0604020202020204" charset="0"/>
                <a:cs typeface="Open Sans Light Bold" panose="020B0604020202020204" charset="0"/>
              </a:rPr>
              <a:t>Администрации</a:t>
            </a:r>
            <a:r>
              <a:rPr lang="en-US" sz="2000" b="1" dirty="0">
                <a:solidFill>
                  <a:srgbClr val="000000"/>
                </a:solidFill>
                <a:latin typeface="Open Sans Light Bold" panose="020B0604020202020204" charset="0"/>
                <a:ea typeface="Open Sans Light Bold" panose="020B0604020202020204" charset="0"/>
                <a:cs typeface="Open Sans Light Bold" panose="020B0604020202020204" charset="0"/>
              </a:rPr>
              <a:t> </a:t>
            </a:r>
            <a:r>
              <a:rPr lang="en-US" sz="2000" b="1" dirty="0" err="1">
                <a:solidFill>
                  <a:srgbClr val="000000"/>
                </a:solidFill>
                <a:latin typeface="Open Sans Light Bold" panose="020B0604020202020204" charset="0"/>
                <a:ea typeface="Open Sans Light Bold" panose="020B0604020202020204" charset="0"/>
                <a:cs typeface="Open Sans Light Bold" panose="020B0604020202020204" charset="0"/>
              </a:rPr>
              <a:t>Северодвинска</a:t>
            </a:r>
            <a:endParaRPr lang="en-US" sz="2000" b="1" dirty="0">
              <a:solidFill>
                <a:srgbClr val="000000"/>
              </a:solidFill>
              <a:latin typeface="Open Sans Light Bold" panose="020B0604020202020204" charset="0"/>
              <a:ea typeface="Open Sans Light Bold" panose="020B0604020202020204" charset="0"/>
              <a:cs typeface="Open Sans Light Bold" panose="020B0604020202020204" charset="0"/>
            </a:endParaRPr>
          </a:p>
          <a:p>
            <a:pPr>
              <a:lnSpc>
                <a:spcPts val="3240"/>
              </a:lnSpc>
              <a:spcBef>
                <a:spcPct val="0"/>
              </a:spcBef>
            </a:pPr>
            <a:r>
              <a:rPr lang="en-US" sz="2000" b="1" dirty="0">
                <a:solidFill>
                  <a:srgbClr val="000000"/>
                </a:solidFill>
                <a:latin typeface="Open Sans Light Bold" panose="020B0604020202020204" charset="0"/>
                <a:ea typeface="Open Sans Light Bold" panose="020B0604020202020204" charset="0"/>
                <a:cs typeface="Open Sans Light Bold" panose="020B0604020202020204" charset="0"/>
              </a:rPr>
              <a:t> </a:t>
            </a:r>
            <a:r>
              <a:rPr lang="en-US" sz="2000" b="1" dirty="0" err="1">
                <a:solidFill>
                  <a:srgbClr val="000000"/>
                </a:solidFill>
                <a:latin typeface="Open Sans Light Bold" panose="020B0604020202020204" charset="0"/>
                <a:ea typeface="Open Sans Light Bold" panose="020B0604020202020204" charset="0"/>
                <a:cs typeface="Open Sans Light Bold" panose="020B0604020202020204" charset="0"/>
              </a:rPr>
              <a:t>по</a:t>
            </a:r>
            <a:r>
              <a:rPr lang="en-US" sz="2000" b="1" dirty="0">
                <a:solidFill>
                  <a:srgbClr val="000000"/>
                </a:solidFill>
                <a:latin typeface="Open Sans Light Bold" panose="020B0604020202020204" charset="0"/>
                <a:ea typeface="Open Sans Light Bold" panose="020B0604020202020204" charset="0"/>
                <a:cs typeface="Open Sans Light Bold" panose="020B0604020202020204" charset="0"/>
              </a:rPr>
              <a:t> </a:t>
            </a:r>
            <a:r>
              <a:rPr lang="en-US" sz="2000" b="1" dirty="0" err="1">
                <a:solidFill>
                  <a:srgbClr val="000000"/>
                </a:solidFill>
                <a:latin typeface="Open Sans Light Bold" panose="020B0604020202020204" charset="0"/>
                <a:ea typeface="Open Sans Light Bold" panose="020B0604020202020204" charset="0"/>
                <a:cs typeface="Open Sans Light Bold" panose="020B0604020202020204" charset="0"/>
              </a:rPr>
              <a:t>финансово-экономическим</a:t>
            </a:r>
            <a:r>
              <a:rPr lang="en-US" sz="2000" b="1" dirty="0">
                <a:solidFill>
                  <a:srgbClr val="000000"/>
                </a:solidFill>
                <a:latin typeface="Open Sans Light Bold" panose="020B0604020202020204" charset="0"/>
                <a:ea typeface="Open Sans Light Bold" panose="020B0604020202020204" charset="0"/>
                <a:cs typeface="Open Sans Light Bold" panose="020B0604020202020204" charset="0"/>
              </a:rPr>
              <a:t> </a:t>
            </a:r>
            <a:r>
              <a:rPr lang="en-US" sz="2000" b="1" dirty="0" err="1">
                <a:solidFill>
                  <a:srgbClr val="000000"/>
                </a:solidFill>
                <a:latin typeface="Open Sans Light Bold" panose="020B0604020202020204" charset="0"/>
                <a:ea typeface="Open Sans Light Bold" panose="020B0604020202020204" charset="0"/>
                <a:cs typeface="Open Sans Light Bold" panose="020B0604020202020204" charset="0"/>
              </a:rPr>
              <a:t>вопросам</a:t>
            </a:r>
            <a:endParaRPr lang="en-US" sz="2000" b="1" dirty="0">
              <a:solidFill>
                <a:srgbClr val="000000"/>
              </a:solidFill>
              <a:latin typeface="Open Sans Light Bold" panose="020B0604020202020204" charset="0"/>
              <a:ea typeface="Open Sans Light Bold" panose="020B0604020202020204" charset="0"/>
              <a:cs typeface="Open Sans Light Bold" panose="020B0604020202020204" charset="0"/>
            </a:endParaRPr>
          </a:p>
          <a:p>
            <a:pPr>
              <a:lnSpc>
                <a:spcPts val="3240"/>
              </a:lnSpc>
              <a:spcBef>
                <a:spcPct val="0"/>
              </a:spcBef>
            </a:pPr>
            <a:r>
              <a:rPr lang="en-US" sz="2000" b="1" dirty="0" err="1">
                <a:solidFill>
                  <a:srgbClr val="000000"/>
                </a:solidFill>
                <a:latin typeface="Open Sans Light Bold" panose="020B0604020202020204" charset="0"/>
                <a:ea typeface="Open Sans Light Bold" panose="020B0604020202020204" charset="0"/>
                <a:cs typeface="Open Sans Light Bold" panose="020B0604020202020204" charset="0"/>
              </a:rPr>
              <a:t>Телефон</a:t>
            </a:r>
            <a:r>
              <a:rPr lang="en-US" sz="2000" b="1" dirty="0">
                <a:solidFill>
                  <a:srgbClr val="000000"/>
                </a:solidFill>
                <a:latin typeface="Open Sans Light Bold" panose="020B0604020202020204" charset="0"/>
                <a:ea typeface="Open Sans Light Bold" panose="020B0604020202020204" charset="0"/>
                <a:cs typeface="Open Sans Light Bold" panose="020B0604020202020204" charset="0"/>
              </a:rPr>
              <a:t>: (8184) 58-83-83</a:t>
            </a:r>
          </a:p>
          <a:p>
            <a:pPr>
              <a:lnSpc>
                <a:spcPts val="3240"/>
              </a:lnSpc>
              <a:spcBef>
                <a:spcPct val="0"/>
              </a:spcBef>
            </a:pPr>
            <a:r>
              <a:rPr lang="en-US" sz="2000" dirty="0">
                <a:solidFill>
                  <a:srgbClr val="000000"/>
                </a:solidFill>
                <a:latin typeface="Open Sans Light Bold" panose="020B0604020202020204" charset="0"/>
                <a:ea typeface="Open Sans Light Bold" panose="020B0604020202020204" charset="0"/>
                <a:cs typeface="Open Sans Light Bold" panose="020B0604020202020204" charset="0"/>
              </a:rPr>
              <a:t> bacherikovov@adm.severodvinsk.ru</a:t>
            </a:r>
          </a:p>
        </p:txBody>
      </p:sp>
      <p:sp>
        <p:nvSpPr>
          <p:cNvPr id="10" name="TextBox 10"/>
          <p:cNvSpPr txBox="1"/>
          <p:nvPr/>
        </p:nvSpPr>
        <p:spPr>
          <a:xfrm>
            <a:off x="11582399" y="3599329"/>
            <a:ext cx="5839963" cy="4539704"/>
          </a:xfrm>
          <a:prstGeom prst="rect">
            <a:avLst/>
          </a:prstGeom>
        </p:spPr>
        <p:txBody>
          <a:bodyPr wrap="square" lIns="0" tIns="0" rIns="0" bIns="0" rtlCol="0" anchor="t">
            <a:spAutoFit/>
          </a:bodyPr>
          <a:lstStyle/>
          <a:p>
            <a:pPr algn="ctr">
              <a:lnSpc>
                <a:spcPts val="4952"/>
              </a:lnSpc>
            </a:pPr>
            <a:r>
              <a:rPr lang="en-US" sz="3537" dirty="0" err="1">
                <a:solidFill>
                  <a:srgbClr val="FFFFFF"/>
                </a:solidFill>
                <a:latin typeface="Open Sans Light Bold"/>
              </a:rPr>
              <a:t>Управление</a:t>
            </a:r>
            <a:r>
              <a:rPr lang="en-US" sz="3537" dirty="0">
                <a:solidFill>
                  <a:srgbClr val="FFFFFF"/>
                </a:solidFill>
                <a:latin typeface="Open Sans Light Bold"/>
              </a:rPr>
              <a:t> </a:t>
            </a:r>
            <a:r>
              <a:rPr lang="en-US" sz="3537" dirty="0" err="1">
                <a:solidFill>
                  <a:srgbClr val="FFFFFF"/>
                </a:solidFill>
                <a:latin typeface="Open Sans Light Bold"/>
              </a:rPr>
              <a:t>экономики</a:t>
            </a:r>
            <a:r>
              <a:rPr lang="en-US" sz="3537" dirty="0">
                <a:solidFill>
                  <a:srgbClr val="FFFFFF"/>
                </a:solidFill>
                <a:latin typeface="Open Sans Light Bold"/>
              </a:rPr>
              <a:t> </a:t>
            </a:r>
          </a:p>
          <a:p>
            <a:pPr algn="ctr">
              <a:lnSpc>
                <a:spcPts val="3832"/>
              </a:lnSpc>
            </a:pPr>
            <a:r>
              <a:rPr lang="en-US" sz="2737" dirty="0" err="1">
                <a:solidFill>
                  <a:srgbClr val="FFFFFF"/>
                </a:solidFill>
                <a:latin typeface="Open Sans Light Bold"/>
              </a:rPr>
              <a:t>Администрации</a:t>
            </a:r>
            <a:r>
              <a:rPr lang="en-US" sz="2737" dirty="0">
                <a:solidFill>
                  <a:srgbClr val="FFFFFF"/>
                </a:solidFill>
                <a:latin typeface="Open Sans Light Bold"/>
              </a:rPr>
              <a:t> </a:t>
            </a:r>
            <a:r>
              <a:rPr lang="en-US" sz="2737" dirty="0" err="1">
                <a:solidFill>
                  <a:srgbClr val="FFFFFF"/>
                </a:solidFill>
                <a:latin typeface="Open Sans Light Bold"/>
              </a:rPr>
              <a:t>Северодвинска</a:t>
            </a:r>
            <a:endParaRPr lang="en-US" sz="2737" dirty="0">
              <a:solidFill>
                <a:srgbClr val="FFFFFF"/>
              </a:solidFill>
              <a:latin typeface="Open Sans Light Bold"/>
            </a:endParaRPr>
          </a:p>
          <a:p>
            <a:pPr algn="ctr">
              <a:lnSpc>
                <a:spcPts val="3832"/>
              </a:lnSpc>
            </a:pPr>
            <a:r>
              <a:rPr lang="en-US" sz="2737" dirty="0" err="1">
                <a:solidFill>
                  <a:srgbClr val="FFFFFF"/>
                </a:solidFill>
                <a:latin typeface="Open Sans Light Bold"/>
              </a:rPr>
              <a:t>отдел</a:t>
            </a:r>
            <a:r>
              <a:rPr lang="en-US" sz="2737" dirty="0">
                <a:solidFill>
                  <a:srgbClr val="FFFFFF"/>
                </a:solidFill>
                <a:latin typeface="Open Sans Light Bold"/>
              </a:rPr>
              <a:t> </a:t>
            </a:r>
            <a:r>
              <a:rPr lang="en-US" sz="2737" dirty="0" err="1">
                <a:solidFill>
                  <a:srgbClr val="FFFFFF"/>
                </a:solidFill>
                <a:latin typeface="Open Sans Light Bold"/>
              </a:rPr>
              <a:t>инвестиций</a:t>
            </a:r>
            <a:r>
              <a:rPr lang="en-US" sz="2737" dirty="0">
                <a:solidFill>
                  <a:srgbClr val="FFFFFF"/>
                </a:solidFill>
                <a:latin typeface="Open Sans Light Bold"/>
              </a:rPr>
              <a:t> </a:t>
            </a:r>
          </a:p>
          <a:p>
            <a:pPr algn="ctr">
              <a:lnSpc>
                <a:spcPts val="3832"/>
              </a:lnSpc>
            </a:pPr>
            <a:r>
              <a:rPr lang="en-US" sz="2737" dirty="0">
                <a:solidFill>
                  <a:srgbClr val="FFFFFF"/>
                </a:solidFill>
                <a:latin typeface="Open Sans Light Bold"/>
              </a:rPr>
              <a:t>и </a:t>
            </a:r>
            <a:r>
              <a:rPr lang="en-US" sz="2737" dirty="0" err="1">
                <a:solidFill>
                  <a:srgbClr val="FFFFFF"/>
                </a:solidFill>
                <a:latin typeface="Open Sans Light Bold"/>
              </a:rPr>
              <a:t>предпринимательства</a:t>
            </a:r>
            <a:endParaRPr lang="en-US" sz="2737" dirty="0">
              <a:solidFill>
                <a:srgbClr val="FFFFFF"/>
              </a:solidFill>
              <a:latin typeface="Open Sans Light Bold"/>
            </a:endParaRPr>
          </a:p>
          <a:p>
            <a:pPr algn="ctr">
              <a:lnSpc>
                <a:spcPts val="3832"/>
              </a:lnSpc>
            </a:pPr>
            <a:r>
              <a:rPr lang="en-US" sz="2737" dirty="0" err="1">
                <a:solidFill>
                  <a:srgbClr val="FFFFFF"/>
                </a:solidFill>
                <a:latin typeface="Open Sans Light Bold"/>
              </a:rPr>
              <a:t>Телефон</a:t>
            </a:r>
            <a:r>
              <a:rPr lang="en-US" sz="2737" dirty="0">
                <a:solidFill>
                  <a:srgbClr val="FFFFFF"/>
                </a:solidFill>
                <a:latin typeface="Open Sans Light Bold"/>
              </a:rPr>
              <a:t>: 8(8184) 58-70-05</a:t>
            </a:r>
          </a:p>
          <a:p>
            <a:pPr algn="ctr">
              <a:lnSpc>
                <a:spcPts val="3832"/>
              </a:lnSpc>
            </a:pPr>
            <a:r>
              <a:rPr lang="en-US" sz="2737" dirty="0">
                <a:solidFill>
                  <a:srgbClr val="FFFFFF"/>
                </a:solidFill>
                <a:latin typeface="Open Sans Light Bold"/>
              </a:rPr>
              <a:t>econo1@adm.severodvinsk.ru</a:t>
            </a:r>
          </a:p>
          <a:p>
            <a:pPr algn="ctr">
              <a:lnSpc>
                <a:spcPts val="3832"/>
              </a:lnSpc>
            </a:pPr>
            <a:endParaRPr lang="en-US" sz="2737" dirty="0">
              <a:solidFill>
                <a:srgbClr val="FFFFFF"/>
              </a:solidFill>
              <a:latin typeface="Open Sans Light Bold"/>
            </a:endParaRPr>
          </a:p>
          <a:p>
            <a:pPr algn="ctr">
              <a:lnSpc>
                <a:spcPts val="3832"/>
              </a:lnSpc>
            </a:pPr>
            <a:endParaRPr lang="en-US" sz="2737" dirty="0">
              <a:solidFill>
                <a:srgbClr val="FFFFFF"/>
              </a:solidFill>
              <a:latin typeface="Open Sans Light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b="8106"/>
          <a:stretch>
            <a:fillRect/>
          </a:stretch>
        </p:blipFill>
        <p:spPr>
          <a:xfrm>
            <a:off x="1181312" y="1965362"/>
            <a:ext cx="7460509" cy="576649"/>
          </a:xfrm>
          <a:prstGeom prst="rect">
            <a:avLst/>
          </a:prstGeom>
        </p:spPr>
      </p:pic>
      <p:pic>
        <p:nvPicPr>
          <p:cNvPr id="3" name="Picture 3"/>
          <p:cNvPicPr>
            <a:picLocks noChangeAspect="1"/>
          </p:cNvPicPr>
          <p:nvPr/>
        </p:nvPicPr>
        <p:blipFill>
          <a:blip r:embed="rId4"/>
          <a:srcRect l="2465" r="2465"/>
          <a:stretch>
            <a:fillRect/>
          </a:stretch>
        </p:blipFill>
        <p:spPr>
          <a:xfrm>
            <a:off x="11452456" y="1028700"/>
            <a:ext cx="5806844" cy="3611291"/>
          </a:xfrm>
          <a:prstGeom prst="rect">
            <a:avLst/>
          </a:prstGeom>
        </p:spPr>
      </p:pic>
      <p:sp>
        <p:nvSpPr>
          <p:cNvPr id="5" name="TextBox 5"/>
          <p:cNvSpPr txBox="1"/>
          <p:nvPr/>
        </p:nvSpPr>
        <p:spPr>
          <a:xfrm>
            <a:off x="1181312" y="923925"/>
            <a:ext cx="8234809" cy="863600"/>
          </a:xfrm>
          <a:prstGeom prst="rect">
            <a:avLst/>
          </a:prstGeom>
        </p:spPr>
        <p:txBody>
          <a:bodyPr lIns="0" tIns="0" rIns="0" bIns="0" rtlCol="0" anchor="t">
            <a:spAutoFit/>
          </a:bodyPr>
          <a:lstStyle/>
          <a:p>
            <a:pPr algn="ctr">
              <a:lnSpc>
                <a:spcPts val="7000"/>
              </a:lnSpc>
            </a:pPr>
            <a:r>
              <a:rPr lang="en-US" sz="5000">
                <a:solidFill>
                  <a:srgbClr val="13538A"/>
                </a:solidFill>
                <a:latin typeface="Open Sans Extra Bold"/>
              </a:rPr>
              <a:t>Специфика экономики</a:t>
            </a:r>
            <a:r>
              <a:rPr lang="en-US" sz="5000">
                <a:solidFill>
                  <a:srgbClr val="000000"/>
                </a:solidFill>
                <a:latin typeface="Open Sans Extra Bold"/>
              </a:rPr>
              <a:t> </a:t>
            </a:r>
          </a:p>
        </p:txBody>
      </p:sp>
      <p:pic>
        <p:nvPicPr>
          <p:cNvPr id="6" name="Рисунок 5"/>
          <p:cNvPicPr>
            <a:picLocks noChangeAspect="1"/>
          </p:cNvPicPr>
          <p:nvPr/>
        </p:nvPicPr>
        <p:blipFill>
          <a:blip r:embed="rId5"/>
          <a:stretch>
            <a:fillRect/>
          </a:stretch>
        </p:blipFill>
        <p:spPr>
          <a:xfrm>
            <a:off x="914400" y="5143500"/>
            <a:ext cx="16611600" cy="46591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05139" y="5258604"/>
            <a:ext cx="5801967" cy="4072434"/>
            <a:chOff x="0" y="0"/>
            <a:chExt cx="7735957" cy="5429913"/>
          </a:xfrm>
        </p:grpSpPr>
        <p:sp>
          <p:nvSpPr>
            <p:cNvPr id="3" name="TextBox 3"/>
            <p:cNvSpPr txBox="1"/>
            <p:nvPr/>
          </p:nvSpPr>
          <p:spPr>
            <a:xfrm>
              <a:off x="0" y="-9525"/>
              <a:ext cx="7735957" cy="2181225"/>
            </a:xfrm>
            <a:prstGeom prst="rect">
              <a:avLst/>
            </a:prstGeom>
          </p:spPr>
          <p:txBody>
            <a:bodyPr lIns="0" tIns="0" rIns="0" bIns="0" rtlCol="0" anchor="t">
              <a:spAutoFit/>
            </a:bodyPr>
            <a:lstStyle/>
            <a:p>
              <a:pPr algn="just">
                <a:lnSpc>
                  <a:spcPts val="4320"/>
                </a:lnSpc>
              </a:pPr>
              <a:r>
                <a:rPr lang="en-US" sz="3600" spc="107">
                  <a:solidFill>
                    <a:srgbClr val="191919"/>
                  </a:solidFill>
                  <a:latin typeface="Aileron Heavy Bold"/>
                </a:rPr>
                <a:t>Муниципальный инвестиционный стандарт </a:t>
              </a:r>
            </a:p>
          </p:txBody>
        </p:sp>
        <p:sp>
          <p:nvSpPr>
            <p:cNvPr id="4" name="TextBox 4"/>
            <p:cNvSpPr txBox="1"/>
            <p:nvPr/>
          </p:nvSpPr>
          <p:spPr>
            <a:xfrm>
              <a:off x="0" y="2412816"/>
              <a:ext cx="7735957" cy="3017097"/>
            </a:xfrm>
            <a:prstGeom prst="rect">
              <a:avLst/>
            </a:prstGeom>
          </p:spPr>
          <p:txBody>
            <a:bodyPr lIns="0" tIns="0" rIns="0" bIns="0" rtlCol="0" anchor="t">
              <a:spAutoFit/>
            </a:bodyPr>
            <a:lstStyle/>
            <a:p>
              <a:pPr>
                <a:lnSpc>
                  <a:spcPts val="3640"/>
                </a:lnSpc>
              </a:pPr>
              <a:r>
                <a:rPr lang="en-US" sz="2600" spc="130">
                  <a:solidFill>
                    <a:srgbClr val="191919"/>
                  </a:solidFill>
                  <a:latin typeface="Aileron Regular"/>
                </a:rPr>
                <a:t>ЦЕЛЬ: Создание в муниципалитетах региона равных и эффективных условий осуществления инвестиционной деятельности</a:t>
              </a:r>
            </a:p>
          </p:txBody>
        </p:sp>
      </p:grpSp>
      <p:sp>
        <p:nvSpPr>
          <p:cNvPr id="5" name="AutoShape 5"/>
          <p:cNvSpPr/>
          <p:nvPr/>
        </p:nvSpPr>
        <p:spPr>
          <a:xfrm>
            <a:off x="12839230" y="8417807"/>
            <a:ext cx="3343632" cy="913231"/>
          </a:xfrm>
          <a:prstGeom prst="rect">
            <a:avLst/>
          </a:prstGeom>
          <a:solidFill>
            <a:srgbClr val="13538A">
              <a:alpha val="19608"/>
            </a:srgbClr>
          </a:solidFill>
        </p:spPr>
      </p:sp>
      <p:sp>
        <p:nvSpPr>
          <p:cNvPr id="6" name="TextBox 6"/>
          <p:cNvSpPr txBox="1"/>
          <p:nvPr/>
        </p:nvSpPr>
        <p:spPr>
          <a:xfrm>
            <a:off x="13298193" y="8760140"/>
            <a:ext cx="471858" cy="498160"/>
          </a:xfrm>
          <a:prstGeom prst="rect">
            <a:avLst/>
          </a:prstGeom>
        </p:spPr>
        <p:txBody>
          <a:bodyPr lIns="0" tIns="0" rIns="0" bIns="0" rtlCol="0" anchor="t">
            <a:spAutoFit/>
          </a:bodyPr>
          <a:lstStyle/>
          <a:p>
            <a:pPr algn="r">
              <a:lnSpc>
                <a:spcPts val="4275"/>
              </a:lnSpc>
            </a:pPr>
            <a:r>
              <a:rPr lang="en-US" sz="2638">
                <a:solidFill>
                  <a:srgbClr val="13538A"/>
                </a:solidFill>
                <a:latin typeface="Aileron Regular Bold"/>
              </a:rPr>
              <a:t>05</a:t>
            </a:r>
          </a:p>
        </p:txBody>
      </p:sp>
      <p:sp>
        <p:nvSpPr>
          <p:cNvPr id="7" name="AutoShape 7"/>
          <p:cNvSpPr/>
          <p:nvPr/>
        </p:nvSpPr>
        <p:spPr>
          <a:xfrm>
            <a:off x="12839230" y="5224880"/>
            <a:ext cx="3324617" cy="3465722"/>
          </a:xfrm>
          <a:prstGeom prst="rect">
            <a:avLst/>
          </a:prstGeom>
          <a:solidFill>
            <a:srgbClr val="13538A"/>
          </a:solidFill>
        </p:spPr>
      </p:sp>
      <p:sp>
        <p:nvSpPr>
          <p:cNvPr id="8" name="AutoShape 8"/>
          <p:cNvSpPr/>
          <p:nvPr/>
        </p:nvSpPr>
        <p:spPr>
          <a:xfrm>
            <a:off x="9264405" y="8398792"/>
            <a:ext cx="3343632" cy="932246"/>
          </a:xfrm>
          <a:prstGeom prst="rect">
            <a:avLst/>
          </a:prstGeom>
          <a:solidFill>
            <a:srgbClr val="2C92D5">
              <a:alpha val="19608"/>
            </a:srgbClr>
          </a:solidFill>
        </p:spPr>
      </p:sp>
      <p:sp>
        <p:nvSpPr>
          <p:cNvPr id="9" name="TextBox 9"/>
          <p:cNvSpPr txBox="1"/>
          <p:nvPr/>
        </p:nvSpPr>
        <p:spPr>
          <a:xfrm>
            <a:off x="9588367" y="8760140"/>
            <a:ext cx="471858" cy="498160"/>
          </a:xfrm>
          <a:prstGeom prst="rect">
            <a:avLst/>
          </a:prstGeom>
        </p:spPr>
        <p:txBody>
          <a:bodyPr lIns="0" tIns="0" rIns="0" bIns="0" rtlCol="0" anchor="t">
            <a:spAutoFit/>
          </a:bodyPr>
          <a:lstStyle/>
          <a:p>
            <a:pPr algn="r">
              <a:lnSpc>
                <a:spcPts val="4275"/>
              </a:lnSpc>
            </a:pPr>
            <a:r>
              <a:rPr lang="en-US" sz="2638">
                <a:solidFill>
                  <a:srgbClr val="2C92D5"/>
                </a:solidFill>
                <a:latin typeface="Aileron Regular Bold"/>
              </a:rPr>
              <a:t>04</a:t>
            </a:r>
          </a:p>
        </p:txBody>
      </p:sp>
      <p:sp>
        <p:nvSpPr>
          <p:cNvPr id="10" name="AutoShape 10"/>
          <p:cNvSpPr/>
          <p:nvPr/>
        </p:nvSpPr>
        <p:spPr>
          <a:xfrm>
            <a:off x="9264405" y="5250073"/>
            <a:ext cx="3343632" cy="3465722"/>
          </a:xfrm>
          <a:prstGeom prst="rect">
            <a:avLst/>
          </a:prstGeom>
          <a:solidFill>
            <a:srgbClr val="2C92D5"/>
          </a:solidFill>
        </p:spPr>
      </p:sp>
      <p:grpSp>
        <p:nvGrpSpPr>
          <p:cNvPr id="11" name="Group 11"/>
          <p:cNvGrpSpPr/>
          <p:nvPr/>
        </p:nvGrpSpPr>
        <p:grpSpPr>
          <a:xfrm rot="-8100000">
            <a:off x="12262869" y="6508309"/>
            <a:ext cx="652306" cy="651262"/>
            <a:chOff x="0" y="0"/>
            <a:chExt cx="6350000" cy="6339840"/>
          </a:xfrm>
        </p:grpSpPr>
        <p:sp>
          <p:nvSpPr>
            <p:cNvPr id="12" name="Freeform 1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2C92D5"/>
            </a:solidFill>
          </p:spPr>
        </p:sp>
      </p:grpSp>
      <p:sp>
        <p:nvSpPr>
          <p:cNvPr id="13" name="AutoShape 13"/>
          <p:cNvSpPr/>
          <p:nvPr/>
        </p:nvSpPr>
        <p:spPr>
          <a:xfrm>
            <a:off x="9264405" y="1650056"/>
            <a:ext cx="3343632" cy="3389070"/>
          </a:xfrm>
          <a:prstGeom prst="rect">
            <a:avLst/>
          </a:prstGeom>
          <a:solidFill>
            <a:srgbClr val="37C9EF"/>
          </a:solidFill>
        </p:spPr>
      </p:sp>
      <p:grpSp>
        <p:nvGrpSpPr>
          <p:cNvPr id="14" name="Group 14"/>
          <p:cNvGrpSpPr/>
          <p:nvPr/>
        </p:nvGrpSpPr>
        <p:grpSpPr>
          <a:xfrm rot="-2700000">
            <a:off x="10610068" y="4694480"/>
            <a:ext cx="652306" cy="651262"/>
            <a:chOff x="0" y="0"/>
            <a:chExt cx="6350000" cy="6339840"/>
          </a:xfrm>
        </p:grpSpPr>
        <p:sp>
          <p:nvSpPr>
            <p:cNvPr id="15" name="Freeform 1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7C9EF"/>
            </a:solidFill>
          </p:spPr>
        </p:sp>
      </p:grpSp>
      <p:sp>
        <p:nvSpPr>
          <p:cNvPr id="16" name="AutoShape 16"/>
          <p:cNvSpPr/>
          <p:nvPr/>
        </p:nvSpPr>
        <p:spPr>
          <a:xfrm>
            <a:off x="5686132" y="1073161"/>
            <a:ext cx="3343632" cy="796032"/>
          </a:xfrm>
          <a:prstGeom prst="rect">
            <a:avLst/>
          </a:prstGeom>
          <a:solidFill>
            <a:srgbClr val="3EDAD8">
              <a:alpha val="19608"/>
            </a:srgbClr>
          </a:solidFill>
        </p:spPr>
      </p:sp>
      <p:sp>
        <p:nvSpPr>
          <p:cNvPr id="17" name="TextBox 17"/>
          <p:cNvSpPr txBox="1"/>
          <p:nvPr/>
        </p:nvSpPr>
        <p:spPr>
          <a:xfrm>
            <a:off x="6021498" y="1197047"/>
            <a:ext cx="429125" cy="453009"/>
          </a:xfrm>
          <a:prstGeom prst="rect">
            <a:avLst/>
          </a:prstGeom>
        </p:spPr>
        <p:txBody>
          <a:bodyPr lIns="0" tIns="0" rIns="0" bIns="0" rtlCol="0" anchor="t">
            <a:spAutoFit/>
          </a:bodyPr>
          <a:lstStyle/>
          <a:p>
            <a:pPr algn="r">
              <a:lnSpc>
                <a:spcPts val="3888"/>
              </a:lnSpc>
            </a:pPr>
            <a:r>
              <a:rPr lang="en-US" sz="2400">
                <a:solidFill>
                  <a:srgbClr val="3EDAD8"/>
                </a:solidFill>
                <a:latin typeface="Aileron Regular Bold"/>
              </a:rPr>
              <a:t>02</a:t>
            </a:r>
          </a:p>
        </p:txBody>
      </p:sp>
      <p:sp>
        <p:nvSpPr>
          <p:cNvPr id="18" name="AutoShape 18"/>
          <p:cNvSpPr/>
          <p:nvPr/>
        </p:nvSpPr>
        <p:spPr>
          <a:xfrm>
            <a:off x="5686132" y="1650056"/>
            <a:ext cx="3343632" cy="3389070"/>
          </a:xfrm>
          <a:prstGeom prst="rect">
            <a:avLst/>
          </a:prstGeom>
          <a:solidFill>
            <a:srgbClr val="3EDAD8"/>
          </a:solidFill>
        </p:spPr>
      </p:sp>
      <p:grpSp>
        <p:nvGrpSpPr>
          <p:cNvPr id="19" name="Group 19"/>
          <p:cNvGrpSpPr/>
          <p:nvPr/>
        </p:nvGrpSpPr>
        <p:grpSpPr>
          <a:xfrm rot="-8100000">
            <a:off x="8684595" y="3088269"/>
            <a:ext cx="652306" cy="651262"/>
            <a:chOff x="0" y="0"/>
            <a:chExt cx="6350000" cy="6339840"/>
          </a:xfrm>
        </p:grpSpPr>
        <p:sp>
          <p:nvSpPr>
            <p:cNvPr id="20" name="Freeform 20"/>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EDAD8"/>
            </a:solidFill>
          </p:spPr>
        </p:sp>
      </p:grpSp>
      <p:sp>
        <p:nvSpPr>
          <p:cNvPr id="21" name="AutoShape 21"/>
          <p:cNvSpPr/>
          <p:nvPr/>
        </p:nvSpPr>
        <p:spPr>
          <a:xfrm>
            <a:off x="2105139" y="1073161"/>
            <a:ext cx="3343632" cy="796032"/>
          </a:xfrm>
          <a:prstGeom prst="rect">
            <a:avLst/>
          </a:prstGeom>
          <a:solidFill>
            <a:srgbClr val="86EAE9">
              <a:alpha val="16863"/>
            </a:srgbClr>
          </a:solidFill>
        </p:spPr>
      </p:sp>
      <p:sp>
        <p:nvSpPr>
          <p:cNvPr id="22" name="AutoShape 22"/>
          <p:cNvSpPr/>
          <p:nvPr/>
        </p:nvSpPr>
        <p:spPr>
          <a:xfrm>
            <a:off x="2105139" y="1650056"/>
            <a:ext cx="3343632" cy="3389070"/>
          </a:xfrm>
          <a:prstGeom prst="rect">
            <a:avLst/>
          </a:prstGeom>
          <a:solidFill>
            <a:srgbClr val="86EAE9"/>
          </a:solidFill>
        </p:spPr>
      </p:sp>
      <p:grpSp>
        <p:nvGrpSpPr>
          <p:cNvPr id="23" name="Group 23"/>
          <p:cNvGrpSpPr/>
          <p:nvPr/>
        </p:nvGrpSpPr>
        <p:grpSpPr>
          <a:xfrm rot="-8100000">
            <a:off x="5084588" y="3168788"/>
            <a:ext cx="652306" cy="651262"/>
            <a:chOff x="0" y="0"/>
            <a:chExt cx="6350000" cy="6339840"/>
          </a:xfrm>
        </p:grpSpPr>
        <p:sp>
          <p:nvSpPr>
            <p:cNvPr id="24" name="Freeform 2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6EAE9"/>
            </a:solidFill>
          </p:spPr>
        </p:sp>
      </p:grpSp>
      <p:grpSp>
        <p:nvGrpSpPr>
          <p:cNvPr id="25" name="Group 25"/>
          <p:cNvGrpSpPr/>
          <p:nvPr/>
        </p:nvGrpSpPr>
        <p:grpSpPr>
          <a:xfrm>
            <a:off x="2440505" y="2056779"/>
            <a:ext cx="2672898" cy="2575625"/>
            <a:chOff x="0" y="0"/>
            <a:chExt cx="3563865" cy="3434167"/>
          </a:xfrm>
        </p:grpSpPr>
        <p:sp>
          <p:nvSpPr>
            <p:cNvPr id="26" name="TextBox 26"/>
            <p:cNvSpPr txBox="1"/>
            <p:nvPr/>
          </p:nvSpPr>
          <p:spPr>
            <a:xfrm>
              <a:off x="0" y="712345"/>
              <a:ext cx="3563865" cy="2721822"/>
            </a:xfrm>
            <a:prstGeom prst="rect">
              <a:avLst/>
            </a:prstGeom>
          </p:spPr>
          <p:txBody>
            <a:bodyPr lIns="0" tIns="0" rIns="0" bIns="0" rtlCol="0" anchor="t">
              <a:spAutoFit/>
            </a:bodyPr>
            <a:lstStyle/>
            <a:p>
              <a:pPr>
                <a:lnSpc>
                  <a:spcPts val="3324"/>
                </a:lnSpc>
              </a:pPr>
              <a:r>
                <a:rPr lang="en-US" sz="1900" spc="95">
                  <a:solidFill>
                    <a:srgbClr val="FFFFFF"/>
                  </a:solidFill>
                  <a:latin typeface="Aileron Regular"/>
                </a:rPr>
                <a:t>по заказу Губернатора Архангельской области</a:t>
              </a:r>
            </a:p>
            <a:p>
              <a:pPr>
                <a:lnSpc>
                  <a:spcPts val="3325"/>
                </a:lnSpc>
              </a:pPr>
              <a:endParaRPr lang="en-US" sz="1900" spc="95">
                <a:solidFill>
                  <a:srgbClr val="FFFFFF"/>
                </a:solidFill>
                <a:latin typeface="Aileron Regular"/>
              </a:endParaRPr>
            </a:p>
          </p:txBody>
        </p:sp>
        <p:sp>
          <p:nvSpPr>
            <p:cNvPr id="27" name="TextBox 27"/>
            <p:cNvSpPr txBox="1"/>
            <p:nvPr/>
          </p:nvSpPr>
          <p:spPr>
            <a:xfrm>
              <a:off x="0" y="-114300"/>
              <a:ext cx="3563865" cy="640588"/>
            </a:xfrm>
            <a:prstGeom prst="rect">
              <a:avLst/>
            </a:prstGeom>
          </p:spPr>
          <p:txBody>
            <a:bodyPr lIns="0" tIns="0" rIns="0" bIns="0" rtlCol="0" anchor="t">
              <a:spAutoFit/>
            </a:bodyPr>
            <a:lstStyle/>
            <a:p>
              <a:pPr>
                <a:lnSpc>
                  <a:spcPts val="4212"/>
                </a:lnSpc>
              </a:pPr>
              <a:r>
                <a:rPr lang="en-US" sz="2600" spc="234">
                  <a:solidFill>
                    <a:srgbClr val="FFFFFF"/>
                  </a:solidFill>
                  <a:latin typeface="Aileron Regular Italics"/>
                </a:rPr>
                <a:t>Инициатива</a:t>
              </a:r>
            </a:p>
          </p:txBody>
        </p:sp>
      </p:grpSp>
      <p:grpSp>
        <p:nvGrpSpPr>
          <p:cNvPr id="28" name="Group 28"/>
          <p:cNvGrpSpPr/>
          <p:nvPr/>
        </p:nvGrpSpPr>
        <p:grpSpPr>
          <a:xfrm>
            <a:off x="6236061" y="1983605"/>
            <a:ext cx="2558808" cy="2575625"/>
            <a:chOff x="0" y="0"/>
            <a:chExt cx="3411744" cy="3434167"/>
          </a:xfrm>
        </p:grpSpPr>
        <p:sp>
          <p:nvSpPr>
            <p:cNvPr id="29" name="TextBox 29"/>
            <p:cNvSpPr txBox="1"/>
            <p:nvPr/>
          </p:nvSpPr>
          <p:spPr>
            <a:xfrm>
              <a:off x="0" y="712345"/>
              <a:ext cx="3411744" cy="2721822"/>
            </a:xfrm>
            <a:prstGeom prst="rect">
              <a:avLst/>
            </a:prstGeom>
          </p:spPr>
          <p:txBody>
            <a:bodyPr lIns="0" tIns="0" rIns="0" bIns="0" rtlCol="0" anchor="t">
              <a:spAutoFit/>
            </a:bodyPr>
            <a:lstStyle/>
            <a:p>
              <a:pPr>
                <a:lnSpc>
                  <a:spcPts val="3325"/>
                </a:lnSpc>
              </a:pPr>
              <a:r>
                <a:rPr lang="en-US" sz="1900" spc="95">
                  <a:solidFill>
                    <a:srgbClr val="FFFFFF"/>
                  </a:solidFill>
                  <a:latin typeface="Aileron Regular"/>
                </a:rPr>
                <a:t>руководитель проекта  заместитель Главы Администрации Северодвинска</a:t>
              </a:r>
            </a:p>
          </p:txBody>
        </p:sp>
        <p:sp>
          <p:nvSpPr>
            <p:cNvPr id="30" name="TextBox 30"/>
            <p:cNvSpPr txBox="1"/>
            <p:nvPr/>
          </p:nvSpPr>
          <p:spPr>
            <a:xfrm>
              <a:off x="0" y="-114300"/>
              <a:ext cx="3411744" cy="640588"/>
            </a:xfrm>
            <a:prstGeom prst="rect">
              <a:avLst/>
            </a:prstGeom>
          </p:spPr>
          <p:txBody>
            <a:bodyPr lIns="0" tIns="0" rIns="0" bIns="0" rtlCol="0" anchor="t">
              <a:spAutoFit/>
            </a:bodyPr>
            <a:lstStyle/>
            <a:p>
              <a:pPr>
                <a:lnSpc>
                  <a:spcPts val="4212"/>
                </a:lnSpc>
              </a:pPr>
              <a:r>
                <a:rPr lang="en-US" sz="2600" spc="234">
                  <a:solidFill>
                    <a:srgbClr val="FFFFFF"/>
                  </a:solidFill>
                  <a:latin typeface="Aileron Regular Italics"/>
                </a:rPr>
                <a:t>Разработка</a:t>
              </a:r>
            </a:p>
          </p:txBody>
        </p:sp>
      </p:grpSp>
      <p:grpSp>
        <p:nvGrpSpPr>
          <p:cNvPr id="31" name="Group 31"/>
          <p:cNvGrpSpPr/>
          <p:nvPr/>
        </p:nvGrpSpPr>
        <p:grpSpPr>
          <a:xfrm>
            <a:off x="9732876" y="1869551"/>
            <a:ext cx="2558808" cy="2312754"/>
            <a:chOff x="0" y="-114300"/>
            <a:chExt cx="3411744" cy="3083673"/>
          </a:xfrm>
        </p:grpSpPr>
        <p:sp>
          <p:nvSpPr>
            <p:cNvPr id="32" name="TextBox 32"/>
            <p:cNvSpPr txBox="1"/>
            <p:nvPr/>
          </p:nvSpPr>
          <p:spPr>
            <a:xfrm>
              <a:off x="0" y="712345"/>
              <a:ext cx="3411744" cy="2257028"/>
            </a:xfrm>
            <a:prstGeom prst="rect">
              <a:avLst/>
            </a:prstGeom>
          </p:spPr>
          <p:txBody>
            <a:bodyPr lIns="0" tIns="0" rIns="0" bIns="0" rtlCol="0" anchor="t">
              <a:spAutoFit/>
            </a:bodyPr>
            <a:lstStyle/>
            <a:p>
              <a:pPr>
                <a:lnSpc>
                  <a:spcPts val="3324"/>
                </a:lnSpc>
              </a:pPr>
              <a:r>
                <a:rPr lang="en-US" sz="1900" spc="95" dirty="0" smtClean="0">
                  <a:solidFill>
                    <a:srgbClr val="FFFFFF"/>
                  </a:solidFill>
                  <a:latin typeface="Aileron Regular"/>
                </a:rPr>
                <a:t>20</a:t>
              </a:r>
              <a:r>
                <a:rPr lang="ru-RU" sz="1900" spc="95" dirty="0" smtClean="0">
                  <a:solidFill>
                    <a:srgbClr val="FFFFFF"/>
                  </a:solidFill>
                  <a:latin typeface="Aileron Regular"/>
                </a:rPr>
                <a:t>21</a:t>
              </a:r>
              <a:r>
                <a:rPr lang="en-US" sz="1900" spc="95" dirty="0" smtClean="0">
                  <a:solidFill>
                    <a:srgbClr val="FFFFFF"/>
                  </a:solidFill>
                  <a:latin typeface="Aileron Regular"/>
                </a:rPr>
                <a:t> </a:t>
              </a:r>
              <a:r>
                <a:rPr lang="en-US" sz="1900" spc="95" dirty="0">
                  <a:solidFill>
                    <a:srgbClr val="FFFFFF"/>
                  </a:solidFill>
                  <a:latin typeface="Aileron Regular"/>
                </a:rPr>
                <a:t>год </a:t>
              </a:r>
            </a:p>
            <a:p>
              <a:pPr>
                <a:lnSpc>
                  <a:spcPts val="3325"/>
                </a:lnSpc>
              </a:pPr>
              <a:r>
                <a:rPr lang="en-US" sz="1899" spc="94" dirty="0" err="1">
                  <a:solidFill>
                    <a:srgbClr val="FFFFFF"/>
                  </a:solidFill>
                  <a:latin typeface="Aileron Regular"/>
                </a:rPr>
                <a:t>Северодвинск</a:t>
              </a:r>
              <a:r>
                <a:rPr lang="en-US" sz="1899" spc="94" dirty="0">
                  <a:solidFill>
                    <a:srgbClr val="FFFFFF"/>
                  </a:solidFill>
                  <a:latin typeface="Aileron Regular"/>
                </a:rPr>
                <a:t>  </a:t>
              </a:r>
              <a:r>
                <a:rPr lang="en-US" sz="1900" spc="95" dirty="0" err="1">
                  <a:solidFill>
                    <a:srgbClr val="FFFFFF"/>
                  </a:solidFill>
                  <a:latin typeface="Aileron Regular"/>
                </a:rPr>
                <a:t>пилотный</a:t>
              </a:r>
              <a:r>
                <a:rPr lang="en-US" sz="1900" spc="95" dirty="0">
                  <a:solidFill>
                    <a:srgbClr val="FFFFFF"/>
                  </a:solidFill>
                  <a:latin typeface="Aileron Regular"/>
                </a:rPr>
                <a:t> </a:t>
              </a:r>
              <a:r>
                <a:rPr lang="en-US" sz="1900" spc="95" dirty="0" err="1">
                  <a:solidFill>
                    <a:srgbClr val="FFFFFF"/>
                  </a:solidFill>
                  <a:latin typeface="Aileron Regular"/>
                </a:rPr>
                <a:t>проект</a:t>
              </a:r>
              <a:r>
                <a:rPr lang="en-US" sz="1900" spc="95" dirty="0">
                  <a:solidFill>
                    <a:srgbClr val="FFFFFF"/>
                  </a:solidFill>
                  <a:latin typeface="Aileron Regular"/>
                </a:rPr>
                <a:t> </a:t>
              </a:r>
              <a:r>
                <a:rPr lang="en-US" sz="1900" spc="95" dirty="0" smtClean="0">
                  <a:solidFill>
                    <a:srgbClr val="FFFFFF"/>
                  </a:solidFill>
                  <a:latin typeface="Aileron Regular"/>
                </a:rPr>
                <a:t> </a:t>
              </a:r>
              <a:r>
                <a:rPr lang="en-US" sz="1900" spc="95" dirty="0">
                  <a:solidFill>
                    <a:srgbClr val="FFFFFF"/>
                  </a:solidFill>
                  <a:latin typeface="Aileron Regular"/>
                </a:rPr>
                <a:t>МИС 2.0</a:t>
              </a:r>
            </a:p>
          </p:txBody>
        </p:sp>
        <p:sp>
          <p:nvSpPr>
            <p:cNvPr id="33" name="TextBox 33"/>
            <p:cNvSpPr txBox="1"/>
            <p:nvPr/>
          </p:nvSpPr>
          <p:spPr>
            <a:xfrm>
              <a:off x="0" y="-114300"/>
              <a:ext cx="3411744" cy="640588"/>
            </a:xfrm>
            <a:prstGeom prst="rect">
              <a:avLst/>
            </a:prstGeom>
          </p:spPr>
          <p:txBody>
            <a:bodyPr lIns="0" tIns="0" rIns="0" bIns="0" rtlCol="0" anchor="t">
              <a:spAutoFit/>
            </a:bodyPr>
            <a:lstStyle/>
            <a:p>
              <a:pPr>
                <a:lnSpc>
                  <a:spcPts val="4212"/>
                </a:lnSpc>
              </a:pPr>
              <a:r>
                <a:rPr lang="en-US" sz="2600" spc="234">
                  <a:solidFill>
                    <a:srgbClr val="FFFFFF"/>
                  </a:solidFill>
                  <a:latin typeface="Aileron Regular Italics"/>
                </a:rPr>
                <a:t>Внедрение</a:t>
              </a:r>
            </a:p>
          </p:txBody>
        </p:sp>
      </p:grpSp>
      <p:grpSp>
        <p:nvGrpSpPr>
          <p:cNvPr id="34" name="Group 34"/>
          <p:cNvGrpSpPr/>
          <p:nvPr/>
        </p:nvGrpSpPr>
        <p:grpSpPr>
          <a:xfrm>
            <a:off x="9732876" y="5557396"/>
            <a:ext cx="2558808" cy="1318325"/>
            <a:chOff x="0" y="0"/>
            <a:chExt cx="3411744" cy="1757767"/>
          </a:xfrm>
        </p:grpSpPr>
        <p:sp>
          <p:nvSpPr>
            <p:cNvPr id="35" name="TextBox 35"/>
            <p:cNvSpPr txBox="1"/>
            <p:nvPr/>
          </p:nvSpPr>
          <p:spPr>
            <a:xfrm>
              <a:off x="0" y="712345"/>
              <a:ext cx="3411744" cy="1045422"/>
            </a:xfrm>
            <a:prstGeom prst="rect">
              <a:avLst/>
            </a:prstGeom>
          </p:spPr>
          <p:txBody>
            <a:bodyPr lIns="0" tIns="0" rIns="0" bIns="0" rtlCol="0" anchor="t">
              <a:spAutoFit/>
            </a:bodyPr>
            <a:lstStyle/>
            <a:p>
              <a:pPr>
                <a:lnSpc>
                  <a:spcPts val="3325"/>
                </a:lnSpc>
              </a:pPr>
              <a:r>
                <a:rPr lang="en-US" sz="1900" spc="95">
                  <a:solidFill>
                    <a:srgbClr val="FFFFFF"/>
                  </a:solidFill>
                  <a:latin typeface="Aileron Regular"/>
                </a:rPr>
                <a:t>95% положений МИС 2.0 внедрено</a:t>
              </a:r>
            </a:p>
          </p:txBody>
        </p:sp>
        <p:sp>
          <p:nvSpPr>
            <p:cNvPr id="36" name="TextBox 36"/>
            <p:cNvSpPr txBox="1"/>
            <p:nvPr/>
          </p:nvSpPr>
          <p:spPr>
            <a:xfrm>
              <a:off x="0" y="-114300"/>
              <a:ext cx="3411744" cy="640588"/>
            </a:xfrm>
            <a:prstGeom prst="rect">
              <a:avLst/>
            </a:prstGeom>
          </p:spPr>
          <p:txBody>
            <a:bodyPr lIns="0" tIns="0" rIns="0" bIns="0" rtlCol="0" anchor="t">
              <a:spAutoFit/>
            </a:bodyPr>
            <a:lstStyle/>
            <a:p>
              <a:pPr>
                <a:lnSpc>
                  <a:spcPts val="4212"/>
                </a:lnSpc>
              </a:pPr>
              <a:r>
                <a:rPr lang="en-US" sz="2600" spc="234">
                  <a:solidFill>
                    <a:srgbClr val="FFFFFF"/>
                  </a:solidFill>
                  <a:latin typeface="Aileron Regular Italics"/>
                </a:rPr>
                <a:t>Результат</a:t>
              </a:r>
            </a:p>
          </p:txBody>
        </p:sp>
      </p:grpSp>
      <p:grpSp>
        <p:nvGrpSpPr>
          <p:cNvPr id="37" name="Group 37"/>
          <p:cNvGrpSpPr/>
          <p:nvPr/>
        </p:nvGrpSpPr>
        <p:grpSpPr>
          <a:xfrm>
            <a:off x="13277740" y="5246258"/>
            <a:ext cx="2558808" cy="3834838"/>
            <a:chOff x="0" y="-114300"/>
            <a:chExt cx="3411744" cy="5113116"/>
          </a:xfrm>
        </p:grpSpPr>
        <p:sp>
          <p:nvSpPr>
            <p:cNvPr id="38" name="TextBox 38"/>
            <p:cNvSpPr txBox="1"/>
            <p:nvPr/>
          </p:nvSpPr>
          <p:spPr>
            <a:xfrm>
              <a:off x="0" y="712345"/>
              <a:ext cx="3411744" cy="4286471"/>
            </a:xfrm>
            <a:prstGeom prst="rect">
              <a:avLst/>
            </a:prstGeom>
          </p:spPr>
          <p:txBody>
            <a:bodyPr lIns="0" tIns="0" rIns="0" bIns="0" rtlCol="0" anchor="t">
              <a:spAutoFit/>
            </a:bodyPr>
            <a:lstStyle/>
            <a:p>
              <a:r>
                <a:rPr lang="ru-RU" sz="1899" spc="94" dirty="0" smtClean="0">
                  <a:solidFill>
                    <a:srgbClr val="FFFFFF"/>
                  </a:solidFill>
                  <a:latin typeface="Aileron Regular"/>
                </a:rPr>
                <a:t>3 </a:t>
              </a:r>
              <a:r>
                <a:rPr lang="en-US" sz="1899" spc="94" dirty="0" err="1" smtClean="0">
                  <a:solidFill>
                    <a:srgbClr val="FFFFFF"/>
                  </a:solidFill>
                  <a:latin typeface="Aileron Regular"/>
                </a:rPr>
                <a:t>инвестиционных</a:t>
              </a:r>
              <a:r>
                <a:rPr lang="en-US" sz="1899" spc="94" dirty="0" smtClean="0">
                  <a:solidFill>
                    <a:srgbClr val="FFFFFF"/>
                  </a:solidFill>
                  <a:latin typeface="Aileron Regular"/>
                </a:rPr>
                <a:t> </a:t>
              </a:r>
              <a:r>
                <a:rPr lang="en-US" sz="1899" spc="94" dirty="0" err="1" smtClean="0">
                  <a:solidFill>
                    <a:srgbClr val="FFFFFF"/>
                  </a:solidFill>
                  <a:latin typeface="Aileron Regular"/>
                </a:rPr>
                <a:t>проект</a:t>
              </a:r>
              <a:r>
                <a:rPr lang="ru-RU" sz="1899" spc="94" dirty="0" smtClean="0">
                  <a:solidFill>
                    <a:srgbClr val="FFFFFF"/>
                  </a:solidFill>
                  <a:latin typeface="Aileron Regular"/>
                </a:rPr>
                <a:t>а на сопровождении</a:t>
              </a:r>
              <a:r>
                <a:rPr lang="en-US" sz="1899" spc="94" dirty="0" smtClean="0">
                  <a:solidFill>
                    <a:srgbClr val="FFFFFF"/>
                  </a:solidFill>
                  <a:latin typeface="Aileron Regular"/>
                </a:rPr>
                <a:t> </a:t>
              </a:r>
              <a:r>
                <a:rPr lang="en-US" sz="1899" spc="94" dirty="0">
                  <a:solidFill>
                    <a:srgbClr val="FFFFFF"/>
                  </a:solidFill>
                  <a:latin typeface="Aileron Regular"/>
                </a:rPr>
                <a:t>с </a:t>
              </a:r>
            </a:p>
            <a:p>
              <a:r>
                <a:rPr lang="en-US" sz="1899" spc="94" dirty="0">
                  <a:solidFill>
                    <a:srgbClr val="FFFFFF"/>
                  </a:solidFill>
                  <a:latin typeface="Aileron Regular"/>
                </a:rPr>
                <a:t>V </a:t>
              </a:r>
              <a:r>
                <a:rPr lang="en-US" sz="1899" spc="94" dirty="0" err="1">
                  <a:solidFill>
                    <a:srgbClr val="FFFFFF"/>
                  </a:solidFill>
                  <a:latin typeface="Aileron Regular"/>
                </a:rPr>
                <a:t>инв</a:t>
              </a:r>
              <a:r>
                <a:rPr lang="en-US" sz="1899" spc="94" dirty="0">
                  <a:solidFill>
                    <a:srgbClr val="FFFFFF"/>
                  </a:solidFill>
                  <a:latin typeface="Aileron Regular"/>
                </a:rPr>
                <a:t> = </a:t>
              </a:r>
              <a:r>
                <a:rPr lang="ru-RU" sz="1899" spc="94" dirty="0" smtClean="0">
                  <a:solidFill>
                    <a:srgbClr val="FFFFFF"/>
                  </a:solidFill>
                  <a:latin typeface="Aileron Regular"/>
                </a:rPr>
                <a:t>356,6</a:t>
              </a:r>
              <a:r>
                <a:rPr lang="en-US" sz="1899" spc="94" dirty="0" smtClean="0">
                  <a:solidFill>
                    <a:srgbClr val="FFFFFF"/>
                  </a:solidFill>
                  <a:latin typeface="Aileron Regular"/>
                </a:rPr>
                <a:t> </a:t>
              </a:r>
              <a:r>
                <a:rPr lang="en-US" sz="1899" spc="94" dirty="0" err="1" smtClean="0">
                  <a:solidFill>
                    <a:srgbClr val="FFFFFF"/>
                  </a:solidFill>
                  <a:latin typeface="Aileron Regular"/>
                </a:rPr>
                <a:t>мл</a:t>
              </a:r>
              <a:r>
                <a:rPr lang="ru-RU" sz="1899" spc="94" dirty="0">
                  <a:solidFill>
                    <a:srgbClr val="FFFFFF"/>
                  </a:solidFill>
                  <a:latin typeface="Aileron Regular"/>
                </a:rPr>
                <a:t>н</a:t>
              </a:r>
              <a:r>
                <a:rPr lang="ru-RU" sz="1899" spc="94" dirty="0" smtClean="0">
                  <a:solidFill>
                    <a:srgbClr val="FFFFFF"/>
                  </a:solidFill>
                  <a:latin typeface="Aileron Regular"/>
                </a:rPr>
                <a:t> </a:t>
              </a:r>
              <a:r>
                <a:rPr lang="en-US" sz="1899" spc="94" dirty="0" smtClean="0">
                  <a:solidFill>
                    <a:srgbClr val="FFFFFF"/>
                  </a:solidFill>
                  <a:latin typeface="Aileron Regular"/>
                </a:rPr>
                <a:t>рублей</a:t>
              </a:r>
              <a:endParaRPr lang="ru-RU" sz="1899" spc="94" dirty="0" smtClean="0">
                <a:solidFill>
                  <a:srgbClr val="FFFFFF"/>
                </a:solidFill>
                <a:latin typeface="Aileron Regular"/>
              </a:endParaRPr>
            </a:p>
            <a:p>
              <a:r>
                <a:rPr lang="ru-RU" sz="1899" spc="94" dirty="0" smtClean="0">
                  <a:solidFill>
                    <a:srgbClr val="FFFFFF"/>
                  </a:solidFill>
                  <a:latin typeface="Aileron Regular"/>
                </a:rPr>
                <a:t>3 масштабных инвестиционных проекта </a:t>
              </a:r>
              <a:r>
                <a:rPr lang="en-US" sz="1899" spc="94" dirty="0">
                  <a:solidFill>
                    <a:srgbClr val="FFFFFF"/>
                  </a:solidFill>
                  <a:latin typeface="Aileron Regular"/>
                </a:rPr>
                <a:t>с </a:t>
              </a:r>
            </a:p>
            <a:p>
              <a:r>
                <a:rPr lang="en-US" sz="1899" spc="94" dirty="0">
                  <a:solidFill>
                    <a:srgbClr val="FFFFFF"/>
                  </a:solidFill>
                  <a:latin typeface="Aileron Regular"/>
                </a:rPr>
                <a:t>V </a:t>
              </a:r>
              <a:r>
                <a:rPr lang="en-US" sz="1899" spc="94" dirty="0" err="1">
                  <a:solidFill>
                    <a:srgbClr val="FFFFFF"/>
                  </a:solidFill>
                  <a:latin typeface="Aileron Regular"/>
                </a:rPr>
                <a:t>инв</a:t>
              </a:r>
              <a:r>
                <a:rPr lang="en-US" sz="1899" spc="94" dirty="0">
                  <a:solidFill>
                    <a:srgbClr val="FFFFFF"/>
                  </a:solidFill>
                  <a:latin typeface="Aileron Regular"/>
                </a:rPr>
                <a:t> = </a:t>
              </a:r>
              <a:r>
                <a:rPr lang="ru-RU" sz="1899" spc="94" dirty="0" smtClean="0">
                  <a:solidFill>
                    <a:srgbClr val="FFFFFF"/>
                  </a:solidFill>
                  <a:latin typeface="Aileron Regular"/>
                </a:rPr>
                <a:t>9,2 млрд </a:t>
              </a:r>
              <a:r>
                <a:rPr lang="en-US" sz="1899" spc="94" dirty="0">
                  <a:solidFill>
                    <a:srgbClr val="FFFFFF"/>
                  </a:solidFill>
                  <a:latin typeface="Aileron Regular"/>
                </a:rPr>
                <a:t>рублей</a:t>
              </a:r>
              <a:endParaRPr lang="ru-RU" sz="1899" spc="94" dirty="0">
                <a:solidFill>
                  <a:srgbClr val="FFFFFF"/>
                </a:solidFill>
                <a:latin typeface="Aileron Regular"/>
              </a:endParaRPr>
            </a:p>
            <a:p>
              <a:endParaRPr lang="en-US" sz="1899" spc="94" dirty="0">
                <a:solidFill>
                  <a:srgbClr val="FFFFFF"/>
                </a:solidFill>
                <a:latin typeface="Aileron Regular"/>
              </a:endParaRPr>
            </a:p>
          </p:txBody>
        </p:sp>
        <p:sp>
          <p:nvSpPr>
            <p:cNvPr id="39" name="TextBox 39"/>
            <p:cNvSpPr txBox="1"/>
            <p:nvPr/>
          </p:nvSpPr>
          <p:spPr>
            <a:xfrm>
              <a:off x="0" y="-114300"/>
              <a:ext cx="3411744" cy="640588"/>
            </a:xfrm>
            <a:prstGeom prst="rect">
              <a:avLst/>
            </a:prstGeom>
          </p:spPr>
          <p:txBody>
            <a:bodyPr lIns="0" tIns="0" rIns="0" bIns="0" rtlCol="0" anchor="t">
              <a:spAutoFit/>
            </a:bodyPr>
            <a:lstStyle/>
            <a:p>
              <a:pPr>
                <a:lnSpc>
                  <a:spcPts val="4212"/>
                </a:lnSpc>
              </a:pPr>
              <a:r>
                <a:rPr lang="en-US" sz="2600" spc="234" dirty="0" err="1">
                  <a:solidFill>
                    <a:srgbClr val="FFFFFF"/>
                  </a:solidFill>
                  <a:latin typeface="Aileron Regular Italics"/>
                </a:rPr>
                <a:t>Эффект</a:t>
              </a:r>
              <a:endParaRPr lang="en-US" sz="2600" spc="234" dirty="0">
                <a:solidFill>
                  <a:srgbClr val="FFFFFF"/>
                </a:solidFill>
                <a:latin typeface="Aileron Regular Italics"/>
              </a:endParaRPr>
            </a:p>
          </p:txBody>
        </p:sp>
      </p:grpSp>
      <p:sp>
        <p:nvSpPr>
          <p:cNvPr id="40" name="TextBox 40"/>
          <p:cNvSpPr txBox="1"/>
          <p:nvPr/>
        </p:nvSpPr>
        <p:spPr>
          <a:xfrm>
            <a:off x="2440505" y="1197047"/>
            <a:ext cx="429125" cy="453009"/>
          </a:xfrm>
          <a:prstGeom prst="rect">
            <a:avLst/>
          </a:prstGeom>
        </p:spPr>
        <p:txBody>
          <a:bodyPr lIns="0" tIns="0" rIns="0" bIns="0" rtlCol="0" anchor="t">
            <a:spAutoFit/>
          </a:bodyPr>
          <a:lstStyle/>
          <a:p>
            <a:pPr algn="r">
              <a:lnSpc>
                <a:spcPts val="3888"/>
              </a:lnSpc>
            </a:pPr>
            <a:r>
              <a:rPr lang="en-US" sz="2400">
                <a:solidFill>
                  <a:srgbClr val="86EAE9"/>
                </a:solidFill>
                <a:latin typeface="Aileron Regular Bold"/>
              </a:rPr>
              <a:t>01</a:t>
            </a:r>
          </a:p>
        </p:txBody>
      </p:sp>
      <p:sp>
        <p:nvSpPr>
          <p:cNvPr id="41" name="AutoShape 41"/>
          <p:cNvSpPr/>
          <p:nvPr/>
        </p:nvSpPr>
        <p:spPr>
          <a:xfrm>
            <a:off x="9264405" y="1073161"/>
            <a:ext cx="3343632" cy="796032"/>
          </a:xfrm>
          <a:prstGeom prst="rect">
            <a:avLst/>
          </a:prstGeom>
          <a:solidFill>
            <a:srgbClr val="37C9EF">
              <a:alpha val="19608"/>
            </a:srgbClr>
          </a:solidFill>
        </p:spPr>
      </p:sp>
      <p:sp>
        <p:nvSpPr>
          <p:cNvPr id="42" name="TextBox 42"/>
          <p:cNvSpPr txBox="1"/>
          <p:nvPr/>
        </p:nvSpPr>
        <p:spPr>
          <a:xfrm>
            <a:off x="9599771" y="1197047"/>
            <a:ext cx="429125" cy="453009"/>
          </a:xfrm>
          <a:prstGeom prst="rect">
            <a:avLst/>
          </a:prstGeom>
        </p:spPr>
        <p:txBody>
          <a:bodyPr lIns="0" tIns="0" rIns="0" bIns="0" rtlCol="0" anchor="t">
            <a:spAutoFit/>
          </a:bodyPr>
          <a:lstStyle/>
          <a:p>
            <a:pPr algn="r">
              <a:lnSpc>
                <a:spcPts val="3888"/>
              </a:lnSpc>
            </a:pPr>
            <a:r>
              <a:rPr lang="en-US" sz="2400">
                <a:solidFill>
                  <a:srgbClr val="37C9EF"/>
                </a:solidFill>
                <a:latin typeface="Aileron Regular Bold"/>
              </a:rPr>
              <a:t>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108455" y="1206747"/>
            <a:ext cx="806852" cy="1454060"/>
          </a:xfrm>
          <a:prstGeom prst="rect">
            <a:avLst/>
          </a:prstGeom>
          <a:solidFill>
            <a:srgbClr val="2C92D5">
              <a:alpha val="14902"/>
            </a:srgbClr>
          </a:solidFill>
        </p:spPr>
      </p:sp>
      <p:sp>
        <p:nvSpPr>
          <p:cNvPr id="3" name="AutoShape 3"/>
          <p:cNvSpPr/>
          <p:nvPr/>
        </p:nvSpPr>
        <p:spPr>
          <a:xfrm>
            <a:off x="9896291" y="1206747"/>
            <a:ext cx="3058406" cy="1454060"/>
          </a:xfrm>
          <a:prstGeom prst="rect">
            <a:avLst/>
          </a:prstGeom>
          <a:solidFill>
            <a:srgbClr val="2C92D5"/>
          </a:solidFill>
        </p:spPr>
      </p:sp>
      <p:grpSp>
        <p:nvGrpSpPr>
          <p:cNvPr id="4" name="Group 4"/>
          <p:cNvGrpSpPr/>
          <p:nvPr/>
        </p:nvGrpSpPr>
        <p:grpSpPr>
          <a:xfrm>
            <a:off x="9108455" y="2900632"/>
            <a:ext cx="3865258" cy="1454060"/>
            <a:chOff x="0" y="0"/>
            <a:chExt cx="5153677" cy="1938747"/>
          </a:xfrm>
        </p:grpSpPr>
        <p:sp>
          <p:nvSpPr>
            <p:cNvPr id="5" name="AutoShape 5"/>
            <p:cNvSpPr/>
            <p:nvPr/>
          </p:nvSpPr>
          <p:spPr>
            <a:xfrm>
              <a:off x="1075802" y="0"/>
              <a:ext cx="4077875" cy="1938747"/>
            </a:xfrm>
            <a:prstGeom prst="rect">
              <a:avLst/>
            </a:prstGeom>
            <a:solidFill>
              <a:srgbClr val="2C92D5"/>
            </a:solidFill>
          </p:spPr>
        </p:sp>
        <p:sp>
          <p:nvSpPr>
            <p:cNvPr id="6" name="AutoShape 6"/>
            <p:cNvSpPr/>
            <p:nvPr/>
          </p:nvSpPr>
          <p:spPr>
            <a:xfrm>
              <a:off x="0" y="0"/>
              <a:ext cx="1075802" cy="1938747"/>
            </a:xfrm>
            <a:prstGeom prst="rect">
              <a:avLst/>
            </a:prstGeom>
            <a:solidFill>
              <a:srgbClr val="2C92D5">
                <a:alpha val="19608"/>
              </a:srgbClr>
            </a:solidFill>
          </p:spPr>
        </p:sp>
        <p:sp>
          <p:nvSpPr>
            <p:cNvPr id="7" name="TextBox 7"/>
            <p:cNvSpPr txBox="1"/>
            <p:nvPr/>
          </p:nvSpPr>
          <p:spPr>
            <a:xfrm>
              <a:off x="251818" y="635617"/>
              <a:ext cx="572167" cy="572262"/>
            </a:xfrm>
            <a:prstGeom prst="rect">
              <a:avLst/>
            </a:prstGeom>
          </p:spPr>
          <p:txBody>
            <a:bodyPr lIns="0" tIns="0" rIns="0" bIns="0" rtlCol="0" anchor="t">
              <a:spAutoFit/>
            </a:bodyPr>
            <a:lstStyle/>
            <a:p>
              <a:pPr algn="r">
                <a:lnSpc>
                  <a:spcPts val="3888"/>
                </a:lnSpc>
              </a:pPr>
              <a:r>
                <a:rPr lang="en-US" sz="2400">
                  <a:solidFill>
                    <a:srgbClr val="13538A"/>
                  </a:solidFill>
                  <a:latin typeface="Aileron Regular Bold"/>
                </a:rPr>
                <a:t>02</a:t>
              </a:r>
            </a:p>
          </p:txBody>
        </p:sp>
        <p:sp>
          <p:nvSpPr>
            <p:cNvPr id="8" name="TextBox 8"/>
            <p:cNvSpPr txBox="1"/>
            <p:nvPr/>
          </p:nvSpPr>
          <p:spPr>
            <a:xfrm>
              <a:off x="1560988" y="408668"/>
              <a:ext cx="3107504" cy="1035685"/>
            </a:xfrm>
            <a:prstGeom prst="rect">
              <a:avLst/>
            </a:prstGeom>
          </p:spPr>
          <p:txBody>
            <a:bodyPr lIns="0" tIns="0" rIns="0" bIns="0" rtlCol="0" anchor="t">
              <a:spAutoFit/>
            </a:bodyPr>
            <a:lstStyle/>
            <a:p>
              <a:pPr>
                <a:lnSpc>
                  <a:spcPts val="3240"/>
                </a:lnSpc>
              </a:pPr>
              <a:r>
                <a:rPr lang="en-US" sz="2000" spc="180">
                  <a:solidFill>
                    <a:srgbClr val="FFFFFF"/>
                  </a:solidFill>
                  <a:latin typeface="Aileron Regular Italics"/>
                </a:rPr>
                <a:t>Нормативная правовая база</a:t>
              </a:r>
            </a:p>
          </p:txBody>
        </p:sp>
      </p:grpSp>
      <p:grpSp>
        <p:nvGrpSpPr>
          <p:cNvPr id="9" name="Group 9"/>
          <p:cNvGrpSpPr/>
          <p:nvPr/>
        </p:nvGrpSpPr>
        <p:grpSpPr>
          <a:xfrm>
            <a:off x="9108455" y="4594517"/>
            <a:ext cx="3865258" cy="1454060"/>
            <a:chOff x="0" y="0"/>
            <a:chExt cx="5153677" cy="1938747"/>
          </a:xfrm>
        </p:grpSpPr>
        <p:sp>
          <p:nvSpPr>
            <p:cNvPr id="10" name="AutoShape 10"/>
            <p:cNvSpPr/>
            <p:nvPr/>
          </p:nvSpPr>
          <p:spPr>
            <a:xfrm>
              <a:off x="1075802" y="0"/>
              <a:ext cx="4077875" cy="1938747"/>
            </a:xfrm>
            <a:prstGeom prst="rect">
              <a:avLst/>
            </a:prstGeom>
            <a:solidFill>
              <a:srgbClr val="2C92D5"/>
            </a:solidFill>
          </p:spPr>
        </p:sp>
        <p:sp>
          <p:nvSpPr>
            <p:cNvPr id="11" name="AutoShape 11"/>
            <p:cNvSpPr/>
            <p:nvPr/>
          </p:nvSpPr>
          <p:spPr>
            <a:xfrm>
              <a:off x="0" y="0"/>
              <a:ext cx="1075802" cy="1938747"/>
            </a:xfrm>
            <a:prstGeom prst="rect">
              <a:avLst/>
            </a:prstGeom>
            <a:solidFill>
              <a:srgbClr val="2C92D5">
                <a:alpha val="19608"/>
              </a:srgbClr>
            </a:solidFill>
          </p:spPr>
        </p:sp>
        <p:sp>
          <p:nvSpPr>
            <p:cNvPr id="12" name="TextBox 12"/>
            <p:cNvSpPr txBox="1"/>
            <p:nvPr/>
          </p:nvSpPr>
          <p:spPr>
            <a:xfrm>
              <a:off x="251818" y="635617"/>
              <a:ext cx="572167" cy="572262"/>
            </a:xfrm>
            <a:prstGeom prst="rect">
              <a:avLst/>
            </a:prstGeom>
          </p:spPr>
          <p:txBody>
            <a:bodyPr lIns="0" tIns="0" rIns="0" bIns="0" rtlCol="0" anchor="t">
              <a:spAutoFit/>
            </a:bodyPr>
            <a:lstStyle/>
            <a:p>
              <a:pPr algn="r">
                <a:lnSpc>
                  <a:spcPts val="3888"/>
                </a:lnSpc>
              </a:pPr>
              <a:r>
                <a:rPr lang="en-US" sz="2400">
                  <a:solidFill>
                    <a:srgbClr val="13538A"/>
                  </a:solidFill>
                  <a:latin typeface="Aileron Regular Bold"/>
                </a:rPr>
                <a:t>03</a:t>
              </a:r>
            </a:p>
          </p:txBody>
        </p:sp>
        <p:sp>
          <p:nvSpPr>
            <p:cNvPr id="13" name="TextBox 13"/>
            <p:cNvSpPr txBox="1"/>
            <p:nvPr/>
          </p:nvSpPr>
          <p:spPr>
            <a:xfrm>
              <a:off x="1560988" y="433306"/>
              <a:ext cx="3107504" cy="1035685"/>
            </a:xfrm>
            <a:prstGeom prst="rect">
              <a:avLst/>
            </a:prstGeom>
          </p:spPr>
          <p:txBody>
            <a:bodyPr lIns="0" tIns="0" rIns="0" bIns="0" rtlCol="0" anchor="t">
              <a:spAutoFit/>
            </a:bodyPr>
            <a:lstStyle/>
            <a:p>
              <a:pPr>
                <a:lnSpc>
                  <a:spcPts val="3240"/>
                </a:lnSpc>
              </a:pPr>
              <a:r>
                <a:rPr lang="en-US" sz="2000" spc="180">
                  <a:solidFill>
                    <a:srgbClr val="FFFFFF"/>
                  </a:solidFill>
                  <a:latin typeface="Aileron Regular Italics"/>
                </a:rPr>
                <a:t>Совещательный орган </a:t>
              </a:r>
            </a:p>
          </p:txBody>
        </p:sp>
      </p:grpSp>
      <p:grpSp>
        <p:nvGrpSpPr>
          <p:cNvPr id="14" name="Group 14"/>
          <p:cNvGrpSpPr/>
          <p:nvPr/>
        </p:nvGrpSpPr>
        <p:grpSpPr>
          <a:xfrm>
            <a:off x="9089440" y="6269387"/>
            <a:ext cx="3865258" cy="1454060"/>
            <a:chOff x="0" y="0"/>
            <a:chExt cx="5153677" cy="1938747"/>
          </a:xfrm>
        </p:grpSpPr>
        <p:sp>
          <p:nvSpPr>
            <p:cNvPr id="15" name="AutoShape 15"/>
            <p:cNvSpPr/>
            <p:nvPr/>
          </p:nvSpPr>
          <p:spPr>
            <a:xfrm>
              <a:off x="1075802" y="0"/>
              <a:ext cx="4077875" cy="1938747"/>
            </a:xfrm>
            <a:prstGeom prst="rect">
              <a:avLst/>
            </a:prstGeom>
            <a:solidFill>
              <a:srgbClr val="2C92D5"/>
            </a:solidFill>
          </p:spPr>
        </p:sp>
        <p:sp>
          <p:nvSpPr>
            <p:cNvPr id="16" name="AutoShape 16"/>
            <p:cNvSpPr/>
            <p:nvPr/>
          </p:nvSpPr>
          <p:spPr>
            <a:xfrm>
              <a:off x="0" y="0"/>
              <a:ext cx="1075802" cy="1938747"/>
            </a:xfrm>
            <a:prstGeom prst="rect">
              <a:avLst/>
            </a:prstGeom>
            <a:solidFill>
              <a:srgbClr val="2C92D5">
                <a:alpha val="19608"/>
              </a:srgbClr>
            </a:solidFill>
          </p:spPr>
        </p:sp>
        <p:sp>
          <p:nvSpPr>
            <p:cNvPr id="17" name="TextBox 17"/>
            <p:cNvSpPr txBox="1"/>
            <p:nvPr/>
          </p:nvSpPr>
          <p:spPr>
            <a:xfrm>
              <a:off x="251818" y="635617"/>
              <a:ext cx="572167" cy="572262"/>
            </a:xfrm>
            <a:prstGeom prst="rect">
              <a:avLst/>
            </a:prstGeom>
          </p:spPr>
          <p:txBody>
            <a:bodyPr lIns="0" tIns="0" rIns="0" bIns="0" rtlCol="0" anchor="t">
              <a:spAutoFit/>
            </a:bodyPr>
            <a:lstStyle/>
            <a:p>
              <a:pPr algn="r">
                <a:lnSpc>
                  <a:spcPts val="3888"/>
                </a:lnSpc>
              </a:pPr>
              <a:r>
                <a:rPr lang="en-US" sz="2400">
                  <a:solidFill>
                    <a:srgbClr val="13538A"/>
                  </a:solidFill>
                  <a:latin typeface="Aileron Regular Bold"/>
                </a:rPr>
                <a:t>04</a:t>
              </a:r>
            </a:p>
          </p:txBody>
        </p:sp>
        <p:sp>
          <p:nvSpPr>
            <p:cNvPr id="18" name="TextBox 18"/>
            <p:cNvSpPr txBox="1"/>
            <p:nvPr/>
          </p:nvSpPr>
          <p:spPr>
            <a:xfrm>
              <a:off x="1560988" y="408668"/>
              <a:ext cx="3107504" cy="1035685"/>
            </a:xfrm>
            <a:prstGeom prst="rect">
              <a:avLst/>
            </a:prstGeom>
          </p:spPr>
          <p:txBody>
            <a:bodyPr lIns="0" tIns="0" rIns="0" bIns="0" rtlCol="0" anchor="t">
              <a:spAutoFit/>
            </a:bodyPr>
            <a:lstStyle/>
            <a:p>
              <a:pPr>
                <a:lnSpc>
                  <a:spcPts val="3240"/>
                </a:lnSpc>
              </a:pPr>
              <a:r>
                <a:rPr lang="en-US" sz="2000" spc="180">
                  <a:solidFill>
                    <a:srgbClr val="FFFFFF"/>
                  </a:solidFill>
                  <a:latin typeface="Aileron Regular Italics"/>
                </a:rPr>
                <a:t>Одного окно для инвестора</a:t>
              </a:r>
            </a:p>
          </p:txBody>
        </p:sp>
      </p:grpSp>
      <p:grpSp>
        <p:nvGrpSpPr>
          <p:cNvPr id="19" name="Group 19"/>
          <p:cNvGrpSpPr/>
          <p:nvPr/>
        </p:nvGrpSpPr>
        <p:grpSpPr>
          <a:xfrm>
            <a:off x="9089440" y="7982287"/>
            <a:ext cx="3865258" cy="1454060"/>
            <a:chOff x="0" y="0"/>
            <a:chExt cx="5153677" cy="1938747"/>
          </a:xfrm>
        </p:grpSpPr>
        <p:sp>
          <p:nvSpPr>
            <p:cNvPr id="20" name="AutoShape 20"/>
            <p:cNvSpPr/>
            <p:nvPr/>
          </p:nvSpPr>
          <p:spPr>
            <a:xfrm>
              <a:off x="1075802" y="0"/>
              <a:ext cx="4077875" cy="1938747"/>
            </a:xfrm>
            <a:prstGeom prst="rect">
              <a:avLst/>
            </a:prstGeom>
            <a:solidFill>
              <a:srgbClr val="2C92D5"/>
            </a:solidFill>
          </p:spPr>
        </p:sp>
        <p:sp>
          <p:nvSpPr>
            <p:cNvPr id="21" name="AutoShape 21"/>
            <p:cNvSpPr/>
            <p:nvPr/>
          </p:nvSpPr>
          <p:spPr>
            <a:xfrm>
              <a:off x="0" y="0"/>
              <a:ext cx="1075802" cy="1938747"/>
            </a:xfrm>
            <a:prstGeom prst="rect">
              <a:avLst/>
            </a:prstGeom>
            <a:solidFill>
              <a:srgbClr val="2C92D5">
                <a:alpha val="19608"/>
              </a:srgbClr>
            </a:solidFill>
          </p:spPr>
        </p:sp>
        <p:sp>
          <p:nvSpPr>
            <p:cNvPr id="22" name="TextBox 22"/>
            <p:cNvSpPr txBox="1"/>
            <p:nvPr/>
          </p:nvSpPr>
          <p:spPr>
            <a:xfrm>
              <a:off x="251818" y="635617"/>
              <a:ext cx="572167" cy="572262"/>
            </a:xfrm>
            <a:prstGeom prst="rect">
              <a:avLst/>
            </a:prstGeom>
          </p:spPr>
          <p:txBody>
            <a:bodyPr lIns="0" tIns="0" rIns="0" bIns="0" rtlCol="0" anchor="t">
              <a:spAutoFit/>
            </a:bodyPr>
            <a:lstStyle/>
            <a:p>
              <a:pPr algn="r">
                <a:lnSpc>
                  <a:spcPts val="3888"/>
                </a:lnSpc>
              </a:pPr>
              <a:r>
                <a:rPr lang="en-US" sz="2400">
                  <a:solidFill>
                    <a:srgbClr val="13538A"/>
                  </a:solidFill>
                  <a:latin typeface="Aileron Regular Bold"/>
                </a:rPr>
                <a:t>05</a:t>
              </a:r>
            </a:p>
          </p:txBody>
        </p:sp>
        <p:sp>
          <p:nvSpPr>
            <p:cNvPr id="23" name="TextBox 23"/>
            <p:cNvSpPr txBox="1"/>
            <p:nvPr/>
          </p:nvSpPr>
          <p:spPr>
            <a:xfrm>
              <a:off x="1560988" y="449943"/>
              <a:ext cx="3107504" cy="913384"/>
            </a:xfrm>
            <a:prstGeom prst="rect">
              <a:avLst/>
            </a:prstGeom>
          </p:spPr>
          <p:txBody>
            <a:bodyPr lIns="0" tIns="0" rIns="0" bIns="0" rtlCol="0" anchor="t">
              <a:spAutoFit/>
            </a:bodyPr>
            <a:lstStyle/>
            <a:p>
              <a:pPr>
                <a:lnSpc>
                  <a:spcPts val="2916"/>
                </a:lnSpc>
              </a:pPr>
              <a:r>
                <a:rPr lang="en-US" sz="1800" spc="162">
                  <a:solidFill>
                    <a:srgbClr val="FFFFFF"/>
                  </a:solidFill>
                  <a:latin typeface="Aileron Regular Italics"/>
                </a:rPr>
                <a:t>Инвестиционные площадки</a:t>
              </a:r>
            </a:p>
          </p:txBody>
        </p:sp>
      </p:grpSp>
      <p:sp>
        <p:nvSpPr>
          <p:cNvPr id="24" name="AutoShape 24"/>
          <p:cNvSpPr/>
          <p:nvPr/>
        </p:nvSpPr>
        <p:spPr>
          <a:xfrm>
            <a:off x="13394042" y="1206747"/>
            <a:ext cx="806852" cy="1454060"/>
          </a:xfrm>
          <a:prstGeom prst="rect">
            <a:avLst/>
          </a:prstGeom>
          <a:solidFill>
            <a:srgbClr val="2C92D5">
              <a:alpha val="14902"/>
            </a:srgbClr>
          </a:solidFill>
        </p:spPr>
      </p:sp>
      <p:sp>
        <p:nvSpPr>
          <p:cNvPr id="25" name="AutoShape 25"/>
          <p:cNvSpPr/>
          <p:nvPr/>
        </p:nvSpPr>
        <p:spPr>
          <a:xfrm>
            <a:off x="14181879" y="1206747"/>
            <a:ext cx="3058406" cy="1454060"/>
          </a:xfrm>
          <a:prstGeom prst="rect">
            <a:avLst/>
          </a:prstGeom>
          <a:solidFill>
            <a:srgbClr val="2C92D5"/>
          </a:solidFill>
        </p:spPr>
      </p:sp>
      <p:grpSp>
        <p:nvGrpSpPr>
          <p:cNvPr id="26" name="Group 26"/>
          <p:cNvGrpSpPr/>
          <p:nvPr/>
        </p:nvGrpSpPr>
        <p:grpSpPr>
          <a:xfrm>
            <a:off x="13394042" y="2900632"/>
            <a:ext cx="3865258" cy="1454060"/>
            <a:chOff x="0" y="0"/>
            <a:chExt cx="5153677" cy="1938747"/>
          </a:xfrm>
        </p:grpSpPr>
        <p:sp>
          <p:nvSpPr>
            <p:cNvPr id="27" name="AutoShape 27"/>
            <p:cNvSpPr/>
            <p:nvPr/>
          </p:nvSpPr>
          <p:spPr>
            <a:xfrm>
              <a:off x="1075802" y="0"/>
              <a:ext cx="4077875" cy="1938747"/>
            </a:xfrm>
            <a:prstGeom prst="rect">
              <a:avLst/>
            </a:prstGeom>
            <a:solidFill>
              <a:srgbClr val="2C92D5"/>
            </a:solidFill>
          </p:spPr>
        </p:sp>
        <p:sp>
          <p:nvSpPr>
            <p:cNvPr id="28" name="AutoShape 28"/>
            <p:cNvSpPr/>
            <p:nvPr/>
          </p:nvSpPr>
          <p:spPr>
            <a:xfrm>
              <a:off x="0" y="0"/>
              <a:ext cx="1075802" cy="1938747"/>
            </a:xfrm>
            <a:prstGeom prst="rect">
              <a:avLst/>
            </a:prstGeom>
            <a:solidFill>
              <a:srgbClr val="2C92D5">
                <a:alpha val="19608"/>
              </a:srgbClr>
            </a:solidFill>
          </p:spPr>
        </p:sp>
        <p:sp>
          <p:nvSpPr>
            <p:cNvPr id="29" name="TextBox 29"/>
            <p:cNvSpPr txBox="1"/>
            <p:nvPr/>
          </p:nvSpPr>
          <p:spPr>
            <a:xfrm>
              <a:off x="251818" y="635617"/>
              <a:ext cx="572167" cy="572262"/>
            </a:xfrm>
            <a:prstGeom prst="rect">
              <a:avLst/>
            </a:prstGeom>
          </p:spPr>
          <p:txBody>
            <a:bodyPr lIns="0" tIns="0" rIns="0" bIns="0" rtlCol="0" anchor="t">
              <a:spAutoFit/>
            </a:bodyPr>
            <a:lstStyle/>
            <a:p>
              <a:pPr algn="r">
                <a:lnSpc>
                  <a:spcPts val="3888"/>
                </a:lnSpc>
              </a:pPr>
              <a:r>
                <a:rPr lang="en-US" sz="2400">
                  <a:solidFill>
                    <a:srgbClr val="13538A"/>
                  </a:solidFill>
                  <a:latin typeface="Aileron Regular Bold"/>
                </a:rPr>
                <a:t>07</a:t>
              </a:r>
            </a:p>
          </p:txBody>
        </p:sp>
        <p:sp>
          <p:nvSpPr>
            <p:cNvPr id="30" name="TextBox 30"/>
            <p:cNvSpPr txBox="1"/>
            <p:nvPr/>
          </p:nvSpPr>
          <p:spPr>
            <a:xfrm>
              <a:off x="1560988" y="440037"/>
              <a:ext cx="3107504" cy="982472"/>
            </a:xfrm>
            <a:prstGeom prst="rect">
              <a:avLst/>
            </a:prstGeom>
          </p:spPr>
          <p:txBody>
            <a:bodyPr lIns="0" tIns="0" rIns="0" bIns="0" rtlCol="0" anchor="t">
              <a:spAutoFit/>
            </a:bodyPr>
            <a:lstStyle/>
            <a:p>
              <a:pPr>
                <a:lnSpc>
                  <a:spcPts val="3078"/>
                </a:lnSpc>
              </a:pPr>
              <a:r>
                <a:rPr lang="en-US" sz="1900" spc="171">
                  <a:solidFill>
                    <a:srgbClr val="FFFFFF"/>
                  </a:solidFill>
                  <a:latin typeface="Aileron Regular Italics"/>
                </a:rPr>
                <a:t>Доступная инфраструктурв</a:t>
              </a:r>
            </a:p>
          </p:txBody>
        </p:sp>
      </p:grpSp>
      <p:grpSp>
        <p:nvGrpSpPr>
          <p:cNvPr id="31" name="Group 31"/>
          <p:cNvGrpSpPr/>
          <p:nvPr/>
        </p:nvGrpSpPr>
        <p:grpSpPr>
          <a:xfrm>
            <a:off x="13394042" y="4594517"/>
            <a:ext cx="3865258" cy="1454060"/>
            <a:chOff x="0" y="0"/>
            <a:chExt cx="5153677" cy="1938747"/>
          </a:xfrm>
        </p:grpSpPr>
        <p:sp>
          <p:nvSpPr>
            <p:cNvPr id="32" name="AutoShape 32"/>
            <p:cNvSpPr/>
            <p:nvPr/>
          </p:nvSpPr>
          <p:spPr>
            <a:xfrm>
              <a:off x="1075802" y="0"/>
              <a:ext cx="4077875" cy="1938747"/>
            </a:xfrm>
            <a:prstGeom prst="rect">
              <a:avLst/>
            </a:prstGeom>
            <a:solidFill>
              <a:srgbClr val="2C92D5"/>
            </a:solidFill>
          </p:spPr>
        </p:sp>
        <p:sp>
          <p:nvSpPr>
            <p:cNvPr id="33" name="AutoShape 33"/>
            <p:cNvSpPr/>
            <p:nvPr/>
          </p:nvSpPr>
          <p:spPr>
            <a:xfrm>
              <a:off x="0" y="0"/>
              <a:ext cx="1075802" cy="1938747"/>
            </a:xfrm>
            <a:prstGeom prst="rect">
              <a:avLst/>
            </a:prstGeom>
            <a:solidFill>
              <a:srgbClr val="2C92D5">
                <a:alpha val="19608"/>
              </a:srgbClr>
            </a:solidFill>
          </p:spPr>
        </p:sp>
        <p:sp>
          <p:nvSpPr>
            <p:cNvPr id="34" name="TextBox 34"/>
            <p:cNvSpPr txBox="1"/>
            <p:nvPr/>
          </p:nvSpPr>
          <p:spPr>
            <a:xfrm>
              <a:off x="251818" y="635617"/>
              <a:ext cx="572167" cy="572262"/>
            </a:xfrm>
            <a:prstGeom prst="rect">
              <a:avLst/>
            </a:prstGeom>
          </p:spPr>
          <p:txBody>
            <a:bodyPr lIns="0" tIns="0" rIns="0" bIns="0" rtlCol="0" anchor="t">
              <a:spAutoFit/>
            </a:bodyPr>
            <a:lstStyle/>
            <a:p>
              <a:pPr algn="r">
                <a:lnSpc>
                  <a:spcPts val="3888"/>
                </a:lnSpc>
              </a:pPr>
              <a:r>
                <a:rPr lang="en-US" sz="2400">
                  <a:solidFill>
                    <a:srgbClr val="13538A"/>
                  </a:solidFill>
                  <a:latin typeface="Aileron Regular Bold"/>
                </a:rPr>
                <a:t>08</a:t>
              </a:r>
            </a:p>
          </p:txBody>
        </p:sp>
        <p:sp>
          <p:nvSpPr>
            <p:cNvPr id="35" name="TextBox 35"/>
            <p:cNvSpPr txBox="1"/>
            <p:nvPr/>
          </p:nvSpPr>
          <p:spPr>
            <a:xfrm>
              <a:off x="1560988" y="433306"/>
              <a:ext cx="3107504" cy="1035685"/>
            </a:xfrm>
            <a:prstGeom prst="rect">
              <a:avLst/>
            </a:prstGeom>
          </p:spPr>
          <p:txBody>
            <a:bodyPr lIns="0" tIns="0" rIns="0" bIns="0" rtlCol="0" anchor="t">
              <a:spAutoFit/>
            </a:bodyPr>
            <a:lstStyle/>
            <a:p>
              <a:pPr>
                <a:lnSpc>
                  <a:spcPts val="3240"/>
                </a:lnSpc>
              </a:pPr>
              <a:r>
                <a:rPr lang="en-US" sz="2000" spc="180">
                  <a:solidFill>
                    <a:srgbClr val="FFFFFF"/>
                  </a:solidFill>
                  <a:latin typeface="Aileron Regular Italics"/>
                </a:rPr>
                <a:t>Льготы и преференции </a:t>
              </a:r>
            </a:p>
          </p:txBody>
        </p:sp>
      </p:grpSp>
      <p:grpSp>
        <p:nvGrpSpPr>
          <p:cNvPr id="36" name="Group 36"/>
          <p:cNvGrpSpPr/>
          <p:nvPr/>
        </p:nvGrpSpPr>
        <p:grpSpPr>
          <a:xfrm>
            <a:off x="13375027" y="6269387"/>
            <a:ext cx="3865258" cy="1454060"/>
            <a:chOff x="0" y="0"/>
            <a:chExt cx="5153677" cy="1938747"/>
          </a:xfrm>
        </p:grpSpPr>
        <p:sp>
          <p:nvSpPr>
            <p:cNvPr id="37" name="AutoShape 37"/>
            <p:cNvSpPr/>
            <p:nvPr/>
          </p:nvSpPr>
          <p:spPr>
            <a:xfrm>
              <a:off x="1075802" y="0"/>
              <a:ext cx="4077875" cy="1938747"/>
            </a:xfrm>
            <a:prstGeom prst="rect">
              <a:avLst/>
            </a:prstGeom>
            <a:solidFill>
              <a:srgbClr val="2C92D5"/>
            </a:solidFill>
          </p:spPr>
        </p:sp>
        <p:sp>
          <p:nvSpPr>
            <p:cNvPr id="38" name="AutoShape 38"/>
            <p:cNvSpPr/>
            <p:nvPr/>
          </p:nvSpPr>
          <p:spPr>
            <a:xfrm>
              <a:off x="0" y="0"/>
              <a:ext cx="1075802" cy="1938747"/>
            </a:xfrm>
            <a:prstGeom prst="rect">
              <a:avLst/>
            </a:prstGeom>
            <a:solidFill>
              <a:srgbClr val="2C92D5">
                <a:alpha val="19608"/>
              </a:srgbClr>
            </a:solidFill>
          </p:spPr>
        </p:sp>
        <p:sp>
          <p:nvSpPr>
            <p:cNvPr id="39" name="TextBox 39"/>
            <p:cNvSpPr txBox="1"/>
            <p:nvPr/>
          </p:nvSpPr>
          <p:spPr>
            <a:xfrm>
              <a:off x="251818" y="635617"/>
              <a:ext cx="572167" cy="572262"/>
            </a:xfrm>
            <a:prstGeom prst="rect">
              <a:avLst/>
            </a:prstGeom>
          </p:spPr>
          <p:txBody>
            <a:bodyPr lIns="0" tIns="0" rIns="0" bIns="0" rtlCol="0" anchor="t">
              <a:spAutoFit/>
            </a:bodyPr>
            <a:lstStyle/>
            <a:p>
              <a:pPr algn="r">
                <a:lnSpc>
                  <a:spcPts val="3888"/>
                </a:lnSpc>
              </a:pPr>
              <a:r>
                <a:rPr lang="en-US" sz="2400">
                  <a:solidFill>
                    <a:srgbClr val="13538A"/>
                  </a:solidFill>
                  <a:latin typeface="Aileron Regular Bold"/>
                </a:rPr>
                <a:t>09</a:t>
              </a:r>
            </a:p>
          </p:txBody>
        </p:sp>
        <p:sp>
          <p:nvSpPr>
            <p:cNvPr id="40" name="TextBox 40"/>
            <p:cNvSpPr txBox="1"/>
            <p:nvPr/>
          </p:nvSpPr>
          <p:spPr>
            <a:xfrm>
              <a:off x="1560988" y="681718"/>
              <a:ext cx="3107504" cy="489585"/>
            </a:xfrm>
            <a:prstGeom prst="rect">
              <a:avLst/>
            </a:prstGeom>
          </p:spPr>
          <p:txBody>
            <a:bodyPr lIns="0" tIns="0" rIns="0" bIns="0" rtlCol="0" anchor="t">
              <a:spAutoFit/>
            </a:bodyPr>
            <a:lstStyle/>
            <a:p>
              <a:pPr>
                <a:lnSpc>
                  <a:spcPts val="3240"/>
                </a:lnSpc>
              </a:pPr>
              <a:r>
                <a:rPr lang="en-US" sz="2000" spc="180" dirty="0">
                  <a:solidFill>
                    <a:srgbClr val="FFFFFF"/>
                  </a:solidFill>
                  <a:latin typeface="Aileron Regular Italics"/>
                </a:rPr>
                <a:t>Поддержка МСП</a:t>
              </a:r>
            </a:p>
          </p:txBody>
        </p:sp>
      </p:grpSp>
      <p:grpSp>
        <p:nvGrpSpPr>
          <p:cNvPr id="41" name="Group 41"/>
          <p:cNvGrpSpPr/>
          <p:nvPr/>
        </p:nvGrpSpPr>
        <p:grpSpPr>
          <a:xfrm>
            <a:off x="13375027" y="7982287"/>
            <a:ext cx="3865258" cy="1454060"/>
            <a:chOff x="0" y="0"/>
            <a:chExt cx="5153677" cy="1938747"/>
          </a:xfrm>
        </p:grpSpPr>
        <p:sp>
          <p:nvSpPr>
            <p:cNvPr id="42" name="AutoShape 42"/>
            <p:cNvSpPr/>
            <p:nvPr/>
          </p:nvSpPr>
          <p:spPr>
            <a:xfrm>
              <a:off x="1075802" y="0"/>
              <a:ext cx="4077875" cy="1938747"/>
            </a:xfrm>
            <a:prstGeom prst="rect">
              <a:avLst/>
            </a:prstGeom>
            <a:solidFill>
              <a:srgbClr val="2C92D5"/>
            </a:solidFill>
          </p:spPr>
        </p:sp>
        <p:sp>
          <p:nvSpPr>
            <p:cNvPr id="43" name="AutoShape 43"/>
            <p:cNvSpPr/>
            <p:nvPr/>
          </p:nvSpPr>
          <p:spPr>
            <a:xfrm>
              <a:off x="0" y="0"/>
              <a:ext cx="1075802" cy="1938747"/>
            </a:xfrm>
            <a:prstGeom prst="rect">
              <a:avLst/>
            </a:prstGeom>
            <a:solidFill>
              <a:srgbClr val="2C92D5">
                <a:alpha val="19608"/>
              </a:srgbClr>
            </a:solidFill>
          </p:spPr>
        </p:sp>
        <p:sp>
          <p:nvSpPr>
            <p:cNvPr id="44" name="TextBox 44"/>
            <p:cNvSpPr txBox="1"/>
            <p:nvPr/>
          </p:nvSpPr>
          <p:spPr>
            <a:xfrm>
              <a:off x="251818" y="635617"/>
              <a:ext cx="572167" cy="572262"/>
            </a:xfrm>
            <a:prstGeom prst="rect">
              <a:avLst/>
            </a:prstGeom>
          </p:spPr>
          <p:txBody>
            <a:bodyPr lIns="0" tIns="0" rIns="0" bIns="0" rtlCol="0" anchor="t">
              <a:spAutoFit/>
            </a:bodyPr>
            <a:lstStyle/>
            <a:p>
              <a:pPr algn="r">
                <a:lnSpc>
                  <a:spcPts val="3888"/>
                </a:lnSpc>
              </a:pPr>
              <a:r>
                <a:rPr lang="en-US" sz="2400">
                  <a:solidFill>
                    <a:srgbClr val="13538A"/>
                  </a:solidFill>
                  <a:latin typeface="Aileron Regular Bold"/>
                </a:rPr>
                <a:t>10</a:t>
              </a:r>
            </a:p>
          </p:txBody>
        </p:sp>
        <p:sp>
          <p:nvSpPr>
            <p:cNvPr id="45" name="TextBox 45"/>
            <p:cNvSpPr txBox="1"/>
            <p:nvPr/>
          </p:nvSpPr>
          <p:spPr>
            <a:xfrm>
              <a:off x="1560988" y="449943"/>
              <a:ext cx="3107504" cy="913384"/>
            </a:xfrm>
            <a:prstGeom prst="rect">
              <a:avLst/>
            </a:prstGeom>
          </p:spPr>
          <p:txBody>
            <a:bodyPr lIns="0" tIns="0" rIns="0" bIns="0" rtlCol="0" anchor="t">
              <a:spAutoFit/>
            </a:bodyPr>
            <a:lstStyle/>
            <a:p>
              <a:pPr>
                <a:lnSpc>
                  <a:spcPts val="2916"/>
                </a:lnSpc>
              </a:pPr>
              <a:r>
                <a:rPr lang="en-US" sz="1800" spc="162" dirty="0">
                  <a:solidFill>
                    <a:srgbClr val="FFFFFF"/>
                  </a:solidFill>
                  <a:latin typeface="Aileron Regular Italics"/>
                </a:rPr>
                <a:t>Информационные ресурсы</a:t>
              </a:r>
            </a:p>
          </p:txBody>
        </p:sp>
      </p:grpSp>
      <p:grpSp>
        <p:nvGrpSpPr>
          <p:cNvPr id="46" name="Group 46"/>
          <p:cNvGrpSpPr/>
          <p:nvPr/>
        </p:nvGrpSpPr>
        <p:grpSpPr>
          <a:xfrm>
            <a:off x="-228600" y="2005"/>
            <a:ext cx="9107122" cy="10284995"/>
            <a:chOff x="0" y="0"/>
            <a:chExt cx="1913890" cy="2325308"/>
          </a:xfrm>
        </p:grpSpPr>
        <p:sp>
          <p:nvSpPr>
            <p:cNvPr id="47" name="Freeform 47"/>
            <p:cNvSpPr/>
            <p:nvPr/>
          </p:nvSpPr>
          <p:spPr>
            <a:xfrm>
              <a:off x="0" y="0"/>
              <a:ext cx="1913890" cy="2325308"/>
            </a:xfrm>
            <a:custGeom>
              <a:avLst/>
              <a:gdLst/>
              <a:ahLst/>
              <a:cxnLst/>
              <a:rect l="l" t="t" r="r" b="b"/>
              <a:pathLst>
                <a:path w="1913890" h="2325308">
                  <a:moveTo>
                    <a:pt x="0" y="0"/>
                  </a:moveTo>
                  <a:lnTo>
                    <a:pt x="1913890" y="0"/>
                  </a:lnTo>
                  <a:lnTo>
                    <a:pt x="1913890" y="2325308"/>
                  </a:lnTo>
                  <a:lnTo>
                    <a:pt x="0" y="2325308"/>
                  </a:lnTo>
                  <a:close/>
                </a:path>
              </a:pathLst>
            </a:custGeom>
            <a:solidFill>
              <a:srgbClr val="13538A"/>
            </a:solidFill>
          </p:spPr>
        </p:sp>
      </p:grpSp>
      <p:sp>
        <p:nvSpPr>
          <p:cNvPr id="48" name="TextBox 48"/>
          <p:cNvSpPr txBox="1"/>
          <p:nvPr/>
        </p:nvSpPr>
        <p:spPr>
          <a:xfrm>
            <a:off x="10260181" y="1503882"/>
            <a:ext cx="2694517" cy="798195"/>
          </a:xfrm>
          <a:prstGeom prst="rect">
            <a:avLst/>
          </a:prstGeom>
        </p:spPr>
        <p:txBody>
          <a:bodyPr lIns="0" tIns="0" rIns="0" bIns="0" rtlCol="0" anchor="t">
            <a:spAutoFit/>
          </a:bodyPr>
          <a:lstStyle/>
          <a:p>
            <a:pPr>
              <a:lnSpc>
                <a:spcPts val="3240"/>
              </a:lnSpc>
            </a:pPr>
            <a:r>
              <a:rPr lang="en-US" sz="2000" spc="180">
                <a:solidFill>
                  <a:srgbClr val="FFFFFF"/>
                </a:solidFill>
                <a:latin typeface="Aileron Regular Italics"/>
              </a:rPr>
              <a:t>Инвестиционный паспорт</a:t>
            </a:r>
          </a:p>
        </p:txBody>
      </p:sp>
      <p:sp>
        <p:nvSpPr>
          <p:cNvPr id="49" name="TextBox 49"/>
          <p:cNvSpPr txBox="1"/>
          <p:nvPr/>
        </p:nvSpPr>
        <p:spPr>
          <a:xfrm>
            <a:off x="9297318" y="1659648"/>
            <a:ext cx="429125" cy="453009"/>
          </a:xfrm>
          <a:prstGeom prst="rect">
            <a:avLst/>
          </a:prstGeom>
        </p:spPr>
        <p:txBody>
          <a:bodyPr lIns="0" tIns="0" rIns="0" bIns="0" rtlCol="0" anchor="t">
            <a:spAutoFit/>
          </a:bodyPr>
          <a:lstStyle/>
          <a:p>
            <a:pPr algn="r">
              <a:lnSpc>
                <a:spcPts val="3888"/>
              </a:lnSpc>
            </a:pPr>
            <a:r>
              <a:rPr lang="en-US" sz="2400">
                <a:solidFill>
                  <a:srgbClr val="13538A"/>
                </a:solidFill>
                <a:latin typeface="Aileron Regular Bold"/>
              </a:rPr>
              <a:t>01</a:t>
            </a:r>
          </a:p>
        </p:txBody>
      </p:sp>
      <p:grpSp>
        <p:nvGrpSpPr>
          <p:cNvPr id="50" name="Group 50"/>
          <p:cNvGrpSpPr/>
          <p:nvPr/>
        </p:nvGrpSpPr>
        <p:grpSpPr>
          <a:xfrm>
            <a:off x="2249596" y="3368356"/>
            <a:ext cx="4650192" cy="3550288"/>
            <a:chOff x="0" y="0"/>
            <a:chExt cx="6200256" cy="4733718"/>
          </a:xfrm>
        </p:grpSpPr>
        <p:sp>
          <p:nvSpPr>
            <p:cNvPr id="51" name="TextBox 51"/>
            <p:cNvSpPr txBox="1"/>
            <p:nvPr/>
          </p:nvSpPr>
          <p:spPr>
            <a:xfrm>
              <a:off x="0" y="-66675"/>
              <a:ext cx="6200256" cy="2985135"/>
            </a:xfrm>
            <a:prstGeom prst="rect">
              <a:avLst/>
            </a:prstGeom>
          </p:spPr>
          <p:txBody>
            <a:bodyPr lIns="0" tIns="0" rIns="0" bIns="0" rtlCol="0" anchor="t">
              <a:spAutoFit/>
            </a:bodyPr>
            <a:lstStyle/>
            <a:p>
              <a:pPr algn="ctr">
                <a:lnSpc>
                  <a:spcPts val="4830"/>
                </a:lnSpc>
              </a:pPr>
              <a:r>
                <a:rPr lang="en-US" sz="3500" spc="105">
                  <a:solidFill>
                    <a:srgbClr val="FFFFFF"/>
                  </a:solidFill>
                  <a:latin typeface="Aileron Heavy Bold"/>
                </a:rPr>
                <a:t>Муниципальный инвестиционный стандарт</a:t>
              </a:r>
            </a:p>
            <a:p>
              <a:pPr algn="ctr">
                <a:lnSpc>
                  <a:spcPts val="3450"/>
                </a:lnSpc>
              </a:pPr>
              <a:r>
                <a:rPr lang="en-US" sz="2500" spc="75">
                  <a:solidFill>
                    <a:srgbClr val="FFFFFF"/>
                  </a:solidFill>
                  <a:latin typeface="Aileron Heavy Bold"/>
                </a:rPr>
                <a:t>Архангельской области</a:t>
              </a:r>
            </a:p>
          </p:txBody>
        </p:sp>
        <p:sp>
          <p:nvSpPr>
            <p:cNvPr id="52" name="TextBox 52"/>
            <p:cNvSpPr txBox="1"/>
            <p:nvPr/>
          </p:nvSpPr>
          <p:spPr>
            <a:xfrm>
              <a:off x="0" y="3200616"/>
              <a:ext cx="6200256" cy="1533102"/>
            </a:xfrm>
            <a:prstGeom prst="rect">
              <a:avLst/>
            </a:prstGeom>
          </p:spPr>
          <p:txBody>
            <a:bodyPr lIns="0" tIns="0" rIns="0" bIns="0" rtlCol="0" anchor="t">
              <a:spAutoFit/>
            </a:bodyPr>
            <a:lstStyle/>
            <a:p>
              <a:pPr algn="ctr">
                <a:lnSpc>
                  <a:spcPts val="4550"/>
                </a:lnSpc>
              </a:pPr>
              <a:r>
                <a:rPr lang="en-US" sz="2600" spc="130">
                  <a:solidFill>
                    <a:srgbClr val="FFFFFF"/>
                  </a:solidFill>
                  <a:latin typeface="Aileron Regular Bold"/>
                </a:rPr>
                <a:t>Версия 2.0</a:t>
              </a:r>
            </a:p>
            <a:p>
              <a:pPr algn="ctr">
                <a:lnSpc>
                  <a:spcPts val="5250"/>
                </a:lnSpc>
              </a:pPr>
              <a:r>
                <a:rPr lang="en-US" sz="3000" spc="150">
                  <a:solidFill>
                    <a:srgbClr val="FFFFFF"/>
                  </a:solidFill>
                  <a:latin typeface="Aileron Regular Bold"/>
                </a:rPr>
                <a:t>(МИС 2.0)</a:t>
              </a:r>
            </a:p>
          </p:txBody>
        </p:sp>
      </p:grpSp>
      <p:sp>
        <p:nvSpPr>
          <p:cNvPr id="53" name="TextBox 53"/>
          <p:cNvSpPr txBox="1"/>
          <p:nvPr/>
        </p:nvSpPr>
        <p:spPr>
          <a:xfrm>
            <a:off x="14545768" y="1503882"/>
            <a:ext cx="2694517" cy="798195"/>
          </a:xfrm>
          <a:prstGeom prst="rect">
            <a:avLst/>
          </a:prstGeom>
        </p:spPr>
        <p:txBody>
          <a:bodyPr lIns="0" tIns="0" rIns="0" bIns="0" rtlCol="0" anchor="t">
            <a:spAutoFit/>
          </a:bodyPr>
          <a:lstStyle/>
          <a:p>
            <a:pPr>
              <a:lnSpc>
                <a:spcPts val="3240"/>
              </a:lnSpc>
            </a:pPr>
            <a:r>
              <a:rPr lang="en-US" sz="2000" spc="180">
                <a:solidFill>
                  <a:srgbClr val="FFFFFF"/>
                </a:solidFill>
                <a:latin typeface="Aileron Regular Italics"/>
              </a:rPr>
              <a:t>Муниципальные услуги</a:t>
            </a:r>
          </a:p>
        </p:txBody>
      </p:sp>
      <p:sp>
        <p:nvSpPr>
          <p:cNvPr id="54" name="TextBox 54"/>
          <p:cNvSpPr txBox="1"/>
          <p:nvPr/>
        </p:nvSpPr>
        <p:spPr>
          <a:xfrm>
            <a:off x="13582905" y="1659648"/>
            <a:ext cx="429125" cy="453009"/>
          </a:xfrm>
          <a:prstGeom prst="rect">
            <a:avLst/>
          </a:prstGeom>
        </p:spPr>
        <p:txBody>
          <a:bodyPr lIns="0" tIns="0" rIns="0" bIns="0" rtlCol="0" anchor="t">
            <a:spAutoFit/>
          </a:bodyPr>
          <a:lstStyle/>
          <a:p>
            <a:pPr algn="r">
              <a:lnSpc>
                <a:spcPts val="3888"/>
              </a:lnSpc>
            </a:pPr>
            <a:r>
              <a:rPr lang="en-US" sz="2400">
                <a:solidFill>
                  <a:srgbClr val="13538A"/>
                </a:solidFill>
                <a:latin typeface="Aileron Regular Bold"/>
              </a:rPr>
              <a:t>06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129535" y="2747864"/>
            <a:ext cx="4000590" cy="6318275"/>
          </a:xfrm>
          <a:prstGeom prst="rect">
            <a:avLst/>
          </a:prstGeom>
        </p:spPr>
      </p:pic>
      <p:grpSp>
        <p:nvGrpSpPr>
          <p:cNvPr id="3" name="Group 3"/>
          <p:cNvGrpSpPr/>
          <p:nvPr/>
        </p:nvGrpSpPr>
        <p:grpSpPr>
          <a:xfrm>
            <a:off x="1487442" y="8028123"/>
            <a:ext cx="1284187" cy="1284187"/>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6EAE9"/>
            </a:solidFill>
          </p:spPr>
        </p:sp>
      </p:grpSp>
      <p:grpSp>
        <p:nvGrpSpPr>
          <p:cNvPr id="5" name="Group 5"/>
          <p:cNvGrpSpPr/>
          <p:nvPr/>
        </p:nvGrpSpPr>
        <p:grpSpPr>
          <a:xfrm>
            <a:off x="7263748" y="1222067"/>
            <a:ext cx="11024252" cy="9064933"/>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C92D5"/>
            </a:solidFill>
          </p:spPr>
        </p:sp>
      </p:grpSp>
      <p:grpSp>
        <p:nvGrpSpPr>
          <p:cNvPr id="7" name="Group 7"/>
          <p:cNvGrpSpPr/>
          <p:nvPr/>
        </p:nvGrpSpPr>
        <p:grpSpPr>
          <a:xfrm>
            <a:off x="7859813" y="2856293"/>
            <a:ext cx="1284187" cy="128418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6EAE9"/>
            </a:solidFill>
          </p:spPr>
        </p:sp>
      </p:grpSp>
      <p:grpSp>
        <p:nvGrpSpPr>
          <p:cNvPr id="9" name="Group 9"/>
          <p:cNvGrpSpPr/>
          <p:nvPr/>
        </p:nvGrpSpPr>
        <p:grpSpPr>
          <a:xfrm>
            <a:off x="7859813" y="5143500"/>
            <a:ext cx="1284187" cy="128418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6EAE9"/>
            </a:solidFill>
          </p:spPr>
        </p:sp>
      </p:grpSp>
      <p:sp>
        <p:nvSpPr>
          <p:cNvPr id="11" name="TextBox 11"/>
          <p:cNvSpPr txBox="1"/>
          <p:nvPr/>
        </p:nvSpPr>
        <p:spPr>
          <a:xfrm>
            <a:off x="9362203" y="7942398"/>
            <a:ext cx="6858000" cy="1393825"/>
          </a:xfrm>
          <a:prstGeom prst="rect">
            <a:avLst/>
          </a:prstGeom>
        </p:spPr>
        <p:txBody>
          <a:bodyPr lIns="0" tIns="0" rIns="0" bIns="0" rtlCol="0" anchor="t">
            <a:spAutoFit/>
          </a:bodyPr>
          <a:lstStyle/>
          <a:p>
            <a:pPr>
              <a:lnSpc>
                <a:spcPts val="5600"/>
              </a:lnSpc>
            </a:pPr>
            <a:r>
              <a:rPr lang="en-US" sz="4000">
                <a:solidFill>
                  <a:srgbClr val="000000"/>
                </a:solidFill>
                <a:latin typeface="Open Sans"/>
              </a:rPr>
              <a:t>ОЦЕНКА РЕГУЛИРУЮЩЕГО </a:t>
            </a:r>
          </a:p>
          <a:p>
            <a:pPr>
              <a:lnSpc>
                <a:spcPts val="5600"/>
              </a:lnSpc>
            </a:pPr>
            <a:r>
              <a:rPr lang="en-US" sz="4000">
                <a:solidFill>
                  <a:srgbClr val="000000"/>
                </a:solidFill>
                <a:latin typeface="Open Sans"/>
              </a:rPr>
              <a:t>ВОЗДЕЙСТВИЯ</a:t>
            </a:r>
          </a:p>
        </p:txBody>
      </p:sp>
      <p:sp>
        <p:nvSpPr>
          <p:cNvPr id="12" name="AutoShape 12"/>
          <p:cNvSpPr/>
          <p:nvPr/>
        </p:nvSpPr>
        <p:spPr>
          <a:xfrm>
            <a:off x="9321882" y="7980498"/>
            <a:ext cx="8592222" cy="0"/>
          </a:xfrm>
          <a:prstGeom prst="line">
            <a:avLst/>
          </a:prstGeom>
          <a:ln w="47625" cap="rnd">
            <a:solidFill>
              <a:srgbClr val="000000"/>
            </a:solidFill>
            <a:prstDash val="solid"/>
            <a:headEnd type="none" w="sm" len="sm"/>
            <a:tailEnd type="none" w="sm" len="sm"/>
          </a:ln>
        </p:spPr>
      </p:sp>
      <p:sp>
        <p:nvSpPr>
          <p:cNvPr id="13" name="TextBox 13"/>
          <p:cNvSpPr txBox="1"/>
          <p:nvPr/>
        </p:nvSpPr>
        <p:spPr>
          <a:xfrm>
            <a:off x="1940672" y="192567"/>
            <a:ext cx="15211531" cy="688975"/>
          </a:xfrm>
          <a:prstGeom prst="rect">
            <a:avLst/>
          </a:prstGeom>
        </p:spPr>
        <p:txBody>
          <a:bodyPr lIns="0" tIns="0" rIns="0" bIns="0" rtlCol="0" anchor="t">
            <a:spAutoFit/>
          </a:bodyPr>
          <a:lstStyle/>
          <a:p>
            <a:pPr>
              <a:lnSpc>
                <a:spcPts val="5600"/>
              </a:lnSpc>
            </a:pPr>
            <a:r>
              <a:rPr lang="en-US" sz="4000" dirty="0">
                <a:solidFill>
                  <a:srgbClr val="000000"/>
                </a:solidFill>
                <a:latin typeface="Open Sans"/>
              </a:rPr>
              <a:t>РЕАЛИЗАЦИЯ ПОЛОЖЕНИЙ МИС 2.0</a:t>
            </a:r>
          </a:p>
        </p:txBody>
      </p:sp>
      <p:sp>
        <p:nvSpPr>
          <p:cNvPr id="14" name="TextBox 14"/>
          <p:cNvSpPr txBox="1"/>
          <p:nvPr/>
        </p:nvSpPr>
        <p:spPr>
          <a:xfrm>
            <a:off x="1751809" y="8179044"/>
            <a:ext cx="377726" cy="887095"/>
          </a:xfrm>
          <a:prstGeom prst="rect">
            <a:avLst/>
          </a:prstGeom>
        </p:spPr>
        <p:txBody>
          <a:bodyPr lIns="0" tIns="0" rIns="0" bIns="0" rtlCol="0" anchor="t">
            <a:spAutoFit/>
          </a:bodyPr>
          <a:lstStyle/>
          <a:p>
            <a:pPr algn="ctr">
              <a:lnSpc>
                <a:spcPts val="7280"/>
              </a:lnSpc>
            </a:pPr>
            <a:r>
              <a:rPr lang="en-US" sz="5200">
                <a:solidFill>
                  <a:srgbClr val="000000"/>
                </a:solidFill>
                <a:latin typeface="Open Sans"/>
              </a:rPr>
              <a:t>1</a:t>
            </a:r>
          </a:p>
        </p:txBody>
      </p:sp>
      <p:sp>
        <p:nvSpPr>
          <p:cNvPr id="15" name="TextBox 15"/>
          <p:cNvSpPr txBox="1"/>
          <p:nvPr/>
        </p:nvSpPr>
        <p:spPr>
          <a:xfrm>
            <a:off x="9321882" y="3161627"/>
            <a:ext cx="6938643" cy="1205458"/>
          </a:xfrm>
          <a:prstGeom prst="rect">
            <a:avLst/>
          </a:prstGeom>
        </p:spPr>
        <p:txBody>
          <a:bodyPr lIns="0" tIns="0" rIns="0" bIns="0" rtlCol="0" anchor="t">
            <a:spAutoFit/>
          </a:bodyPr>
          <a:lstStyle/>
          <a:p>
            <a:pPr algn="ctr">
              <a:lnSpc>
                <a:spcPts val="4699"/>
              </a:lnSpc>
            </a:pPr>
            <a:r>
              <a:rPr lang="en-US" sz="3356" dirty="0" err="1" smtClean="0">
                <a:solidFill>
                  <a:srgbClr val="FFFFFF"/>
                </a:solidFill>
                <a:latin typeface="Open Sans"/>
              </a:rPr>
              <a:t>акту</a:t>
            </a:r>
            <a:r>
              <a:rPr lang="ru-RU" sz="3356" dirty="0" smtClean="0">
                <a:solidFill>
                  <a:srgbClr val="FFFFFF"/>
                </a:solidFill>
                <a:latin typeface="Open Sans"/>
              </a:rPr>
              <a:t>а</a:t>
            </a:r>
            <a:r>
              <a:rPr lang="en-US" sz="3356" dirty="0" err="1" smtClean="0">
                <a:solidFill>
                  <a:srgbClr val="FFFFFF"/>
                </a:solidFill>
                <a:latin typeface="Open Sans"/>
              </a:rPr>
              <a:t>лизированно</a:t>
            </a:r>
            <a:r>
              <a:rPr lang="en-US" sz="3356" dirty="0" smtClean="0">
                <a:solidFill>
                  <a:srgbClr val="FFFFFF"/>
                </a:solidFill>
                <a:latin typeface="Open Sans"/>
              </a:rPr>
              <a:t> </a:t>
            </a:r>
            <a:r>
              <a:rPr lang="en-US" sz="3356" dirty="0">
                <a:solidFill>
                  <a:srgbClr val="FFFFFF"/>
                </a:solidFill>
                <a:latin typeface="Open Sans"/>
              </a:rPr>
              <a:t>и </a:t>
            </a:r>
            <a:r>
              <a:rPr lang="en-US" sz="3356" dirty="0" err="1">
                <a:solidFill>
                  <a:srgbClr val="FFFFFF"/>
                </a:solidFill>
                <a:latin typeface="Open Sans"/>
              </a:rPr>
              <a:t>разработано</a:t>
            </a:r>
            <a:r>
              <a:rPr lang="en-US" sz="3356" dirty="0">
                <a:solidFill>
                  <a:srgbClr val="FFFFFF"/>
                </a:solidFill>
                <a:latin typeface="Open Sans"/>
              </a:rPr>
              <a:t> </a:t>
            </a:r>
          </a:p>
        </p:txBody>
      </p:sp>
      <p:sp>
        <p:nvSpPr>
          <p:cNvPr id="16" name="TextBox 16"/>
          <p:cNvSpPr txBox="1"/>
          <p:nvPr/>
        </p:nvSpPr>
        <p:spPr>
          <a:xfrm>
            <a:off x="8124181" y="3007214"/>
            <a:ext cx="377726" cy="887095"/>
          </a:xfrm>
          <a:prstGeom prst="rect">
            <a:avLst/>
          </a:prstGeom>
        </p:spPr>
        <p:txBody>
          <a:bodyPr lIns="0" tIns="0" rIns="0" bIns="0" rtlCol="0" anchor="t">
            <a:spAutoFit/>
          </a:bodyPr>
          <a:lstStyle/>
          <a:p>
            <a:pPr algn="ctr">
              <a:lnSpc>
                <a:spcPts val="7280"/>
              </a:lnSpc>
            </a:pPr>
            <a:r>
              <a:rPr lang="en-US" sz="5200">
                <a:solidFill>
                  <a:srgbClr val="000000"/>
                </a:solidFill>
                <a:latin typeface="Open Sans"/>
              </a:rPr>
              <a:t>2</a:t>
            </a:r>
          </a:p>
        </p:txBody>
      </p:sp>
      <p:sp>
        <p:nvSpPr>
          <p:cNvPr id="17" name="TextBox 17"/>
          <p:cNvSpPr txBox="1"/>
          <p:nvPr/>
        </p:nvSpPr>
        <p:spPr>
          <a:xfrm>
            <a:off x="9353966" y="1566423"/>
            <a:ext cx="6724234" cy="1077218"/>
          </a:xfrm>
          <a:prstGeom prst="rect">
            <a:avLst/>
          </a:prstGeom>
        </p:spPr>
        <p:txBody>
          <a:bodyPr wrap="square" lIns="0" tIns="0" rIns="0" bIns="0" rtlCol="0" anchor="t">
            <a:spAutoFit/>
          </a:bodyPr>
          <a:lstStyle/>
          <a:p>
            <a:pPr algn="ctr">
              <a:lnSpc>
                <a:spcPts val="8400"/>
              </a:lnSpc>
            </a:pPr>
            <a:r>
              <a:rPr lang="ru-RU" sz="6000" dirty="0" err="1">
                <a:solidFill>
                  <a:srgbClr val="FFFFFF"/>
                </a:solidFill>
                <a:latin typeface="Open Sans Extra Bold"/>
              </a:rPr>
              <a:t>б</a:t>
            </a:r>
            <a:r>
              <a:rPr lang="en-US" sz="6000" dirty="0" err="1" smtClean="0">
                <a:solidFill>
                  <a:srgbClr val="FFFFFF"/>
                </a:solidFill>
                <a:latin typeface="Open Sans Extra Bold"/>
              </a:rPr>
              <a:t>олее</a:t>
            </a:r>
            <a:r>
              <a:rPr lang="en-US" sz="6000" dirty="0" smtClean="0">
                <a:solidFill>
                  <a:srgbClr val="FFFFFF"/>
                </a:solidFill>
                <a:latin typeface="Open Sans Extra Bold"/>
              </a:rPr>
              <a:t> 30</a:t>
            </a:r>
            <a:r>
              <a:rPr lang="ru-RU" sz="6000" dirty="0" smtClean="0">
                <a:solidFill>
                  <a:srgbClr val="FFFFFF"/>
                </a:solidFill>
                <a:latin typeface="Open Sans Extra Bold"/>
              </a:rPr>
              <a:t> </a:t>
            </a:r>
            <a:r>
              <a:rPr lang="en-US" sz="6000" dirty="0" smtClean="0">
                <a:solidFill>
                  <a:srgbClr val="FFFFFF"/>
                </a:solidFill>
                <a:latin typeface="Open Sans Extra Bold"/>
              </a:rPr>
              <a:t>НПА</a:t>
            </a:r>
            <a:endParaRPr lang="en-US" sz="6000" dirty="0">
              <a:solidFill>
                <a:srgbClr val="FFFFFF"/>
              </a:solidFill>
              <a:latin typeface="Open Sans Extra Bold"/>
            </a:endParaRPr>
          </a:p>
        </p:txBody>
      </p:sp>
      <p:sp>
        <p:nvSpPr>
          <p:cNvPr id="18" name="TextBox 18"/>
          <p:cNvSpPr txBox="1"/>
          <p:nvPr/>
        </p:nvSpPr>
        <p:spPr>
          <a:xfrm>
            <a:off x="8124181" y="5294421"/>
            <a:ext cx="377726" cy="887095"/>
          </a:xfrm>
          <a:prstGeom prst="rect">
            <a:avLst/>
          </a:prstGeom>
        </p:spPr>
        <p:txBody>
          <a:bodyPr lIns="0" tIns="0" rIns="0" bIns="0" rtlCol="0" anchor="t">
            <a:spAutoFit/>
          </a:bodyPr>
          <a:lstStyle/>
          <a:p>
            <a:pPr algn="ctr">
              <a:lnSpc>
                <a:spcPts val="7280"/>
              </a:lnSpc>
            </a:pPr>
            <a:r>
              <a:rPr lang="en-US" sz="5200">
                <a:solidFill>
                  <a:srgbClr val="000000"/>
                </a:solidFill>
                <a:latin typeface="Open Sans"/>
              </a:rPr>
              <a:t>3</a:t>
            </a:r>
          </a:p>
        </p:txBody>
      </p:sp>
      <p:sp>
        <p:nvSpPr>
          <p:cNvPr id="19" name="TextBox 19"/>
          <p:cNvSpPr txBox="1"/>
          <p:nvPr/>
        </p:nvSpPr>
        <p:spPr>
          <a:xfrm>
            <a:off x="9321882" y="5048250"/>
            <a:ext cx="5280124" cy="887095"/>
          </a:xfrm>
          <a:prstGeom prst="rect">
            <a:avLst/>
          </a:prstGeom>
        </p:spPr>
        <p:txBody>
          <a:bodyPr lIns="0" tIns="0" rIns="0" bIns="0" rtlCol="0" anchor="t">
            <a:spAutoFit/>
          </a:bodyPr>
          <a:lstStyle/>
          <a:p>
            <a:pPr algn="ctr">
              <a:lnSpc>
                <a:spcPts val="7280"/>
              </a:lnSpc>
            </a:pPr>
            <a:r>
              <a:rPr lang="en-US" sz="5200" dirty="0" err="1">
                <a:solidFill>
                  <a:srgbClr val="FFFFFF"/>
                </a:solidFill>
                <a:latin typeface="Open Sans"/>
              </a:rPr>
              <a:t>Совет</a:t>
            </a:r>
            <a:r>
              <a:rPr lang="en-US" sz="5200" dirty="0">
                <a:solidFill>
                  <a:srgbClr val="FFFFFF"/>
                </a:solidFill>
                <a:latin typeface="Open Sans"/>
              </a:rPr>
              <a:t> </a:t>
            </a:r>
            <a:r>
              <a:rPr lang="en-US" sz="5200" dirty="0" err="1">
                <a:solidFill>
                  <a:srgbClr val="FFFFFF"/>
                </a:solidFill>
                <a:latin typeface="Open Sans"/>
              </a:rPr>
              <a:t>при</a:t>
            </a:r>
            <a:r>
              <a:rPr lang="en-US" sz="5200" dirty="0">
                <a:solidFill>
                  <a:srgbClr val="FFFFFF"/>
                </a:solidFill>
                <a:latin typeface="Open Sans"/>
              </a:rPr>
              <a:t> </a:t>
            </a:r>
            <a:r>
              <a:rPr lang="en-US" sz="5200" dirty="0" err="1">
                <a:solidFill>
                  <a:srgbClr val="FFFFFF"/>
                </a:solidFill>
                <a:latin typeface="Open Sans"/>
              </a:rPr>
              <a:t>Главе</a:t>
            </a:r>
            <a:endParaRPr lang="en-US" sz="5200" dirty="0">
              <a:solidFill>
                <a:srgbClr val="FFFFFF"/>
              </a:solidFill>
              <a:latin typeface="Open Sans"/>
            </a:endParaRPr>
          </a:p>
        </p:txBody>
      </p:sp>
      <p:sp>
        <p:nvSpPr>
          <p:cNvPr id="20" name="TextBox 20"/>
          <p:cNvSpPr txBox="1"/>
          <p:nvPr/>
        </p:nvSpPr>
        <p:spPr>
          <a:xfrm>
            <a:off x="7263748" y="6332437"/>
            <a:ext cx="9396391" cy="887095"/>
          </a:xfrm>
          <a:prstGeom prst="rect">
            <a:avLst/>
          </a:prstGeom>
        </p:spPr>
        <p:txBody>
          <a:bodyPr lIns="0" tIns="0" rIns="0" bIns="0" rtlCol="0" anchor="t">
            <a:spAutoFit/>
          </a:bodyPr>
          <a:lstStyle/>
          <a:p>
            <a:pPr algn="ctr">
              <a:lnSpc>
                <a:spcPts val="7280"/>
              </a:lnSpc>
            </a:pPr>
            <a:r>
              <a:rPr lang="en-US" sz="5200">
                <a:solidFill>
                  <a:srgbClr val="FFFFFF"/>
                </a:solidFill>
                <a:latin typeface="Open Sans"/>
              </a:rPr>
              <a:t>Совет при Главе</a:t>
            </a:r>
          </a:p>
        </p:txBody>
      </p:sp>
      <p:sp>
        <p:nvSpPr>
          <p:cNvPr id="21" name="TextBox 21"/>
          <p:cNvSpPr txBox="1"/>
          <p:nvPr/>
        </p:nvSpPr>
        <p:spPr>
          <a:xfrm>
            <a:off x="9321882" y="5900787"/>
            <a:ext cx="8592222" cy="526900"/>
          </a:xfrm>
          <a:prstGeom prst="rect">
            <a:avLst/>
          </a:prstGeom>
        </p:spPr>
        <p:txBody>
          <a:bodyPr lIns="0" tIns="0" rIns="0" bIns="0" rtlCol="0" anchor="t">
            <a:spAutoFit/>
          </a:bodyPr>
          <a:lstStyle/>
          <a:p>
            <a:pPr algn="ctr">
              <a:lnSpc>
                <a:spcPts val="4352"/>
              </a:lnSpc>
            </a:pPr>
            <a:r>
              <a:rPr lang="en-US" sz="3109">
                <a:solidFill>
                  <a:srgbClr val="FFFFFF"/>
                </a:solidFill>
                <a:latin typeface="Open Sans Light"/>
              </a:rPr>
              <a:t>по развитию инвестиционной деятельности</a:t>
            </a:r>
          </a:p>
        </p:txBody>
      </p:sp>
      <p:sp>
        <p:nvSpPr>
          <p:cNvPr id="22" name="TextBox 22"/>
          <p:cNvSpPr txBox="1"/>
          <p:nvPr/>
        </p:nvSpPr>
        <p:spPr>
          <a:xfrm>
            <a:off x="9321882" y="7162382"/>
            <a:ext cx="8592222" cy="526900"/>
          </a:xfrm>
          <a:prstGeom prst="rect">
            <a:avLst/>
          </a:prstGeom>
        </p:spPr>
        <p:txBody>
          <a:bodyPr lIns="0" tIns="0" rIns="0" bIns="0" rtlCol="0" anchor="t">
            <a:spAutoFit/>
          </a:bodyPr>
          <a:lstStyle/>
          <a:p>
            <a:pPr algn="ctr">
              <a:lnSpc>
                <a:spcPts val="4352"/>
              </a:lnSpc>
            </a:pPr>
            <a:r>
              <a:rPr lang="en-US" sz="3109">
                <a:solidFill>
                  <a:srgbClr val="FFFFFF"/>
                </a:solidFill>
                <a:latin typeface="Open Sans Light"/>
              </a:rPr>
              <a:t>по малому и среднему предпринимательству</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796770" y="2232427"/>
            <a:ext cx="9952646" cy="5105449"/>
          </a:xfrm>
          <a:prstGeom prst="rect">
            <a:avLst/>
          </a:prstGeom>
        </p:spPr>
      </p:pic>
      <p:grpSp>
        <p:nvGrpSpPr>
          <p:cNvPr id="3" name="Group 3"/>
          <p:cNvGrpSpPr/>
          <p:nvPr/>
        </p:nvGrpSpPr>
        <p:grpSpPr>
          <a:xfrm>
            <a:off x="1349155" y="5143500"/>
            <a:ext cx="1284187" cy="1284187"/>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6EAE9"/>
            </a:solidFill>
          </p:spPr>
        </p:sp>
      </p:grpSp>
      <p:grpSp>
        <p:nvGrpSpPr>
          <p:cNvPr id="5" name="Group 5"/>
          <p:cNvGrpSpPr/>
          <p:nvPr/>
        </p:nvGrpSpPr>
        <p:grpSpPr>
          <a:xfrm>
            <a:off x="11749416" y="-38524"/>
            <a:ext cx="6081383" cy="10325524"/>
            <a:chOff x="0" y="0"/>
            <a:chExt cx="2051555" cy="3694928"/>
          </a:xfrm>
        </p:grpSpPr>
        <p:sp>
          <p:nvSpPr>
            <p:cNvPr id="6" name="Freeform 6"/>
            <p:cNvSpPr/>
            <p:nvPr/>
          </p:nvSpPr>
          <p:spPr>
            <a:xfrm>
              <a:off x="0" y="0"/>
              <a:ext cx="2051555" cy="3694928"/>
            </a:xfrm>
            <a:custGeom>
              <a:avLst/>
              <a:gdLst/>
              <a:ahLst/>
              <a:cxnLst/>
              <a:rect l="l" t="t" r="r" b="b"/>
              <a:pathLst>
                <a:path w="2051555" h="3694928">
                  <a:moveTo>
                    <a:pt x="0" y="0"/>
                  </a:moveTo>
                  <a:lnTo>
                    <a:pt x="2051555" y="0"/>
                  </a:lnTo>
                  <a:lnTo>
                    <a:pt x="2051555" y="3694928"/>
                  </a:lnTo>
                  <a:lnTo>
                    <a:pt x="0" y="3694928"/>
                  </a:lnTo>
                  <a:close/>
                </a:path>
              </a:pathLst>
            </a:custGeom>
            <a:solidFill>
              <a:srgbClr val="2C92D5"/>
            </a:solidFill>
          </p:spPr>
        </p:sp>
      </p:grpSp>
      <p:grpSp>
        <p:nvGrpSpPr>
          <p:cNvPr id="7" name="Group 7"/>
          <p:cNvGrpSpPr/>
          <p:nvPr/>
        </p:nvGrpSpPr>
        <p:grpSpPr>
          <a:xfrm>
            <a:off x="11554939" y="616006"/>
            <a:ext cx="8367218" cy="5221101"/>
            <a:chOff x="-808689" y="-104775"/>
            <a:chExt cx="11156290" cy="6961470"/>
          </a:xfrm>
        </p:grpSpPr>
        <p:sp>
          <p:nvSpPr>
            <p:cNvPr id="8" name="TextBox 8"/>
            <p:cNvSpPr txBox="1"/>
            <p:nvPr/>
          </p:nvSpPr>
          <p:spPr>
            <a:xfrm>
              <a:off x="55567" y="2162691"/>
              <a:ext cx="10292034" cy="1314450"/>
            </a:xfrm>
            <a:prstGeom prst="rect">
              <a:avLst/>
            </a:prstGeom>
          </p:spPr>
          <p:txBody>
            <a:bodyPr lIns="0" tIns="0" rIns="0" bIns="0" rtlCol="0" anchor="t">
              <a:spAutoFit/>
            </a:bodyPr>
            <a:lstStyle/>
            <a:p>
              <a:pPr algn="just">
                <a:lnSpc>
                  <a:spcPts val="7350"/>
                </a:lnSpc>
              </a:pPr>
              <a:r>
                <a:rPr lang="en-US" sz="7000" spc="140" dirty="0">
                  <a:solidFill>
                    <a:srgbClr val="FFFFFF"/>
                  </a:solidFill>
                  <a:latin typeface="Peace Sans"/>
                </a:rPr>
                <a:t>        </a:t>
              </a:r>
              <a:r>
                <a:rPr lang="ru-RU" sz="7000" spc="140" dirty="0" smtClean="0">
                  <a:solidFill>
                    <a:srgbClr val="FFFFFF"/>
                  </a:solidFill>
                  <a:latin typeface="Peace Sans"/>
                </a:rPr>
                <a:t>9,2</a:t>
              </a:r>
              <a:r>
                <a:rPr lang="en-US" sz="7000" spc="140" dirty="0" smtClean="0">
                  <a:solidFill>
                    <a:srgbClr val="FFFFFF"/>
                  </a:solidFill>
                  <a:latin typeface="Peace Sans"/>
                </a:rPr>
                <a:t> </a:t>
              </a:r>
              <a:endParaRPr lang="en-US" sz="7000" spc="140" dirty="0">
                <a:solidFill>
                  <a:srgbClr val="FFFFFF"/>
                </a:solidFill>
                <a:latin typeface="Peace Sans"/>
              </a:endParaRPr>
            </a:p>
          </p:txBody>
        </p:sp>
        <p:sp>
          <p:nvSpPr>
            <p:cNvPr id="9" name="TextBox 9"/>
            <p:cNvSpPr txBox="1"/>
            <p:nvPr/>
          </p:nvSpPr>
          <p:spPr>
            <a:xfrm>
              <a:off x="-68553" y="3786579"/>
              <a:ext cx="8463234" cy="890058"/>
            </a:xfrm>
            <a:prstGeom prst="rect">
              <a:avLst/>
            </a:prstGeom>
          </p:spPr>
          <p:txBody>
            <a:bodyPr lIns="0" tIns="0" rIns="0" bIns="0" rtlCol="0" anchor="t">
              <a:spAutoFit/>
            </a:bodyPr>
            <a:lstStyle/>
            <a:p>
              <a:pPr>
                <a:lnSpc>
                  <a:spcPts val="5600"/>
                </a:lnSpc>
              </a:pPr>
              <a:r>
                <a:rPr lang="en-US" sz="4000" spc="480" dirty="0">
                  <a:solidFill>
                    <a:srgbClr val="FFFFFF"/>
                  </a:solidFill>
                  <a:latin typeface="Fira Sans Light"/>
                </a:rPr>
                <a:t>    </a:t>
              </a:r>
              <a:r>
                <a:rPr lang="en-US" sz="4000" spc="480" dirty="0">
                  <a:solidFill>
                    <a:srgbClr val="FFFFFF"/>
                  </a:solidFill>
                  <a:latin typeface="Fira Sans Light Bold"/>
                </a:rPr>
                <a:t>МЛРД РУБЛЕЙ</a:t>
              </a:r>
            </a:p>
          </p:txBody>
        </p:sp>
        <p:sp>
          <p:nvSpPr>
            <p:cNvPr id="10" name="TextBox 10"/>
            <p:cNvSpPr txBox="1"/>
            <p:nvPr/>
          </p:nvSpPr>
          <p:spPr>
            <a:xfrm>
              <a:off x="-808689" y="5027133"/>
              <a:ext cx="8405245" cy="1829562"/>
            </a:xfrm>
            <a:prstGeom prst="rect">
              <a:avLst/>
            </a:prstGeom>
          </p:spPr>
          <p:txBody>
            <a:bodyPr wrap="square" lIns="0" tIns="0" rIns="0" bIns="0" rtlCol="0" anchor="t">
              <a:spAutoFit/>
            </a:bodyPr>
            <a:lstStyle/>
            <a:p>
              <a:pPr algn="ctr">
                <a:lnSpc>
                  <a:spcPts val="2100"/>
                </a:lnSpc>
              </a:pPr>
              <a:r>
                <a:rPr lang="ru-RU" sz="2000" spc="179" dirty="0" smtClean="0">
                  <a:solidFill>
                    <a:srgbClr val="FFFFFF"/>
                  </a:solidFill>
                  <a:latin typeface="Fira Sans Light"/>
                </a:rPr>
                <a:t>На территории муниципального образования «Северодвинск» реализуется</a:t>
              </a:r>
            </a:p>
            <a:p>
              <a:pPr algn="ctr">
                <a:lnSpc>
                  <a:spcPts val="2100"/>
                </a:lnSpc>
              </a:pPr>
              <a:r>
                <a:rPr lang="ru-RU" sz="2000" spc="179" dirty="0" smtClean="0">
                  <a:solidFill>
                    <a:srgbClr val="FFFFFF"/>
                  </a:solidFill>
                  <a:latin typeface="Fira Sans Light"/>
                </a:rPr>
                <a:t> 3 </a:t>
              </a:r>
              <a:r>
                <a:rPr lang="en-US" sz="2000" dirty="0" err="1" smtClean="0">
                  <a:solidFill>
                    <a:srgbClr val="FFFFFF"/>
                  </a:solidFill>
                  <a:latin typeface="Fira Sans Light"/>
                </a:rPr>
                <a:t>масштабн</a:t>
              </a:r>
              <a:r>
                <a:rPr lang="ru-RU" sz="2000" dirty="0" err="1" smtClean="0">
                  <a:solidFill>
                    <a:srgbClr val="FFFFFF"/>
                  </a:solidFill>
                  <a:latin typeface="Fira Sans Light"/>
                </a:rPr>
                <a:t>ых</a:t>
              </a:r>
              <a:r>
                <a:rPr lang="en-US" sz="2000" dirty="0" smtClean="0">
                  <a:solidFill>
                    <a:srgbClr val="FFFFFF"/>
                  </a:solidFill>
                  <a:latin typeface="Fira Sans Light"/>
                </a:rPr>
                <a:t> </a:t>
              </a:r>
              <a:r>
                <a:rPr lang="en-US" sz="2000" dirty="0" err="1" smtClean="0">
                  <a:solidFill>
                    <a:srgbClr val="FFFFFF"/>
                  </a:solidFill>
                  <a:latin typeface="Fira Sans Light"/>
                </a:rPr>
                <a:t>инвестиционн</a:t>
              </a:r>
              <a:r>
                <a:rPr lang="ru-RU" sz="2000" dirty="0" err="1" smtClean="0">
                  <a:solidFill>
                    <a:srgbClr val="FFFFFF"/>
                  </a:solidFill>
                  <a:latin typeface="Fira Sans Light"/>
                </a:rPr>
                <a:t>ых</a:t>
              </a:r>
              <a:r>
                <a:rPr lang="en-US" sz="2000" dirty="0" smtClean="0">
                  <a:solidFill>
                    <a:srgbClr val="FFFFFF"/>
                  </a:solidFill>
                  <a:latin typeface="Fira Sans Light"/>
                </a:rPr>
                <a:t> </a:t>
              </a:r>
              <a:r>
                <a:rPr lang="en-US" sz="2000" dirty="0" err="1" smtClean="0">
                  <a:solidFill>
                    <a:srgbClr val="FFFFFF"/>
                  </a:solidFill>
                  <a:latin typeface="Fira Sans Light"/>
                </a:rPr>
                <a:t>проекта</a:t>
              </a:r>
              <a:endParaRPr lang="ru-RU" sz="2000" dirty="0" smtClean="0">
                <a:solidFill>
                  <a:srgbClr val="FFFFFF"/>
                </a:solidFill>
                <a:latin typeface="Fira Sans Light"/>
              </a:endParaRPr>
            </a:p>
            <a:p>
              <a:pPr algn="ctr">
                <a:lnSpc>
                  <a:spcPts val="2100"/>
                </a:lnSpc>
              </a:pPr>
              <a:r>
                <a:rPr lang="ru-RU" sz="2000" dirty="0" smtClean="0">
                  <a:solidFill>
                    <a:srgbClr val="FFFFFF"/>
                  </a:solidFill>
                  <a:latin typeface="Fira Sans Light"/>
                </a:rPr>
                <a:t> </a:t>
              </a:r>
              <a:r>
                <a:rPr lang="en-US" sz="2000" dirty="0" smtClean="0">
                  <a:solidFill>
                    <a:srgbClr val="FFFFFF"/>
                  </a:solidFill>
                  <a:latin typeface="Fira Sans Light"/>
                </a:rPr>
                <a:t>в </a:t>
              </a:r>
              <a:r>
                <a:rPr lang="en-US" sz="2000" dirty="0" err="1">
                  <a:solidFill>
                    <a:srgbClr val="FFFFFF"/>
                  </a:solidFill>
                  <a:latin typeface="Fira Sans Light"/>
                </a:rPr>
                <a:t>сфере</a:t>
              </a:r>
              <a:r>
                <a:rPr lang="en-US" sz="2000" dirty="0">
                  <a:solidFill>
                    <a:srgbClr val="FFFFFF"/>
                  </a:solidFill>
                  <a:latin typeface="Fira Sans Light"/>
                </a:rPr>
                <a:t> </a:t>
              </a:r>
              <a:r>
                <a:rPr lang="en-US" sz="2000" dirty="0" err="1">
                  <a:solidFill>
                    <a:srgbClr val="FFFFFF"/>
                  </a:solidFill>
                  <a:latin typeface="Fira Sans Light"/>
                </a:rPr>
                <a:t>строительства</a:t>
              </a:r>
              <a:endParaRPr lang="en-US" sz="2000" dirty="0">
                <a:solidFill>
                  <a:srgbClr val="FFFFFF"/>
                </a:solidFill>
                <a:latin typeface="Fira Sans Light"/>
              </a:endParaRPr>
            </a:p>
            <a:p>
              <a:pPr algn="l">
                <a:lnSpc>
                  <a:spcPts val="2250"/>
                </a:lnSpc>
              </a:pPr>
              <a:endParaRPr lang="en-US" sz="1500" spc="179" dirty="0">
                <a:solidFill>
                  <a:srgbClr val="FFFFFF"/>
                </a:solidFill>
                <a:latin typeface="Fira Sans Light"/>
              </a:endParaRPr>
            </a:p>
          </p:txBody>
        </p:sp>
        <p:sp>
          <p:nvSpPr>
            <p:cNvPr id="11" name="TextBox 11"/>
            <p:cNvSpPr txBox="1"/>
            <p:nvPr/>
          </p:nvSpPr>
          <p:spPr>
            <a:xfrm>
              <a:off x="0" y="-104775"/>
              <a:ext cx="8463234" cy="1196910"/>
            </a:xfrm>
            <a:prstGeom prst="rect">
              <a:avLst/>
            </a:prstGeom>
          </p:spPr>
          <p:txBody>
            <a:bodyPr lIns="0" tIns="0" rIns="0" bIns="0" rtlCol="0" anchor="t">
              <a:spAutoFit/>
            </a:bodyPr>
            <a:lstStyle/>
            <a:p>
              <a:pPr>
                <a:lnSpc>
                  <a:spcPts val="7000"/>
                </a:lnSpc>
              </a:pPr>
              <a:r>
                <a:rPr lang="en-US" sz="5000" spc="600" dirty="0">
                  <a:solidFill>
                    <a:srgbClr val="FFFFFF"/>
                  </a:solidFill>
                  <a:latin typeface="Fira Sans Light Bold"/>
                </a:rPr>
                <a:t>    </a:t>
              </a:r>
              <a:r>
                <a:rPr lang="en-US" sz="5000" spc="600" dirty="0" smtClean="0">
                  <a:solidFill>
                    <a:srgbClr val="FFFFFF"/>
                  </a:solidFill>
                  <a:latin typeface="Fira Sans Light Bold"/>
                </a:rPr>
                <a:t>202</a:t>
              </a:r>
              <a:r>
                <a:rPr lang="ru-RU" sz="5000" spc="600" dirty="0" smtClean="0">
                  <a:solidFill>
                    <a:srgbClr val="FFFFFF"/>
                  </a:solidFill>
                  <a:latin typeface="Fira Sans Light Bold"/>
                </a:rPr>
                <a:t>1</a:t>
              </a:r>
              <a:r>
                <a:rPr lang="en-US" sz="5000" spc="600" dirty="0" smtClean="0">
                  <a:solidFill>
                    <a:srgbClr val="FFFFFF"/>
                  </a:solidFill>
                  <a:latin typeface="Fira Sans Light Bold"/>
                </a:rPr>
                <a:t> </a:t>
              </a:r>
              <a:r>
                <a:rPr lang="en-US" sz="5000" spc="600" dirty="0">
                  <a:solidFill>
                    <a:srgbClr val="FFFFFF"/>
                  </a:solidFill>
                  <a:latin typeface="Fira Sans Light Bold"/>
                </a:rPr>
                <a:t>ГОД: </a:t>
              </a:r>
            </a:p>
          </p:txBody>
        </p:sp>
      </p:grpSp>
      <p:sp>
        <p:nvSpPr>
          <p:cNvPr id="12" name="TextBox 12"/>
          <p:cNvSpPr txBox="1"/>
          <p:nvPr/>
        </p:nvSpPr>
        <p:spPr>
          <a:xfrm>
            <a:off x="1613522" y="5294421"/>
            <a:ext cx="377726" cy="887095"/>
          </a:xfrm>
          <a:prstGeom prst="rect">
            <a:avLst/>
          </a:prstGeom>
        </p:spPr>
        <p:txBody>
          <a:bodyPr lIns="0" tIns="0" rIns="0" bIns="0" rtlCol="0" anchor="t">
            <a:spAutoFit/>
          </a:bodyPr>
          <a:lstStyle/>
          <a:p>
            <a:pPr algn="ctr">
              <a:lnSpc>
                <a:spcPts val="7280"/>
              </a:lnSpc>
            </a:pPr>
            <a:r>
              <a:rPr lang="en-US" sz="5200">
                <a:solidFill>
                  <a:srgbClr val="000000"/>
                </a:solidFill>
                <a:latin typeface="Open Sans"/>
              </a:rPr>
              <a:t>4</a:t>
            </a:r>
          </a:p>
        </p:txBody>
      </p:sp>
      <p:sp>
        <p:nvSpPr>
          <p:cNvPr id="13" name="TextBox 13"/>
          <p:cNvSpPr txBox="1"/>
          <p:nvPr/>
        </p:nvSpPr>
        <p:spPr>
          <a:xfrm>
            <a:off x="1985633" y="7094354"/>
            <a:ext cx="5245298" cy="887095"/>
          </a:xfrm>
          <a:prstGeom prst="rect">
            <a:avLst/>
          </a:prstGeom>
        </p:spPr>
        <p:txBody>
          <a:bodyPr lIns="0" tIns="0" rIns="0" bIns="0" rtlCol="0" anchor="t">
            <a:spAutoFit/>
          </a:bodyPr>
          <a:lstStyle/>
          <a:p>
            <a:pPr algn="ctr">
              <a:lnSpc>
                <a:spcPts val="7280"/>
              </a:lnSpc>
            </a:pPr>
            <a:r>
              <a:rPr lang="en-US" sz="5200">
                <a:solidFill>
                  <a:srgbClr val="000000"/>
                </a:solidFill>
                <a:latin typeface="Open Sans"/>
              </a:rPr>
              <a:t>Сопровождение</a:t>
            </a:r>
          </a:p>
        </p:txBody>
      </p:sp>
      <p:sp>
        <p:nvSpPr>
          <p:cNvPr id="14" name="TextBox 14"/>
          <p:cNvSpPr txBox="1"/>
          <p:nvPr/>
        </p:nvSpPr>
        <p:spPr>
          <a:xfrm>
            <a:off x="1985633" y="7933824"/>
            <a:ext cx="8929801" cy="349250"/>
          </a:xfrm>
          <a:prstGeom prst="rect">
            <a:avLst/>
          </a:prstGeom>
        </p:spPr>
        <p:txBody>
          <a:bodyPr lIns="0" tIns="0" rIns="0" bIns="0" rtlCol="0" anchor="t">
            <a:spAutoFit/>
          </a:bodyPr>
          <a:lstStyle/>
          <a:p>
            <a:pPr algn="l">
              <a:lnSpc>
                <a:spcPts val="2800"/>
              </a:lnSpc>
            </a:pPr>
            <a:r>
              <a:rPr lang="en-US" sz="2000">
                <a:solidFill>
                  <a:srgbClr val="000000"/>
                </a:solidFill>
                <a:latin typeface="Open Sans Light"/>
              </a:rPr>
              <a:t>инвестиционных проектов в приоритетных направлениях экономики  </a:t>
            </a:r>
          </a:p>
        </p:txBody>
      </p:sp>
      <p:sp>
        <p:nvSpPr>
          <p:cNvPr id="15" name="TextBox 15"/>
          <p:cNvSpPr txBox="1"/>
          <p:nvPr/>
        </p:nvSpPr>
        <p:spPr>
          <a:xfrm>
            <a:off x="12371000" y="4418697"/>
            <a:ext cx="4894362" cy="252954"/>
          </a:xfrm>
          <a:prstGeom prst="rect">
            <a:avLst/>
          </a:prstGeom>
        </p:spPr>
        <p:txBody>
          <a:bodyPr lIns="0" tIns="0" rIns="0" bIns="0" rtlCol="0" anchor="t">
            <a:spAutoFit/>
          </a:bodyPr>
          <a:lstStyle/>
          <a:p>
            <a:pPr algn="ctr">
              <a:lnSpc>
                <a:spcPts val="2100"/>
              </a:lnSpc>
            </a:pPr>
            <a:endParaRPr lang="en-US" sz="1500" dirty="0">
              <a:solidFill>
                <a:srgbClr val="FFFFFF"/>
              </a:solidFill>
              <a:latin typeface="Fira Sans Light"/>
            </a:endParaRPr>
          </a:p>
        </p:txBody>
      </p:sp>
      <p:sp>
        <p:nvSpPr>
          <p:cNvPr id="16" name="TextBox 16"/>
          <p:cNvSpPr txBox="1"/>
          <p:nvPr/>
        </p:nvSpPr>
        <p:spPr>
          <a:xfrm>
            <a:off x="12074535" y="6364409"/>
            <a:ext cx="5190827" cy="307777"/>
          </a:xfrm>
          <a:prstGeom prst="rect">
            <a:avLst/>
          </a:prstGeom>
        </p:spPr>
        <p:txBody>
          <a:bodyPr lIns="0" tIns="0" rIns="0" bIns="0" rtlCol="0" anchor="t">
            <a:spAutoFit/>
          </a:bodyPr>
          <a:lstStyle/>
          <a:p>
            <a:pPr algn="ctr">
              <a:lnSpc>
                <a:spcPts val="2379"/>
              </a:lnSpc>
            </a:pPr>
            <a:r>
              <a:rPr lang="en-US" sz="2500" spc="200" dirty="0" err="1" smtClean="0">
                <a:solidFill>
                  <a:srgbClr val="FFFFFF"/>
                </a:solidFill>
                <a:latin typeface="Fira Sans Light"/>
              </a:rPr>
              <a:t>заключено</a:t>
            </a:r>
            <a:r>
              <a:rPr lang="en-US" sz="2500" spc="200" dirty="0" smtClean="0">
                <a:solidFill>
                  <a:srgbClr val="FFFFFF"/>
                </a:solidFill>
                <a:latin typeface="Fira Sans Light"/>
              </a:rPr>
              <a:t> </a:t>
            </a:r>
            <a:r>
              <a:rPr lang="ru-RU" sz="2500" spc="200" dirty="0" smtClean="0">
                <a:solidFill>
                  <a:srgbClr val="FFFFFF"/>
                </a:solidFill>
                <a:latin typeface="Fira Sans Light"/>
              </a:rPr>
              <a:t>3 </a:t>
            </a:r>
            <a:r>
              <a:rPr lang="en-US" sz="2500" spc="200" dirty="0" err="1" smtClean="0">
                <a:solidFill>
                  <a:srgbClr val="FFFFFF"/>
                </a:solidFill>
                <a:latin typeface="Fira Sans Light"/>
              </a:rPr>
              <a:t>соглашени</a:t>
            </a:r>
            <a:r>
              <a:rPr lang="ru-RU" sz="2500" spc="200" dirty="0" smtClean="0">
                <a:solidFill>
                  <a:srgbClr val="FFFFFF"/>
                </a:solidFill>
                <a:latin typeface="Fira Sans Light"/>
              </a:rPr>
              <a:t>я</a:t>
            </a:r>
            <a:r>
              <a:rPr lang="en-US" sz="2500" spc="200" dirty="0" smtClean="0">
                <a:solidFill>
                  <a:srgbClr val="FFFFFF"/>
                </a:solidFill>
                <a:latin typeface="Fira Sans Light"/>
              </a:rPr>
              <a:t> </a:t>
            </a:r>
            <a:endParaRPr lang="en-US" sz="2500" spc="200" dirty="0">
              <a:solidFill>
                <a:srgbClr val="FFFFFF"/>
              </a:solidFill>
              <a:latin typeface="Fira Sans Light"/>
            </a:endParaRPr>
          </a:p>
        </p:txBody>
      </p:sp>
      <p:sp>
        <p:nvSpPr>
          <p:cNvPr id="17" name="TextBox 17"/>
          <p:cNvSpPr txBox="1"/>
          <p:nvPr/>
        </p:nvSpPr>
        <p:spPr>
          <a:xfrm>
            <a:off x="12175482" y="6937917"/>
            <a:ext cx="5190827" cy="1346522"/>
          </a:xfrm>
          <a:prstGeom prst="rect">
            <a:avLst/>
          </a:prstGeom>
        </p:spPr>
        <p:txBody>
          <a:bodyPr lIns="0" tIns="0" rIns="0" bIns="0" rtlCol="0" anchor="t">
            <a:spAutoFit/>
          </a:bodyPr>
          <a:lstStyle/>
          <a:p>
            <a:pPr algn="ctr">
              <a:lnSpc>
                <a:spcPts val="2100"/>
              </a:lnSpc>
            </a:pPr>
            <a:r>
              <a:rPr lang="en-US" sz="1700" dirty="0">
                <a:solidFill>
                  <a:srgbClr val="FFFFFF"/>
                </a:solidFill>
                <a:latin typeface="Fira Sans Light"/>
              </a:rPr>
              <a:t>о </a:t>
            </a:r>
            <a:r>
              <a:rPr lang="en-US" sz="1700" dirty="0" err="1">
                <a:solidFill>
                  <a:srgbClr val="FFFFFF"/>
                </a:solidFill>
                <a:latin typeface="Fira Sans Light"/>
              </a:rPr>
              <a:t>сопровождении</a:t>
            </a:r>
            <a:r>
              <a:rPr lang="en-US" sz="1700" dirty="0">
                <a:solidFill>
                  <a:srgbClr val="FFFFFF"/>
                </a:solidFill>
                <a:latin typeface="Fira Sans Light"/>
              </a:rPr>
              <a:t> </a:t>
            </a:r>
            <a:r>
              <a:rPr lang="en-US" sz="1700" dirty="0" err="1" smtClean="0">
                <a:solidFill>
                  <a:srgbClr val="FFFFFF"/>
                </a:solidFill>
                <a:latin typeface="Fira Sans Light"/>
              </a:rPr>
              <a:t>инвестиционн</a:t>
            </a:r>
            <a:r>
              <a:rPr lang="ru-RU" sz="1700" dirty="0" err="1" smtClean="0">
                <a:solidFill>
                  <a:srgbClr val="FFFFFF"/>
                </a:solidFill>
                <a:latin typeface="Fira Sans Light"/>
              </a:rPr>
              <a:t>ых</a:t>
            </a:r>
            <a:r>
              <a:rPr lang="ru-RU" sz="1700" dirty="0" smtClean="0">
                <a:solidFill>
                  <a:srgbClr val="FFFFFF"/>
                </a:solidFill>
                <a:latin typeface="Fira Sans Light"/>
              </a:rPr>
              <a:t> проектов, реализуемых на территории муниципального образования «Северодвинск» общий объем инвестиций 356,6 млн рублей</a:t>
            </a:r>
          </a:p>
          <a:p>
            <a:pPr algn="ctr">
              <a:lnSpc>
                <a:spcPts val="2100"/>
              </a:lnSpc>
            </a:pPr>
            <a:r>
              <a:rPr lang="ru-RU" sz="1700" dirty="0" smtClean="0">
                <a:solidFill>
                  <a:srgbClr val="FFFFFF"/>
                </a:solidFill>
                <a:latin typeface="Fira Sans Light"/>
              </a:rPr>
              <a:t>60 новых рабочих мест</a:t>
            </a:r>
            <a:endParaRPr lang="en-US" sz="1700" dirty="0">
              <a:solidFill>
                <a:srgbClr val="FFFFFF"/>
              </a:solidFill>
              <a:latin typeface="Fira Sans Light"/>
            </a:endParaRPr>
          </a:p>
        </p:txBody>
      </p:sp>
      <p:sp>
        <p:nvSpPr>
          <p:cNvPr id="21" name="TextBox 21"/>
          <p:cNvSpPr txBox="1"/>
          <p:nvPr/>
        </p:nvSpPr>
        <p:spPr>
          <a:xfrm>
            <a:off x="1991248" y="8516754"/>
            <a:ext cx="9563691" cy="1047750"/>
          </a:xfrm>
          <a:prstGeom prst="rect">
            <a:avLst/>
          </a:prstGeom>
        </p:spPr>
        <p:txBody>
          <a:bodyPr lIns="0" tIns="0" rIns="0" bIns="0" rtlCol="0" anchor="t">
            <a:spAutoFit/>
          </a:bodyPr>
          <a:lstStyle/>
          <a:p>
            <a:pPr>
              <a:lnSpc>
                <a:spcPts val="4200"/>
              </a:lnSpc>
            </a:pPr>
            <a:r>
              <a:rPr lang="en-US" sz="3000">
                <a:solidFill>
                  <a:srgbClr val="000000"/>
                </a:solidFill>
                <a:latin typeface="Open Sans"/>
              </a:rPr>
              <a:t>Создан Отдел инвестиций и предпринимательства </a:t>
            </a:r>
          </a:p>
          <a:p>
            <a:pPr>
              <a:lnSpc>
                <a:spcPts val="4200"/>
              </a:lnSpc>
            </a:pPr>
            <a:r>
              <a:rPr lang="en-US" sz="3000">
                <a:solidFill>
                  <a:srgbClr val="000000"/>
                </a:solidFill>
                <a:latin typeface="Open Sans"/>
              </a:rPr>
              <a:t>в структуре Управления экономики</a:t>
            </a:r>
          </a:p>
        </p:txBody>
      </p:sp>
      <p:sp>
        <p:nvSpPr>
          <p:cNvPr id="22" name="TextBox 22"/>
          <p:cNvSpPr txBox="1"/>
          <p:nvPr/>
        </p:nvSpPr>
        <p:spPr>
          <a:xfrm>
            <a:off x="1796770" y="1151777"/>
            <a:ext cx="15211531" cy="688975"/>
          </a:xfrm>
          <a:prstGeom prst="rect">
            <a:avLst/>
          </a:prstGeom>
        </p:spPr>
        <p:txBody>
          <a:bodyPr lIns="0" tIns="0" rIns="0" bIns="0" rtlCol="0" anchor="t">
            <a:spAutoFit/>
          </a:bodyPr>
          <a:lstStyle/>
          <a:p>
            <a:pPr>
              <a:lnSpc>
                <a:spcPts val="5600"/>
              </a:lnSpc>
            </a:pPr>
            <a:r>
              <a:rPr lang="en-US" sz="4000">
                <a:solidFill>
                  <a:srgbClr val="000000"/>
                </a:solidFill>
                <a:latin typeface="Open Sans"/>
              </a:rPr>
              <a:t>РЕАЛИЗАЦИЯ ПОЛОЖЕНИЙ МИС 2.0</a:t>
            </a:r>
          </a:p>
        </p:txBody>
      </p:sp>
      <p:sp>
        <p:nvSpPr>
          <p:cNvPr id="23" name="AutoShape 23"/>
          <p:cNvSpPr/>
          <p:nvPr/>
        </p:nvSpPr>
        <p:spPr>
          <a:xfrm>
            <a:off x="12292338" y="8724900"/>
            <a:ext cx="4894362" cy="0"/>
          </a:xfrm>
          <a:prstGeom prst="line">
            <a:avLst/>
          </a:prstGeom>
          <a:ln w="47625" cap="rnd">
            <a:solidFill>
              <a:srgbClr val="FFFFFF"/>
            </a:solidFill>
            <a:prstDash val="solid"/>
            <a:headEnd type="none" w="sm" len="sm"/>
            <a:tailEnd type="none" w="sm" len="sm"/>
          </a:ln>
        </p:spPr>
      </p:sp>
      <p:sp>
        <p:nvSpPr>
          <p:cNvPr id="24" name="AutoShape 24"/>
          <p:cNvSpPr/>
          <p:nvPr/>
        </p:nvSpPr>
        <p:spPr>
          <a:xfrm>
            <a:off x="12471947" y="3390900"/>
            <a:ext cx="4894362" cy="0"/>
          </a:xfrm>
          <a:prstGeom prst="line">
            <a:avLst/>
          </a:prstGeom>
          <a:ln w="47625" cap="rnd">
            <a:solidFill>
              <a:srgbClr val="FFFFFF"/>
            </a:solidFill>
            <a:prstDash val="solid"/>
            <a:headEnd type="none" w="sm" len="sm"/>
            <a:tailEnd type="none" w="sm" len="sm"/>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71000"/>
          </a:blip>
          <a:srcRect/>
          <a:stretch>
            <a:fillRect/>
          </a:stretch>
        </p:blipFill>
        <p:spPr>
          <a:xfrm>
            <a:off x="7993406" y="91873"/>
            <a:ext cx="10266818" cy="9776027"/>
          </a:xfrm>
          <a:prstGeom prst="rect">
            <a:avLst/>
          </a:prstGeom>
        </p:spPr>
      </p:pic>
      <p:grpSp>
        <p:nvGrpSpPr>
          <p:cNvPr id="3" name="Group 3"/>
          <p:cNvGrpSpPr/>
          <p:nvPr/>
        </p:nvGrpSpPr>
        <p:grpSpPr>
          <a:xfrm>
            <a:off x="1343540" y="7912518"/>
            <a:ext cx="1284187" cy="1284187"/>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6EAE9"/>
            </a:solidFill>
          </p:spPr>
        </p:sp>
      </p:grpSp>
      <p:grpSp>
        <p:nvGrpSpPr>
          <p:cNvPr id="5" name="Group 5"/>
          <p:cNvGrpSpPr/>
          <p:nvPr/>
        </p:nvGrpSpPr>
        <p:grpSpPr>
          <a:xfrm>
            <a:off x="1343540" y="2487713"/>
            <a:ext cx="1284187" cy="128418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6EAE9"/>
            </a:solidFill>
          </p:spPr>
        </p:sp>
      </p:grpSp>
      <p:grpSp>
        <p:nvGrpSpPr>
          <p:cNvPr id="7" name="Group 7"/>
          <p:cNvGrpSpPr/>
          <p:nvPr/>
        </p:nvGrpSpPr>
        <p:grpSpPr>
          <a:xfrm>
            <a:off x="8666605" y="-170663"/>
            <a:ext cx="9585536" cy="10535117"/>
            <a:chOff x="0" y="0"/>
            <a:chExt cx="3242515" cy="3479800"/>
          </a:xfrm>
        </p:grpSpPr>
        <p:sp>
          <p:nvSpPr>
            <p:cNvPr id="8" name="Freeform 8"/>
            <p:cNvSpPr/>
            <p:nvPr/>
          </p:nvSpPr>
          <p:spPr>
            <a:xfrm>
              <a:off x="0" y="0"/>
              <a:ext cx="3242515" cy="3479800"/>
            </a:xfrm>
            <a:custGeom>
              <a:avLst/>
              <a:gdLst/>
              <a:ahLst/>
              <a:cxnLst/>
              <a:rect l="l" t="t" r="r" b="b"/>
              <a:pathLst>
                <a:path w="3242515" h="3479800">
                  <a:moveTo>
                    <a:pt x="0" y="0"/>
                  </a:moveTo>
                  <a:lnTo>
                    <a:pt x="3242515" y="0"/>
                  </a:lnTo>
                  <a:lnTo>
                    <a:pt x="3242515" y="3479800"/>
                  </a:lnTo>
                  <a:lnTo>
                    <a:pt x="0" y="3479800"/>
                  </a:lnTo>
                  <a:close/>
                </a:path>
              </a:pathLst>
            </a:custGeom>
            <a:solidFill>
              <a:srgbClr val="FFFFFF">
                <a:alpha val="42745"/>
              </a:srgbClr>
            </a:solidFill>
          </p:spPr>
        </p:sp>
      </p:grpSp>
      <p:grpSp>
        <p:nvGrpSpPr>
          <p:cNvPr id="9" name="Group 9"/>
          <p:cNvGrpSpPr/>
          <p:nvPr/>
        </p:nvGrpSpPr>
        <p:grpSpPr>
          <a:xfrm>
            <a:off x="-35859" y="-73290"/>
            <a:ext cx="8702464" cy="10360290"/>
            <a:chOff x="0" y="0"/>
            <a:chExt cx="1607634" cy="1913890"/>
          </a:xfrm>
        </p:grpSpPr>
        <p:sp>
          <p:nvSpPr>
            <p:cNvPr id="10" name="Freeform 10"/>
            <p:cNvSpPr/>
            <p:nvPr/>
          </p:nvSpPr>
          <p:spPr>
            <a:xfrm>
              <a:off x="0" y="0"/>
              <a:ext cx="1607634" cy="1913890"/>
            </a:xfrm>
            <a:custGeom>
              <a:avLst/>
              <a:gdLst/>
              <a:ahLst/>
              <a:cxnLst/>
              <a:rect l="l" t="t" r="r" b="b"/>
              <a:pathLst>
                <a:path w="1607634" h="1913890">
                  <a:moveTo>
                    <a:pt x="0" y="0"/>
                  </a:moveTo>
                  <a:lnTo>
                    <a:pt x="1607634" y="0"/>
                  </a:lnTo>
                  <a:lnTo>
                    <a:pt x="1607634" y="1913890"/>
                  </a:lnTo>
                  <a:lnTo>
                    <a:pt x="0" y="1913890"/>
                  </a:lnTo>
                  <a:close/>
                </a:path>
              </a:pathLst>
            </a:custGeom>
            <a:solidFill>
              <a:srgbClr val="FFFFFF"/>
            </a:solidFill>
          </p:spPr>
        </p:sp>
      </p:grpSp>
      <p:grpSp>
        <p:nvGrpSpPr>
          <p:cNvPr id="11" name="Group 11"/>
          <p:cNvGrpSpPr/>
          <p:nvPr/>
        </p:nvGrpSpPr>
        <p:grpSpPr>
          <a:xfrm>
            <a:off x="9718197" y="2600817"/>
            <a:ext cx="1284187" cy="128418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6EAE9"/>
            </a:solidFill>
          </p:spPr>
        </p:sp>
      </p:grpSp>
      <p:grpSp>
        <p:nvGrpSpPr>
          <p:cNvPr id="13" name="Group 13"/>
          <p:cNvGrpSpPr/>
          <p:nvPr/>
        </p:nvGrpSpPr>
        <p:grpSpPr>
          <a:xfrm>
            <a:off x="11002384" y="4612447"/>
            <a:ext cx="6444302" cy="3275330"/>
            <a:chOff x="0" y="0"/>
            <a:chExt cx="2263349" cy="1150352"/>
          </a:xfrm>
        </p:grpSpPr>
        <p:sp>
          <p:nvSpPr>
            <p:cNvPr id="14" name="Freeform 14"/>
            <p:cNvSpPr/>
            <p:nvPr/>
          </p:nvSpPr>
          <p:spPr>
            <a:xfrm>
              <a:off x="0" y="0"/>
              <a:ext cx="2263349" cy="1150352"/>
            </a:xfrm>
            <a:custGeom>
              <a:avLst/>
              <a:gdLst/>
              <a:ahLst/>
              <a:cxnLst/>
              <a:rect l="l" t="t" r="r" b="b"/>
              <a:pathLst>
                <a:path w="2263349" h="1150352">
                  <a:moveTo>
                    <a:pt x="0" y="0"/>
                  </a:moveTo>
                  <a:lnTo>
                    <a:pt x="2263349" y="0"/>
                  </a:lnTo>
                  <a:lnTo>
                    <a:pt x="2263349" y="1150352"/>
                  </a:lnTo>
                  <a:lnTo>
                    <a:pt x="0" y="1150352"/>
                  </a:lnTo>
                  <a:close/>
                </a:path>
              </a:pathLst>
            </a:custGeom>
            <a:solidFill>
              <a:srgbClr val="2C92D5"/>
            </a:solidFill>
          </p:spPr>
        </p:sp>
      </p:grpSp>
      <p:sp>
        <p:nvSpPr>
          <p:cNvPr id="15" name="TextBox 15"/>
          <p:cNvSpPr txBox="1"/>
          <p:nvPr/>
        </p:nvSpPr>
        <p:spPr>
          <a:xfrm>
            <a:off x="2561585" y="5096896"/>
            <a:ext cx="5693569" cy="1531620"/>
          </a:xfrm>
          <a:prstGeom prst="rect">
            <a:avLst/>
          </a:prstGeom>
        </p:spPr>
        <p:txBody>
          <a:bodyPr lIns="0" tIns="0" rIns="0" bIns="0" rtlCol="0" anchor="t">
            <a:spAutoFit/>
          </a:bodyPr>
          <a:lstStyle/>
          <a:p>
            <a:pPr>
              <a:lnSpc>
                <a:spcPts val="2800"/>
              </a:lnSpc>
            </a:pPr>
            <a:r>
              <a:rPr lang="en-US" sz="2000" dirty="0">
                <a:solidFill>
                  <a:srgbClr val="000000"/>
                </a:solidFill>
                <a:latin typeface="Open Sans"/>
              </a:rPr>
              <a:t>сокращение сроков предоставления услуг :</a:t>
            </a:r>
          </a:p>
          <a:p>
            <a:pPr>
              <a:lnSpc>
                <a:spcPts val="4759"/>
              </a:lnSpc>
            </a:pPr>
            <a:r>
              <a:rPr lang="en-US" sz="3400" dirty="0">
                <a:solidFill>
                  <a:srgbClr val="545454"/>
                </a:solidFill>
                <a:latin typeface="Open Sans"/>
              </a:rPr>
              <a:t>ГПЗУ - до 10 рабочих дней </a:t>
            </a:r>
          </a:p>
          <a:p>
            <a:pPr>
              <a:lnSpc>
                <a:spcPts val="4759"/>
              </a:lnSpc>
            </a:pPr>
            <a:r>
              <a:rPr lang="en-US" sz="3400" dirty="0">
                <a:solidFill>
                  <a:srgbClr val="545454"/>
                </a:solidFill>
                <a:latin typeface="Open Sans"/>
              </a:rPr>
              <a:t>РС      - до 5 рабочих дней</a:t>
            </a:r>
          </a:p>
        </p:txBody>
      </p:sp>
      <p:grpSp>
        <p:nvGrpSpPr>
          <p:cNvPr id="16" name="Group 16"/>
          <p:cNvGrpSpPr/>
          <p:nvPr/>
        </p:nvGrpSpPr>
        <p:grpSpPr>
          <a:xfrm>
            <a:off x="11138258" y="4639401"/>
            <a:ext cx="7516261" cy="3234743"/>
            <a:chOff x="-37149" y="-47625"/>
            <a:chExt cx="10021681" cy="4312991"/>
          </a:xfrm>
        </p:grpSpPr>
        <p:sp>
          <p:nvSpPr>
            <p:cNvPr id="17" name="TextBox 17"/>
            <p:cNvSpPr txBox="1"/>
            <p:nvPr/>
          </p:nvSpPr>
          <p:spPr>
            <a:xfrm>
              <a:off x="0" y="1362263"/>
              <a:ext cx="9984532" cy="742950"/>
            </a:xfrm>
            <a:prstGeom prst="rect">
              <a:avLst/>
            </a:prstGeom>
          </p:spPr>
          <p:txBody>
            <a:bodyPr lIns="0" tIns="0" rIns="0" bIns="0" rtlCol="0" anchor="t">
              <a:spAutoFit/>
            </a:bodyPr>
            <a:lstStyle/>
            <a:p>
              <a:pPr algn="l">
                <a:lnSpc>
                  <a:spcPts val="4200"/>
                </a:lnSpc>
              </a:pPr>
              <a:r>
                <a:rPr lang="en-US" sz="4000" spc="80" dirty="0" smtClean="0">
                  <a:solidFill>
                    <a:srgbClr val="FFFFFF"/>
                  </a:solidFill>
                  <a:latin typeface="Peace Sans"/>
                </a:rPr>
                <a:t>1</a:t>
              </a:r>
              <a:r>
                <a:rPr lang="ru-RU" sz="4000" spc="80" dirty="0" smtClean="0">
                  <a:solidFill>
                    <a:srgbClr val="FFFFFF"/>
                  </a:solidFill>
                  <a:latin typeface="Peace Sans"/>
                </a:rPr>
                <a:t>,75</a:t>
              </a:r>
              <a:r>
                <a:rPr lang="en-US" sz="4000" spc="80" dirty="0" smtClean="0">
                  <a:solidFill>
                    <a:srgbClr val="FFFFFF"/>
                  </a:solidFill>
                  <a:latin typeface="Peace Sans"/>
                </a:rPr>
                <a:t> </a:t>
              </a:r>
              <a:r>
                <a:rPr lang="en-US" sz="4000" spc="80" dirty="0">
                  <a:solidFill>
                    <a:srgbClr val="FFFFFF"/>
                  </a:solidFill>
                  <a:latin typeface="Peace Sans"/>
                </a:rPr>
                <a:t>МЛРД РУБЛЕЙ</a:t>
              </a:r>
            </a:p>
          </p:txBody>
        </p:sp>
        <p:sp>
          <p:nvSpPr>
            <p:cNvPr id="18" name="TextBox 18"/>
            <p:cNvSpPr txBox="1"/>
            <p:nvPr/>
          </p:nvSpPr>
          <p:spPr>
            <a:xfrm>
              <a:off x="0" y="2286598"/>
              <a:ext cx="8210372" cy="478764"/>
            </a:xfrm>
            <a:prstGeom prst="rect">
              <a:avLst/>
            </a:prstGeom>
          </p:spPr>
          <p:txBody>
            <a:bodyPr lIns="0" tIns="0" rIns="0" bIns="0" rtlCol="0" anchor="t">
              <a:spAutoFit/>
            </a:bodyPr>
            <a:lstStyle/>
            <a:p>
              <a:pPr algn="l">
                <a:lnSpc>
                  <a:spcPts val="2835"/>
                </a:lnSpc>
              </a:pPr>
              <a:r>
                <a:rPr lang="en-US" sz="2025" spc="243" dirty="0">
                  <a:solidFill>
                    <a:srgbClr val="FFFFFF"/>
                  </a:solidFill>
                  <a:latin typeface="Fira Sans Light"/>
                </a:rPr>
                <a:t>ЗА </a:t>
              </a:r>
              <a:r>
                <a:rPr lang="en-US" sz="2025" spc="243" dirty="0" smtClean="0">
                  <a:solidFill>
                    <a:srgbClr val="FFFFFF"/>
                  </a:solidFill>
                  <a:latin typeface="Fira Sans Light"/>
                </a:rPr>
                <a:t>202</a:t>
              </a:r>
              <a:r>
                <a:rPr lang="ru-RU" sz="2025" spc="243" dirty="0" smtClean="0">
                  <a:solidFill>
                    <a:srgbClr val="FFFFFF"/>
                  </a:solidFill>
                  <a:latin typeface="Fira Sans Light"/>
                </a:rPr>
                <a:t>1</a:t>
              </a:r>
              <a:r>
                <a:rPr lang="en-US" sz="2025" spc="243" dirty="0" smtClean="0">
                  <a:solidFill>
                    <a:srgbClr val="FFFFFF"/>
                  </a:solidFill>
                  <a:latin typeface="Fira Sans Light"/>
                </a:rPr>
                <a:t> </a:t>
              </a:r>
              <a:r>
                <a:rPr lang="en-US" sz="2025" spc="243" dirty="0">
                  <a:solidFill>
                    <a:srgbClr val="FFFFFF"/>
                  </a:solidFill>
                  <a:latin typeface="Fira Sans Light"/>
                </a:rPr>
                <a:t>ГОД СОЗДАНО:</a:t>
              </a:r>
            </a:p>
          </p:txBody>
        </p:sp>
        <p:sp>
          <p:nvSpPr>
            <p:cNvPr id="19" name="TextBox 19"/>
            <p:cNvSpPr txBox="1"/>
            <p:nvPr/>
          </p:nvSpPr>
          <p:spPr>
            <a:xfrm>
              <a:off x="-37149" y="3085555"/>
              <a:ext cx="8406945" cy="1179811"/>
            </a:xfrm>
            <a:prstGeom prst="rect">
              <a:avLst/>
            </a:prstGeom>
          </p:spPr>
          <p:txBody>
            <a:bodyPr wrap="square" lIns="0" tIns="0" rIns="0" bIns="0" rtlCol="0" anchor="t">
              <a:spAutoFit/>
            </a:bodyPr>
            <a:lstStyle/>
            <a:p>
              <a:pPr>
                <a:lnSpc>
                  <a:spcPts val="2250"/>
                </a:lnSpc>
              </a:pPr>
              <a:r>
                <a:rPr lang="ru-RU" sz="1500" spc="179" dirty="0" smtClean="0">
                  <a:solidFill>
                    <a:srgbClr val="FFFFFF"/>
                  </a:solidFill>
                  <a:latin typeface="Fira Sans Light"/>
                </a:rPr>
                <a:t>2 многоквартирных дома</a:t>
              </a:r>
              <a:r>
                <a:rPr lang="en-US" sz="1500" spc="179" dirty="0" smtClean="0">
                  <a:solidFill>
                    <a:srgbClr val="FFFFFF"/>
                  </a:solidFill>
                  <a:latin typeface="Fira Sans Light"/>
                </a:rPr>
                <a:t>/ </a:t>
              </a:r>
              <a:r>
                <a:rPr lang="en-US" sz="1500" spc="179" dirty="0">
                  <a:solidFill>
                    <a:srgbClr val="FFFFFF"/>
                  </a:solidFill>
                  <a:latin typeface="Fira Sans Light"/>
                </a:rPr>
                <a:t>ДЕТСКИЙ САД НА 280 МЕСТ/</a:t>
              </a:r>
            </a:p>
            <a:p>
              <a:pPr algn="l">
                <a:lnSpc>
                  <a:spcPts val="2250"/>
                </a:lnSpc>
              </a:pPr>
              <a:r>
                <a:rPr lang="ru-RU" sz="1500" spc="179" dirty="0" smtClean="0">
                  <a:solidFill>
                    <a:srgbClr val="FFFFFF"/>
                  </a:solidFill>
                  <a:latin typeface="Fira Sans Light"/>
                </a:rPr>
                <a:t>продление</a:t>
              </a:r>
              <a:r>
                <a:rPr lang="en-US" sz="1500" spc="179" dirty="0" smtClean="0">
                  <a:solidFill>
                    <a:srgbClr val="FFFFFF"/>
                  </a:solidFill>
                  <a:latin typeface="Fira Sans Light"/>
                </a:rPr>
                <a:t> </a:t>
              </a:r>
              <a:r>
                <a:rPr lang="en-US" sz="1500" spc="179" dirty="0">
                  <a:solidFill>
                    <a:srgbClr val="FFFFFF"/>
                  </a:solidFill>
                  <a:latin typeface="Fira Sans Light"/>
                </a:rPr>
                <a:t>ПР. </a:t>
              </a:r>
              <a:r>
                <a:rPr lang="en-US" sz="1500" spc="179" dirty="0" smtClean="0">
                  <a:solidFill>
                    <a:srgbClr val="FFFFFF"/>
                  </a:solidFill>
                  <a:latin typeface="Fira Sans Light"/>
                </a:rPr>
                <a:t>МОРСКО</a:t>
              </a:r>
              <a:r>
                <a:rPr lang="ru-RU" sz="1500" spc="179" dirty="0" smtClean="0">
                  <a:solidFill>
                    <a:srgbClr val="FFFFFF"/>
                  </a:solidFill>
                  <a:latin typeface="Fira Sans Light"/>
                </a:rPr>
                <a:t>ГО</a:t>
              </a:r>
              <a:r>
                <a:rPr lang="en-US" sz="1500" spc="179" dirty="0" smtClean="0">
                  <a:solidFill>
                    <a:srgbClr val="FFFFFF"/>
                  </a:solidFill>
                  <a:latin typeface="Fira Sans Light"/>
                </a:rPr>
                <a:t>/ </a:t>
              </a:r>
              <a:r>
                <a:rPr lang="ru-RU" sz="1500" spc="179" dirty="0" smtClean="0">
                  <a:solidFill>
                    <a:srgbClr val="FFFFFF"/>
                  </a:solidFill>
                  <a:latin typeface="Fira Sans Light"/>
                </a:rPr>
                <a:t>мостовой переход через </a:t>
              </a:r>
              <a:r>
                <a:rPr lang="ru-RU" sz="1500" spc="179" dirty="0" err="1" smtClean="0">
                  <a:solidFill>
                    <a:srgbClr val="FFFFFF"/>
                  </a:solidFill>
                  <a:latin typeface="Fira Sans Light"/>
                </a:rPr>
                <a:t>р.Малая</a:t>
              </a:r>
              <a:r>
                <a:rPr lang="ru-RU" sz="1500" spc="179" dirty="0" smtClean="0">
                  <a:solidFill>
                    <a:srgbClr val="FFFFFF"/>
                  </a:solidFill>
                  <a:latin typeface="Fira Sans Light"/>
                </a:rPr>
                <a:t> </a:t>
              </a:r>
              <a:r>
                <a:rPr lang="ru-RU" sz="1500" spc="179" dirty="0" err="1" smtClean="0">
                  <a:solidFill>
                    <a:srgbClr val="FFFFFF"/>
                  </a:solidFill>
                  <a:latin typeface="Fira Sans Light"/>
                </a:rPr>
                <a:t>Кудьма</a:t>
              </a:r>
              <a:r>
                <a:rPr lang="en-US" sz="1500" spc="179" dirty="0" smtClean="0">
                  <a:solidFill>
                    <a:srgbClr val="FFFFFF"/>
                  </a:solidFill>
                  <a:latin typeface="Fira Sans Light"/>
                </a:rPr>
                <a:t>/ </a:t>
              </a:r>
              <a:r>
                <a:rPr lang="ru-RU" sz="1500" spc="179" dirty="0" smtClean="0">
                  <a:solidFill>
                    <a:srgbClr val="FFFFFF"/>
                  </a:solidFill>
                  <a:latin typeface="Fira Sans Light"/>
                </a:rPr>
                <a:t>дополнительные линии электропередач</a:t>
              </a:r>
              <a:endParaRPr lang="en-US" sz="1500" spc="179" dirty="0">
                <a:solidFill>
                  <a:srgbClr val="FFFFFF"/>
                </a:solidFill>
                <a:latin typeface="Fira Sans Light"/>
              </a:endParaRPr>
            </a:p>
          </p:txBody>
        </p:sp>
        <p:sp>
          <p:nvSpPr>
            <p:cNvPr id="20" name="TextBox 20"/>
            <p:cNvSpPr txBox="1"/>
            <p:nvPr/>
          </p:nvSpPr>
          <p:spPr>
            <a:xfrm>
              <a:off x="0" y="-47625"/>
              <a:ext cx="8210372" cy="919692"/>
            </a:xfrm>
            <a:prstGeom prst="rect">
              <a:avLst/>
            </a:prstGeom>
          </p:spPr>
          <p:txBody>
            <a:bodyPr lIns="0" tIns="0" rIns="0" bIns="0" rtlCol="0" anchor="t">
              <a:spAutoFit/>
            </a:bodyPr>
            <a:lstStyle/>
            <a:p>
              <a:pPr algn="l">
                <a:lnSpc>
                  <a:spcPts val="2800"/>
                </a:lnSpc>
              </a:pPr>
              <a:r>
                <a:rPr lang="en-US" sz="2000" spc="240" dirty="0">
                  <a:solidFill>
                    <a:srgbClr val="FFFFFF"/>
                  </a:solidFill>
                  <a:latin typeface="Fira Sans Light"/>
                </a:rPr>
                <a:t>АДРЕСНАЯ ИНВЕСТИЦИОННАЯ ПРОГРАММА СЕВЕРОДВИНСКА</a:t>
              </a:r>
            </a:p>
          </p:txBody>
        </p:sp>
      </p:grpSp>
      <p:grpSp>
        <p:nvGrpSpPr>
          <p:cNvPr id="21" name="Group 21"/>
          <p:cNvGrpSpPr/>
          <p:nvPr/>
        </p:nvGrpSpPr>
        <p:grpSpPr>
          <a:xfrm>
            <a:off x="1343540" y="2513404"/>
            <a:ext cx="1284187" cy="128418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6EAE9"/>
            </a:solidFill>
          </p:spPr>
        </p:sp>
      </p:grpSp>
      <p:sp>
        <p:nvSpPr>
          <p:cNvPr id="23" name="TextBox 23"/>
          <p:cNvSpPr txBox="1"/>
          <p:nvPr/>
        </p:nvSpPr>
        <p:spPr>
          <a:xfrm>
            <a:off x="1538234" y="2555206"/>
            <a:ext cx="377726" cy="887095"/>
          </a:xfrm>
          <a:prstGeom prst="rect">
            <a:avLst/>
          </a:prstGeom>
        </p:spPr>
        <p:txBody>
          <a:bodyPr lIns="0" tIns="0" rIns="0" bIns="0" rtlCol="0" anchor="t">
            <a:spAutoFit/>
          </a:bodyPr>
          <a:lstStyle/>
          <a:p>
            <a:pPr algn="ctr">
              <a:lnSpc>
                <a:spcPts val="7280"/>
              </a:lnSpc>
            </a:pPr>
            <a:r>
              <a:rPr lang="en-US" sz="5200">
                <a:solidFill>
                  <a:srgbClr val="000000"/>
                </a:solidFill>
                <a:latin typeface="Open Sans"/>
              </a:rPr>
              <a:t>5</a:t>
            </a:r>
          </a:p>
        </p:txBody>
      </p:sp>
      <p:sp>
        <p:nvSpPr>
          <p:cNvPr id="24" name="TextBox 24"/>
          <p:cNvSpPr txBox="1"/>
          <p:nvPr/>
        </p:nvSpPr>
        <p:spPr>
          <a:xfrm>
            <a:off x="2823333" y="2351479"/>
            <a:ext cx="5529262" cy="1533525"/>
          </a:xfrm>
          <a:prstGeom prst="rect">
            <a:avLst/>
          </a:prstGeom>
        </p:spPr>
        <p:txBody>
          <a:bodyPr lIns="0" tIns="0" rIns="0" bIns="0" rtlCol="0" anchor="t">
            <a:spAutoFit/>
          </a:bodyPr>
          <a:lstStyle/>
          <a:p>
            <a:pPr algn="ctr">
              <a:lnSpc>
                <a:spcPts val="12599"/>
              </a:lnSpc>
            </a:pPr>
            <a:r>
              <a:rPr lang="en-US" sz="9000" dirty="0">
                <a:solidFill>
                  <a:srgbClr val="000000"/>
                </a:solidFill>
                <a:latin typeface="Open Sans"/>
              </a:rPr>
              <a:t>ГПЗУ и РС</a:t>
            </a:r>
          </a:p>
        </p:txBody>
      </p:sp>
      <p:sp>
        <p:nvSpPr>
          <p:cNvPr id="25" name="TextBox 25"/>
          <p:cNvSpPr txBox="1"/>
          <p:nvPr/>
        </p:nvSpPr>
        <p:spPr>
          <a:xfrm>
            <a:off x="2473465" y="3724275"/>
            <a:ext cx="6228999" cy="1053686"/>
          </a:xfrm>
          <a:prstGeom prst="rect">
            <a:avLst/>
          </a:prstGeom>
        </p:spPr>
        <p:txBody>
          <a:bodyPr lIns="0" tIns="0" rIns="0" bIns="0" rtlCol="0" anchor="t">
            <a:spAutoFit/>
          </a:bodyPr>
          <a:lstStyle/>
          <a:p>
            <a:pPr>
              <a:lnSpc>
                <a:spcPts val="2800"/>
              </a:lnSpc>
            </a:pPr>
            <a:r>
              <a:rPr lang="en-US" sz="2000" dirty="0">
                <a:solidFill>
                  <a:srgbClr val="000000"/>
                </a:solidFill>
                <a:latin typeface="Open Sans Light"/>
              </a:rPr>
              <a:t>Получение градостроительного плана земельного участка (ГПЗУ) и разрешения на строительство (РС) предоставляются </a:t>
            </a:r>
            <a:r>
              <a:rPr lang="en-US" sz="2000" dirty="0" smtClean="0">
                <a:solidFill>
                  <a:srgbClr val="000000"/>
                </a:solidFill>
                <a:latin typeface="Open Sans Light"/>
              </a:rPr>
              <a:t>дистанционно</a:t>
            </a:r>
            <a:endParaRPr lang="en-US" sz="3400" dirty="0">
              <a:solidFill>
                <a:srgbClr val="000000"/>
              </a:solidFill>
              <a:latin typeface="Open Sans Light"/>
            </a:endParaRPr>
          </a:p>
        </p:txBody>
      </p:sp>
      <p:sp>
        <p:nvSpPr>
          <p:cNvPr id="26" name="TextBox 26"/>
          <p:cNvSpPr txBox="1"/>
          <p:nvPr/>
        </p:nvSpPr>
        <p:spPr>
          <a:xfrm>
            <a:off x="11166120" y="2583781"/>
            <a:ext cx="8115300" cy="1251585"/>
          </a:xfrm>
          <a:prstGeom prst="rect">
            <a:avLst/>
          </a:prstGeom>
        </p:spPr>
        <p:txBody>
          <a:bodyPr lIns="0" tIns="0" rIns="0" bIns="0" rtlCol="0" anchor="t">
            <a:spAutoFit/>
          </a:bodyPr>
          <a:lstStyle/>
          <a:p>
            <a:pPr>
              <a:lnSpc>
                <a:spcPts val="5040"/>
              </a:lnSpc>
            </a:pPr>
            <a:r>
              <a:rPr lang="en-US" sz="3600" dirty="0">
                <a:solidFill>
                  <a:srgbClr val="000000"/>
                </a:solidFill>
                <a:latin typeface="Open Sans Bold"/>
              </a:rPr>
              <a:t>СОЗДАНИЕ </a:t>
            </a:r>
          </a:p>
          <a:p>
            <a:pPr>
              <a:lnSpc>
                <a:spcPts val="5040"/>
              </a:lnSpc>
            </a:pPr>
            <a:r>
              <a:rPr lang="en-US" sz="3600" dirty="0">
                <a:solidFill>
                  <a:srgbClr val="000000"/>
                </a:solidFill>
                <a:latin typeface="Open Sans Bold"/>
              </a:rPr>
              <a:t>ИНФРАСТРУКТУРЫ</a:t>
            </a:r>
          </a:p>
        </p:txBody>
      </p:sp>
      <p:sp>
        <p:nvSpPr>
          <p:cNvPr id="27" name="TextBox 27"/>
          <p:cNvSpPr txBox="1"/>
          <p:nvPr/>
        </p:nvSpPr>
        <p:spPr>
          <a:xfrm>
            <a:off x="11166120" y="8160703"/>
            <a:ext cx="8164233" cy="1054100"/>
          </a:xfrm>
          <a:prstGeom prst="rect">
            <a:avLst/>
          </a:prstGeom>
        </p:spPr>
        <p:txBody>
          <a:bodyPr lIns="0" tIns="0" rIns="0" bIns="0" rtlCol="0" anchor="t">
            <a:spAutoFit/>
          </a:bodyPr>
          <a:lstStyle/>
          <a:p>
            <a:pPr>
              <a:lnSpc>
                <a:spcPts val="2800"/>
              </a:lnSpc>
            </a:pPr>
            <a:r>
              <a:rPr lang="en-US" sz="2000" dirty="0" err="1">
                <a:solidFill>
                  <a:srgbClr val="000000"/>
                </a:solidFill>
                <a:latin typeface="Open Sans"/>
              </a:rPr>
              <a:t>Ежегодно</a:t>
            </a:r>
            <a:r>
              <a:rPr lang="en-US" sz="2000" dirty="0">
                <a:solidFill>
                  <a:srgbClr val="000000"/>
                </a:solidFill>
                <a:latin typeface="Open Sans"/>
              </a:rPr>
              <a:t> ресурсоснабжающие </a:t>
            </a:r>
            <a:r>
              <a:rPr lang="en-US" sz="2000" dirty="0" err="1">
                <a:solidFill>
                  <a:srgbClr val="000000"/>
                </a:solidFill>
                <a:latin typeface="Open Sans"/>
              </a:rPr>
              <a:t>организации</a:t>
            </a:r>
            <a:r>
              <a:rPr lang="en-US" sz="2000" dirty="0">
                <a:solidFill>
                  <a:srgbClr val="000000"/>
                </a:solidFill>
                <a:latin typeface="Open Sans"/>
              </a:rPr>
              <a:t> </a:t>
            </a:r>
          </a:p>
          <a:p>
            <a:pPr>
              <a:lnSpc>
                <a:spcPts val="2800"/>
              </a:lnSpc>
            </a:pPr>
            <a:r>
              <a:rPr lang="en-US" sz="2000" dirty="0" err="1">
                <a:solidFill>
                  <a:srgbClr val="000000"/>
                </a:solidFill>
                <a:latin typeface="Open Sans"/>
              </a:rPr>
              <a:t>финансируют</a:t>
            </a:r>
            <a:r>
              <a:rPr lang="en-US" sz="2000" dirty="0">
                <a:solidFill>
                  <a:srgbClr val="000000"/>
                </a:solidFill>
                <a:latin typeface="Open Sans"/>
              </a:rPr>
              <a:t> </a:t>
            </a:r>
            <a:r>
              <a:rPr lang="en-US" sz="2000" dirty="0" err="1">
                <a:solidFill>
                  <a:srgbClr val="000000"/>
                </a:solidFill>
                <a:latin typeface="Open Sans"/>
              </a:rPr>
              <a:t>мероприятия</a:t>
            </a:r>
            <a:r>
              <a:rPr lang="en-US" sz="2000" dirty="0">
                <a:solidFill>
                  <a:srgbClr val="000000"/>
                </a:solidFill>
                <a:latin typeface="Open Sans"/>
              </a:rPr>
              <a:t> </a:t>
            </a:r>
            <a:r>
              <a:rPr lang="en-US" sz="2000" dirty="0" err="1">
                <a:solidFill>
                  <a:srgbClr val="000000"/>
                </a:solidFill>
                <a:latin typeface="Open Sans"/>
              </a:rPr>
              <a:t>по</a:t>
            </a:r>
            <a:r>
              <a:rPr lang="en-US" sz="2000" dirty="0">
                <a:solidFill>
                  <a:srgbClr val="000000"/>
                </a:solidFill>
                <a:latin typeface="Open Sans"/>
              </a:rPr>
              <a:t> </a:t>
            </a:r>
            <a:r>
              <a:rPr lang="en-US" sz="2000" dirty="0" err="1">
                <a:solidFill>
                  <a:srgbClr val="000000"/>
                </a:solidFill>
                <a:latin typeface="Open Sans"/>
              </a:rPr>
              <a:t>созданию</a:t>
            </a:r>
            <a:r>
              <a:rPr lang="en-US" sz="2000" dirty="0">
                <a:solidFill>
                  <a:srgbClr val="000000"/>
                </a:solidFill>
                <a:latin typeface="Open Sans"/>
              </a:rPr>
              <a:t> </a:t>
            </a:r>
            <a:r>
              <a:rPr lang="en-US" sz="2000" dirty="0" err="1">
                <a:solidFill>
                  <a:srgbClr val="000000"/>
                </a:solidFill>
                <a:latin typeface="Open Sans"/>
              </a:rPr>
              <a:t>новых</a:t>
            </a:r>
            <a:r>
              <a:rPr lang="en-US" sz="2000" dirty="0">
                <a:solidFill>
                  <a:srgbClr val="000000"/>
                </a:solidFill>
                <a:latin typeface="Open Sans"/>
              </a:rPr>
              <a:t> </a:t>
            </a:r>
          </a:p>
          <a:p>
            <a:pPr>
              <a:lnSpc>
                <a:spcPts val="2800"/>
              </a:lnSpc>
            </a:pPr>
            <a:r>
              <a:rPr lang="en-US" sz="2000" dirty="0">
                <a:solidFill>
                  <a:srgbClr val="000000"/>
                </a:solidFill>
                <a:latin typeface="Open Sans"/>
              </a:rPr>
              <a:t>и </a:t>
            </a:r>
            <a:r>
              <a:rPr lang="en-US" sz="2000" dirty="0" err="1">
                <a:solidFill>
                  <a:srgbClr val="000000"/>
                </a:solidFill>
                <a:latin typeface="Open Sans"/>
              </a:rPr>
              <a:t>реконструкции</a:t>
            </a:r>
            <a:r>
              <a:rPr lang="en-US" sz="2000" dirty="0">
                <a:solidFill>
                  <a:srgbClr val="000000"/>
                </a:solidFill>
                <a:latin typeface="Open Sans"/>
              </a:rPr>
              <a:t> </a:t>
            </a:r>
            <a:r>
              <a:rPr lang="en-US" sz="2000" dirty="0" err="1">
                <a:solidFill>
                  <a:srgbClr val="000000"/>
                </a:solidFill>
                <a:latin typeface="Open Sans"/>
              </a:rPr>
              <a:t>действующих</a:t>
            </a:r>
            <a:r>
              <a:rPr lang="en-US" sz="2000" dirty="0">
                <a:solidFill>
                  <a:srgbClr val="000000"/>
                </a:solidFill>
                <a:latin typeface="Open Sans"/>
              </a:rPr>
              <a:t> </a:t>
            </a:r>
            <a:r>
              <a:rPr lang="en-US" sz="2000" dirty="0" err="1">
                <a:solidFill>
                  <a:srgbClr val="000000"/>
                </a:solidFill>
                <a:latin typeface="Open Sans"/>
              </a:rPr>
              <a:t>сетей</a:t>
            </a:r>
            <a:endParaRPr lang="en-US" sz="2000" dirty="0">
              <a:solidFill>
                <a:srgbClr val="000000"/>
              </a:solidFill>
              <a:latin typeface="Open Sans"/>
            </a:endParaRPr>
          </a:p>
        </p:txBody>
      </p:sp>
      <p:sp>
        <p:nvSpPr>
          <p:cNvPr id="28" name="TextBox 28"/>
          <p:cNvSpPr txBox="1"/>
          <p:nvPr/>
        </p:nvSpPr>
        <p:spPr>
          <a:xfrm>
            <a:off x="1538234" y="1121022"/>
            <a:ext cx="15211531" cy="688975"/>
          </a:xfrm>
          <a:prstGeom prst="rect">
            <a:avLst/>
          </a:prstGeom>
        </p:spPr>
        <p:txBody>
          <a:bodyPr lIns="0" tIns="0" rIns="0" bIns="0" rtlCol="0" anchor="t">
            <a:spAutoFit/>
          </a:bodyPr>
          <a:lstStyle/>
          <a:p>
            <a:pPr>
              <a:lnSpc>
                <a:spcPts val="5600"/>
              </a:lnSpc>
            </a:pPr>
            <a:r>
              <a:rPr lang="en-US" sz="4000" dirty="0">
                <a:solidFill>
                  <a:srgbClr val="000000"/>
                </a:solidFill>
                <a:latin typeface="Open Sans"/>
              </a:rPr>
              <a:t>РЕАЛИЗАЦИЯ ПОЛОЖЕНИЙ МИС 2.0</a:t>
            </a:r>
          </a:p>
        </p:txBody>
      </p:sp>
      <p:grpSp>
        <p:nvGrpSpPr>
          <p:cNvPr id="29" name="Group 29"/>
          <p:cNvGrpSpPr/>
          <p:nvPr/>
        </p:nvGrpSpPr>
        <p:grpSpPr>
          <a:xfrm>
            <a:off x="1097022" y="7175174"/>
            <a:ext cx="1284187" cy="1284187"/>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6EAE9"/>
            </a:solidFill>
          </p:spPr>
        </p:sp>
      </p:grpSp>
      <p:sp>
        <p:nvSpPr>
          <p:cNvPr id="31" name="TextBox 31"/>
          <p:cNvSpPr txBox="1"/>
          <p:nvPr/>
        </p:nvSpPr>
        <p:spPr>
          <a:xfrm>
            <a:off x="1361389" y="7268235"/>
            <a:ext cx="377726" cy="887095"/>
          </a:xfrm>
          <a:prstGeom prst="rect">
            <a:avLst/>
          </a:prstGeom>
        </p:spPr>
        <p:txBody>
          <a:bodyPr lIns="0" tIns="0" rIns="0" bIns="0" rtlCol="0" anchor="t">
            <a:spAutoFit/>
          </a:bodyPr>
          <a:lstStyle/>
          <a:p>
            <a:pPr algn="ctr">
              <a:lnSpc>
                <a:spcPts val="7280"/>
              </a:lnSpc>
            </a:pPr>
            <a:r>
              <a:rPr lang="en-US" sz="5200" dirty="0">
                <a:solidFill>
                  <a:srgbClr val="000000"/>
                </a:solidFill>
                <a:latin typeface="Open Sans"/>
              </a:rPr>
              <a:t>6</a:t>
            </a:r>
          </a:p>
        </p:txBody>
      </p:sp>
      <p:sp>
        <p:nvSpPr>
          <p:cNvPr id="32" name="TextBox 32"/>
          <p:cNvSpPr txBox="1"/>
          <p:nvPr/>
        </p:nvSpPr>
        <p:spPr>
          <a:xfrm>
            <a:off x="11002384" y="3837379"/>
            <a:ext cx="9136314" cy="701675"/>
          </a:xfrm>
          <a:prstGeom prst="rect">
            <a:avLst/>
          </a:prstGeom>
        </p:spPr>
        <p:txBody>
          <a:bodyPr lIns="0" tIns="0" rIns="0" bIns="0" rtlCol="0" anchor="t">
            <a:spAutoFit/>
          </a:bodyPr>
          <a:lstStyle/>
          <a:p>
            <a:pPr>
              <a:lnSpc>
                <a:spcPts val="2800"/>
              </a:lnSpc>
            </a:pPr>
            <a:r>
              <a:rPr lang="en-US" sz="2000">
                <a:solidFill>
                  <a:srgbClr val="000000"/>
                </a:solidFill>
                <a:latin typeface="Open Sans Light"/>
              </a:rPr>
              <a:t>План создания объектов инфраструктурных объектов </a:t>
            </a:r>
          </a:p>
          <a:p>
            <a:pPr>
              <a:lnSpc>
                <a:spcPts val="2800"/>
              </a:lnSpc>
            </a:pPr>
            <a:r>
              <a:rPr lang="en-US" sz="2000">
                <a:solidFill>
                  <a:srgbClr val="000000"/>
                </a:solidFill>
                <a:latin typeface="Open Sans Light"/>
              </a:rPr>
              <a:t>и инвестиционных объектов</a:t>
            </a:r>
          </a:p>
        </p:txBody>
      </p:sp>
      <p:sp>
        <p:nvSpPr>
          <p:cNvPr id="33" name="TextBox 33"/>
          <p:cNvSpPr txBox="1"/>
          <p:nvPr/>
        </p:nvSpPr>
        <p:spPr>
          <a:xfrm>
            <a:off x="9894837" y="2664325"/>
            <a:ext cx="377726" cy="887095"/>
          </a:xfrm>
          <a:prstGeom prst="rect">
            <a:avLst/>
          </a:prstGeom>
        </p:spPr>
        <p:txBody>
          <a:bodyPr lIns="0" tIns="0" rIns="0" bIns="0" rtlCol="0" anchor="t">
            <a:spAutoFit/>
          </a:bodyPr>
          <a:lstStyle/>
          <a:p>
            <a:pPr algn="ctr">
              <a:lnSpc>
                <a:spcPts val="7280"/>
              </a:lnSpc>
            </a:pPr>
            <a:r>
              <a:rPr lang="en-US" sz="5200">
                <a:solidFill>
                  <a:srgbClr val="000000"/>
                </a:solidFill>
                <a:latin typeface="Open Sans"/>
              </a:rPr>
              <a:t>7</a:t>
            </a:r>
          </a:p>
        </p:txBody>
      </p:sp>
      <p:sp>
        <p:nvSpPr>
          <p:cNvPr id="34" name="TextBox 34"/>
          <p:cNvSpPr txBox="1"/>
          <p:nvPr/>
        </p:nvSpPr>
        <p:spPr>
          <a:xfrm>
            <a:off x="4578363" y="7614195"/>
            <a:ext cx="3738315" cy="897682"/>
          </a:xfrm>
          <a:prstGeom prst="rect">
            <a:avLst/>
          </a:prstGeom>
        </p:spPr>
        <p:txBody>
          <a:bodyPr lIns="0" tIns="0" rIns="0" bIns="0" rtlCol="0" anchor="t">
            <a:spAutoFit/>
          </a:bodyPr>
          <a:lstStyle/>
          <a:p>
            <a:pPr algn="l">
              <a:lnSpc>
                <a:spcPts val="3500"/>
              </a:lnSpc>
            </a:pPr>
            <a:r>
              <a:rPr lang="en-US" sz="2500" spc="300" dirty="0" smtClean="0">
                <a:solidFill>
                  <a:srgbClr val="000000"/>
                </a:solidFill>
                <a:latin typeface="Exo 2 Light"/>
              </a:rPr>
              <a:t>ИНВЕСТИЦИОНН</a:t>
            </a:r>
            <a:r>
              <a:rPr lang="ru-RU" sz="2500" spc="300" dirty="0" smtClean="0">
                <a:solidFill>
                  <a:srgbClr val="000000"/>
                </a:solidFill>
                <a:latin typeface="Exo 2 Light"/>
              </a:rPr>
              <a:t>ЫХ</a:t>
            </a:r>
            <a:r>
              <a:rPr lang="en-US" sz="2500" spc="300" dirty="0" smtClean="0">
                <a:solidFill>
                  <a:srgbClr val="000000"/>
                </a:solidFill>
                <a:latin typeface="Exo 2 Light"/>
              </a:rPr>
              <a:t> ПЛОЩАД</a:t>
            </a:r>
            <a:r>
              <a:rPr lang="ru-RU" sz="2500" spc="300" dirty="0" smtClean="0">
                <a:solidFill>
                  <a:srgbClr val="000000"/>
                </a:solidFill>
                <a:latin typeface="Exo 2 Light"/>
              </a:rPr>
              <a:t>ОК</a:t>
            </a:r>
            <a:endParaRPr lang="en-US" sz="2500" spc="300" dirty="0">
              <a:solidFill>
                <a:srgbClr val="000000"/>
              </a:solidFill>
              <a:latin typeface="Exo 2 Light"/>
            </a:endParaRPr>
          </a:p>
        </p:txBody>
      </p:sp>
      <p:sp>
        <p:nvSpPr>
          <p:cNvPr id="35" name="TextBox 35"/>
          <p:cNvSpPr txBox="1"/>
          <p:nvPr/>
        </p:nvSpPr>
        <p:spPr>
          <a:xfrm>
            <a:off x="2531147" y="6801950"/>
            <a:ext cx="1859753" cy="2180084"/>
          </a:xfrm>
          <a:prstGeom prst="rect">
            <a:avLst/>
          </a:prstGeom>
        </p:spPr>
        <p:txBody>
          <a:bodyPr lIns="0" tIns="0" rIns="0" bIns="0" rtlCol="0" anchor="t">
            <a:spAutoFit/>
          </a:bodyPr>
          <a:lstStyle/>
          <a:p>
            <a:pPr algn="ctr">
              <a:lnSpc>
                <a:spcPts val="17040"/>
              </a:lnSpc>
            </a:pPr>
            <a:r>
              <a:rPr lang="ru-RU" sz="12171" dirty="0" smtClean="0">
                <a:solidFill>
                  <a:srgbClr val="000000"/>
                </a:solidFill>
                <a:latin typeface="Open Sans Extra Bold"/>
              </a:rPr>
              <a:t>19</a:t>
            </a:r>
            <a:endParaRPr lang="en-US" sz="12171" dirty="0">
              <a:solidFill>
                <a:srgbClr val="000000"/>
              </a:solidFill>
              <a:latin typeface="Open Sans Extra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9370" y="1"/>
            <a:ext cx="7419769" cy="10287000"/>
            <a:chOff x="0" y="0"/>
            <a:chExt cx="1913890" cy="2811211"/>
          </a:xfrm>
        </p:grpSpPr>
        <p:sp>
          <p:nvSpPr>
            <p:cNvPr id="3" name="Freeform 3"/>
            <p:cNvSpPr/>
            <p:nvPr/>
          </p:nvSpPr>
          <p:spPr>
            <a:xfrm>
              <a:off x="0" y="0"/>
              <a:ext cx="1913890" cy="2811211"/>
            </a:xfrm>
            <a:custGeom>
              <a:avLst/>
              <a:gdLst/>
              <a:ahLst/>
              <a:cxnLst/>
              <a:rect l="l" t="t" r="r" b="b"/>
              <a:pathLst>
                <a:path w="1913890" h="2811211">
                  <a:moveTo>
                    <a:pt x="0" y="0"/>
                  </a:moveTo>
                  <a:lnTo>
                    <a:pt x="1913890" y="0"/>
                  </a:lnTo>
                  <a:lnTo>
                    <a:pt x="1913890" y="2811211"/>
                  </a:lnTo>
                  <a:lnTo>
                    <a:pt x="0" y="2811211"/>
                  </a:lnTo>
                  <a:close/>
                </a:path>
              </a:pathLst>
            </a:custGeom>
            <a:solidFill>
              <a:srgbClr val="2C92D5"/>
            </a:solidFill>
          </p:spPr>
        </p:sp>
      </p:grpSp>
      <p:grpSp>
        <p:nvGrpSpPr>
          <p:cNvPr id="4" name="Group 4"/>
          <p:cNvGrpSpPr/>
          <p:nvPr/>
        </p:nvGrpSpPr>
        <p:grpSpPr>
          <a:xfrm>
            <a:off x="896141" y="2395211"/>
            <a:ext cx="1284187" cy="128418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6EAE9"/>
            </a:solidFill>
          </p:spPr>
        </p:sp>
      </p:grpSp>
      <p:pic>
        <p:nvPicPr>
          <p:cNvPr id="6" name="Picture 6"/>
          <p:cNvPicPr>
            <a:picLocks noChangeAspect="1"/>
          </p:cNvPicPr>
          <p:nvPr/>
        </p:nvPicPr>
        <p:blipFill>
          <a:blip r:embed="rId3"/>
          <a:srcRect/>
          <a:stretch>
            <a:fillRect/>
          </a:stretch>
        </p:blipFill>
        <p:spPr>
          <a:xfrm>
            <a:off x="9144000" y="2395211"/>
            <a:ext cx="8525524" cy="6319289"/>
          </a:xfrm>
          <a:prstGeom prst="rect">
            <a:avLst/>
          </a:prstGeom>
        </p:spPr>
      </p:pic>
      <p:grpSp>
        <p:nvGrpSpPr>
          <p:cNvPr id="7" name="Group 7"/>
          <p:cNvGrpSpPr/>
          <p:nvPr/>
        </p:nvGrpSpPr>
        <p:grpSpPr>
          <a:xfrm>
            <a:off x="9144000" y="2395211"/>
            <a:ext cx="1284187" cy="128418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6EAE9"/>
            </a:solidFill>
          </p:spPr>
        </p:sp>
      </p:grpSp>
      <p:grpSp>
        <p:nvGrpSpPr>
          <p:cNvPr id="9" name="Group 9"/>
          <p:cNvGrpSpPr/>
          <p:nvPr/>
        </p:nvGrpSpPr>
        <p:grpSpPr>
          <a:xfrm>
            <a:off x="2314693" y="2742233"/>
            <a:ext cx="7471400" cy="4957145"/>
            <a:chOff x="0" y="0"/>
            <a:chExt cx="9961867" cy="6609527"/>
          </a:xfrm>
        </p:grpSpPr>
        <p:sp>
          <p:nvSpPr>
            <p:cNvPr id="10" name="TextBox 10"/>
            <p:cNvSpPr txBox="1"/>
            <p:nvPr/>
          </p:nvSpPr>
          <p:spPr>
            <a:xfrm>
              <a:off x="0" y="1299688"/>
              <a:ext cx="9961867" cy="1008143"/>
            </a:xfrm>
            <a:prstGeom prst="rect">
              <a:avLst/>
            </a:prstGeom>
          </p:spPr>
          <p:txBody>
            <a:bodyPr lIns="0" tIns="0" rIns="0" bIns="0" rtlCol="0" anchor="t">
              <a:spAutoFit/>
            </a:bodyPr>
            <a:lstStyle/>
            <a:p>
              <a:pPr algn="l">
                <a:lnSpc>
                  <a:spcPts val="5638"/>
                </a:lnSpc>
              </a:pPr>
              <a:r>
                <a:rPr lang="en-US" sz="5369" spc="107">
                  <a:solidFill>
                    <a:srgbClr val="FFFFFF"/>
                  </a:solidFill>
                  <a:latin typeface="Peace Sans"/>
                </a:rPr>
                <a:t>0%</a:t>
              </a:r>
            </a:p>
          </p:txBody>
        </p:sp>
        <p:sp>
          <p:nvSpPr>
            <p:cNvPr id="11" name="TextBox 11"/>
            <p:cNvSpPr txBox="1"/>
            <p:nvPr/>
          </p:nvSpPr>
          <p:spPr>
            <a:xfrm>
              <a:off x="0" y="2491394"/>
              <a:ext cx="8191735" cy="2700674"/>
            </a:xfrm>
            <a:prstGeom prst="rect">
              <a:avLst/>
            </a:prstGeom>
          </p:spPr>
          <p:txBody>
            <a:bodyPr lIns="0" tIns="0" rIns="0" bIns="0" rtlCol="0" anchor="t">
              <a:spAutoFit/>
            </a:bodyPr>
            <a:lstStyle/>
            <a:p>
              <a:pPr>
                <a:lnSpc>
                  <a:spcPts val="2744"/>
                </a:lnSpc>
              </a:pPr>
              <a:r>
                <a:rPr lang="en-US" sz="1960" spc="235">
                  <a:solidFill>
                    <a:srgbClr val="FFFFFF"/>
                  </a:solidFill>
                  <a:latin typeface="Fira Sans Light"/>
                </a:rPr>
                <a:t>ДЛЯ РЕАЛИЗАЦИИ:</a:t>
              </a:r>
            </a:p>
            <a:p>
              <a:pPr>
                <a:lnSpc>
                  <a:spcPts val="2744"/>
                </a:lnSpc>
              </a:pPr>
              <a:r>
                <a:rPr lang="en-US" sz="1960" spc="235">
                  <a:solidFill>
                    <a:srgbClr val="FFFFFF"/>
                  </a:solidFill>
                  <a:latin typeface="Fira Sans Light"/>
                </a:rPr>
                <a:t>- ПРИОРИТЕТНЫХ ИНВЕСТИЦИОННЫХ ПРОЕКТОВ</a:t>
              </a:r>
            </a:p>
            <a:p>
              <a:pPr>
                <a:lnSpc>
                  <a:spcPts val="2744"/>
                </a:lnSpc>
              </a:pPr>
              <a:endParaRPr lang="en-US" sz="1960" spc="235">
                <a:solidFill>
                  <a:srgbClr val="FFFFFF"/>
                </a:solidFill>
                <a:latin typeface="Fira Sans Light"/>
              </a:endParaRPr>
            </a:p>
            <a:p>
              <a:pPr algn="l">
                <a:lnSpc>
                  <a:spcPts val="2744"/>
                </a:lnSpc>
              </a:pPr>
              <a:r>
                <a:rPr lang="en-US" sz="1960" spc="235">
                  <a:solidFill>
                    <a:srgbClr val="FFFFFF"/>
                  </a:solidFill>
                  <a:latin typeface="Fira Sans Light"/>
                </a:rPr>
                <a:t>- ИНВЕСТИЦИОННЫХ ПРОЕКТОВ РЕЗИДЕНТОВ АРКТИЧЕСКОЙ ЗОНЫ РФ</a:t>
              </a:r>
            </a:p>
          </p:txBody>
        </p:sp>
        <p:sp>
          <p:nvSpPr>
            <p:cNvPr id="12" name="TextBox 12"/>
            <p:cNvSpPr txBox="1"/>
            <p:nvPr/>
          </p:nvSpPr>
          <p:spPr>
            <a:xfrm>
              <a:off x="0" y="5529325"/>
              <a:ext cx="8191735" cy="1080202"/>
            </a:xfrm>
            <a:prstGeom prst="rect">
              <a:avLst/>
            </a:prstGeom>
          </p:spPr>
          <p:txBody>
            <a:bodyPr lIns="0" tIns="0" rIns="0" bIns="0" rtlCol="0" anchor="t">
              <a:spAutoFit/>
            </a:bodyPr>
            <a:lstStyle/>
            <a:p>
              <a:pPr>
                <a:lnSpc>
                  <a:spcPts val="2177"/>
                </a:lnSpc>
              </a:pPr>
              <a:r>
                <a:rPr lang="en-US" sz="1451" spc="174" dirty="0">
                  <a:solidFill>
                    <a:srgbClr val="FFFFFF"/>
                  </a:solidFill>
                  <a:latin typeface="Fira Sans Light"/>
                </a:rPr>
                <a:t>МУНИЦИПАЛЬНОГО СОВЕТА СЕВЕРОДВИНСКА ОТ 29.09.2005 № 32 </a:t>
              </a:r>
              <a:r>
                <a:rPr lang="en-US" sz="1161" spc="139" dirty="0">
                  <a:solidFill>
                    <a:srgbClr val="FFFFFF"/>
                  </a:solidFill>
                  <a:latin typeface="Arimo"/>
                </a:rPr>
                <a:t> «О </a:t>
              </a:r>
              <a:r>
                <a:rPr lang="en-US" sz="1161" spc="139" dirty="0" err="1">
                  <a:solidFill>
                    <a:srgbClr val="FFFFFF"/>
                  </a:solidFill>
                  <a:latin typeface="Arimo"/>
                </a:rPr>
                <a:t>введении</a:t>
              </a:r>
              <a:r>
                <a:rPr lang="en-US" sz="1161" spc="139" dirty="0">
                  <a:solidFill>
                    <a:srgbClr val="FFFFFF"/>
                  </a:solidFill>
                  <a:latin typeface="Arimo"/>
                </a:rPr>
                <a:t> земельного </a:t>
              </a:r>
              <a:r>
                <a:rPr lang="en-US" sz="1161" spc="139" dirty="0" err="1">
                  <a:solidFill>
                    <a:srgbClr val="FFFFFF"/>
                  </a:solidFill>
                  <a:latin typeface="Arimo"/>
                </a:rPr>
                <a:t>налога</a:t>
              </a:r>
              <a:r>
                <a:rPr lang="en-US" sz="1161" spc="139" dirty="0">
                  <a:solidFill>
                    <a:srgbClr val="FFFFFF"/>
                  </a:solidFill>
                  <a:latin typeface="Arimo"/>
                </a:rPr>
                <a:t>» </a:t>
              </a:r>
            </a:p>
            <a:p>
              <a:pPr algn="l">
                <a:lnSpc>
                  <a:spcPts val="2177"/>
                </a:lnSpc>
              </a:pPr>
              <a:r>
                <a:rPr lang="en-US" sz="1161" spc="139" dirty="0">
                  <a:solidFill>
                    <a:srgbClr val="FFFFFF"/>
                  </a:solidFill>
                  <a:latin typeface="Arimo"/>
                </a:rPr>
                <a:t>(</a:t>
              </a:r>
              <a:r>
                <a:rPr lang="en-US" sz="1161" spc="139" dirty="0" err="1">
                  <a:solidFill>
                    <a:srgbClr val="FFFFFF"/>
                  </a:solidFill>
                  <a:latin typeface="Arimo"/>
                </a:rPr>
                <a:t>ред</a:t>
              </a:r>
              <a:r>
                <a:rPr lang="en-US" sz="1161" spc="139" dirty="0">
                  <a:solidFill>
                    <a:srgbClr val="FFFFFF"/>
                  </a:solidFill>
                  <a:latin typeface="Arimo"/>
                </a:rPr>
                <a:t>. 22.10.2020)</a:t>
              </a:r>
            </a:p>
          </p:txBody>
        </p:sp>
        <p:sp>
          <p:nvSpPr>
            <p:cNvPr id="13" name="TextBox 13"/>
            <p:cNvSpPr txBox="1"/>
            <p:nvPr/>
          </p:nvSpPr>
          <p:spPr>
            <a:xfrm>
              <a:off x="0" y="-85725"/>
              <a:ext cx="8191735" cy="890058"/>
            </a:xfrm>
            <a:prstGeom prst="rect">
              <a:avLst/>
            </a:prstGeom>
          </p:spPr>
          <p:txBody>
            <a:bodyPr lIns="0" tIns="0" rIns="0" bIns="0" rtlCol="0" anchor="t">
              <a:spAutoFit/>
            </a:bodyPr>
            <a:lstStyle/>
            <a:p>
              <a:pPr algn="l">
                <a:lnSpc>
                  <a:spcPts val="5600"/>
                </a:lnSpc>
              </a:pPr>
              <a:r>
                <a:rPr lang="en-US" sz="4000" spc="480">
                  <a:solidFill>
                    <a:srgbClr val="FFFFFF"/>
                  </a:solidFill>
                  <a:latin typeface="Fira Sans Light Bold"/>
                </a:rPr>
                <a:t>ЗЕМЕЛЬНЫЙ НАЛОГ</a:t>
              </a:r>
            </a:p>
          </p:txBody>
        </p:sp>
      </p:grpSp>
      <p:grpSp>
        <p:nvGrpSpPr>
          <p:cNvPr id="14" name="Group 14"/>
          <p:cNvGrpSpPr/>
          <p:nvPr/>
        </p:nvGrpSpPr>
        <p:grpSpPr>
          <a:xfrm>
            <a:off x="1028700" y="825961"/>
            <a:ext cx="17739630" cy="1364823"/>
            <a:chOff x="0" y="0"/>
            <a:chExt cx="6000813" cy="461681"/>
          </a:xfrm>
        </p:grpSpPr>
        <p:sp>
          <p:nvSpPr>
            <p:cNvPr id="15" name="Freeform 15"/>
            <p:cNvSpPr/>
            <p:nvPr/>
          </p:nvSpPr>
          <p:spPr>
            <a:xfrm>
              <a:off x="0" y="0"/>
              <a:ext cx="6000813" cy="461681"/>
            </a:xfrm>
            <a:custGeom>
              <a:avLst/>
              <a:gdLst/>
              <a:ahLst/>
              <a:cxnLst/>
              <a:rect l="l" t="t" r="r" b="b"/>
              <a:pathLst>
                <a:path w="6000813" h="461681">
                  <a:moveTo>
                    <a:pt x="0" y="0"/>
                  </a:moveTo>
                  <a:lnTo>
                    <a:pt x="6000813" y="0"/>
                  </a:lnTo>
                  <a:lnTo>
                    <a:pt x="6000813" y="461681"/>
                  </a:lnTo>
                  <a:lnTo>
                    <a:pt x="0" y="461681"/>
                  </a:lnTo>
                  <a:close/>
                </a:path>
              </a:pathLst>
            </a:custGeom>
            <a:solidFill>
              <a:srgbClr val="FFFFFF"/>
            </a:solidFill>
          </p:spPr>
        </p:sp>
      </p:grpSp>
      <p:sp>
        <p:nvSpPr>
          <p:cNvPr id="16" name="TextBox 16"/>
          <p:cNvSpPr txBox="1"/>
          <p:nvPr/>
        </p:nvSpPr>
        <p:spPr>
          <a:xfrm>
            <a:off x="1160509" y="2546132"/>
            <a:ext cx="377726" cy="887095"/>
          </a:xfrm>
          <a:prstGeom prst="rect">
            <a:avLst/>
          </a:prstGeom>
        </p:spPr>
        <p:txBody>
          <a:bodyPr lIns="0" tIns="0" rIns="0" bIns="0" rtlCol="0" anchor="t">
            <a:spAutoFit/>
          </a:bodyPr>
          <a:lstStyle/>
          <a:p>
            <a:pPr algn="ctr">
              <a:lnSpc>
                <a:spcPts val="7280"/>
              </a:lnSpc>
            </a:pPr>
            <a:r>
              <a:rPr lang="en-US" sz="5200">
                <a:solidFill>
                  <a:srgbClr val="000000"/>
                </a:solidFill>
                <a:latin typeface="Open Sans"/>
              </a:rPr>
              <a:t>8</a:t>
            </a:r>
          </a:p>
        </p:txBody>
      </p:sp>
      <p:sp>
        <p:nvSpPr>
          <p:cNvPr id="17" name="TextBox 17"/>
          <p:cNvSpPr txBox="1"/>
          <p:nvPr/>
        </p:nvSpPr>
        <p:spPr>
          <a:xfrm>
            <a:off x="1538234" y="1121022"/>
            <a:ext cx="15211531" cy="688975"/>
          </a:xfrm>
          <a:prstGeom prst="rect">
            <a:avLst/>
          </a:prstGeom>
        </p:spPr>
        <p:txBody>
          <a:bodyPr lIns="0" tIns="0" rIns="0" bIns="0" rtlCol="0" anchor="t">
            <a:spAutoFit/>
          </a:bodyPr>
          <a:lstStyle/>
          <a:p>
            <a:pPr>
              <a:lnSpc>
                <a:spcPts val="5600"/>
              </a:lnSpc>
            </a:pPr>
            <a:r>
              <a:rPr lang="en-US" sz="4000">
                <a:solidFill>
                  <a:srgbClr val="000000"/>
                </a:solidFill>
                <a:latin typeface="Open Sans"/>
              </a:rPr>
              <a:t>РЕАЛИЗАЦИЯ ПОЛОЖЕНИЙ МИС 2.0</a:t>
            </a:r>
          </a:p>
        </p:txBody>
      </p:sp>
      <p:sp>
        <p:nvSpPr>
          <p:cNvPr id="18" name="TextBox 18"/>
          <p:cNvSpPr txBox="1"/>
          <p:nvPr/>
        </p:nvSpPr>
        <p:spPr>
          <a:xfrm>
            <a:off x="9408368" y="2546132"/>
            <a:ext cx="377726" cy="887095"/>
          </a:xfrm>
          <a:prstGeom prst="rect">
            <a:avLst/>
          </a:prstGeom>
        </p:spPr>
        <p:txBody>
          <a:bodyPr lIns="0" tIns="0" rIns="0" bIns="0" rtlCol="0" anchor="t">
            <a:spAutoFit/>
          </a:bodyPr>
          <a:lstStyle/>
          <a:p>
            <a:pPr algn="ctr">
              <a:lnSpc>
                <a:spcPts val="7280"/>
              </a:lnSpc>
            </a:pPr>
            <a:r>
              <a:rPr lang="en-US" sz="5200">
                <a:solidFill>
                  <a:srgbClr val="000000"/>
                </a:solidFill>
                <a:latin typeface="Open Sans"/>
              </a:rPr>
              <a:t>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1909" y="2658253"/>
            <a:ext cx="1284187" cy="128418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6EAE9"/>
            </a:solidFill>
          </p:spPr>
        </p:sp>
      </p:grpSp>
      <p:grpSp>
        <p:nvGrpSpPr>
          <p:cNvPr id="4" name="Group 4"/>
          <p:cNvGrpSpPr/>
          <p:nvPr/>
        </p:nvGrpSpPr>
        <p:grpSpPr>
          <a:xfrm>
            <a:off x="11548796" y="19248"/>
            <a:ext cx="6225642" cy="10287000"/>
            <a:chOff x="0" y="0"/>
            <a:chExt cx="1883116" cy="3111584"/>
          </a:xfrm>
        </p:grpSpPr>
        <p:sp>
          <p:nvSpPr>
            <p:cNvPr id="5" name="Freeform 5"/>
            <p:cNvSpPr/>
            <p:nvPr/>
          </p:nvSpPr>
          <p:spPr>
            <a:xfrm>
              <a:off x="0" y="0"/>
              <a:ext cx="1883115" cy="3111584"/>
            </a:xfrm>
            <a:custGeom>
              <a:avLst/>
              <a:gdLst/>
              <a:ahLst/>
              <a:cxnLst/>
              <a:rect l="l" t="t" r="r" b="b"/>
              <a:pathLst>
                <a:path w="1883115" h="3111584">
                  <a:moveTo>
                    <a:pt x="0" y="0"/>
                  </a:moveTo>
                  <a:lnTo>
                    <a:pt x="1883115" y="0"/>
                  </a:lnTo>
                  <a:lnTo>
                    <a:pt x="1883115" y="3111584"/>
                  </a:lnTo>
                  <a:lnTo>
                    <a:pt x="0" y="3111584"/>
                  </a:lnTo>
                  <a:close/>
                </a:path>
              </a:pathLst>
            </a:custGeom>
            <a:solidFill>
              <a:srgbClr val="13538A"/>
            </a:solidFill>
          </p:spPr>
        </p:sp>
      </p:grpSp>
      <p:grpSp>
        <p:nvGrpSpPr>
          <p:cNvPr id="6" name="Group 6"/>
          <p:cNvGrpSpPr/>
          <p:nvPr/>
        </p:nvGrpSpPr>
        <p:grpSpPr>
          <a:xfrm>
            <a:off x="11907438" y="19248"/>
            <a:ext cx="5458149" cy="10287000"/>
            <a:chOff x="0" y="0"/>
            <a:chExt cx="1850219" cy="3961654"/>
          </a:xfrm>
        </p:grpSpPr>
        <p:sp>
          <p:nvSpPr>
            <p:cNvPr id="7" name="Freeform 7"/>
            <p:cNvSpPr/>
            <p:nvPr/>
          </p:nvSpPr>
          <p:spPr>
            <a:xfrm>
              <a:off x="0" y="0"/>
              <a:ext cx="1850219" cy="3961654"/>
            </a:xfrm>
            <a:custGeom>
              <a:avLst/>
              <a:gdLst/>
              <a:ahLst/>
              <a:cxnLst/>
              <a:rect l="l" t="t" r="r" b="b"/>
              <a:pathLst>
                <a:path w="1850219" h="3961654">
                  <a:moveTo>
                    <a:pt x="0" y="0"/>
                  </a:moveTo>
                  <a:lnTo>
                    <a:pt x="1850219" y="0"/>
                  </a:lnTo>
                  <a:lnTo>
                    <a:pt x="1850219" y="3961654"/>
                  </a:lnTo>
                  <a:lnTo>
                    <a:pt x="0" y="3961654"/>
                  </a:lnTo>
                  <a:close/>
                </a:path>
              </a:pathLst>
            </a:custGeom>
            <a:solidFill>
              <a:srgbClr val="C5E0EF"/>
            </a:solidFill>
          </p:spPr>
        </p:sp>
      </p:grpSp>
      <p:grpSp>
        <p:nvGrpSpPr>
          <p:cNvPr id="10" name="Group 10"/>
          <p:cNvGrpSpPr/>
          <p:nvPr/>
        </p:nvGrpSpPr>
        <p:grpSpPr>
          <a:xfrm>
            <a:off x="11409392" y="2677501"/>
            <a:ext cx="6568528" cy="1368767"/>
            <a:chOff x="0" y="0"/>
            <a:chExt cx="2221947" cy="463015"/>
          </a:xfrm>
        </p:grpSpPr>
        <p:sp>
          <p:nvSpPr>
            <p:cNvPr id="11" name="Freeform 11"/>
            <p:cNvSpPr/>
            <p:nvPr/>
          </p:nvSpPr>
          <p:spPr>
            <a:xfrm>
              <a:off x="0" y="0"/>
              <a:ext cx="2221947" cy="463015"/>
            </a:xfrm>
            <a:custGeom>
              <a:avLst/>
              <a:gdLst/>
              <a:ahLst/>
              <a:cxnLst/>
              <a:rect l="l" t="t" r="r" b="b"/>
              <a:pathLst>
                <a:path w="2221947" h="463015">
                  <a:moveTo>
                    <a:pt x="0" y="0"/>
                  </a:moveTo>
                  <a:lnTo>
                    <a:pt x="2221947" y="0"/>
                  </a:lnTo>
                  <a:lnTo>
                    <a:pt x="2221947" y="463015"/>
                  </a:lnTo>
                  <a:lnTo>
                    <a:pt x="0" y="463015"/>
                  </a:lnTo>
                  <a:close/>
                </a:path>
              </a:pathLst>
            </a:custGeom>
            <a:solidFill>
              <a:srgbClr val="FFFFFF"/>
            </a:solidFill>
          </p:spPr>
        </p:sp>
      </p:grpSp>
      <p:grpSp>
        <p:nvGrpSpPr>
          <p:cNvPr id="12" name="Group 12"/>
          <p:cNvGrpSpPr/>
          <p:nvPr/>
        </p:nvGrpSpPr>
        <p:grpSpPr>
          <a:xfrm>
            <a:off x="1519561" y="4685346"/>
            <a:ext cx="3045125" cy="1773359"/>
            <a:chOff x="0" y="0"/>
            <a:chExt cx="2471212" cy="1439135"/>
          </a:xfrm>
        </p:grpSpPr>
        <p:sp>
          <p:nvSpPr>
            <p:cNvPr id="13" name="Freeform 13"/>
            <p:cNvSpPr/>
            <p:nvPr/>
          </p:nvSpPr>
          <p:spPr>
            <a:xfrm>
              <a:off x="0" y="0"/>
              <a:ext cx="2471212" cy="1439135"/>
            </a:xfrm>
            <a:custGeom>
              <a:avLst/>
              <a:gdLst/>
              <a:ahLst/>
              <a:cxnLst/>
              <a:rect l="l" t="t" r="r" b="b"/>
              <a:pathLst>
                <a:path w="2471212" h="1439135">
                  <a:moveTo>
                    <a:pt x="0" y="0"/>
                  </a:moveTo>
                  <a:lnTo>
                    <a:pt x="2471212" y="0"/>
                  </a:lnTo>
                  <a:lnTo>
                    <a:pt x="2471212" y="1439135"/>
                  </a:lnTo>
                  <a:lnTo>
                    <a:pt x="0" y="1439135"/>
                  </a:lnTo>
                  <a:close/>
                </a:path>
              </a:pathLst>
            </a:custGeom>
            <a:solidFill>
              <a:srgbClr val="2C92D5"/>
            </a:solidFill>
          </p:spPr>
        </p:sp>
      </p:grpSp>
      <p:grpSp>
        <p:nvGrpSpPr>
          <p:cNvPr id="14" name="Group 14"/>
          <p:cNvGrpSpPr/>
          <p:nvPr/>
        </p:nvGrpSpPr>
        <p:grpSpPr>
          <a:xfrm>
            <a:off x="1519561" y="6649205"/>
            <a:ext cx="3045125" cy="1773359"/>
            <a:chOff x="0" y="0"/>
            <a:chExt cx="2471212" cy="1439135"/>
          </a:xfrm>
        </p:grpSpPr>
        <p:sp>
          <p:nvSpPr>
            <p:cNvPr id="15" name="Freeform 15"/>
            <p:cNvSpPr/>
            <p:nvPr/>
          </p:nvSpPr>
          <p:spPr>
            <a:xfrm>
              <a:off x="0" y="0"/>
              <a:ext cx="2471212" cy="1439135"/>
            </a:xfrm>
            <a:custGeom>
              <a:avLst/>
              <a:gdLst/>
              <a:ahLst/>
              <a:cxnLst/>
              <a:rect l="l" t="t" r="r" b="b"/>
              <a:pathLst>
                <a:path w="2471212" h="1439135">
                  <a:moveTo>
                    <a:pt x="0" y="0"/>
                  </a:moveTo>
                  <a:lnTo>
                    <a:pt x="2471212" y="0"/>
                  </a:lnTo>
                  <a:lnTo>
                    <a:pt x="2471212" y="1439135"/>
                  </a:lnTo>
                  <a:lnTo>
                    <a:pt x="0" y="1439135"/>
                  </a:lnTo>
                  <a:close/>
                </a:path>
              </a:pathLst>
            </a:custGeom>
            <a:solidFill>
              <a:srgbClr val="2C92D5"/>
            </a:solidFill>
          </p:spPr>
        </p:sp>
      </p:grpSp>
      <p:grpSp>
        <p:nvGrpSpPr>
          <p:cNvPr id="16" name="Group 16"/>
          <p:cNvGrpSpPr/>
          <p:nvPr/>
        </p:nvGrpSpPr>
        <p:grpSpPr>
          <a:xfrm>
            <a:off x="4755186" y="6649205"/>
            <a:ext cx="3045125" cy="1773359"/>
            <a:chOff x="0" y="0"/>
            <a:chExt cx="2471212" cy="1439135"/>
          </a:xfrm>
        </p:grpSpPr>
        <p:sp>
          <p:nvSpPr>
            <p:cNvPr id="17" name="Freeform 17"/>
            <p:cNvSpPr/>
            <p:nvPr/>
          </p:nvSpPr>
          <p:spPr>
            <a:xfrm>
              <a:off x="0" y="0"/>
              <a:ext cx="2471212" cy="1439135"/>
            </a:xfrm>
            <a:custGeom>
              <a:avLst/>
              <a:gdLst/>
              <a:ahLst/>
              <a:cxnLst/>
              <a:rect l="l" t="t" r="r" b="b"/>
              <a:pathLst>
                <a:path w="2471212" h="1439135">
                  <a:moveTo>
                    <a:pt x="0" y="0"/>
                  </a:moveTo>
                  <a:lnTo>
                    <a:pt x="2471212" y="0"/>
                  </a:lnTo>
                  <a:lnTo>
                    <a:pt x="2471212" y="1439135"/>
                  </a:lnTo>
                  <a:lnTo>
                    <a:pt x="0" y="1439135"/>
                  </a:lnTo>
                  <a:close/>
                </a:path>
              </a:pathLst>
            </a:custGeom>
            <a:solidFill>
              <a:srgbClr val="2C92D5"/>
            </a:solidFill>
          </p:spPr>
        </p:sp>
      </p:grpSp>
      <p:grpSp>
        <p:nvGrpSpPr>
          <p:cNvPr id="18" name="Group 18"/>
          <p:cNvGrpSpPr/>
          <p:nvPr/>
        </p:nvGrpSpPr>
        <p:grpSpPr>
          <a:xfrm>
            <a:off x="4755186" y="4685346"/>
            <a:ext cx="3045125" cy="1773359"/>
            <a:chOff x="0" y="0"/>
            <a:chExt cx="2471212" cy="1439135"/>
          </a:xfrm>
        </p:grpSpPr>
        <p:sp>
          <p:nvSpPr>
            <p:cNvPr id="19" name="Freeform 19"/>
            <p:cNvSpPr/>
            <p:nvPr/>
          </p:nvSpPr>
          <p:spPr>
            <a:xfrm>
              <a:off x="0" y="0"/>
              <a:ext cx="2471212" cy="1439135"/>
            </a:xfrm>
            <a:custGeom>
              <a:avLst/>
              <a:gdLst/>
              <a:ahLst/>
              <a:cxnLst/>
              <a:rect l="l" t="t" r="r" b="b"/>
              <a:pathLst>
                <a:path w="2471212" h="1439135">
                  <a:moveTo>
                    <a:pt x="0" y="0"/>
                  </a:moveTo>
                  <a:lnTo>
                    <a:pt x="2471212" y="0"/>
                  </a:lnTo>
                  <a:lnTo>
                    <a:pt x="2471212" y="1439135"/>
                  </a:lnTo>
                  <a:lnTo>
                    <a:pt x="0" y="1439135"/>
                  </a:lnTo>
                  <a:close/>
                </a:path>
              </a:pathLst>
            </a:custGeom>
            <a:solidFill>
              <a:srgbClr val="2C92D5"/>
            </a:solidFill>
          </p:spPr>
        </p:sp>
      </p:grpSp>
      <p:grpSp>
        <p:nvGrpSpPr>
          <p:cNvPr id="20" name="Group 20"/>
          <p:cNvGrpSpPr/>
          <p:nvPr/>
        </p:nvGrpSpPr>
        <p:grpSpPr>
          <a:xfrm>
            <a:off x="8008172" y="6649205"/>
            <a:ext cx="3045125" cy="1773359"/>
            <a:chOff x="0" y="0"/>
            <a:chExt cx="2471212" cy="1439135"/>
          </a:xfrm>
        </p:grpSpPr>
        <p:sp>
          <p:nvSpPr>
            <p:cNvPr id="21" name="Freeform 21"/>
            <p:cNvSpPr/>
            <p:nvPr/>
          </p:nvSpPr>
          <p:spPr>
            <a:xfrm>
              <a:off x="0" y="0"/>
              <a:ext cx="2471212" cy="1439135"/>
            </a:xfrm>
            <a:custGeom>
              <a:avLst/>
              <a:gdLst/>
              <a:ahLst/>
              <a:cxnLst/>
              <a:rect l="l" t="t" r="r" b="b"/>
              <a:pathLst>
                <a:path w="2471212" h="1439135">
                  <a:moveTo>
                    <a:pt x="0" y="0"/>
                  </a:moveTo>
                  <a:lnTo>
                    <a:pt x="2471212" y="0"/>
                  </a:lnTo>
                  <a:lnTo>
                    <a:pt x="2471212" y="1439135"/>
                  </a:lnTo>
                  <a:lnTo>
                    <a:pt x="0" y="1439135"/>
                  </a:lnTo>
                  <a:close/>
                </a:path>
              </a:pathLst>
            </a:custGeom>
            <a:solidFill>
              <a:srgbClr val="2C92D5"/>
            </a:solidFill>
          </p:spPr>
        </p:sp>
      </p:grpSp>
      <p:grpSp>
        <p:nvGrpSpPr>
          <p:cNvPr id="22" name="Group 22"/>
          <p:cNvGrpSpPr/>
          <p:nvPr/>
        </p:nvGrpSpPr>
        <p:grpSpPr>
          <a:xfrm>
            <a:off x="8008172" y="4685346"/>
            <a:ext cx="3045125" cy="1773359"/>
            <a:chOff x="0" y="0"/>
            <a:chExt cx="2471212" cy="1439135"/>
          </a:xfrm>
        </p:grpSpPr>
        <p:sp>
          <p:nvSpPr>
            <p:cNvPr id="23" name="Freeform 23"/>
            <p:cNvSpPr/>
            <p:nvPr/>
          </p:nvSpPr>
          <p:spPr>
            <a:xfrm>
              <a:off x="0" y="0"/>
              <a:ext cx="2471212" cy="1439135"/>
            </a:xfrm>
            <a:custGeom>
              <a:avLst/>
              <a:gdLst/>
              <a:ahLst/>
              <a:cxnLst/>
              <a:rect l="l" t="t" r="r" b="b"/>
              <a:pathLst>
                <a:path w="2471212" h="1439135">
                  <a:moveTo>
                    <a:pt x="0" y="0"/>
                  </a:moveTo>
                  <a:lnTo>
                    <a:pt x="2471212" y="0"/>
                  </a:lnTo>
                  <a:lnTo>
                    <a:pt x="2471212" y="1439135"/>
                  </a:lnTo>
                  <a:lnTo>
                    <a:pt x="0" y="1439135"/>
                  </a:lnTo>
                  <a:close/>
                </a:path>
              </a:pathLst>
            </a:custGeom>
            <a:solidFill>
              <a:srgbClr val="2C92D5"/>
            </a:solidFill>
          </p:spPr>
        </p:sp>
      </p:grpSp>
      <p:grpSp>
        <p:nvGrpSpPr>
          <p:cNvPr id="24" name="Group 24"/>
          <p:cNvGrpSpPr/>
          <p:nvPr/>
        </p:nvGrpSpPr>
        <p:grpSpPr>
          <a:xfrm>
            <a:off x="11726187" y="9090807"/>
            <a:ext cx="5914643" cy="623186"/>
            <a:chOff x="0" y="0"/>
            <a:chExt cx="2000756" cy="210806"/>
          </a:xfrm>
        </p:grpSpPr>
        <p:sp>
          <p:nvSpPr>
            <p:cNvPr id="25" name="Freeform 25"/>
            <p:cNvSpPr/>
            <p:nvPr/>
          </p:nvSpPr>
          <p:spPr>
            <a:xfrm>
              <a:off x="0" y="0"/>
              <a:ext cx="2000756" cy="210806"/>
            </a:xfrm>
            <a:custGeom>
              <a:avLst/>
              <a:gdLst/>
              <a:ahLst/>
              <a:cxnLst/>
              <a:rect l="l" t="t" r="r" b="b"/>
              <a:pathLst>
                <a:path w="2000756" h="210806">
                  <a:moveTo>
                    <a:pt x="0" y="0"/>
                  </a:moveTo>
                  <a:lnTo>
                    <a:pt x="2000756" y="0"/>
                  </a:lnTo>
                  <a:lnTo>
                    <a:pt x="2000756" y="210806"/>
                  </a:lnTo>
                  <a:lnTo>
                    <a:pt x="0" y="210806"/>
                  </a:lnTo>
                  <a:close/>
                </a:path>
              </a:pathLst>
            </a:custGeom>
            <a:solidFill>
              <a:srgbClr val="13538A"/>
            </a:solidFill>
          </p:spPr>
        </p:sp>
      </p:grpSp>
      <p:sp>
        <p:nvSpPr>
          <p:cNvPr id="26" name="TextBox 26"/>
          <p:cNvSpPr txBox="1"/>
          <p:nvPr/>
        </p:nvSpPr>
        <p:spPr>
          <a:xfrm>
            <a:off x="1141909" y="2809174"/>
            <a:ext cx="755303" cy="887095"/>
          </a:xfrm>
          <a:prstGeom prst="rect">
            <a:avLst/>
          </a:prstGeom>
        </p:spPr>
        <p:txBody>
          <a:bodyPr lIns="0" tIns="0" rIns="0" bIns="0" rtlCol="0" anchor="t">
            <a:spAutoFit/>
          </a:bodyPr>
          <a:lstStyle/>
          <a:p>
            <a:pPr algn="ctr">
              <a:lnSpc>
                <a:spcPts val="7280"/>
              </a:lnSpc>
            </a:pPr>
            <a:r>
              <a:rPr lang="en-US" sz="5000" dirty="0">
                <a:solidFill>
                  <a:srgbClr val="000000"/>
                </a:solidFill>
                <a:latin typeface="Open Sans"/>
              </a:rPr>
              <a:t>10</a:t>
            </a:r>
          </a:p>
        </p:txBody>
      </p:sp>
      <p:sp>
        <p:nvSpPr>
          <p:cNvPr id="27" name="TextBox 27"/>
          <p:cNvSpPr txBox="1"/>
          <p:nvPr/>
        </p:nvSpPr>
        <p:spPr>
          <a:xfrm>
            <a:off x="1519561" y="1496365"/>
            <a:ext cx="15211531" cy="688975"/>
          </a:xfrm>
          <a:prstGeom prst="rect">
            <a:avLst/>
          </a:prstGeom>
        </p:spPr>
        <p:txBody>
          <a:bodyPr lIns="0" tIns="0" rIns="0" bIns="0" rtlCol="0" anchor="t">
            <a:spAutoFit/>
          </a:bodyPr>
          <a:lstStyle/>
          <a:p>
            <a:pPr>
              <a:lnSpc>
                <a:spcPts val="5600"/>
              </a:lnSpc>
            </a:pPr>
            <a:r>
              <a:rPr lang="en-US" sz="4000">
                <a:solidFill>
                  <a:srgbClr val="000000"/>
                </a:solidFill>
                <a:latin typeface="Open Sans"/>
              </a:rPr>
              <a:t>РЕАЛИЗАЦИЯ ПОЛОЖЕНИЙ МИС 2.0</a:t>
            </a:r>
          </a:p>
        </p:txBody>
      </p:sp>
      <p:sp>
        <p:nvSpPr>
          <p:cNvPr id="28" name="TextBox 28"/>
          <p:cNvSpPr txBox="1"/>
          <p:nvPr/>
        </p:nvSpPr>
        <p:spPr>
          <a:xfrm>
            <a:off x="-2155776" y="4170996"/>
            <a:ext cx="10395798" cy="514350"/>
          </a:xfrm>
          <a:prstGeom prst="rect">
            <a:avLst/>
          </a:prstGeom>
        </p:spPr>
        <p:txBody>
          <a:bodyPr lIns="0" tIns="0" rIns="0" bIns="0" rtlCol="0" anchor="t">
            <a:spAutoFit/>
          </a:bodyPr>
          <a:lstStyle/>
          <a:p>
            <a:pPr algn="ctr">
              <a:lnSpc>
                <a:spcPts val="4200"/>
              </a:lnSpc>
            </a:pPr>
            <a:r>
              <a:rPr lang="en-US" sz="3000">
                <a:solidFill>
                  <a:srgbClr val="000000"/>
                </a:solidFill>
                <a:latin typeface="Open Sans"/>
              </a:rPr>
              <a:t>СУБСИДИРУЕМ:</a:t>
            </a:r>
          </a:p>
        </p:txBody>
      </p:sp>
      <p:sp>
        <p:nvSpPr>
          <p:cNvPr id="29" name="TextBox 29"/>
          <p:cNvSpPr txBox="1"/>
          <p:nvPr/>
        </p:nvSpPr>
        <p:spPr>
          <a:xfrm>
            <a:off x="1519561" y="8639759"/>
            <a:ext cx="4052143" cy="448841"/>
          </a:xfrm>
          <a:prstGeom prst="rect">
            <a:avLst/>
          </a:prstGeom>
        </p:spPr>
        <p:txBody>
          <a:bodyPr lIns="0" tIns="0" rIns="0" bIns="0" rtlCol="0" anchor="t">
            <a:spAutoFit/>
          </a:bodyPr>
          <a:lstStyle/>
          <a:p>
            <a:pPr algn="ctr">
              <a:lnSpc>
                <a:spcPts val="3500"/>
              </a:lnSpc>
            </a:pPr>
            <a:r>
              <a:rPr lang="en-US" sz="2500" dirty="0" smtClean="0">
                <a:solidFill>
                  <a:srgbClr val="000000"/>
                </a:solidFill>
                <a:latin typeface="Open Sans Light"/>
              </a:rPr>
              <a:t>202</a:t>
            </a:r>
            <a:r>
              <a:rPr lang="ru-RU" sz="2500" dirty="0" smtClean="0">
                <a:solidFill>
                  <a:srgbClr val="000000"/>
                </a:solidFill>
                <a:latin typeface="Open Sans Light"/>
              </a:rPr>
              <a:t>1</a:t>
            </a:r>
            <a:r>
              <a:rPr lang="en-US" sz="2500" dirty="0" smtClean="0">
                <a:solidFill>
                  <a:srgbClr val="000000"/>
                </a:solidFill>
                <a:latin typeface="Open Sans Light"/>
              </a:rPr>
              <a:t> </a:t>
            </a:r>
            <a:r>
              <a:rPr lang="en-US" sz="2500" dirty="0">
                <a:solidFill>
                  <a:srgbClr val="000000"/>
                </a:solidFill>
                <a:latin typeface="Open Sans Light"/>
              </a:rPr>
              <a:t>год: </a:t>
            </a:r>
            <a:r>
              <a:rPr lang="en-US" sz="2500" dirty="0" smtClean="0">
                <a:solidFill>
                  <a:srgbClr val="000000"/>
                </a:solidFill>
                <a:latin typeface="Open Sans Light"/>
              </a:rPr>
              <a:t>1,</a:t>
            </a:r>
            <a:r>
              <a:rPr lang="ru-RU" sz="2500" dirty="0" smtClean="0">
                <a:solidFill>
                  <a:srgbClr val="000000"/>
                </a:solidFill>
                <a:latin typeface="Open Sans Light"/>
              </a:rPr>
              <a:t>06</a:t>
            </a:r>
            <a:r>
              <a:rPr lang="en-US" sz="2500" dirty="0" smtClean="0">
                <a:solidFill>
                  <a:srgbClr val="000000"/>
                </a:solidFill>
                <a:latin typeface="Open Sans Light"/>
              </a:rPr>
              <a:t> </a:t>
            </a:r>
            <a:r>
              <a:rPr lang="en-US" sz="2500" dirty="0">
                <a:solidFill>
                  <a:srgbClr val="000000"/>
                </a:solidFill>
                <a:latin typeface="Open Sans Light"/>
              </a:rPr>
              <a:t>млн рублей</a:t>
            </a:r>
          </a:p>
        </p:txBody>
      </p:sp>
      <p:sp>
        <p:nvSpPr>
          <p:cNvPr id="30" name="TextBox 30"/>
          <p:cNvSpPr txBox="1"/>
          <p:nvPr/>
        </p:nvSpPr>
        <p:spPr>
          <a:xfrm>
            <a:off x="12179597" y="2909384"/>
            <a:ext cx="4925308" cy="772795"/>
          </a:xfrm>
          <a:prstGeom prst="rect">
            <a:avLst/>
          </a:prstGeom>
        </p:spPr>
        <p:txBody>
          <a:bodyPr lIns="0" tIns="0" rIns="0" bIns="0" rtlCol="0" anchor="t">
            <a:spAutoFit/>
          </a:bodyPr>
          <a:lstStyle/>
          <a:p>
            <a:pPr algn="ctr">
              <a:lnSpc>
                <a:spcPts val="3079"/>
              </a:lnSpc>
            </a:pPr>
            <a:r>
              <a:rPr lang="en-US" sz="2200" dirty="0" err="1">
                <a:solidFill>
                  <a:srgbClr val="000000"/>
                </a:solidFill>
                <a:latin typeface="Fira Sans Light Bold"/>
              </a:rPr>
              <a:t>Фонд</a:t>
            </a:r>
            <a:r>
              <a:rPr lang="en-US" sz="2200" dirty="0">
                <a:solidFill>
                  <a:srgbClr val="000000"/>
                </a:solidFill>
                <a:latin typeface="Fira Sans Light Bold"/>
              </a:rPr>
              <a:t> </a:t>
            </a:r>
            <a:r>
              <a:rPr lang="en-US" sz="2200" dirty="0" err="1">
                <a:solidFill>
                  <a:srgbClr val="000000"/>
                </a:solidFill>
                <a:latin typeface="Fira Sans Light Bold"/>
              </a:rPr>
              <a:t>микрофинансирования</a:t>
            </a:r>
            <a:r>
              <a:rPr lang="en-US" sz="2200" dirty="0">
                <a:solidFill>
                  <a:srgbClr val="000000"/>
                </a:solidFill>
                <a:latin typeface="Fira Sans Light Bold"/>
              </a:rPr>
              <a:t> </a:t>
            </a:r>
          </a:p>
          <a:p>
            <a:pPr algn="ctr">
              <a:lnSpc>
                <a:spcPts val="3079"/>
              </a:lnSpc>
            </a:pPr>
            <a:r>
              <a:rPr lang="en-US" sz="2200" dirty="0" err="1">
                <a:solidFill>
                  <a:srgbClr val="000000"/>
                </a:solidFill>
                <a:latin typeface="Fira Sans Light Bold"/>
              </a:rPr>
              <a:t>субъектов</a:t>
            </a:r>
            <a:r>
              <a:rPr lang="en-US" sz="2200" dirty="0">
                <a:solidFill>
                  <a:srgbClr val="000000"/>
                </a:solidFill>
                <a:latin typeface="Fira Sans Light Bold"/>
              </a:rPr>
              <a:t> МСП </a:t>
            </a:r>
            <a:r>
              <a:rPr lang="en-US" sz="2200" dirty="0" err="1">
                <a:solidFill>
                  <a:srgbClr val="000000"/>
                </a:solidFill>
                <a:latin typeface="Fira Sans Light Bold"/>
              </a:rPr>
              <a:t>Северодвинска</a:t>
            </a:r>
            <a:endParaRPr lang="en-US" sz="2200" dirty="0">
              <a:solidFill>
                <a:srgbClr val="000000"/>
              </a:solidFill>
              <a:latin typeface="Fira Sans Light Bold"/>
            </a:endParaRPr>
          </a:p>
        </p:txBody>
      </p:sp>
      <p:sp>
        <p:nvSpPr>
          <p:cNvPr id="31" name="TextBox 31"/>
          <p:cNvSpPr txBox="1"/>
          <p:nvPr/>
        </p:nvSpPr>
        <p:spPr>
          <a:xfrm>
            <a:off x="11820299" y="9078868"/>
            <a:ext cx="5832128" cy="615553"/>
          </a:xfrm>
          <a:prstGeom prst="rect">
            <a:avLst/>
          </a:prstGeom>
        </p:spPr>
        <p:txBody>
          <a:bodyPr lIns="0" tIns="0" rIns="0" bIns="0" rtlCol="0" anchor="t">
            <a:spAutoFit/>
          </a:bodyPr>
          <a:lstStyle/>
          <a:p>
            <a:pPr algn="ctr">
              <a:lnSpc>
                <a:spcPts val="4759"/>
              </a:lnSpc>
            </a:pPr>
            <a:r>
              <a:rPr lang="en-US" sz="3400" dirty="0" smtClean="0">
                <a:solidFill>
                  <a:srgbClr val="FFFFFF"/>
                </a:solidFill>
                <a:latin typeface="Open Sans Light"/>
              </a:rPr>
              <a:t> </a:t>
            </a:r>
            <a:endParaRPr lang="en-US" sz="3400" dirty="0">
              <a:solidFill>
                <a:srgbClr val="FFFFFF"/>
              </a:solidFill>
              <a:latin typeface="Open Sans Light"/>
            </a:endParaRPr>
          </a:p>
        </p:txBody>
      </p:sp>
      <p:sp>
        <p:nvSpPr>
          <p:cNvPr id="32" name="TextBox 32"/>
          <p:cNvSpPr txBox="1"/>
          <p:nvPr/>
        </p:nvSpPr>
        <p:spPr>
          <a:xfrm>
            <a:off x="2539305" y="2810109"/>
            <a:ext cx="6788795" cy="1047750"/>
          </a:xfrm>
          <a:prstGeom prst="rect">
            <a:avLst/>
          </a:prstGeom>
        </p:spPr>
        <p:txBody>
          <a:bodyPr lIns="0" tIns="0" rIns="0" bIns="0" rtlCol="0" anchor="t">
            <a:spAutoFit/>
          </a:bodyPr>
          <a:lstStyle/>
          <a:p>
            <a:pPr>
              <a:lnSpc>
                <a:spcPts val="4200"/>
              </a:lnSpc>
            </a:pPr>
            <a:r>
              <a:rPr lang="en-US" sz="3000">
                <a:solidFill>
                  <a:srgbClr val="000000"/>
                </a:solidFill>
                <a:latin typeface="Open Sans Bold"/>
              </a:rPr>
              <a:t>Подпрограмма  </a:t>
            </a:r>
          </a:p>
          <a:p>
            <a:pPr algn="r">
              <a:lnSpc>
                <a:spcPts val="4200"/>
              </a:lnSpc>
            </a:pPr>
            <a:r>
              <a:rPr lang="en-US" sz="3000">
                <a:solidFill>
                  <a:srgbClr val="000000"/>
                </a:solidFill>
                <a:latin typeface="Open Sans Bold"/>
              </a:rPr>
              <a:t>"Развитие МСП в Северодвинске"</a:t>
            </a:r>
          </a:p>
        </p:txBody>
      </p:sp>
      <p:sp>
        <p:nvSpPr>
          <p:cNvPr id="33" name="TextBox 33"/>
          <p:cNvSpPr txBox="1"/>
          <p:nvPr/>
        </p:nvSpPr>
        <p:spPr>
          <a:xfrm>
            <a:off x="1519561" y="4957981"/>
            <a:ext cx="3045125" cy="1047750"/>
          </a:xfrm>
          <a:prstGeom prst="rect">
            <a:avLst/>
          </a:prstGeom>
        </p:spPr>
        <p:txBody>
          <a:bodyPr lIns="0" tIns="0" rIns="0" bIns="0" rtlCol="0" anchor="t">
            <a:spAutoFit/>
          </a:bodyPr>
          <a:lstStyle/>
          <a:p>
            <a:pPr algn="ctr">
              <a:lnSpc>
                <a:spcPts val="4200"/>
              </a:lnSpc>
            </a:pPr>
            <a:r>
              <a:rPr lang="en-US" sz="3000" dirty="0">
                <a:solidFill>
                  <a:srgbClr val="FFFFFF"/>
                </a:solidFill>
                <a:latin typeface="Open Sans Light Bold"/>
              </a:rPr>
              <a:t>участие в выставках</a:t>
            </a:r>
          </a:p>
        </p:txBody>
      </p:sp>
      <p:sp>
        <p:nvSpPr>
          <p:cNvPr id="34" name="TextBox 34"/>
          <p:cNvSpPr txBox="1"/>
          <p:nvPr/>
        </p:nvSpPr>
        <p:spPr>
          <a:xfrm>
            <a:off x="1519561" y="6831779"/>
            <a:ext cx="3045125" cy="976630"/>
          </a:xfrm>
          <a:prstGeom prst="rect">
            <a:avLst/>
          </a:prstGeom>
        </p:spPr>
        <p:txBody>
          <a:bodyPr lIns="0" tIns="0" rIns="0" bIns="0" rtlCol="0" anchor="t">
            <a:spAutoFit/>
          </a:bodyPr>
          <a:lstStyle/>
          <a:p>
            <a:pPr algn="ctr">
              <a:lnSpc>
                <a:spcPts val="3919"/>
              </a:lnSpc>
            </a:pPr>
            <a:r>
              <a:rPr lang="en-US" sz="2800">
                <a:solidFill>
                  <a:srgbClr val="FFFFFF"/>
                </a:solidFill>
                <a:latin typeface="Open Sans Light Bold"/>
              </a:rPr>
              <a:t>сертификацию продукции</a:t>
            </a:r>
          </a:p>
        </p:txBody>
      </p:sp>
      <p:sp>
        <p:nvSpPr>
          <p:cNvPr id="35" name="TextBox 35"/>
          <p:cNvSpPr txBox="1"/>
          <p:nvPr/>
        </p:nvSpPr>
        <p:spPr>
          <a:xfrm>
            <a:off x="4755186" y="4957981"/>
            <a:ext cx="3045125" cy="1047750"/>
          </a:xfrm>
          <a:prstGeom prst="rect">
            <a:avLst/>
          </a:prstGeom>
        </p:spPr>
        <p:txBody>
          <a:bodyPr lIns="0" tIns="0" rIns="0" bIns="0" rtlCol="0" anchor="t">
            <a:spAutoFit/>
          </a:bodyPr>
          <a:lstStyle/>
          <a:p>
            <a:pPr algn="ctr">
              <a:lnSpc>
                <a:spcPts val="4200"/>
              </a:lnSpc>
            </a:pPr>
            <a:r>
              <a:rPr lang="en-US" sz="3000" dirty="0">
                <a:solidFill>
                  <a:srgbClr val="FFFFFF"/>
                </a:solidFill>
                <a:latin typeface="Open Sans Light Bold"/>
              </a:rPr>
              <a:t>размещение рекламы</a:t>
            </a:r>
          </a:p>
        </p:txBody>
      </p:sp>
      <p:sp>
        <p:nvSpPr>
          <p:cNvPr id="36" name="TextBox 36"/>
          <p:cNvSpPr txBox="1"/>
          <p:nvPr/>
        </p:nvSpPr>
        <p:spPr>
          <a:xfrm>
            <a:off x="4755186" y="6831779"/>
            <a:ext cx="3045125" cy="1047750"/>
          </a:xfrm>
          <a:prstGeom prst="rect">
            <a:avLst/>
          </a:prstGeom>
        </p:spPr>
        <p:txBody>
          <a:bodyPr lIns="0" tIns="0" rIns="0" bIns="0" rtlCol="0" anchor="t">
            <a:spAutoFit/>
          </a:bodyPr>
          <a:lstStyle/>
          <a:p>
            <a:pPr algn="ctr">
              <a:lnSpc>
                <a:spcPts val="4200"/>
              </a:lnSpc>
            </a:pPr>
            <a:r>
              <a:rPr lang="en-US" sz="3000">
                <a:solidFill>
                  <a:srgbClr val="FFFFFF"/>
                </a:solidFill>
                <a:latin typeface="Open Sans Light Bold"/>
              </a:rPr>
              <a:t>обучение персонала</a:t>
            </a:r>
          </a:p>
        </p:txBody>
      </p:sp>
      <p:sp>
        <p:nvSpPr>
          <p:cNvPr id="37" name="TextBox 37"/>
          <p:cNvSpPr txBox="1"/>
          <p:nvPr/>
        </p:nvSpPr>
        <p:spPr>
          <a:xfrm>
            <a:off x="8008172" y="5067091"/>
            <a:ext cx="3045125" cy="795089"/>
          </a:xfrm>
          <a:prstGeom prst="rect">
            <a:avLst/>
          </a:prstGeom>
        </p:spPr>
        <p:txBody>
          <a:bodyPr lIns="0" tIns="0" rIns="0" bIns="0" rtlCol="0" anchor="t">
            <a:spAutoFit/>
          </a:bodyPr>
          <a:lstStyle/>
          <a:p>
            <a:pPr algn="ctr">
              <a:lnSpc>
                <a:spcPts val="3079"/>
              </a:lnSpc>
            </a:pPr>
            <a:r>
              <a:rPr lang="en-US" sz="2200" dirty="0" smtClean="0">
                <a:solidFill>
                  <a:srgbClr val="FFFFFF"/>
                </a:solidFill>
                <a:latin typeface="Open Sans Light Bold"/>
              </a:rPr>
              <a:t>техприсоединению </a:t>
            </a:r>
            <a:r>
              <a:rPr lang="en-US" sz="2200" dirty="0">
                <a:solidFill>
                  <a:srgbClr val="FFFFFF"/>
                </a:solidFill>
                <a:latin typeface="Open Sans Light Bold"/>
              </a:rPr>
              <a:t>и энегосбережение</a:t>
            </a:r>
          </a:p>
        </p:txBody>
      </p:sp>
      <p:sp>
        <p:nvSpPr>
          <p:cNvPr id="38" name="TextBox 38"/>
          <p:cNvSpPr txBox="1"/>
          <p:nvPr/>
        </p:nvSpPr>
        <p:spPr>
          <a:xfrm>
            <a:off x="8009982" y="6753907"/>
            <a:ext cx="3045125" cy="1563954"/>
          </a:xfrm>
          <a:prstGeom prst="rect">
            <a:avLst/>
          </a:prstGeom>
        </p:spPr>
        <p:txBody>
          <a:bodyPr lIns="0" tIns="0" rIns="0" bIns="0" rtlCol="0" anchor="t">
            <a:spAutoFit/>
          </a:bodyPr>
          <a:lstStyle/>
          <a:p>
            <a:pPr algn="ctr">
              <a:lnSpc>
                <a:spcPts val="4200"/>
              </a:lnSpc>
            </a:pPr>
            <a:r>
              <a:rPr lang="ru-RU" sz="2500" dirty="0" smtClean="0">
                <a:solidFill>
                  <a:srgbClr val="FFFFFF"/>
                </a:solidFill>
                <a:latin typeface="Open Sans Light Bold"/>
              </a:rPr>
              <a:t>установку пожарной сигнализации</a:t>
            </a:r>
            <a:endParaRPr lang="en-US" sz="2500" dirty="0">
              <a:solidFill>
                <a:srgbClr val="FFFFFF"/>
              </a:solidFill>
              <a:latin typeface="Open Sans Light Bold"/>
            </a:endParaRPr>
          </a:p>
        </p:txBody>
      </p:sp>
      <p:pic>
        <p:nvPicPr>
          <p:cNvPr id="41" name="Рисунок 40"/>
          <p:cNvPicPr>
            <a:picLocks noChangeAspect="1"/>
          </p:cNvPicPr>
          <p:nvPr/>
        </p:nvPicPr>
        <p:blipFill>
          <a:blip r:embed="rId3"/>
          <a:stretch>
            <a:fillRect/>
          </a:stretch>
        </p:blipFill>
        <p:spPr>
          <a:xfrm>
            <a:off x="12573000" y="4263885"/>
            <a:ext cx="4158092" cy="4344449"/>
          </a:xfrm>
          <a:prstGeom prst="rect">
            <a:avLst/>
          </a:prstGeom>
        </p:spPr>
      </p:pic>
      <p:sp>
        <p:nvSpPr>
          <p:cNvPr id="39" name="TextBox 29"/>
          <p:cNvSpPr txBox="1"/>
          <p:nvPr/>
        </p:nvSpPr>
        <p:spPr>
          <a:xfrm>
            <a:off x="1519561" y="9265152"/>
            <a:ext cx="4052143" cy="448841"/>
          </a:xfrm>
          <a:prstGeom prst="rect">
            <a:avLst/>
          </a:prstGeom>
        </p:spPr>
        <p:txBody>
          <a:bodyPr lIns="0" tIns="0" rIns="0" bIns="0" rtlCol="0" anchor="t">
            <a:spAutoFit/>
          </a:bodyPr>
          <a:lstStyle/>
          <a:p>
            <a:pPr algn="ctr">
              <a:lnSpc>
                <a:spcPts val="3500"/>
              </a:lnSpc>
            </a:pPr>
            <a:r>
              <a:rPr lang="en-US" sz="2500" dirty="0" smtClean="0">
                <a:solidFill>
                  <a:srgbClr val="000000"/>
                </a:solidFill>
                <a:latin typeface="Open Sans Light"/>
              </a:rPr>
              <a:t>202</a:t>
            </a:r>
            <a:r>
              <a:rPr lang="ru-RU" sz="2500" dirty="0">
                <a:solidFill>
                  <a:srgbClr val="000000"/>
                </a:solidFill>
                <a:latin typeface="Open Sans Light"/>
              </a:rPr>
              <a:t>2</a:t>
            </a:r>
            <a:r>
              <a:rPr lang="en-US" sz="2500" dirty="0" smtClean="0">
                <a:solidFill>
                  <a:srgbClr val="000000"/>
                </a:solidFill>
                <a:latin typeface="Open Sans Light"/>
              </a:rPr>
              <a:t> </a:t>
            </a:r>
            <a:r>
              <a:rPr lang="en-US" sz="2500" dirty="0">
                <a:solidFill>
                  <a:srgbClr val="000000"/>
                </a:solidFill>
                <a:latin typeface="Open Sans Light"/>
              </a:rPr>
              <a:t>год: </a:t>
            </a:r>
            <a:r>
              <a:rPr lang="ru-RU" sz="2500" dirty="0" smtClean="0">
                <a:solidFill>
                  <a:srgbClr val="000000"/>
                </a:solidFill>
                <a:latin typeface="Open Sans Light"/>
              </a:rPr>
              <a:t>1,15</a:t>
            </a:r>
            <a:r>
              <a:rPr lang="en-US" sz="2500" dirty="0" smtClean="0">
                <a:solidFill>
                  <a:srgbClr val="000000"/>
                </a:solidFill>
                <a:latin typeface="Open Sans Light"/>
              </a:rPr>
              <a:t> </a:t>
            </a:r>
            <a:r>
              <a:rPr lang="en-US" sz="2500" dirty="0">
                <a:solidFill>
                  <a:srgbClr val="000000"/>
                </a:solidFill>
                <a:latin typeface="Open Sans Light"/>
              </a:rPr>
              <a:t>млн рублей</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832</Words>
  <Application>Microsoft Office PowerPoint</Application>
  <PresentationFormat>Произвольный</PresentationFormat>
  <Paragraphs>215</Paragraphs>
  <Slides>10</Slides>
  <Notes>10</Notes>
  <HiddenSlides>0</HiddenSlides>
  <MMClips>0</MMClips>
  <ScaleCrop>false</ScaleCrop>
  <HeadingPairs>
    <vt:vector size="6" baseType="variant">
      <vt:variant>
        <vt:lpstr>Использованные шрифты</vt:lpstr>
      </vt:variant>
      <vt:variant>
        <vt:i4>18</vt:i4>
      </vt:variant>
      <vt:variant>
        <vt:lpstr>Тема</vt:lpstr>
      </vt:variant>
      <vt:variant>
        <vt:i4>1</vt:i4>
      </vt:variant>
      <vt:variant>
        <vt:lpstr>Заголовки слайдов</vt:lpstr>
      </vt:variant>
      <vt:variant>
        <vt:i4>10</vt:i4>
      </vt:variant>
    </vt:vector>
  </HeadingPairs>
  <TitlesOfParts>
    <vt:vector size="29" baseType="lpstr">
      <vt:lpstr>Open Sans Extra Bold</vt:lpstr>
      <vt:lpstr>Open Sans Light Bold</vt:lpstr>
      <vt:lpstr>Aileron Regular Bold</vt:lpstr>
      <vt:lpstr>Arial</vt:lpstr>
      <vt:lpstr>Noto Serif</vt:lpstr>
      <vt:lpstr>Open Sans Light</vt:lpstr>
      <vt:lpstr>Calibri</vt:lpstr>
      <vt:lpstr>Aileron Regular</vt:lpstr>
      <vt:lpstr>Fira Sans Light Bold</vt:lpstr>
      <vt:lpstr>Open Sauce Light</vt:lpstr>
      <vt:lpstr>Fira Sans Light</vt:lpstr>
      <vt:lpstr>Peace Sans</vt:lpstr>
      <vt:lpstr>Open Sans Bold</vt:lpstr>
      <vt:lpstr>Exo 2 Light</vt:lpstr>
      <vt:lpstr>Arimo</vt:lpstr>
      <vt:lpstr>Open Sans</vt:lpstr>
      <vt:lpstr>Aileron Heavy Bold</vt:lpstr>
      <vt:lpstr>Aileron Regular Italics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Муниципальный инвестиционный стандарт Версия 2.0</dc:title>
  <dc:creator>Рубчевская Татьяна Федоровна</dc:creator>
  <cp:lastModifiedBy>Чецкая Юлия Владимировна</cp:lastModifiedBy>
  <cp:revision>34</cp:revision>
  <cp:lastPrinted>2022-09-26T08:18:08Z</cp:lastPrinted>
  <dcterms:created xsi:type="dcterms:W3CDTF">2006-08-16T00:00:00Z</dcterms:created>
  <dcterms:modified xsi:type="dcterms:W3CDTF">2022-09-26T11:51:25Z</dcterms:modified>
  <dc:identifier>DAEfqzDKr2s</dc:identifier>
</cp:coreProperties>
</file>