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10"/>
  </p:notesMasterIdLst>
  <p:handoutMasterIdLst>
    <p:handoutMasterId r:id="rId11"/>
  </p:handoutMasterIdLst>
  <p:sldIdLst>
    <p:sldId id="293" r:id="rId3"/>
    <p:sldId id="283" r:id="rId4"/>
    <p:sldId id="271" r:id="rId5"/>
    <p:sldId id="290" r:id="rId6"/>
    <p:sldId id="304" r:id="rId7"/>
    <p:sldId id="303" r:id="rId8"/>
    <p:sldId id="291" r:id="rId9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61" autoAdjust="0"/>
    <p:restoredTop sz="93096" autoAdjust="0"/>
  </p:normalViewPr>
  <p:slideViewPr>
    <p:cSldViewPr snapToGrid="0" showGuides="1">
      <p:cViewPr varScale="1">
        <p:scale>
          <a:sx n="101" d="100"/>
          <a:sy n="101" d="100"/>
        </p:scale>
        <p:origin x="-8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4A-4A38-9C60-5E9804651EFD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4A-4A38-9C60-5E9804651E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Обрабатывающие производства</c:v>
                </c:pt>
                <c:pt idx="1">
                  <c:v>С/х, лесное х-во</c:v>
                </c:pt>
                <c:pt idx="2">
                  <c:v>Транспортировка и хранение</c:v>
                </c:pt>
                <c:pt idx="3">
                  <c:v>Соц. Обеспечение</c:v>
                </c:pt>
                <c:pt idx="4">
                  <c:v>Строительство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0.25</c:v>
                </c:pt>
                <c:pt idx="1">
                  <c:v>0.12</c:v>
                </c:pt>
                <c:pt idx="2">
                  <c:v>0.15</c:v>
                </c:pt>
                <c:pt idx="3">
                  <c:v>0.12</c:v>
                </c:pt>
                <c:pt idx="4">
                  <c:v>0.09</c:v>
                </c:pt>
                <c:pt idx="5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4A-4A38-9C60-5E9804651EF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72307031506093"/>
          <c:y val="5.4129468519447804E-2"/>
          <c:w val="0.33989889344292518"/>
          <c:h val="0.9458705314805522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0.342875273605513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A7-4CB8-A9FF-7A23D399E5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46447907987931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A7-4CB8-A9FF-7A23D399E5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68036811335986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A7-4CB8-A9FF-7A23D399E5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107095558814353E-3"/>
                  <c:y val="-0.38901258687055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A7-4CB8-A9FF-7A23D399E5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600" b="1" kern="1200">
                    <a:solidFill>
                      <a:srgbClr val="4472C4">
                        <a:lumMod val="50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(предварительные данные)</c:v>
                </c:pt>
                <c:pt idx="1">
                  <c:v>2022 (предварительная оценка)</c:v>
                </c:pt>
                <c:pt idx="2">
                  <c:v>2023 (предварительная оценка)</c:v>
                </c:pt>
                <c:pt idx="3">
                  <c:v>2024 (предварительная оценка)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106.2</c:v>
                </c:pt>
                <c:pt idx="1">
                  <c:v>92.9</c:v>
                </c:pt>
                <c:pt idx="2">
                  <c:v>103.7</c:v>
                </c:pt>
                <c:pt idx="3">
                  <c:v>114.8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A7-4CB8-A9FF-7A23D399E5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742784"/>
        <c:axId val="32758016"/>
      </c:barChart>
      <c:catAx>
        <c:axId val="3274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758016"/>
        <c:crosses val="autoZero"/>
        <c:auto val="1"/>
        <c:lblAlgn val="ctr"/>
        <c:lblOffset val="100"/>
        <c:noMultiLvlLbl val="0"/>
      </c:catAx>
      <c:valAx>
        <c:axId val="32758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742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31176682407355E-2"/>
          <c:y val="0.13331384204961122"/>
          <c:w val="0.94149513230706217"/>
          <c:h val="0.602117929877927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частного сектора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70.5</c:v>
                </c:pt>
                <c:pt idx="1">
                  <c:v>78.400000000000006</c:v>
                </c:pt>
                <c:pt idx="2">
                  <c:v>85.1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3D-4C29-8DCF-2B0B49A4C2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ассигнования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25.6</c:v>
                </c:pt>
                <c:pt idx="1">
                  <c:v>29.7</c:v>
                </c:pt>
                <c:pt idx="2" formatCode="0.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3D-4C29-8DCF-2B0B49A4C2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05632"/>
        <c:axId val="32807168"/>
      </c:barChart>
      <c:catAx>
        <c:axId val="3280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2807168"/>
        <c:crosses val="autoZero"/>
        <c:auto val="1"/>
        <c:lblAlgn val="ctr"/>
        <c:lblOffset val="100"/>
        <c:noMultiLvlLbl val="0"/>
      </c:catAx>
      <c:valAx>
        <c:axId val="3280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805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286231009264479E-2"/>
          <c:y val="0.81846204430561831"/>
          <c:w val="0.88502619621365997"/>
          <c:h val="0.10598027457178334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00D99-8580-44C9-849B-7D90F69F2A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D9A59-3FC3-44DB-A276-2D7D942D7FDD}">
      <dgm:prSet custT="1"/>
      <dgm:spPr/>
      <dgm:t>
        <a:bodyPr/>
        <a:lstStyle/>
        <a:p>
          <a:pPr marL="0" algn="l" defTabSz="914400" rtl="0" eaLnBrk="1" latinLnBrk="0" hangingPunct="1"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Муниципальный инвестиционный стандарт – это структурированный набор документов, регламентирующих процедуры сопровождения планирования и реализации инвестиционных проектов, координацию деятельности органов местного самоуправления при осуществлении муниципальных услуг и продвижение инвестиционных возможностей муниципального образования.</a:t>
          </a:r>
          <a:endParaRPr lang="ru-RU" sz="16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0BC44BB-4D02-4213-BFB8-F4AB74B6DFFC}" type="parTrans" cxnId="{8111C501-235E-47B0-AA25-E130C0D6657F}">
      <dgm:prSet/>
      <dgm:spPr/>
      <dgm:t>
        <a:bodyPr/>
        <a:lstStyle/>
        <a:p>
          <a:endParaRPr lang="ru-RU"/>
        </a:p>
      </dgm:t>
    </dgm:pt>
    <dgm:pt modelId="{A5E4F115-B1F3-44CD-9F45-6B3BB2983276}" type="sibTrans" cxnId="{8111C501-235E-47B0-AA25-E130C0D6657F}">
      <dgm:prSet/>
      <dgm:spPr/>
      <dgm:t>
        <a:bodyPr/>
        <a:lstStyle/>
        <a:p>
          <a:endParaRPr lang="ru-RU"/>
        </a:p>
      </dgm:t>
    </dgm:pt>
    <dgm:pt modelId="{C10EC309-886B-4AAB-9976-D0FB9D465D09}">
      <dgm:prSet custT="1"/>
      <dgm:spPr/>
      <dgm:t>
        <a:bodyPr/>
        <a:lstStyle/>
        <a:p>
          <a:pPr marL="0" algn="l" defTabSz="914400" rtl="0" eaLnBrk="1" latinLnBrk="0" hangingPunct="1"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Основные Положения Стандарта:</a:t>
          </a:r>
        </a:p>
        <a:p>
          <a:pPr rtl="0"/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1) документы инвестиционного развития муниципального образования;</a:t>
          </a:r>
        </a:p>
        <a:p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2) наличие нормативной правовой базы;</a:t>
          </a:r>
        </a:p>
        <a:p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3) наличие действующего совещательного органа по вопросам инвестиционной и (или) предпринимательской деятельности;</a:t>
          </a:r>
        </a:p>
        <a:p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4) наличие инвестиционных площадок;</a:t>
          </a:r>
        </a:p>
        <a:p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5) предоставление муниципальных услуг для субъектов инвестиционной и предпринимательской деятельности в сфере градостроительства и земельных отношений;</a:t>
          </a:r>
        </a:p>
        <a:p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6) наличие доступной инфраструктуры, включающей размещение информации на официальном сайте муниципального образования, обеспечение доступа в режиме просмотра к информационной системе обеспечения градостроительной деятельности; различную поддержку субъектам МСП;</a:t>
          </a:r>
        </a:p>
        <a:p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7) предоставление налоговых льгот и преференций для инвестиционных проектов.</a:t>
          </a:r>
        </a:p>
        <a:p>
          <a:pPr marL="0" algn="l" defTabSz="914400" rtl="0" eaLnBrk="1" latinLnBrk="0" hangingPunct="1"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ru-RU" sz="16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7469A58B-3FAE-4936-9F1B-87B5513E3B1B}" type="parTrans" cxnId="{0C108C97-93BF-4D99-A424-5838580E2BB2}">
      <dgm:prSet/>
      <dgm:spPr/>
      <dgm:t>
        <a:bodyPr/>
        <a:lstStyle/>
        <a:p>
          <a:endParaRPr lang="ru-RU"/>
        </a:p>
      </dgm:t>
    </dgm:pt>
    <dgm:pt modelId="{92D1EA55-41F1-49D8-8E0D-7AAF57734B81}" type="sibTrans" cxnId="{0C108C97-93BF-4D99-A424-5838580E2BB2}">
      <dgm:prSet/>
      <dgm:spPr/>
      <dgm:t>
        <a:bodyPr/>
        <a:lstStyle/>
        <a:p>
          <a:endParaRPr lang="ru-RU"/>
        </a:p>
      </dgm:t>
    </dgm:pt>
    <dgm:pt modelId="{2AB1AD3C-F399-492D-BCB3-0CF034104EAD}" type="pres">
      <dgm:prSet presAssocID="{19200D99-8580-44C9-849B-7D90F69F2A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39E5CD-FE49-41C2-9983-B439EF476048}" type="pres">
      <dgm:prSet presAssocID="{1E2D9A59-3FC3-44DB-A276-2D7D942D7FDD}" presName="thickLine" presStyleLbl="alignNode1" presStyleIdx="0" presStyleCnt="2"/>
      <dgm:spPr/>
    </dgm:pt>
    <dgm:pt modelId="{65CB9867-A00C-48CA-8BEC-EF24CFC48131}" type="pres">
      <dgm:prSet presAssocID="{1E2D9A59-3FC3-44DB-A276-2D7D942D7FDD}" presName="horz1" presStyleCnt="0"/>
      <dgm:spPr/>
    </dgm:pt>
    <dgm:pt modelId="{9C7DB389-3907-4B0E-BF66-8668B318CE1E}" type="pres">
      <dgm:prSet presAssocID="{1E2D9A59-3FC3-44DB-A276-2D7D942D7FDD}" presName="tx1" presStyleLbl="revTx" presStyleIdx="0" presStyleCnt="2" custScaleY="82928"/>
      <dgm:spPr/>
      <dgm:t>
        <a:bodyPr/>
        <a:lstStyle/>
        <a:p>
          <a:endParaRPr lang="ru-RU"/>
        </a:p>
      </dgm:t>
    </dgm:pt>
    <dgm:pt modelId="{16BB4576-FFEF-49BE-B17C-7A5DB0A58DB6}" type="pres">
      <dgm:prSet presAssocID="{1E2D9A59-3FC3-44DB-A276-2D7D942D7FDD}" presName="vert1" presStyleCnt="0"/>
      <dgm:spPr/>
    </dgm:pt>
    <dgm:pt modelId="{0F2E5448-4F69-48A0-81B0-F9B8A2EE4313}" type="pres">
      <dgm:prSet presAssocID="{C10EC309-886B-4AAB-9976-D0FB9D465D09}" presName="thickLine" presStyleLbl="alignNode1" presStyleIdx="1" presStyleCnt="2"/>
      <dgm:spPr/>
    </dgm:pt>
    <dgm:pt modelId="{71A72C2C-B6DD-4896-B285-ECC857F47671}" type="pres">
      <dgm:prSet presAssocID="{C10EC309-886B-4AAB-9976-D0FB9D465D09}" presName="horz1" presStyleCnt="0"/>
      <dgm:spPr/>
    </dgm:pt>
    <dgm:pt modelId="{8C2F69CE-2B68-4E05-8A19-F5A7D1789282}" type="pres">
      <dgm:prSet presAssocID="{C10EC309-886B-4AAB-9976-D0FB9D465D09}" presName="tx1" presStyleLbl="revTx" presStyleIdx="1" presStyleCnt="2" custScaleY="222152"/>
      <dgm:spPr/>
      <dgm:t>
        <a:bodyPr/>
        <a:lstStyle/>
        <a:p>
          <a:endParaRPr lang="ru-RU"/>
        </a:p>
      </dgm:t>
    </dgm:pt>
    <dgm:pt modelId="{8FF5F97F-E9A9-4FF1-8386-0F9211AB660B}" type="pres">
      <dgm:prSet presAssocID="{C10EC309-886B-4AAB-9976-D0FB9D465D09}" presName="vert1" presStyleCnt="0"/>
      <dgm:spPr/>
    </dgm:pt>
  </dgm:ptLst>
  <dgm:cxnLst>
    <dgm:cxn modelId="{0C108C97-93BF-4D99-A424-5838580E2BB2}" srcId="{19200D99-8580-44C9-849B-7D90F69F2AA6}" destId="{C10EC309-886B-4AAB-9976-D0FB9D465D09}" srcOrd="1" destOrd="0" parTransId="{7469A58B-3FAE-4936-9F1B-87B5513E3B1B}" sibTransId="{92D1EA55-41F1-49D8-8E0D-7AAF57734B81}"/>
    <dgm:cxn modelId="{00B67C13-5E9B-48D3-AAD5-5E542400900D}" type="presOf" srcId="{1E2D9A59-3FC3-44DB-A276-2D7D942D7FDD}" destId="{9C7DB389-3907-4B0E-BF66-8668B318CE1E}" srcOrd="0" destOrd="0" presId="urn:microsoft.com/office/officeart/2008/layout/LinedList"/>
    <dgm:cxn modelId="{223A2AB3-7657-4EA5-B9A7-320FDAC3C8EA}" type="presOf" srcId="{C10EC309-886B-4AAB-9976-D0FB9D465D09}" destId="{8C2F69CE-2B68-4E05-8A19-F5A7D1789282}" srcOrd="0" destOrd="0" presId="urn:microsoft.com/office/officeart/2008/layout/LinedList"/>
    <dgm:cxn modelId="{6A0F4B9A-5399-46A4-81FB-B3486E54AABF}" type="presOf" srcId="{19200D99-8580-44C9-849B-7D90F69F2AA6}" destId="{2AB1AD3C-F399-492D-BCB3-0CF034104EAD}" srcOrd="0" destOrd="0" presId="urn:microsoft.com/office/officeart/2008/layout/LinedList"/>
    <dgm:cxn modelId="{8111C501-235E-47B0-AA25-E130C0D6657F}" srcId="{19200D99-8580-44C9-849B-7D90F69F2AA6}" destId="{1E2D9A59-3FC3-44DB-A276-2D7D942D7FDD}" srcOrd="0" destOrd="0" parTransId="{30BC44BB-4D02-4213-BFB8-F4AB74B6DFFC}" sibTransId="{A5E4F115-B1F3-44CD-9F45-6B3BB2983276}"/>
    <dgm:cxn modelId="{FF093776-5350-4CAF-894E-2C1EEA9F73CF}" type="presParOf" srcId="{2AB1AD3C-F399-492D-BCB3-0CF034104EAD}" destId="{3539E5CD-FE49-41C2-9983-B439EF476048}" srcOrd="0" destOrd="0" presId="urn:microsoft.com/office/officeart/2008/layout/LinedList"/>
    <dgm:cxn modelId="{77425EA9-676A-4082-87D8-1DA701E9B351}" type="presParOf" srcId="{2AB1AD3C-F399-492D-BCB3-0CF034104EAD}" destId="{65CB9867-A00C-48CA-8BEC-EF24CFC48131}" srcOrd="1" destOrd="0" presId="urn:microsoft.com/office/officeart/2008/layout/LinedList"/>
    <dgm:cxn modelId="{D67964E5-7A02-4BF3-B891-33713DB6AA73}" type="presParOf" srcId="{65CB9867-A00C-48CA-8BEC-EF24CFC48131}" destId="{9C7DB389-3907-4B0E-BF66-8668B318CE1E}" srcOrd="0" destOrd="0" presId="urn:microsoft.com/office/officeart/2008/layout/LinedList"/>
    <dgm:cxn modelId="{4360E5C5-4479-4D8E-A257-63AB3CB1564F}" type="presParOf" srcId="{65CB9867-A00C-48CA-8BEC-EF24CFC48131}" destId="{16BB4576-FFEF-49BE-B17C-7A5DB0A58DB6}" srcOrd="1" destOrd="0" presId="urn:microsoft.com/office/officeart/2008/layout/LinedList"/>
    <dgm:cxn modelId="{6AAE8755-6078-416A-BF1C-B41CFE6E4594}" type="presParOf" srcId="{2AB1AD3C-F399-492D-BCB3-0CF034104EAD}" destId="{0F2E5448-4F69-48A0-81B0-F9B8A2EE4313}" srcOrd="2" destOrd="0" presId="urn:microsoft.com/office/officeart/2008/layout/LinedList"/>
    <dgm:cxn modelId="{A07BA84C-9896-441A-BC9B-86B64DF07BD8}" type="presParOf" srcId="{2AB1AD3C-F399-492D-BCB3-0CF034104EAD}" destId="{71A72C2C-B6DD-4896-B285-ECC857F47671}" srcOrd="3" destOrd="0" presId="urn:microsoft.com/office/officeart/2008/layout/LinedList"/>
    <dgm:cxn modelId="{FF710367-2585-4DCD-BCE9-6161520AE972}" type="presParOf" srcId="{71A72C2C-B6DD-4896-B285-ECC857F47671}" destId="{8C2F69CE-2B68-4E05-8A19-F5A7D1789282}" srcOrd="0" destOrd="0" presId="urn:microsoft.com/office/officeart/2008/layout/LinedList"/>
    <dgm:cxn modelId="{42D372F4-0732-4D85-B948-83759CC7E706}" type="presParOf" srcId="{71A72C2C-B6DD-4896-B285-ECC857F47671}" destId="{8FF5F97F-E9A9-4FF1-8386-0F9211AB66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AFE2F-C540-461A-96E1-44FFD8E547F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38BB286-6041-4F6C-B62C-FF97A55C5E41}">
      <dgm:prSet custT="1"/>
      <dgm:spPr/>
      <dgm:t>
        <a:bodyPr/>
        <a:lstStyle/>
        <a:p>
          <a:pPr rtl="0"/>
          <a:r>
            <a:rPr lang="ru-RU" sz="1200" dirty="0" smtClean="0"/>
            <a:t>Стандарт</a:t>
          </a:r>
          <a:endParaRPr lang="ru-RU" sz="1200" dirty="0"/>
        </a:p>
      </dgm:t>
    </dgm:pt>
    <dgm:pt modelId="{3C069E85-8483-4F69-B956-7A74A1F33D91}" type="parTrans" cxnId="{51FEA6DD-805C-427A-8E68-43D98DB65423}">
      <dgm:prSet/>
      <dgm:spPr/>
      <dgm:t>
        <a:bodyPr/>
        <a:lstStyle/>
        <a:p>
          <a:endParaRPr lang="ru-RU"/>
        </a:p>
      </dgm:t>
    </dgm:pt>
    <dgm:pt modelId="{2C74E80E-D40A-4504-BA8E-57225E4DE974}" type="sibTrans" cxnId="{51FEA6DD-805C-427A-8E68-43D98DB65423}">
      <dgm:prSet/>
      <dgm:spPr/>
      <dgm:t>
        <a:bodyPr/>
        <a:lstStyle/>
        <a:p>
          <a:endParaRPr lang="ru-RU"/>
        </a:p>
      </dgm:t>
    </dgm:pt>
    <dgm:pt modelId="{8DFB335E-B282-4208-AFE1-5A211A5AD394}">
      <dgm:prSet custT="1"/>
      <dgm:spPr/>
      <dgm:t>
        <a:bodyPr/>
        <a:lstStyle/>
        <a:p>
          <a:pPr rtl="0"/>
          <a:r>
            <a:rPr lang="ru-RU" sz="1200" dirty="0" smtClean="0"/>
            <a:t>3 пилотных МО</a:t>
          </a:r>
        </a:p>
      </dgm:t>
    </dgm:pt>
    <dgm:pt modelId="{8703354B-15D6-49F8-BCA7-9B4DA6F8AC41}" type="parTrans" cxnId="{747E476D-4858-4E1F-A36D-80051284EF8C}">
      <dgm:prSet/>
      <dgm:spPr/>
      <dgm:t>
        <a:bodyPr/>
        <a:lstStyle/>
        <a:p>
          <a:endParaRPr lang="ru-RU"/>
        </a:p>
      </dgm:t>
    </dgm:pt>
    <dgm:pt modelId="{448C9AED-5207-4492-8577-6B7FDE052EC3}" type="sibTrans" cxnId="{747E476D-4858-4E1F-A36D-80051284EF8C}">
      <dgm:prSet/>
      <dgm:spPr/>
      <dgm:t>
        <a:bodyPr/>
        <a:lstStyle/>
        <a:p>
          <a:endParaRPr lang="ru-RU"/>
        </a:p>
      </dgm:t>
    </dgm:pt>
    <dgm:pt modelId="{C6B398D9-8C8C-40DD-9917-D467D037AFB0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200" dirty="0" smtClean="0"/>
            <a:t>Северодвинск</a:t>
          </a:r>
        </a:p>
      </dgm:t>
    </dgm:pt>
    <dgm:pt modelId="{A0186767-B350-4B3A-B6D4-181EEFD3485F}" type="parTrans" cxnId="{C322F245-0BB4-4407-BC2C-DF0F9DE67950}">
      <dgm:prSet/>
      <dgm:spPr/>
      <dgm:t>
        <a:bodyPr/>
        <a:lstStyle/>
        <a:p>
          <a:endParaRPr lang="ru-RU"/>
        </a:p>
      </dgm:t>
    </dgm:pt>
    <dgm:pt modelId="{A0CB3A42-906F-4909-861A-027B23D5147E}" type="sibTrans" cxnId="{C322F245-0BB4-4407-BC2C-DF0F9DE67950}">
      <dgm:prSet/>
      <dgm:spPr/>
      <dgm:t>
        <a:bodyPr/>
        <a:lstStyle/>
        <a:p>
          <a:endParaRPr lang="ru-RU"/>
        </a:p>
      </dgm:t>
    </dgm:pt>
    <dgm:pt modelId="{D3689977-5C24-4C31-938E-F7FA4EB29696}">
      <dgm:prSet custT="1"/>
      <dgm:spPr/>
      <dgm:t>
        <a:bodyPr/>
        <a:lstStyle/>
        <a:p>
          <a:pPr rtl="0"/>
          <a:r>
            <a:rPr lang="ru-RU" sz="1200" dirty="0" smtClean="0"/>
            <a:t>11 МО</a:t>
          </a:r>
          <a:endParaRPr lang="ru-RU" sz="1200" dirty="0"/>
        </a:p>
      </dgm:t>
    </dgm:pt>
    <dgm:pt modelId="{FB4A6EF9-FE3A-4200-AF15-FA0CB84B2295}" type="parTrans" cxnId="{0D10B7CF-B7D7-4CEB-B124-850A4273B974}">
      <dgm:prSet/>
      <dgm:spPr/>
      <dgm:t>
        <a:bodyPr/>
        <a:lstStyle/>
        <a:p>
          <a:endParaRPr lang="ru-RU"/>
        </a:p>
      </dgm:t>
    </dgm:pt>
    <dgm:pt modelId="{D8C117E4-0B36-4D7D-B52A-066E0F5F1F83}" type="sibTrans" cxnId="{0D10B7CF-B7D7-4CEB-B124-850A4273B974}">
      <dgm:prSet/>
      <dgm:spPr/>
      <dgm:t>
        <a:bodyPr/>
        <a:lstStyle/>
        <a:p>
          <a:endParaRPr lang="ru-RU"/>
        </a:p>
      </dgm:t>
    </dgm:pt>
    <dgm:pt modelId="{DA0334C3-1B5D-4745-8C88-7F5D0FCE9A31}">
      <dgm:prSet custT="1"/>
      <dgm:spPr/>
      <dgm:t>
        <a:bodyPr/>
        <a:lstStyle/>
        <a:p>
          <a:pPr rtl="0">
            <a:spcAft>
              <a:spcPts val="42"/>
            </a:spcAft>
          </a:pPr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25 МО 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F49F1647-D985-462E-9B4D-0C772C501D81}" type="sibTrans" cxnId="{EF145798-B546-4092-A294-0BA131D4BB98}">
      <dgm:prSet/>
      <dgm:spPr/>
      <dgm:t>
        <a:bodyPr/>
        <a:lstStyle/>
        <a:p>
          <a:endParaRPr lang="ru-RU"/>
        </a:p>
      </dgm:t>
    </dgm:pt>
    <dgm:pt modelId="{C1D39521-F553-4165-BA03-A988540F9205}" type="parTrans" cxnId="{EF145798-B546-4092-A294-0BA131D4BB98}">
      <dgm:prSet/>
      <dgm:spPr/>
      <dgm:t>
        <a:bodyPr/>
        <a:lstStyle/>
        <a:p>
          <a:endParaRPr lang="ru-RU"/>
        </a:p>
      </dgm:t>
    </dgm:pt>
    <dgm:pt modelId="{86961364-B681-47F4-873C-8B07C65661B8}" type="pres">
      <dgm:prSet presAssocID="{DD7AFE2F-C540-461A-96E1-44FFD8E547F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AFB7FC-C2EF-4D92-A3C0-57AA1FF1D792}" type="pres">
      <dgm:prSet presAssocID="{938BB286-6041-4F6C-B62C-FF97A55C5E41}" presName="chaos" presStyleCnt="0"/>
      <dgm:spPr/>
    </dgm:pt>
    <dgm:pt modelId="{166351CF-3FF3-4D7C-9605-72686F37F6EE}" type="pres">
      <dgm:prSet presAssocID="{938BB286-6041-4F6C-B62C-FF97A55C5E41}" presName="parTx1" presStyleLbl="revTx" presStyleIdx="0" presStyleCnt="4"/>
      <dgm:spPr/>
      <dgm:t>
        <a:bodyPr/>
        <a:lstStyle/>
        <a:p>
          <a:endParaRPr lang="ru-RU"/>
        </a:p>
      </dgm:t>
    </dgm:pt>
    <dgm:pt modelId="{200C8380-AA38-485E-8A6F-9208D0F626D4}" type="pres">
      <dgm:prSet presAssocID="{938BB286-6041-4F6C-B62C-FF97A55C5E41}" presName="c1" presStyleLbl="node1" presStyleIdx="0" presStyleCnt="19"/>
      <dgm:spPr/>
    </dgm:pt>
    <dgm:pt modelId="{830C8728-74AA-4D8A-9892-5053F145E295}" type="pres">
      <dgm:prSet presAssocID="{938BB286-6041-4F6C-B62C-FF97A55C5E41}" presName="c2" presStyleLbl="node1" presStyleIdx="1" presStyleCnt="19"/>
      <dgm:spPr/>
    </dgm:pt>
    <dgm:pt modelId="{D6FBE023-728D-401A-9BFF-6349427A9583}" type="pres">
      <dgm:prSet presAssocID="{938BB286-6041-4F6C-B62C-FF97A55C5E41}" presName="c3" presStyleLbl="node1" presStyleIdx="2" presStyleCnt="19"/>
      <dgm:spPr/>
    </dgm:pt>
    <dgm:pt modelId="{B76BE943-CDE4-4280-927F-C6CF41ED68F3}" type="pres">
      <dgm:prSet presAssocID="{938BB286-6041-4F6C-B62C-FF97A55C5E41}" presName="c4" presStyleLbl="node1" presStyleIdx="3" presStyleCnt="19"/>
      <dgm:spPr/>
    </dgm:pt>
    <dgm:pt modelId="{F5CB66C6-324D-47D3-903B-BA9C3F488B15}" type="pres">
      <dgm:prSet presAssocID="{938BB286-6041-4F6C-B62C-FF97A55C5E41}" presName="c5" presStyleLbl="node1" presStyleIdx="4" presStyleCnt="19"/>
      <dgm:spPr/>
    </dgm:pt>
    <dgm:pt modelId="{0962FC68-41B1-4B74-BD92-540EE90C8B44}" type="pres">
      <dgm:prSet presAssocID="{938BB286-6041-4F6C-B62C-FF97A55C5E41}" presName="c6" presStyleLbl="node1" presStyleIdx="5" presStyleCnt="19"/>
      <dgm:spPr/>
    </dgm:pt>
    <dgm:pt modelId="{9CBE8E42-5BE9-405A-9F1F-EAD609689B97}" type="pres">
      <dgm:prSet presAssocID="{938BB286-6041-4F6C-B62C-FF97A55C5E41}" presName="c7" presStyleLbl="node1" presStyleIdx="6" presStyleCnt="19"/>
      <dgm:spPr/>
    </dgm:pt>
    <dgm:pt modelId="{E079B458-2A85-4B03-AAFD-1528F68FE55B}" type="pres">
      <dgm:prSet presAssocID="{938BB286-6041-4F6C-B62C-FF97A55C5E41}" presName="c8" presStyleLbl="node1" presStyleIdx="7" presStyleCnt="19"/>
      <dgm:spPr/>
    </dgm:pt>
    <dgm:pt modelId="{E28BC6C6-C9A3-4EAA-AA17-7500E99FD2A8}" type="pres">
      <dgm:prSet presAssocID="{938BB286-6041-4F6C-B62C-FF97A55C5E41}" presName="c9" presStyleLbl="node1" presStyleIdx="8" presStyleCnt="19"/>
      <dgm:spPr/>
    </dgm:pt>
    <dgm:pt modelId="{83A3362A-9A98-4EB9-9B23-C7330B18D3FC}" type="pres">
      <dgm:prSet presAssocID="{938BB286-6041-4F6C-B62C-FF97A55C5E41}" presName="c10" presStyleLbl="node1" presStyleIdx="9" presStyleCnt="19"/>
      <dgm:spPr/>
    </dgm:pt>
    <dgm:pt modelId="{39EBAA13-4F15-4CB4-906E-48AC9AD694FC}" type="pres">
      <dgm:prSet presAssocID="{938BB286-6041-4F6C-B62C-FF97A55C5E41}" presName="c11" presStyleLbl="node1" presStyleIdx="10" presStyleCnt="19"/>
      <dgm:spPr/>
    </dgm:pt>
    <dgm:pt modelId="{BD7FDA49-0CB7-4D28-AE33-4FA6DC68906C}" type="pres">
      <dgm:prSet presAssocID="{938BB286-6041-4F6C-B62C-FF97A55C5E41}" presName="c12" presStyleLbl="node1" presStyleIdx="11" presStyleCnt="19"/>
      <dgm:spPr/>
    </dgm:pt>
    <dgm:pt modelId="{A350272A-4DEF-4013-BE76-5161914605FA}" type="pres">
      <dgm:prSet presAssocID="{938BB286-6041-4F6C-B62C-FF97A55C5E41}" presName="c13" presStyleLbl="node1" presStyleIdx="12" presStyleCnt="19"/>
      <dgm:spPr/>
    </dgm:pt>
    <dgm:pt modelId="{65A62753-2142-433D-BB59-FCF6D80CDF12}" type="pres">
      <dgm:prSet presAssocID="{938BB286-6041-4F6C-B62C-FF97A55C5E41}" presName="c14" presStyleLbl="node1" presStyleIdx="13" presStyleCnt="19"/>
      <dgm:spPr/>
    </dgm:pt>
    <dgm:pt modelId="{CCB3687D-01EF-4D13-A474-19C85CA8170C}" type="pres">
      <dgm:prSet presAssocID="{938BB286-6041-4F6C-B62C-FF97A55C5E41}" presName="c15" presStyleLbl="node1" presStyleIdx="14" presStyleCnt="19"/>
      <dgm:spPr/>
    </dgm:pt>
    <dgm:pt modelId="{263FFE6C-AE12-4840-A9FB-3E0F203620EB}" type="pres">
      <dgm:prSet presAssocID="{938BB286-6041-4F6C-B62C-FF97A55C5E41}" presName="c16" presStyleLbl="node1" presStyleIdx="15" presStyleCnt="19"/>
      <dgm:spPr/>
    </dgm:pt>
    <dgm:pt modelId="{F7652E26-DB71-4F61-B46D-654B21F287EB}" type="pres">
      <dgm:prSet presAssocID="{938BB286-6041-4F6C-B62C-FF97A55C5E41}" presName="c17" presStyleLbl="node1" presStyleIdx="16" presStyleCnt="19"/>
      <dgm:spPr/>
    </dgm:pt>
    <dgm:pt modelId="{1420B42B-B1D1-4701-9CB2-0A19725A70F2}" type="pres">
      <dgm:prSet presAssocID="{938BB286-6041-4F6C-B62C-FF97A55C5E41}" presName="c18" presStyleLbl="node1" presStyleIdx="17" presStyleCnt="19"/>
      <dgm:spPr/>
    </dgm:pt>
    <dgm:pt modelId="{BE80E261-098F-4466-9B56-A1952D72334C}" type="pres">
      <dgm:prSet presAssocID="{2C74E80E-D40A-4504-BA8E-57225E4DE974}" presName="chevronComposite1" presStyleCnt="0"/>
      <dgm:spPr/>
    </dgm:pt>
    <dgm:pt modelId="{6B904442-7A5D-42FC-9F01-72FC697A2F42}" type="pres">
      <dgm:prSet presAssocID="{2C74E80E-D40A-4504-BA8E-57225E4DE974}" presName="chevron1" presStyleLbl="sibTrans2D1" presStyleIdx="0" presStyleCnt="4"/>
      <dgm:spPr/>
    </dgm:pt>
    <dgm:pt modelId="{2CDD3D25-E89E-488A-B07C-42EFFAE0847F}" type="pres">
      <dgm:prSet presAssocID="{2C74E80E-D40A-4504-BA8E-57225E4DE974}" presName="spChevron1" presStyleCnt="0"/>
      <dgm:spPr/>
    </dgm:pt>
    <dgm:pt modelId="{B3E59C3F-82D1-4304-BC5D-67A1FF381D33}" type="pres">
      <dgm:prSet presAssocID="{8DFB335E-B282-4208-AFE1-5A211A5AD394}" presName="middle" presStyleCnt="0"/>
      <dgm:spPr/>
    </dgm:pt>
    <dgm:pt modelId="{75497C0E-C83E-4322-BA53-5E4EE324F89B}" type="pres">
      <dgm:prSet presAssocID="{8DFB335E-B282-4208-AFE1-5A211A5AD394}" presName="parTxMid" presStyleLbl="revTx" presStyleIdx="1" presStyleCnt="4"/>
      <dgm:spPr/>
      <dgm:t>
        <a:bodyPr/>
        <a:lstStyle/>
        <a:p>
          <a:endParaRPr lang="ru-RU"/>
        </a:p>
      </dgm:t>
    </dgm:pt>
    <dgm:pt modelId="{9606768B-E79B-4795-9C53-7E2FA1785D24}" type="pres">
      <dgm:prSet presAssocID="{8DFB335E-B282-4208-AFE1-5A211A5AD394}" presName="spMid" presStyleCnt="0"/>
      <dgm:spPr/>
    </dgm:pt>
    <dgm:pt modelId="{B860523A-93E5-42CE-BC87-5E9352730502}" type="pres">
      <dgm:prSet presAssocID="{448C9AED-5207-4492-8577-6B7FDE052EC3}" presName="chevronComposite1" presStyleCnt="0"/>
      <dgm:spPr/>
    </dgm:pt>
    <dgm:pt modelId="{E74B845B-7F09-4F87-A6F0-884891D47361}" type="pres">
      <dgm:prSet presAssocID="{448C9AED-5207-4492-8577-6B7FDE052EC3}" presName="chevron1" presStyleLbl="sibTrans2D1" presStyleIdx="1" presStyleCnt="4"/>
      <dgm:spPr/>
    </dgm:pt>
    <dgm:pt modelId="{8AA55F00-C667-4E6A-AFCC-2D18980F1E13}" type="pres">
      <dgm:prSet presAssocID="{448C9AED-5207-4492-8577-6B7FDE052EC3}" presName="spChevron1" presStyleCnt="0"/>
      <dgm:spPr/>
    </dgm:pt>
    <dgm:pt modelId="{0FB92B12-2F5B-48E0-BDB6-B0E637CCCC27}" type="pres">
      <dgm:prSet presAssocID="{C6B398D9-8C8C-40DD-9917-D467D037AFB0}" presName="middle" presStyleCnt="0"/>
      <dgm:spPr/>
    </dgm:pt>
    <dgm:pt modelId="{B907575B-A7A5-4385-88E1-54CA3682EB9E}" type="pres">
      <dgm:prSet presAssocID="{C6B398D9-8C8C-40DD-9917-D467D037AFB0}" presName="parTxMid" presStyleLbl="revTx" presStyleIdx="2" presStyleCnt="4"/>
      <dgm:spPr/>
      <dgm:t>
        <a:bodyPr/>
        <a:lstStyle/>
        <a:p>
          <a:endParaRPr lang="ru-RU"/>
        </a:p>
      </dgm:t>
    </dgm:pt>
    <dgm:pt modelId="{3B21B7E1-E16B-49E1-8BDA-DEA2172DCB7A}" type="pres">
      <dgm:prSet presAssocID="{C6B398D9-8C8C-40DD-9917-D467D037AFB0}" presName="spMid" presStyleCnt="0"/>
      <dgm:spPr/>
    </dgm:pt>
    <dgm:pt modelId="{AB992661-5328-4D83-B8F2-F22EB695AD3A}" type="pres">
      <dgm:prSet presAssocID="{A0CB3A42-906F-4909-861A-027B23D5147E}" presName="chevronComposite1" presStyleCnt="0"/>
      <dgm:spPr/>
    </dgm:pt>
    <dgm:pt modelId="{EC39B678-C330-4515-B10E-3A71E3476A34}" type="pres">
      <dgm:prSet presAssocID="{A0CB3A42-906F-4909-861A-027B23D5147E}" presName="chevron1" presStyleLbl="sibTrans2D1" presStyleIdx="2" presStyleCnt="4"/>
      <dgm:spPr/>
    </dgm:pt>
    <dgm:pt modelId="{6EF31A9F-78D1-4816-8C00-4C346EA06A19}" type="pres">
      <dgm:prSet presAssocID="{A0CB3A42-906F-4909-861A-027B23D5147E}" presName="spChevron1" presStyleCnt="0"/>
      <dgm:spPr/>
    </dgm:pt>
    <dgm:pt modelId="{D6917F30-C170-4849-8DF8-729DE67A7E5D}" type="pres">
      <dgm:prSet presAssocID="{D3689977-5C24-4C31-938E-F7FA4EB29696}" presName="middle" presStyleCnt="0"/>
      <dgm:spPr/>
    </dgm:pt>
    <dgm:pt modelId="{5A4E7ADA-7913-494C-83EC-57DAFCE99FFF}" type="pres">
      <dgm:prSet presAssocID="{D3689977-5C24-4C31-938E-F7FA4EB29696}" presName="parTxMid" presStyleLbl="revTx" presStyleIdx="3" presStyleCnt="4"/>
      <dgm:spPr/>
      <dgm:t>
        <a:bodyPr/>
        <a:lstStyle/>
        <a:p>
          <a:endParaRPr lang="ru-RU"/>
        </a:p>
      </dgm:t>
    </dgm:pt>
    <dgm:pt modelId="{5CBD7110-6BD9-4D84-852C-AD189FE04D35}" type="pres">
      <dgm:prSet presAssocID="{D3689977-5C24-4C31-938E-F7FA4EB29696}" presName="spMid" presStyleCnt="0"/>
      <dgm:spPr/>
    </dgm:pt>
    <dgm:pt modelId="{0B3C9D60-F762-4D2D-8640-8002F73F3869}" type="pres">
      <dgm:prSet presAssocID="{D8C117E4-0B36-4D7D-B52A-066E0F5F1F83}" presName="chevronComposite1" presStyleCnt="0"/>
      <dgm:spPr/>
    </dgm:pt>
    <dgm:pt modelId="{C2AA100E-D3B3-429D-8DD2-8FA47E2619E0}" type="pres">
      <dgm:prSet presAssocID="{D8C117E4-0B36-4D7D-B52A-066E0F5F1F83}" presName="chevron1" presStyleLbl="sibTrans2D1" presStyleIdx="3" presStyleCnt="4"/>
      <dgm:spPr/>
    </dgm:pt>
    <dgm:pt modelId="{FC85C698-5686-49FC-88B4-3CA5F4861A1A}" type="pres">
      <dgm:prSet presAssocID="{D8C117E4-0B36-4D7D-B52A-066E0F5F1F83}" presName="spChevron1" presStyleCnt="0"/>
      <dgm:spPr/>
    </dgm:pt>
    <dgm:pt modelId="{D6F0D475-0577-4DC5-848D-957750091C2C}" type="pres">
      <dgm:prSet presAssocID="{DA0334C3-1B5D-4745-8C88-7F5D0FCE9A31}" presName="last" presStyleCnt="0"/>
      <dgm:spPr/>
    </dgm:pt>
    <dgm:pt modelId="{A391C347-7B77-4065-A628-C6250377D304}" type="pres">
      <dgm:prSet presAssocID="{DA0334C3-1B5D-4745-8C88-7F5D0FCE9A31}" presName="circleTx" presStyleLbl="node1" presStyleIdx="18" presStyleCnt="19" custLinFactNeighborX="29562" custLinFactNeighborY="363"/>
      <dgm:spPr/>
      <dgm:t>
        <a:bodyPr/>
        <a:lstStyle/>
        <a:p>
          <a:endParaRPr lang="ru-RU"/>
        </a:p>
      </dgm:t>
    </dgm:pt>
    <dgm:pt modelId="{E39FBD75-E147-4C34-B7EF-7DFC3661CB39}" type="pres">
      <dgm:prSet presAssocID="{DA0334C3-1B5D-4745-8C88-7F5D0FCE9A31}" presName="spN" presStyleCnt="0"/>
      <dgm:spPr/>
    </dgm:pt>
  </dgm:ptLst>
  <dgm:cxnLst>
    <dgm:cxn modelId="{0D10B7CF-B7D7-4CEB-B124-850A4273B974}" srcId="{DD7AFE2F-C540-461A-96E1-44FFD8E547F1}" destId="{D3689977-5C24-4C31-938E-F7FA4EB29696}" srcOrd="3" destOrd="0" parTransId="{FB4A6EF9-FE3A-4200-AF15-FA0CB84B2295}" sibTransId="{D8C117E4-0B36-4D7D-B52A-066E0F5F1F83}"/>
    <dgm:cxn modelId="{F3D73A1F-C935-4B25-B330-2A14A56CA7DE}" type="presOf" srcId="{DA0334C3-1B5D-4745-8C88-7F5D0FCE9A31}" destId="{A391C347-7B77-4065-A628-C6250377D304}" srcOrd="0" destOrd="0" presId="urn:microsoft.com/office/officeart/2009/3/layout/RandomtoResultProcess"/>
    <dgm:cxn modelId="{C322F245-0BB4-4407-BC2C-DF0F9DE67950}" srcId="{DD7AFE2F-C540-461A-96E1-44FFD8E547F1}" destId="{C6B398D9-8C8C-40DD-9917-D467D037AFB0}" srcOrd="2" destOrd="0" parTransId="{A0186767-B350-4B3A-B6D4-181EEFD3485F}" sibTransId="{A0CB3A42-906F-4909-861A-027B23D5147E}"/>
    <dgm:cxn modelId="{06000F15-9474-4D0D-BFD8-CF6EC05054DD}" type="presOf" srcId="{C6B398D9-8C8C-40DD-9917-D467D037AFB0}" destId="{B907575B-A7A5-4385-88E1-54CA3682EB9E}" srcOrd="0" destOrd="0" presId="urn:microsoft.com/office/officeart/2009/3/layout/RandomtoResultProcess"/>
    <dgm:cxn modelId="{5053AA7B-C3D7-44DE-A0EB-2708D75AAE25}" type="presOf" srcId="{938BB286-6041-4F6C-B62C-FF97A55C5E41}" destId="{166351CF-3FF3-4D7C-9605-72686F37F6EE}" srcOrd="0" destOrd="0" presId="urn:microsoft.com/office/officeart/2009/3/layout/RandomtoResultProcess"/>
    <dgm:cxn modelId="{51FEA6DD-805C-427A-8E68-43D98DB65423}" srcId="{DD7AFE2F-C540-461A-96E1-44FFD8E547F1}" destId="{938BB286-6041-4F6C-B62C-FF97A55C5E41}" srcOrd="0" destOrd="0" parTransId="{3C069E85-8483-4F69-B956-7A74A1F33D91}" sibTransId="{2C74E80E-D40A-4504-BA8E-57225E4DE974}"/>
    <dgm:cxn modelId="{747E476D-4858-4E1F-A36D-80051284EF8C}" srcId="{DD7AFE2F-C540-461A-96E1-44FFD8E547F1}" destId="{8DFB335E-B282-4208-AFE1-5A211A5AD394}" srcOrd="1" destOrd="0" parTransId="{8703354B-15D6-49F8-BCA7-9B4DA6F8AC41}" sibTransId="{448C9AED-5207-4492-8577-6B7FDE052EC3}"/>
    <dgm:cxn modelId="{09E74BA0-1F84-4995-BB57-8101D01F07DE}" type="presOf" srcId="{8DFB335E-B282-4208-AFE1-5A211A5AD394}" destId="{75497C0E-C83E-4322-BA53-5E4EE324F89B}" srcOrd="0" destOrd="0" presId="urn:microsoft.com/office/officeart/2009/3/layout/RandomtoResultProcess"/>
    <dgm:cxn modelId="{F505846C-19EA-4166-8E04-42C8CA5F5BF4}" type="presOf" srcId="{D3689977-5C24-4C31-938E-F7FA4EB29696}" destId="{5A4E7ADA-7913-494C-83EC-57DAFCE99FFF}" srcOrd="0" destOrd="0" presId="urn:microsoft.com/office/officeart/2009/3/layout/RandomtoResultProcess"/>
    <dgm:cxn modelId="{74E09D6F-ADE7-4477-A650-B7C4DF390162}" type="presOf" srcId="{DD7AFE2F-C540-461A-96E1-44FFD8E547F1}" destId="{86961364-B681-47F4-873C-8B07C65661B8}" srcOrd="0" destOrd="0" presId="urn:microsoft.com/office/officeart/2009/3/layout/RandomtoResultProcess"/>
    <dgm:cxn modelId="{EF145798-B546-4092-A294-0BA131D4BB98}" srcId="{DD7AFE2F-C540-461A-96E1-44FFD8E547F1}" destId="{DA0334C3-1B5D-4745-8C88-7F5D0FCE9A31}" srcOrd="4" destOrd="0" parTransId="{C1D39521-F553-4165-BA03-A988540F9205}" sibTransId="{F49F1647-D985-462E-9B4D-0C772C501D81}"/>
    <dgm:cxn modelId="{0CF3A5B2-C69C-4E06-A05D-E9DAD59D4286}" type="presParOf" srcId="{86961364-B681-47F4-873C-8B07C65661B8}" destId="{EBAFB7FC-C2EF-4D92-A3C0-57AA1FF1D792}" srcOrd="0" destOrd="0" presId="urn:microsoft.com/office/officeart/2009/3/layout/RandomtoResultProcess"/>
    <dgm:cxn modelId="{AD10406C-FE4F-414B-BD09-147ED100950B}" type="presParOf" srcId="{EBAFB7FC-C2EF-4D92-A3C0-57AA1FF1D792}" destId="{166351CF-3FF3-4D7C-9605-72686F37F6EE}" srcOrd="0" destOrd="0" presId="urn:microsoft.com/office/officeart/2009/3/layout/RandomtoResultProcess"/>
    <dgm:cxn modelId="{DA04DE31-CDB3-484D-AC09-22A9F105FDCD}" type="presParOf" srcId="{EBAFB7FC-C2EF-4D92-A3C0-57AA1FF1D792}" destId="{200C8380-AA38-485E-8A6F-9208D0F626D4}" srcOrd="1" destOrd="0" presId="urn:microsoft.com/office/officeart/2009/3/layout/RandomtoResultProcess"/>
    <dgm:cxn modelId="{7CDF578E-C7D7-465E-A5B6-C4517B3252CF}" type="presParOf" srcId="{EBAFB7FC-C2EF-4D92-A3C0-57AA1FF1D792}" destId="{830C8728-74AA-4D8A-9892-5053F145E295}" srcOrd="2" destOrd="0" presId="urn:microsoft.com/office/officeart/2009/3/layout/RandomtoResultProcess"/>
    <dgm:cxn modelId="{D85B596F-49B4-4D73-911F-6E7790568DE8}" type="presParOf" srcId="{EBAFB7FC-C2EF-4D92-A3C0-57AA1FF1D792}" destId="{D6FBE023-728D-401A-9BFF-6349427A9583}" srcOrd="3" destOrd="0" presId="urn:microsoft.com/office/officeart/2009/3/layout/RandomtoResultProcess"/>
    <dgm:cxn modelId="{BBE64E44-8F23-4FF2-9959-22ED4108B973}" type="presParOf" srcId="{EBAFB7FC-C2EF-4D92-A3C0-57AA1FF1D792}" destId="{B76BE943-CDE4-4280-927F-C6CF41ED68F3}" srcOrd="4" destOrd="0" presId="urn:microsoft.com/office/officeart/2009/3/layout/RandomtoResultProcess"/>
    <dgm:cxn modelId="{349E6C3D-4BF5-4E5A-A0C9-11AF432E55DE}" type="presParOf" srcId="{EBAFB7FC-C2EF-4D92-A3C0-57AA1FF1D792}" destId="{F5CB66C6-324D-47D3-903B-BA9C3F488B15}" srcOrd="5" destOrd="0" presId="urn:microsoft.com/office/officeart/2009/3/layout/RandomtoResultProcess"/>
    <dgm:cxn modelId="{EC9B91DB-C557-4589-B7DF-85991EEE1DFE}" type="presParOf" srcId="{EBAFB7FC-C2EF-4D92-A3C0-57AA1FF1D792}" destId="{0962FC68-41B1-4B74-BD92-540EE90C8B44}" srcOrd="6" destOrd="0" presId="urn:microsoft.com/office/officeart/2009/3/layout/RandomtoResultProcess"/>
    <dgm:cxn modelId="{DB25CAEE-4D06-43C7-AC01-BF552CDD0FAD}" type="presParOf" srcId="{EBAFB7FC-C2EF-4D92-A3C0-57AA1FF1D792}" destId="{9CBE8E42-5BE9-405A-9F1F-EAD609689B97}" srcOrd="7" destOrd="0" presId="urn:microsoft.com/office/officeart/2009/3/layout/RandomtoResultProcess"/>
    <dgm:cxn modelId="{BB3377F7-1BC9-41BD-8B04-EFFE4A9087FE}" type="presParOf" srcId="{EBAFB7FC-C2EF-4D92-A3C0-57AA1FF1D792}" destId="{E079B458-2A85-4B03-AAFD-1528F68FE55B}" srcOrd="8" destOrd="0" presId="urn:microsoft.com/office/officeart/2009/3/layout/RandomtoResultProcess"/>
    <dgm:cxn modelId="{8CC397C9-6B8B-43E6-8105-58B56F7CF99C}" type="presParOf" srcId="{EBAFB7FC-C2EF-4D92-A3C0-57AA1FF1D792}" destId="{E28BC6C6-C9A3-4EAA-AA17-7500E99FD2A8}" srcOrd="9" destOrd="0" presId="urn:microsoft.com/office/officeart/2009/3/layout/RandomtoResultProcess"/>
    <dgm:cxn modelId="{649FCAC2-FA66-40CC-8F61-289440355D49}" type="presParOf" srcId="{EBAFB7FC-C2EF-4D92-A3C0-57AA1FF1D792}" destId="{83A3362A-9A98-4EB9-9B23-C7330B18D3FC}" srcOrd="10" destOrd="0" presId="urn:microsoft.com/office/officeart/2009/3/layout/RandomtoResultProcess"/>
    <dgm:cxn modelId="{A57B7FEC-3920-4200-AF0D-8261C7AB5A61}" type="presParOf" srcId="{EBAFB7FC-C2EF-4D92-A3C0-57AA1FF1D792}" destId="{39EBAA13-4F15-4CB4-906E-48AC9AD694FC}" srcOrd="11" destOrd="0" presId="urn:microsoft.com/office/officeart/2009/3/layout/RandomtoResultProcess"/>
    <dgm:cxn modelId="{3A1BBCD3-B69B-42B5-ABF8-77AF723A8417}" type="presParOf" srcId="{EBAFB7FC-C2EF-4D92-A3C0-57AA1FF1D792}" destId="{BD7FDA49-0CB7-4D28-AE33-4FA6DC68906C}" srcOrd="12" destOrd="0" presId="urn:microsoft.com/office/officeart/2009/3/layout/RandomtoResultProcess"/>
    <dgm:cxn modelId="{DBE017E0-49FE-4B3D-85C5-80D05F4FF3E8}" type="presParOf" srcId="{EBAFB7FC-C2EF-4D92-A3C0-57AA1FF1D792}" destId="{A350272A-4DEF-4013-BE76-5161914605FA}" srcOrd="13" destOrd="0" presId="urn:microsoft.com/office/officeart/2009/3/layout/RandomtoResultProcess"/>
    <dgm:cxn modelId="{651BA23D-1382-4922-A5AA-922313B98F2F}" type="presParOf" srcId="{EBAFB7FC-C2EF-4D92-A3C0-57AA1FF1D792}" destId="{65A62753-2142-433D-BB59-FCF6D80CDF12}" srcOrd="14" destOrd="0" presId="urn:microsoft.com/office/officeart/2009/3/layout/RandomtoResultProcess"/>
    <dgm:cxn modelId="{6C98C0CB-C70D-4872-8A57-CB70B6DA4213}" type="presParOf" srcId="{EBAFB7FC-C2EF-4D92-A3C0-57AA1FF1D792}" destId="{CCB3687D-01EF-4D13-A474-19C85CA8170C}" srcOrd="15" destOrd="0" presId="urn:microsoft.com/office/officeart/2009/3/layout/RandomtoResultProcess"/>
    <dgm:cxn modelId="{EE261480-4EE3-48C2-9778-24DF6DA5EB00}" type="presParOf" srcId="{EBAFB7FC-C2EF-4D92-A3C0-57AA1FF1D792}" destId="{263FFE6C-AE12-4840-A9FB-3E0F203620EB}" srcOrd="16" destOrd="0" presId="urn:microsoft.com/office/officeart/2009/3/layout/RandomtoResultProcess"/>
    <dgm:cxn modelId="{4789F771-FAAB-437E-AFD7-7C7E3CEA32E2}" type="presParOf" srcId="{EBAFB7FC-C2EF-4D92-A3C0-57AA1FF1D792}" destId="{F7652E26-DB71-4F61-B46D-654B21F287EB}" srcOrd="17" destOrd="0" presId="urn:microsoft.com/office/officeart/2009/3/layout/RandomtoResultProcess"/>
    <dgm:cxn modelId="{F98DB015-E8AF-4A56-951C-C386DC78CEAB}" type="presParOf" srcId="{EBAFB7FC-C2EF-4D92-A3C0-57AA1FF1D792}" destId="{1420B42B-B1D1-4701-9CB2-0A19725A70F2}" srcOrd="18" destOrd="0" presId="urn:microsoft.com/office/officeart/2009/3/layout/RandomtoResultProcess"/>
    <dgm:cxn modelId="{2042C2E5-A153-4DC8-8316-92C4B9B89039}" type="presParOf" srcId="{86961364-B681-47F4-873C-8B07C65661B8}" destId="{BE80E261-098F-4466-9B56-A1952D72334C}" srcOrd="1" destOrd="0" presId="urn:microsoft.com/office/officeart/2009/3/layout/RandomtoResultProcess"/>
    <dgm:cxn modelId="{A6B60C68-B6C5-4E92-A136-7B090920E6D5}" type="presParOf" srcId="{BE80E261-098F-4466-9B56-A1952D72334C}" destId="{6B904442-7A5D-42FC-9F01-72FC697A2F42}" srcOrd="0" destOrd="0" presId="urn:microsoft.com/office/officeart/2009/3/layout/RandomtoResultProcess"/>
    <dgm:cxn modelId="{EDDE7F16-8ABE-4EDB-8A75-8D45E855EC53}" type="presParOf" srcId="{BE80E261-098F-4466-9B56-A1952D72334C}" destId="{2CDD3D25-E89E-488A-B07C-42EFFAE0847F}" srcOrd="1" destOrd="0" presId="urn:microsoft.com/office/officeart/2009/3/layout/RandomtoResultProcess"/>
    <dgm:cxn modelId="{A3B4870B-AC27-41DD-8A27-C555AD3D9056}" type="presParOf" srcId="{86961364-B681-47F4-873C-8B07C65661B8}" destId="{B3E59C3F-82D1-4304-BC5D-67A1FF381D33}" srcOrd="2" destOrd="0" presId="urn:microsoft.com/office/officeart/2009/3/layout/RandomtoResultProcess"/>
    <dgm:cxn modelId="{38BCF3EF-7E8D-4669-A5F7-F0D456C473B3}" type="presParOf" srcId="{B3E59C3F-82D1-4304-BC5D-67A1FF381D33}" destId="{75497C0E-C83E-4322-BA53-5E4EE324F89B}" srcOrd="0" destOrd="0" presId="urn:microsoft.com/office/officeart/2009/3/layout/RandomtoResultProcess"/>
    <dgm:cxn modelId="{2A389832-3D5A-4B4D-A839-09540E7646E4}" type="presParOf" srcId="{B3E59C3F-82D1-4304-BC5D-67A1FF381D33}" destId="{9606768B-E79B-4795-9C53-7E2FA1785D24}" srcOrd="1" destOrd="0" presId="urn:microsoft.com/office/officeart/2009/3/layout/RandomtoResultProcess"/>
    <dgm:cxn modelId="{5F14D0D9-6D03-4136-BC09-11AC80B1B761}" type="presParOf" srcId="{86961364-B681-47F4-873C-8B07C65661B8}" destId="{B860523A-93E5-42CE-BC87-5E9352730502}" srcOrd="3" destOrd="0" presId="urn:microsoft.com/office/officeart/2009/3/layout/RandomtoResultProcess"/>
    <dgm:cxn modelId="{805DAAA3-51E3-403E-991B-01494379FB8F}" type="presParOf" srcId="{B860523A-93E5-42CE-BC87-5E9352730502}" destId="{E74B845B-7F09-4F87-A6F0-884891D47361}" srcOrd="0" destOrd="0" presId="urn:microsoft.com/office/officeart/2009/3/layout/RandomtoResultProcess"/>
    <dgm:cxn modelId="{8B5A12CC-836F-4202-9B02-0EEB3D6AC86D}" type="presParOf" srcId="{B860523A-93E5-42CE-BC87-5E9352730502}" destId="{8AA55F00-C667-4E6A-AFCC-2D18980F1E13}" srcOrd="1" destOrd="0" presId="urn:microsoft.com/office/officeart/2009/3/layout/RandomtoResultProcess"/>
    <dgm:cxn modelId="{2B0F848E-DD06-434D-B8E3-71A1F7164D8C}" type="presParOf" srcId="{86961364-B681-47F4-873C-8B07C65661B8}" destId="{0FB92B12-2F5B-48E0-BDB6-B0E637CCCC27}" srcOrd="4" destOrd="0" presId="urn:microsoft.com/office/officeart/2009/3/layout/RandomtoResultProcess"/>
    <dgm:cxn modelId="{FEBC9311-89E9-4322-AFD0-B1A5BCB77015}" type="presParOf" srcId="{0FB92B12-2F5B-48E0-BDB6-B0E637CCCC27}" destId="{B907575B-A7A5-4385-88E1-54CA3682EB9E}" srcOrd="0" destOrd="0" presId="urn:microsoft.com/office/officeart/2009/3/layout/RandomtoResultProcess"/>
    <dgm:cxn modelId="{76184CAA-7092-4DFB-B03A-545F9C180F9C}" type="presParOf" srcId="{0FB92B12-2F5B-48E0-BDB6-B0E637CCCC27}" destId="{3B21B7E1-E16B-49E1-8BDA-DEA2172DCB7A}" srcOrd="1" destOrd="0" presId="urn:microsoft.com/office/officeart/2009/3/layout/RandomtoResultProcess"/>
    <dgm:cxn modelId="{636D463B-CB2A-4BB7-9391-6DA58D653BA0}" type="presParOf" srcId="{86961364-B681-47F4-873C-8B07C65661B8}" destId="{AB992661-5328-4D83-B8F2-F22EB695AD3A}" srcOrd="5" destOrd="0" presId="urn:microsoft.com/office/officeart/2009/3/layout/RandomtoResultProcess"/>
    <dgm:cxn modelId="{2CBE7A45-B47D-46C9-8EA9-74272D45585D}" type="presParOf" srcId="{AB992661-5328-4D83-B8F2-F22EB695AD3A}" destId="{EC39B678-C330-4515-B10E-3A71E3476A34}" srcOrd="0" destOrd="0" presId="urn:microsoft.com/office/officeart/2009/3/layout/RandomtoResultProcess"/>
    <dgm:cxn modelId="{06B60F34-084F-4009-8CA1-6A6FFC64131E}" type="presParOf" srcId="{AB992661-5328-4D83-B8F2-F22EB695AD3A}" destId="{6EF31A9F-78D1-4816-8C00-4C346EA06A19}" srcOrd="1" destOrd="0" presId="urn:microsoft.com/office/officeart/2009/3/layout/RandomtoResultProcess"/>
    <dgm:cxn modelId="{EBAC8F96-6045-41A6-88B2-96C355A3C7BE}" type="presParOf" srcId="{86961364-B681-47F4-873C-8B07C65661B8}" destId="{D6917F30-C170-4849-8DF8-729DE67A7E5D}" srcOrd="6" destOrd="0" presId="urn:microsoft.com/office/officeart/2009/3/layout/RandomtoResultProcess"/>
    <dgm:cxn modelId="{E3CF9C05-4C37-482E-AE7E-9472A8D4DC81}" type="presParOf" srcId="{D6917F30-C170-4849-8DF8-729DE67A7E5D}" destId="{5A4E7ADA-7913-494C-83EC-57DAFCE99FFF}" srcOrd="0" destOrd="0" presId="urn:microsoft.com/office/officeart/2009/3/layout/RandomtoResultProcess"/>
    <dgm:cxn modelId="{C691901E-1BDB-4FFC-9D4E-81015409317A}" type="presParOf" srcId="{D6917F30-C170-4849-8DF8-729DE67A7E5D}" destId="{5CBD7110-6BD9-4D84-852C-AD189FE04D35}" srcOrd="1" destOrd="0" presId="urn:microsoft.com/office/officeart/2009/3/layout/RandomtoResultProcess"/>
    <dgm:cxn modelId="{B2E14E83-77C3-408D-90C2-B2ECE976C98C}" type="presParOf" srcId="{86961364-B681-47F4-873C-8B07C65661B8}" destId="{0B3C9D60-F762-4D2D-8640-8002F73F3869}" srcOrd="7" destOrd="0" presId="urn:microsoft.com/office/officeart/2009/3/layout/RandomtoResultProcess"/>
    <dgm:cxn modelId="{170E25AB-0988-4C74-99E2-A8BEF6AD7F41}" type="presParOf" srcId="{0B3C9D60-F762-4D2D-8640-8002F73F3869}" destId="{C2AA100E-D3B3-429D-8DD2-8FA47E2619E0}" srcOrd="0" destOrd="0" presId="urn:microsoft.com/office/officeart/2009/3/layout/RandomtoResultProcess"/>
    <dgm:cxn modelId="{4B0F7889-0FF5-4AB7-AF75-C9C3DC3FD1C8}" type="presParOf" srcId="{0B3C9D60-F762-4D2D-8640-8002F73F3869}" destId="{FC85C698-5686-49FC-88B4-3CA5F4861A1A}" srcOrd="1" destOrd="0" presId="urn:microsoft.com/office/officeart/2009/3/layout/RandomtoResultProcess"/>
    <dgm:cxn modelId="{5EE1E395-7411-4D6D-8A7B-6C9204F8B7D2}" type="presParOf" srcId="{86961364-B681-47F4-873C-8B07C65661B8}" destId="{D6F0D475-0577-4DC5-848D-957750091C2C}" srcOrd="8" destOrd="0" presId="urn:microsoft.com/office/officeart/2009/3/layout/RandomtoResultProcess"/>
    <dgm:cxn modelId="{01456E29-E61D-418F-A11D-C9ED992C7A41}" type="presParOf" srcId="{D6F0D475-0577-4DC5-848D-957750091C2C}" destId="{A391C347-7B77-4065-A628-C6250377D304}" srcOrd="0" destOrd="0" presId="urn:microsoft.com/office/officeart/2009/3/layout/RandomtoResultProcess"/>
    <dgm:cxn modelId="{F88CC43C-BFDE-4CEB-8748-4D15D0B7C2B8}" type="presParOf" srcId="{D6F0D475-0577-4DC5-848D-957750091C2C}" destId="{E39FBD75-E147-4C34-B7EF-7DFC3661CB3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9E5CD-FE49-41C2-9983-B439EF476048}">
      <dsp:nvSpPr>
        <dsp:cNvPr id="0" name=""/>
        <dsp:cNvSpPr/>
      </dsp:nvSpPr>
      <dsp:spPr>
        <a:xfrm>
          <a:off x="0" y="1164"/>
          <a:ext cx="8385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DB389-3907-4B0E-BF66-8668B318CE1E}">
      <dsp:nvSpPr>
        <dsp:cNvPr id="0" name=""/>
        <dsp:cNvSpPr/>
      </dsp:nvSpPr>
      <dsp:spPr>
        <a:xfrm>
          <a:off x="0" y="1164"/>
          <a:ext cx="8385675" cy="1418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Муниципальный инвестиционный стандарт – это структурированный набор документов, регламентирующих процедуры сопровождения планирования и реализации инвестиционных проектов, координацию деятельности органов местного самоуправления при осуществлении муниципальных услуг и продвижение инвестиционных возможностей муниципального образования.</a:t>
          </a:r>
          <a:endParaRPr lang="ru-RU" sz="16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0" y="1164"/>
        <a:ext cx="8385675" cy="1418594"/>
      </dsp:txXfrm>
    </dsp:sp>
    <dsp:sp modelId="{0F2E5448-4F69-48A0-81B0-F9B8A2EE4313}">
      <dsp:nvSpPr>
        <dsp:cNvPr id="0" name=""/>
        <dsp:cNvSpPr/>
      </dsp:nvSpPr>
      <dsp:spPr>
        <a:xfrm>
          <a:off x="0" y="1419758"/>
          <a:ext cx="83856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F69CE-2B68-4E05-8A19-F5A7D1789282}">
      <dsp:nvSpPr>
        <dsp:cNvPr id="0" name=""/>
        <dsp:cNvSpPr/>
      </dsp:nvSpPr>
      <dsp:spPr>
        <a:xfrm>
          <a:off x="0" y="1419758"/>
          <a:ext cx="8377485" cy="3800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Основные Положения Стандарта:</a:t>
          </a:r>
        </a:p>
        <a:p>
          <a:pPr lvl="0" rtl="0">
            <a:spcBef>
              <a:spcPct val="0"/>
            </a:spcBef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1) документы инвестиционного развития муниципального образования;</a:t>
          </a:r>
        </a:p>
        <a:p>
          <a:pPr lvl="0">
            <a:spcBef>
              <a:spcPct val="0"/>
            </a:spcBef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2) наличие нормативной правовой базы;</a:t>
          </a:r>
        </a:p>
        <a:p>
          <a:pPr lvl="0">
            <a:spcBef>
              <a:spcPct val="0"/>
            </a:spcBef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3) наличие действующего совещательного органа по вопросам инвестиционной и (или) предпринимательской деятельности;</a:t>
          </a:r>
        </a:p>
        <a:p>
          <a:pPr lvl="0">
            <a:spcBef>
              <a:spcPct val="0"/>
            </a:spcBef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4) наличие инвестиционных площадок;</a:t>
          </a:r>
        </a:p>
        <a:p>
          <a:pPr lvl="0">
            <a:spcBef>
              <a:spcPct val="0"/>
            </a:spcBef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5) предоставление муниципальных услуг для субъектов инвестиционной и предпринимательской деятельности в сфере градостроительства и земельных отношений;</a:t>
          </a:r>
        </a:p>
        <a:p>
          <a:pPr lvl="0">
            <a:spcBef>
              <a:spcPct val="0"/>
            </a:spcBef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6) наличие доступной инфраструктуры, включающей размещение информации на официальном сайте муниципального образования, обеспечение доступа в режиме просмотра к информационной системе обеспечения градостроительной деятельности; различную поддержку субъектам МСП;</a:t>
          </a:r>
        </a:p>
        <a:p>
          <a:pPr lvl="0">
            <a:spcBef>
              <a:spcPct val="0"/>
            </a:spcBef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imes New Roman" panose="02020603050405020304" pitchFamily="18" charset="0"/>
            </a:rPr>
            <a:t>7) предоставление налоговых льгот и преференций для инвестиционных проектов.</a:t>
          </a:r>
        </a:p>
        <a:p>
          <a:pPr marL="0" lvl="0" algn="l" defTabSz="914400" rtl="0" eaLnBrk="1" latinLnBrk="0" hangingPunct="1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0" y="1419758"/>
        <a:ext cx="8377485" cy="3800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351CF-3FF3-4D7C-9605-72686F37F6EE}">
      <dsp:nvSpPr>
        <dsp:cNvPr id="0" name=""/>
        <dsp:cNvSpPr/>
      </dsp:nvSpPr>
      <dsp:spPr>
        <a:xfrm>
          <a:off x="764905" y="406797"/>
          <a:ext cx="1111053" cy="36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Стандарт</a:t>
          </a:r>
          <a:endParaRPr lang="ru-RU" sz="1200" kern="1200" dirty="0"/>
        </a:p>
      </dsp:txBody>
      <dsp:txXfrm>
        <a:off x="764905" y="406797"/>
        <a:ext cx="1111053" cy="366142"/>
      </dsp:txXfrm>
    </dsp:sp>
    <dsp:sp modelId="{200C8380-AA38-485E-8A6F-9208D0F626D4}">
      <dsp:nvSpPr>
        <dsp:cNvPr id="0" name=""/>
        <dsp:cNvSpPr/>
      </dsp:nvSpPr>
      <dsp:spPr>
        <a:xfrm>
          <a:off x="763643" y="295439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C8728-74AA-4D8A-9892-5053F145E295}">
      <dsp:nvSpPr>
        <dsp:cNvPr id="0" name=""/>
        <dsp:cNvSpPr/>
      </dsp:nvSpPr>
      <dsp:spPr>
        <a:xfrm>
          <a:off x="825508" y="171708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BE023-728D-401A-9BFF-6349427A9583}">
      <dsp:nvSpPr>
        <dsp:cNvPr id="0" name=""/>
        <dsp:cNvSpPr/>
      </dsp:nvSpPr>
      <dsp:spPr>
        <a:xfrm>
          <a:off x="973985" y="196454"/>
          <a:ext cx="138881" cy="13888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BE943-CDE4-4280-927F-C6CF41ED68F3}">
      <dsp:nvSpPr>
        <dsp:cNvPr id="0" name=""/>
        <dsp:cNvSpPr/>
      </dsp:nvSpPr>
      <dsp:spPr>
        <a:xfrm>
          <a:off x="1097716" y="60350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B66C6-324D-47D3-903B-BA9C3F488B15}">
      <dsp:nvSpPr>
        <dsp:cNvPr id="0" name=""/>
        <dsp:cNvSpPr/>
      </dsp:nvSpPr>
      <dsp:spPr>
        <a:xfrm>
          <a:off x="1258567" y="10858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2FC68-41B1-4B74-BD92-540EE90C8B44}">
      <dsp:nvSpPr>
        <dsp:cNvPr id="0" name=""/>
        <dsp:cNvSpPr/>
      </dsp:nvSpPr>
      <dsp:spPr>
        <a:xfrm>
          <a:off x="1456536" y="97469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E8E42-5BE9-405A-9F1F-EAD609689B97}">
      <dsp:nvSpPr>
        <dsp:cNvPr id="0" name=""/>
        <dsp:cNvSpPr/>
      </dsp:nvSpPr>
      <dsp:spPr>
        <a:xfrm>
          <a:off x="1580267" y="159335"/>
          <a:ext cx="138881" cy="13888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9B458-2A85-4B03-AAFD-1528F68FE55B}">
      <dsp:nvSpPr>
        <dsp:cNvPr id="0" name=""/>
        <dsp:cNvSpPr/>
      </dsp:nvSpPr>
      <dsp:spPr>
        <a:xfrm>
          <a:off x="1753491" y="295439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BC6C6-C9A3-4EAA-AA17-7500E99FD2A8}">
      <dsp:nvSpPr>
        <dsp:cNvPr id="0" name=""/>
        <dsp:cNvSpPr/>
      </dsp:nvSpPr>
      <dsp:spPr>
        <a:xfrm>
          <a:off x="1827729" y="431543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3362A-9A98-4EB9-9B23-C7330B18D3FC}">
      <dsp:nvSpPr>
        <dsp:cNvPr id="0" name=""/>
        <dsp:cNvSpPr/>
      </dsp:nvSpPr>
      <dsp:spPr>
        <a:xfrm>
          <a:off x="1184328" y="171708"/>
          <a:ext cx="227261" cy="22726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BAA13-4F15-4CB4-906E-48AC9AD694FC}">
      <dsp:nvSpPr>
        <dsp:cNvPr id="0" name=""/>
        <dsp:cNvSpPr/>
      </dsp:nvSpPr>
      <dsp:spPr>
        <a:xfrm>
          <a:off x="701777" y="641886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FDA49-0CB7-4D28-AE33-4FA6DC68906C}">
      <dsp:nvSpPr>
        <dsp:cNvPr id="0" name=""/>
        <dsp:cNvSpPr/>
      </dsp:nvSpPr>
      <dsp:spPr>
        <a:xfrm>
          <a:off x="776016" y="753244"/>
          <a:ext cx="138881" cy="13888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0272A-4DEF-4013-BE76-5161914605FA}">
      <dsp:nvSpPr>
        <dsp:cNvPr id="0" name=""/>
        <dsp:cNvSpPr/>
      </dsp:nvSpPr>
      <dsp:spPr>
        <a:xfrm>
          <a:off x="961612" y="852229"/>
          <a:ext cx="202009" cy="20200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62753-2142-433D-BB59-FCF6D80CDF12}">
      <dsp:nvSpPr>
        <dsp:cNvPr id="0" name=""/>
        <dsp:cNvSpPr/>
      </dsp:nvSpPr>
      <dsp:spPr>
        <a:xfrm>
          <a:off x="1221447" y="1013079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3687D-01EF-4D13-A474-19C85CA8170C}">
      <dsp:nvSpPr>
        <dsp:cNvPr id="0" name=""/>
        <dsp:cNvSpPr/>
      </dsp:nvSpPr>
      <dsp:spPr>
        <a:xfrm>
          <a:off x="1270940" y="852229"/>
          <a:ext cx="138881" cy="13888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FFE6C-AE12-4840-A9FB-3E0F203620EB}">
      <dsp:nvSpPr>
        <dsp:cNvPr id="0" name=""/>
        <dsp:cNvSpPr/>
      </dsp:nvSpPr>
      <dsp:spPr>
        <a:xfrm>
          <a:off x="1394671" y="1025452"/>
          <a:ext cx="88379" cy="883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52E26-DB71-4F61-B46D-654B21F287EB}">
      <dsp:nvSpPr>
        <dsp:cNvPr id="0" name=""/>
        <dsp:cNvSpPr/>
      </dsp:nvSpPr>
      <dsp:spPr>
        <a:xfrm>
          <a:off x="1506029" y="827482"/>
          <a:ext cx="202009" cy="20200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0B42B-B1D1-4701-9CB2-0A19725A70F2}">
      <dsp:nvSpPr>
        <dsp:cNvPr id="0" name=""/>
        <dsp:cNvSpPr/>
      </dsp:nvSpPr>
      <dsp:spPr>
        <a:xfrm>
          <a:off x="1778237" y="777990"/>
          <a:ext cx="138881" cy="13888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04442-7A5D-42FC-9F01-72FC697A2F42}">
      <dsp:nvSpPr>
        <dsp:cNvPr id="0" name=""/>
        <dsp:cNvSpPr/>
      </dsp:nvSpPr>
      <dsp:spPr>
        <a:xfrm>
          <a:off x="1917119" y="196248"/>
          <a:ext cx="407875" cy="778679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97C0E-C83E-4322-BA53-5E4EE324F89B}">
      <dsp:nvSpPr>
        <dsp:cNvPr id="0" name=""/>
        <dsp:cNvSpPr/>
      </dsp:nvSpPr>
      <dsp:spPr>
        <a:xfrm>
          <a:off x="2324995" y="196627"/>
          <a:ext cx="1112388" cy="77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 пилотных МО</a:t>
          </a:r>
        </a:p>
      </dsp:txBody>
      <dsp:txXfrm>
        <a:off x="2324995" y="196627"/>
        <a:ext cx="1112388" cy="778672"/>
      </dsp:txXfrm>
    </dsp:sp>
    <dsp:sp modelId="{E74B845B-7F09-4F87-A6F0-884891D47361}">
      <dsp:nvSpPr>
        <dsp:cNvPr id="0" name=""/>
        <dsp:cNvSpPr/>
      </dsp:nvSpPr>
      <dsp:spPr>
        <a:xfrm>
          <a:off x="3437383" y="196248"/>
          <a:ext cx="407875" cy="778679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116972"/>
            <a:satOff val="-1072"/>
            <a:lumOff val="92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7575B-A7A5-4385-88E1-54CA3682EB9E}">
      <dsp:nvSpPr>
        <dsp:cNvPr id="0" name=""/>
        <dsp:cNvSpPr/>
      </dsp:nvSpPr>
      <dsp:spPr>
        <a:xfrm>
          <a:off x="3845259" y="196627"/>
          <a:ext cx="1112388" cy="77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Северодвинск</a:t>
          </a:r>
        </a:p>
      </dsp:txBody>
      <dsp:txXfrm>
        <a:off x="3845259" y="196627"/>
        <a:ext cx="1112388" cy="778672"/>
      </dsp:txXfrm>
    </dsp:sp>
    <dsp:sp modelId="{EC39B678-C330-4515-B10E-3A71E3476A34}">
      <dsp:nvSpPr>
        <dsp:cNvPr id="0" name=""/>
        <dsp:cNvSpPr/>
      </dsp:nvSpPr>
      <dsp:spPr>
        <a:xfrm>
          <a:off x="4957648" y="196248"/>
          <a:ext cx="407875" cy="778679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233944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E7ADA-7913-494C-83EC-57DAFCE99FFF}">
      <dsp:nvSpPr>
        <dsp:cNvPr id="0" name=""/>
        <dsp:cNvSpPr/>
      </dsp:nvSpPr>
      <dsp:spPr>
        <a:xfrm>
          <a:off x="5365524" y="196627"/>
          <a:ext cx="1112388" cy="77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11 МО</a:t>
          </a:r>
          <a:endParaRPr lang="ru-RU" sz="1200" kern="1200" dirty="0"/>
        </a:p>
      </dsp:txBody>
      <dsp:txXfrm>
        <a:off x="5365524" y="196627"/>
        <a:ext cx="1112388" cy="778672"/>
      </dsp:txXfrm>
    </dsp:sp>
    <dsp:sp modelId="{C2AA100E-D3B3-429D-8DD2-8FA47E2619E0}">
      <dsp:nvSpPr>
        <dsp:cNvPr id="0" name=""/>
        <dsp:cNvSpPr/>
      </dsp:nvSpPr>
      <dsp:spPr>
        <a:xfrm>
          <a:off x="6477912" y="196248"/>
          <a:ext cx="407875" cy="778679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350916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1C347-7B77-4065-A628-C6250377D304}">
      <dsp:nvSpPr>
        <dsp:cNvPr id="0" name=""/>
        <dsp:cNvSpPr/>
      </dsp:nvSpPr>
      <dsp:spPr>
        <a:xfrm>
          <a:off x="7209801" y="135329"/>
          <a:ext cx="945530" cy="94553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42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25 МО 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348271" y="273799"/>
        <a:ext cx="668590" cy="668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2" y="0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90770B50-8D84-4054-B0B5-504D98665F3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322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2" y="9443322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06678360-034B-4095-B6F6-9A1BD5F1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36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877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CCF6F7E-28A4-420B-984E-DBD27E1448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87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4" cy="4987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34AD9F72-251E-4F41-A59D-149DF2152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29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4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7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9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3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9F72-251E-4F41-A59D-149DF21520F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9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589-E686-49C1-96ED-FFBA8EA607BF}" type="datetime1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4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94F3-3B44-4F5C-90B3-DF7816D572DF}" type="datetime1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7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856B-6C23-4504-BEE3-0A1AECC7A47F}" type="datetime1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0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7C4B-D8A8-437D-BDFE-914B4953A4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B396-42EF-40FC-8B29-9C7A93E568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8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C1BB-BC2C-4E2A-9C52-33B1725B5D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0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E9E-CAEB-414A-AE38-6D4F4ADDBE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DFE-2B10-443D-B890-34DC9193C1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6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8744-0782-4DC8-AE9C-995730A8DC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8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99B5-F2B1-40D6-8EA2-4A77DF23D8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0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6E9B-7EBA-4513-BE10-657D3B1BD2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6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B3AF-F221-41D0-BB36-BBD8536F25AB}" type="datetime1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01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E45A-2411-496A-AEBA-3357C9F6BD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23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E8B-BCCD-498B-B308-164638BB96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31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8C3A-390D-400F-B6E4-413CD8176E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36F3-19B9-431A-8E2C-98A5B152618F}" type="datetime1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6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317C-CB02-4D96-AA79-B1659F07D46B}" type="datetime1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513D-3562-476D-B31A-C05DDEF21E3B}" type="datetime1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6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4FF-7F27-43BA-98D0-D5A3BEB74DBD}" type="datetime1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9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E056-0822-4784-AC98-E260D12E2F71}" type="datetime1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5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80B8-FEE5-4A25-8AE0-77BE3B520C5F}" type="datetime1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3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E3E9-1C06-421F-AF1F-45C6881530D5}" type="datetime1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6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99DD3-B3E6-4C4C-B5BF-E6815E3860E5}" type="datetime1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7D76-EFC0-4EDC-997A-5908EE1E9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A185-563A-4230-8228-9B8466E0C2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7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"/>
            <a:ext cx="9140018" cy="68550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762" y="1893675"/>
            <a:ext cx="8810213" cy="333657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sx="105000" sy="105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96" y="2054847"/>
            <a:ext cx="635090" cy="734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160532" y="2932589"/>
            <a:ext cx="5040000" cy="107790"/>
          </a:xfrm>
          <a:prstGeom prst="rect">
            <a:avLst/>
          </a:prstGeom>
          <a:solidFill>
            <a:srgbClr val="CC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533" y="213261"/>
            <a:ext cx="6248510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ru-RU" b="1" dirty="0" smtClean="0">
                <a:solidFill>
                  <a:prstClr val="white"/>
                </a:solidFill>
                <a:effectLst>
                  <a:glow rad="127000">
                    <a:srgbClr val="4472C4">
                      <a:lumMod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развития, </a:t>
            </a:r>
          </a:p>
          <a:p>
            <a:pPr lvl="0" algn="ctr">
              <a:lnSpc>
                <a:spcPct val="105000"/>
              </a:lnSpc>
            </a:pPr>
            <a:r>
              <a:rPr lang="ru-RU" b="1" dirty="0" smtClean="0">
                <a:solidFill>
                  <a:prstClr val="white"/>
                </a:solidFill>
                <a:effectLst>
                  <a:glow rad="127000">
                    <a:srgbClr val="4472C4">
                      <a:lumMod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промышленности и науки </a:t>
            </a:r>
            <a:br>
              <a:rPr lang="ru-RU" b="1" dirty="0" smtClean="0">
                <a:solidFill>
                  <a:prstClr val="white"/>
                </a:solidFill>
                <a:effectLst>
                  <a:glow rad="127000">
                    <a:srgbClr val="4472C4">
                      <a:lumMod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ffectLst>
                  <a:glow rad="127000">
                    <a:srgbClr val="4472C4">
                      <a:lumMod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</a:t>
            </a:r>
            <a:endParaRPr lang="ru-RU" b="1" dirty="0">
              <a:solidFill>
                <a:prstClr val="white"/>
              </a:solidFill>
              <a:effectLst>
                <a:glow rad="127000">
                  <a:srgbClr val="4472C4">
                    <a:lumMod val="5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762" y="5659715"/>
            <a:ext cx="8810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Паромов С.С., </a:t>
            </a:r>
            <a:r>
              <a:rPr lang="ru-RU" sz="1600" b="1" i="1" dirty="0">
                <a:solidFill>
                  <a:srgbClr val="5B9BD5">
                    <a:lumMod val="50000"/>
                  </a:srgb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sz="1600" b="1" i="1" dirty="0" smtClean="0">
                <a:solidFill>
                  <a:srgbClr val="5B9BD5">
                    <a:lumMod val="50000"/>
                  </a:srgb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министра </a:t>
            </a:r>
            <a:r>
              <a:rPr lang="ru-RU" sz="1600" b="1" i="1" dirty="0">
                <a:solidFill>
                  <a:srgbClr val="5B9BD5">
                    <a:lumMod val="50000"/>
                  </a:srgb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-RU" sz="1600" b="1" i="1" dirty="0">
                <a:solidFill>
                  <a:srgbClr val="5B9BD5">
                    <a:lumMod val="50000"/>
                  </a:srgb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5B9BD5">
                    <a:lumMod val="50000"/>
                  </a:srgb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предпринимательства,</a:t>
            </a:r>
          </a:p>
          <a:p>
            <a:pPr algn="r"/>
            <a:r>
              <a:rPr lang="ru-RU" sz="1600" b="1" i="1" dirty="0" smtClean="0">
                <a:solidFill>
                  <a:srgbClr val="5B9BD5">
                    <a:lumMod val="50000"/>
                  </a:srgb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внешнеэкономической деятельности и инвестиций министерства </a:t>
            </a:r>
            <a:r>
              <a:rPr lang="ru-RU" sz="1600" b="1" i="1" dirty="0">
                <a:solidFill>
                  <a:srgbClr val="5B9BD5">
                    <a:lumMod val="50000"/>
                  </a:srgbClr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развития, промышленности и науки Архангельской  области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762" y="2950315"/>
            <a:ext cx="5123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внедрении муниципального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 стандарта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60532" y="4098294"/>
            <a:ext cx="4701028" cy="107790"/>
          </a:xfrm>
          <a:prstGeom prst="rect">
            <a:avLst/>
          </a:prstGeom>
          <a:solidFill>
            <a:srgbClr val="CCD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257" y="1901451"/>
            <a:ext cx="4177284" cy="33969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6419901" y="3199661"/>
            <a:ext cx="914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  <a:endParaRPr lang="ru-RU" sz="9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419901" y="3269984"/>
            <a:ext cx="72000" cy="72000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099094" y="371264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F4E79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Архангельская</a:t>
            </a:r>
          </a:p>
          <a:p>
            <a:pPr algn="ctr"/>
            <a:r>
              <a:rPr lang="ru-RU" sz="1000" b="1" dirty="0" smtClean="0">
                <a:solidFill>
                  <a:srgbClr val="1F4E79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endParaRPr lang="ru-RU" sz="1000" b="1" dirty="0">
              <a:solidFill>
                <a:srgbClr val="1F4E79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3375" y="181598"/>
            <a:ext cx="936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glow rad="127000">
                    <a:srgbClr val="4472C4">
                      <a:lumMod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ВНЕДРЕНИЕ МУНИЦИПАЛЬНОГО ИНВЕСТИЦИОННОГО СТАНДАРТА 2.0</a:t>
            </a:r>
            <a:endParaRPr lang="ru-RU" sz="2000" b="1" dirty="0">
              <a:solidFill>
                <a:prstClr val="white"/>
              </a:solidFill>
              <a:effectLst>
                <a:glow rad="127000">
                  <a:srgbClr val="4472C4">
                    <a:lumMod val="5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88890466"/>
              </p:ext>
            </p:extLst>
          </p:nvPr>
        </p:nvGraphicFramePr>
        <p:xfrm>
          <a:off x="424428" y="1135222"/>
          <a:ext cx="8385675" cy="522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83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3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81272428"/>
              </p:ext>
            </p:extLst>
          </p:nvPr>
        </p:nvGraphicFramePr>
        <p:xfrm>
          <a:off x="281752" y="2963704"/>
          <a:ext cx="8622088" cy="112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9491" y="1248779"/>
            <a:ext cx="893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 должен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составлять не менее 90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834" y="4590210"/>
            <a:ext cx="8672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проведения в июне 2022 года итоговой оценки внедрения Стандарта уровень внедрения муниципального инвестиционного стандарта в Архангельской области составляет 91,7 процентов. Стандарт внедрен всеми двадцатью пятью муниципальными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образованиями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6882" y="4376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31102" y="2071151"/>
            <a:ext cx="185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2019 год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82437" y="6555857"/>
            <a:ext cx="2057400" cy="302143"/>
          </a:xfrm>
        </p:spPr>
        <p:txBody>
          <a:bodyPr/>
          <a:lstStyle/>
          <a:p>
            <a:fld id="{B2127D76-EFC0-4EDC-997A-5908EE1E9F79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3853" y="1704514"/>
            <a:ext cx="185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2020 -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2021 годы Стандарт внедрен</a:t>
            </a: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3734" y="1907977"/>
            <a:ext cx="185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Стандарт внедрен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2298" y="1763375"/>
            <a:ext cx="220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2022 год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Стандарт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внедрен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62144" y="269255"/>
            <a:ext cx="941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effectLst>
                  <a:glow rad="127000">
                    <a:srgbClr val="4472C4">
                      <a:lumMod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ВНЕДРЕНИЕ МУНИЦИПАЛЬНОГО ИНВЕСТИЦИОННОГО СТАНДАРТА 2.0</a:t>
            </a:r>
          </a:p>
        </p:txBody>
      </p:sp>
    </p:spTree>
    <p:extLst>
      <p:ext uri="{BB962C8B-B14F-4D97-AF65-F5344CB8AC3E}">
        <p14:creationId xmlns:p14="http://schemas.microsoft.com/office/powerpoint/2010/main" val="36629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2144" y="269255"/>
            <a:ext cx="941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effectLst>
                  <a:glow rad="127000">
                    <a:srgbClr val="4472C4">
                      <a:lumMod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ВНЕДРЕНИЕ МУНИЦИПАЛЬНОГО ИНВЕСТИЦИОННОГО СТАНДАРТА 2.0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60609"/>
              </p:ext>
            </p:extLst>
          </p:nvPr>
        </p:nvGraphicFramePr>
        <p:xfrm>
          <a:off x="292962" y="1618111"/>
          <a:ext cx="8655729" cy="4811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7133">
                  <a:extLst>
                    <a:ext uri="{9D8B030D-6E8A-4147-A177-3AD203B41FA5}">
                      <a16:colId xmlns="" xmlns:a16="http://schemas.microsoft.com/office/drawing/2014/main" val="1960009640"/>
                    </a:ext>
                  </a:extLst>
                </a:gridCol>
                <a:gridCol w="1508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0307">
                  <a:extLst>
                    <a:ext uri="{9D8B030D-6E8A-4147-A177-3AD203B41FA5}">
                      <a16:colId xmlns="" xmlns:a16="http://schemas.microsoft.com/office/drawing/2014/main" val="11300710"/>
                    </a:ext>
                  </a:extLst>
                </a:gridCol>
              </a:tblGrid>
              <a:tr h="8877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раздела типовой дорожной карты МИС 2.0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60" marR="82660" marT="41330" marB="41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выполнения (ноябрь 2021 г.)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60" marR="82660" marT="41330" marB="41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выполнения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(июнь 2022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г.)</a:t>
                      </a:r>
                    </a:p>
                    <a:p>
                      <a:pPr algn="ctr"/>
                      <a:r>
                        <a:rPr lang="ru-RU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итоговая оценка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60" marR="82660" marT="41330" marB="41330"/>
                </a:tc>
                <a:extLst>
                  <a:ext uri="{0D108BD9-81ED-4DB2-BD59-A6C34878D82A}">
                    <a16:rowId xmlns="" xmlns:a16="http://schemas.microsoft.com/office/drawing/2014/main" val="1174945208"/>
                  </a:ext>
                </a:extLst>
              </a:tr>
              <a:tr h="3592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Инвестиционный паспорт муниципального района/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79,2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9345685"/>
                  </a:ext>
                </a:extLst>
              </a:tr>
              <a:tr h="3037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Нормативная правовая база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6197141"/>
                  </a:ext>
                </a:extLst>
              </a:tr>
              <a:tr h="5752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Совещательный орган по развитию инвестиционной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(и предпринимательской) деятельности (Совет)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63,2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8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Структурное подразделение/ должностное лицо, ответственное за привлечение инвестиций и взаимодействию с инвестором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60,9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26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Инвестиционные площадки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4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Муниципальные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59,8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6193254"/>
                  </a:ext>
                </a:extLst>
              </a:tr>
              <a:tr h="3826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Доступная инфраструктура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72,4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2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Налоговые льготы и преференции для инвестиционных проектов, реализуемых на территории муниципального образования, субъектами инвестиционной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0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Поддержка субъектов МСП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68,6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/>
                </a:tc>
              </a:tr>
              <a:tr h="2700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Информационный интерактивный Интернет-ресурс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146524" y="6604986"/>
            <a:ext cx="1997476" cy="253014"/>
          </a:xfrm>
        </p:spPr>
        <p:txBody>
          <a:bodyPr/>
          <a:lstStyle/>
          <a:p>
            <a:fld id="{B2127D76-EFC0-4EDC-997A-5908EE1E9F79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635" y="1097859"/>
            <a:ext cx="893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 по разделам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2144" y="269255"/>
            <a:ext cx="941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effectLst>
                  <a:glow rad="127000">
                    <a:srgbClr val="4472C4">
                      <a:lumMod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ВНЕДРЕНИЕ МУНИЦИПАЛЬНОГО ИНВЕСТИЦИОННОГО СТАНДАРТА 2.0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146524" y="6604986"/>
            <a:ext cx="1997476" cy="253014"/>
          </a:xfrm>
        </p:spPr>
        <p:txBody>
          <a:bodyPr/>
          <a:lstStyle/>
          <a:p>
            <a:fld id="{B2127D76-EFC0-4EDC-997A-5908EE1E9F79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21190"/>
              </p:ext>
            </p:extLst>
          </p:nvPr>
        </p:nvGraphicFramePr>
        <p:xfrm>
          <a:off x="1022579" y="1403814"/>
          <a:ext cx="7510507" cy="5035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968"/>
                <a:gridCol w="3578188"/>
                <a:gridCol w="1739930"/>
                <a:gridCol w="1718421"/>
              </a:tblGrid>
              <a:tr h="414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образование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(ноябрь 2021 г.)</a:t>
                      </a:r>
                      <a:endParaRPr lang="ru-RU" sz="1200" dirty="0">
                        <a:effectLst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% выполнения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(июнь 2022 г.)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итоговая оценка</a:t>
                      </a:r>
                      <a:endParaRPr lang="ru-RU" sz="1200" dirty="0">
                        <a:effectLst/>
                      </a:endParaRPr>
                    </a:p>
                  </a:txBody>
                  <a:tcPr marL="49952" marR="49952" marT="0" marB="0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 err="1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Красноборский</a:t>
                      </a:r>
                      <a:endParaRPr lang="ru-RU" sz="1100" b="1" i="0" u="none" strike="noStrike" dirty="0">
                        <a:solidFill>
                          <a:srgbClr val="20386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Холмогорский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93,8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Северодвинск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Вельский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Лешуконский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92,8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Шенкурский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84,2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92,6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Коряжма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92,3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Новодвинск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92,3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Коношский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Няндомский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91,8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Онежский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61,8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91,7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Мезенский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91,5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Архангельск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91,5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Котлас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76,7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91,5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Каргопольский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91,3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Пинежский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39,1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91,3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Мирный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90,9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Виноградовский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39,2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Котласский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Приморский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90,4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Вилегодский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90,4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Плесецкий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90,3</a:t>
                      </a:r>
                    </a:p>
                  </a:txBody>
                  <a:tcPr marL="9525" marR="9525" marT="9525" marB="0" anchor="ctr"/>
                </a:tc>
              </a:tr>
              <a:tr h="235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Верхнетоемский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90,3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Устьянский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90,3</a:t>
                      </a:r>
                    </a:p>
                  </a:txBody>
                  <a:tcPr marL="9525" marR="9525" marT="9525" marB="0" anchor="ctr"/>
                </a:tc>
              </a:tr>
              <a:tr h="17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Ленский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203864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3677" y="1034482"/>
            <a:ext cx="893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 по муниципальным образованиям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78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415" y="126734"/>
            <a:ext cx="865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glow rad="127000">
                    <a:srgbClr val="4472C4">
                      <a:lumMod val="5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ДЕЯТЕЛЬНОСТЬ ПО ИТОГАМ 2021 ГОДА</a:t>
            </a:r>
            <a:endParaRPr lang="ru-RU" sz="2000" b="1" dirty="0">
              <a:solidFill>
                <a:prstClr val="white"/>
              </a:solidFill>
              <a:effectLst>
                <a:glow rad="127000">
                  <a:srgbClr val="4472C4">
                    <a:lumMod val="5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561177"/>
            <a:ext cx="2057400" cy="365125"/>
          </a:xfrm>
        </p:spPr>
        <p:txBody>
          <a:bodyPr/>
          <a:lstStyle/>
          <a:p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6</a:t>
            </a:r>
            <a:endParaRPr lang="ru-RU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98128" y="1092080"/>
            <a:ext cx="393228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инвестиций </a:t>
            </a:r>
          </a:p>
          <a:p>
            <a:pPr algn="ctr"/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г., %</a:t>
            </a:r>
            <a:endParaRPr lang="ru-RU" sz="1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8128" y="3826628"/>
            <a:ext cx="414587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объема инвестиций на 2022 – 2024 гг</a:t>
            </a:r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ctr"/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4919252" y="1738410"/>
          <a:ext cx="4011164" cy="208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86177048"/>
              </p:ext>
            </p:extLst>
          </p:nvPr>
        </p:nvGraphicFramePr>
        <p:xfrm>
          <a:off x="4998127" y="4246075"/>
          <a:ext cx="4055253" cy="223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175884" y="1322912"/>
            <a:ext cx="4584933" cy="3211692"/>
            <a:chOff x="285831" y="2921426"/>
            <a:chExt cx="4584933" cy="3211692"/>
          </a:xfrm>
        </p:grpSpPr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722999363"/>
                </p:ext>
              </p:extLst>
            </p:nvPr>
          </p:nvGraphicFramePr>
          <p:xfrm>
            <a:off x="285831" y="2921426"/>
            <a:ext cx="4584933" cy="32116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841971" y="3431157"/>
              <a:ext cx="642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96,1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43750" y="3242158"/>
              <a:ext cx="734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108,1</a:t>
              </a:r>
              <a:endParaRPr lang="ru-RU" sz="1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36474" y="3249490"/>
              <a:ext cx="734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106,2</a:t>
              </a:r>
              <a:endParaRPr lang="ru-RU" sz="1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95415" y="1092080"/>
            <a:ext cx="414587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в 2019-2021 гг.,</a:t>
            </a:r>
          </a:p>
          <a:p>
            <a:pPr algn="ctr"/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sz="1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7818" y="4441893"/>
            <a:ext cx="44165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Наблюдается положительная динамика инвестиционной деятельности в регионе,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Инвестиции в основной капитал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2021 г. –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85,1</a:t>
            </a:r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млрд. руб.;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+ 8,5 %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2020 г.,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индекс физического объема </a:t>
            </a: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101,9%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2020 г.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сопоставимых ценах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*Снижение общего значения объема инвестиций произошло за счет сокращения объема бюджетных ассигнований на 30 %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7D76-EFC0-4EDC-997A-5908EE1E9F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3715" y="4009591"/>
            <a:ext cx="291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2533" y="4118256"/>
            <a:ext cx="5544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Министерство экономического развития, промышленности и науки Архангельской области</a:t>
            </a:r>
          </a:p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163004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г. Архангельск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пр. Троицкий,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д. 49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+7 (8182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) 28-83-92, факс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+7 (8182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) 21-52-98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min_econo@dvinaland.ru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5585" y="2486336"/>
            <a:ext cx="398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29810" y="3393094"/>
            <a:ext cx="690682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Рисунок 28" descr="https://dvinaland.ru/local/templates/main/img/dvinaland-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009591"/>
            <a:ext cx="1208012" cy="1254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6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5303</TotalTime>
  <Words>636</Words>
  <Application>Microsoft Office PowerPoint</Application>
  <PresentationFormat>Экран (4:3)</PresentationFormat>
  <Paragraphs>220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Иконников В.М.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Федарельная стажировка</dc:title>
  <dc:creator>Горовенко Ирина Евгеньевна</dc:creator>
  <cp:lastModifiedBy>Тимофеева Дарья Максимовна</cp:lastModifiedBy>
  <cp:revision>479</cp:revision>
  <cp:lastPrinted>2022-09-22T08:29:09Z</cp:lastPrinted>
  <dcterms:created xsi:type="dcterms:W3CDTF">2021-05-13T14:54:51Z</dcterms:created>
  <dcterms:modified xsi:type="dcterms:W3CDTF">2022-09-22T14:30:16Z</dcterms:modified>
</cp:coreProperties>
</file>