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1"/>
  </p:notesMasterIdLst>
  <p:sldIdLst>
    <p:sldId id="259" r:id="rId2"/>
    <p:sldId id="536" r:id="rId3"/>
    <p:sldId id="534" r:id="rId4"/>
    <p:sldId id="503" r:id="rId5"/>
    <p:sldId id="538" r:id="rId6"/>
    <p:sldId id="533" r:id="rId7"/>
    <p:sldId id="535" r:id="rId8"/>
    <p:sldId id="529" r:id="rId9"/>
    <p:sldId id="532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FE9614"/>
    <a:srgbClr val="939393"/>
    <a:srgbClr val="4BACC6"/>
    <a:srgbClr val="4C85AB"/>
    <a:srgbClr val="000080"/>
    <a:srgbClr val="FF8000"/>
    <a:srgbClr val="FFA000"/>
    <a:srgbClr val="800080"/>
    <a:srgbClr val="FF97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2130" autoAdjust="0"/>
  </p:normalViewPr>
  <p:slideViewPr>
    <p:cSldViewPr snapToGrid="0">
      <p:cViewPr varScale="1">
        <p:scale>
          <a:sx n="109" d="100"/>
          <a:sy n="109" d="100"/>
        </p:scale>
        <p:origin x="643" y="7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9ACF8D-802F-4A0F-ADBF-82D58943ED29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2DD96151-1B4B-49FC-94EF-8BFAC2EB94EC}">
      <dgm:prSet phldrT="[Текст]" custT="1"/>
      <dgm:spPr/>
      <dgm:t>
        <a:bodyPr/>
        <a:lstStyle/>
        <a:p>
          <a:r>
            <a:rPr lang="ru-RU" sz="2000" u="none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Задачи и направления развития </a:t>
          </a:r>
          <a:r>
            <a:rPr lang="ru-RU" sz="2000" u="none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музейной сферы </a:t>
          </a:r>
          <a:r>
            <a:rPr lang="ru-RU" sz="2000" u="none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в Архангельской области:</a:t>
          </a:r>
          <a:endParaRPr lang="ru-RU" sz="2000" u="none" dirty="0"/>
        </a:p>
      </dgm:t>
    </dgm:pt>
    <dgm:pt modelId="{5D7D2C2C-EB0D-4F5C-9B9C-7882D61D1951}" type="parTrans" cxnId="{5EAFDE22-726A-48D7-9F7E-66AE6D81E904}">
      <dgm:prSet/>
      <dgm:spPr/>
      <dgm:t>
        <a:bodyPr/>
        <a:lstStyle/>
        <a:p>
          <a:endParaRPr lang="ru-RU" sz="2400"/>
        </a:p>
      </dgm:t>
    </dgm:pt>
    <dgm:pt modelId="{F97CF169-9537-4563-8A24-B3A3E74383D1}" type="sibTrans" cxnId="{5EAFDE22-726A-48D7-9F7E-66AE6D81E904}">
      <dgm:prSet/>
      <dgm:spPr/>
      <dgm:t>
        <a:bodyPr/>
        <a:lstStyle/>
        <a:p>
          <a:endParaRPr lang="ru-RU" sz="2400"/>
        </a:p>
      </dgm:t>
    </dgm:pt>
    <dgm:pt modelId="{98A074C0-3893-4612-B9F8-54ADB75A08AF}">
      <dgm:prSet phldrT="[Текст]" custT="1"/>
      <dgm:spPr/>
      <dgm:t>
        <a:bodyPr/>
        <a:lstStyle/>
        <a:p>
          <a:endParaRPr lang="ru-RU" sz="1600" dirty="0"/>
        </a:p>
      </dgm:t>
    </dgm:pt>
    <dgm:pt modelId="{C4FC6761-6E36-4445-8922-390E88EFE494}" type="parTrans" cxnId="{5357A7E7-7B0A-4B48-B772-491BCB24BA89}">
      <dgm:prSet/>
      <dgm:spPr/>
      <dgm:t>
        <a:bodyPr/>
        <a:lstStyle/>
        <a:p>
          <a:endParaRPr lang="ru-RU" sz="2400"/>
        </a:p>
      </dgm:t>
    </dgm:pt>
    <dgm:pt modelId="{3AD95A9C-C668-4837-A8D1-15AD813FDEC3}" type="sibTrans" cxnId="{5357A7E7-7B0A-4B48-B772-491BCB24BA89}">
      <dgm:prSet/>
      <dgm:spPr/>
      <dgm:t>
        <a:bodyPr/>
        <a:lstStyle/>
        <a:p>
          <a:endParaRPr lang="ru-RU" sz="2400"/>
        </a:p>
      </dgm:t>
    </dgm:pt>
    <dgm:pt modelId="{839535A3-C5E7-4A86-B0C7-EAFAF9D07A42}">
      <dgm:prSet phldrT="[Текст]" custT="1"/>
      <dgm:spPr/>
      <dgm:t>
        <a:bodyPr/>
        <a:lstStyle/>
        <a:p>
          <a:endParaRPr lang="ru-RU" sz="1600" dirty="0"/>
        </a:p>
      </dgm:t>
    </dgm:pt>
    <dgm:pt modelId="{B7BDB5F9-6C17-4203-B73B-EEF47A86FF98}" type="parTrans" cxnId="{B7DBC9F6-3280-4ADF-B850-22BA538F715A}">
      <dgm:prSet/>
      <dgm:spPr/>
      <dgm:t>
        <a:bodyPr/>
        <a:lstStyle/>
        <a:p>
          <a:endParaRPr lang="ru-RU" sz="2400"/>
        </a:p>
      </dgm:t>
    </dgm:pt>
    <dgm:pt modelId="{2A3F1D92-7A04-4E6C-ADB2-5480F371E737}" type="sibTrans" cxnId="{B7DBC9F6-3280-4ADF-B850-22BA538F715A}">
      <dgm:prSet/>
      <dgm:spPr/>
      <dgm:t>
        <a:bodyPr/>
        <a:lstStyle/>
        <a:p>
          <a:endParaRPr lang="ru-RU" sz="2400"/>
        </a:p>
      </dgm:t>
    </dgm:pt>
    <dgm:pt modelId="{917D713B-9A21-4078-813C-DDAEC12B6362}">
      <dgm:prSet phldrT="[Текст]" custT="1"/>
      <dgm:spPr/>
      <dgm:t>
        <a:bodyPr/>
        <a:lstStyle/>
        <a:p>
          <a:endParaRPr lang="ru-RU" sz="1600" dirty="0"/>
        </a:p>
      </dgm:t>
    </dgm:pt>
    <dgm:pt modelId="{FB5406A5-F7CD-47F0-B9CA-82020E3D4B64}" type="parTrans" cxnId="{5F68E051-0361-4A5F-B387-28B56F1174DE}">
      <dgm:prSet/>
      <dgm:spPr/>
      <dgm:t>
        <a:bodyPr/>
        <a:lstStyle/>
        <a:p>
          <a:endParaRPr lang="ru-RU" sz="2400"/>
        </a:p>
      </dgm:t>
    </dgm:pt>
    <dgm:pt modelId="{81E68B7F-DD92-4ADF-B4D3-97394EB3DADC}" type="sibTrans" cxnId="{5F68E051-0361-4A5F-B387-28B56F1174DE}">
      <dgm:prSet/>
      <dgm:spPr/>
      <dgm:t>
        <a:bodyPr/>
        <a:lstStyle/>
        <a:p>
          <a:endParaRPr lang="ru-RU" sz="2400"/>
        </a:p>
      </dgm:t>
    </dgm:pt>
    <dgm:pt modelId="{5DE9B4A4-EA49-404B-8E18-8853921595FA}">
      <dgm:prSet custT="1"/>
      <dgm:spPr/>
      <dgm:t>
        <a:bodyPr/>
        <a:lstStyle/>
        <a:p>
          <a:r>
            <a:rPr lang="ru-RU" sz="16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комплексная модернизация муниципальных библиотек, включая информатизацию и укрепление материально-технической базы; </a:t>
          </a:r>
          <a:endParaRPr lang="ru-RU" sz="1600" dirty="0">
            <a:latin typeface="+mj-lt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1ABD2C6E-DB56-470D-95F5-FC58E9C30A8D}" type="parTrans" cxnId="{61B253EB-6070-448F-B468-FE1C02C90CB2}">
      <dgm:prSet/>
      <dgm:spPr/>
      <dgm:t>
        <a:bodyPr/>
        <a:lstStyle/>
        <a:p>
          <a:endParaRPr lang="ru-RU" sz="2400"/>
        </a:p>
      </dgm:t>
    </dgm:pt>
    <dgm:pt modelId="{E15CAC39-3CA4-4336-A201-B5E028DEAB2C}" type="sibTrans" cxnId="{61B253EB-6070-448F-B468-FE1C02C90CB2}">
      <dgm:prSet/>
      <dgm:spPr/>
      <dgm:t>
        <a:bodyPr/>
        <a:lstStyle/>
        <a:p>
          <a:endParaRPr lang="ru-RU" sz="2400"/>
        </a:p>
      </dgm:t>
    </dgm:pt>
    <dgm:pt modelId="{67CAC904-65B4-47E7-8D4C-433975FA81E9}">
      <dgm:prSet custT="1"/>
      <dgm:spPr/>
      <dgm:t>
        <a:bodyPr/>
        <a:lstStyle/>
        <a:p>
          <a:r>
            <a:rPr lang="ru-RU" sz="16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создание модельных библиотек; </a:t>
          </a:r>
          <a:endParaRPr lang="ru-RU" sz="1600" dirty="0">
            <a:latin typeface="+mj-lt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5CA25FE4-B217-44CB-9113-CFE954F4B7CD}" type="parTrans" cxnId="{964EF8A4-0DD2-453E-8B65-ECF319BD07AA}">
      <dgm:prSet/>
      <dgm:spPr/>
      <dgm:t>
        <a:bodyPr/>
        <a:lstStyle/>
        <a:p>
          <a:endParaRPr lang="ru-RU" sz="2400"/>
        </a:p>
      </dgm:t>
    </dgm:pt>
    <dgm:pt modelId="{DBBDF0B3-3784-44C1-9D6E-C54D27519120}" type="sibTrans" cxnId="{964EF8A4-0DD2-453E-8B65-ECF319BD07AA}">
      <dgm:prSet/>
      <dgm:spPr/>
      <dgm:t>
        <a:bodyPr/>
        <a:lstStyle/>
        <a:p>
          <a:endParaRPr lang="ru-RU" sz="2400"/>
        </a:p>
      </dgm:t>
    </dgm:pt>
    <dgm:pt modelId="{AF8BF5CC-B937-464E-85F5-6AF52E2835BC}">
      <dgm:prSet custT="1"/>
      <dgm:spPr/>
      <dgm:t>
        <a:bodyPr/>
        <a:lstStyle/>
        <a:p>
          <a:r>
            <a:rPr lang="ru-RU" sz="16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развитие кадрового потенциала; </a:t>
          </a:r>
          <a:endParaRPr lang="ru-RU" sz="1600" dirty="0">
            <a:latin typeface="+mj-lt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54473BE1-76A2-4BAF-9BAB-EE4B8A948E2A}" type="parTrans" cxnId="{4B18BFD8-FD45-44C8-80B4-27B35913FD40}">
      <dgm:prSet/>
      <dgm:spPr/>
      <dgm:t>
        <a:bodyPr/>
        <a:lstStyle/>
        <a:p>
          <a:endParaRPr lang="ru-RU" sz="2400"/>
        </a:p>
      </dgm:t>
    </dgm:pt>
    <dgm:pt modelId="{AD9E0224-68BB-4550-B9C8-6290B538C890}" type="sibTrans" cxnId="{4B18BFD8-FD45-44C8-80B4-27B35913FD40}">
      <dgm:prSet/>
      <dgm:spPr/>
      <dgm:t>
        <a:bodyPr/>
        <a:lstStyle/>
        <a:p>
          <a:endParaRPr lang="ru-RU" sz="2400"/>
        </a:p>
      </dgm:t>
    </dgm:pt>
    <dgm:pt modelId="{E91B13BF-003A-4190-A4AB-4E7BF17FF1AD}">
      <dgm:prSet custT="1"/>
      <dgm:spPr/>
      <dgm:t>
        <a:bodyPr/>
        <a:lstStyle/>
        <a:p>
          <a:r>
            <a:rPr lang="ru-RU" sz="16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развитие системы </a:t>
          </a:r>
          <a:r>
            <a:rPr lang="ru-RU" sz="1600" dirty="0" err="1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внестационарного</a:t>
          </a:r>
          <a:r>
            <a:rPr lang="ru-RU" sz="16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 библиотечного обслуживания и межбиблиотечного обмена;</a:t>
          </a:r>
        </a:p>
      </dgm:t>
    </dgm:pt>
    <dgm:pt modelId="{CC98FBF2-4A2E-4DF2-A8B4-BA440B6BA85F}" type="parTrans" cxnId="{02312C13-C0AC-43FE-81D2-25381CA32D3C}">
      <dgm:prSet/>
      <dgm:spPr/>
      <dgm:t>
        <a:bodyPr/>
        <a:lstStyle/>
        <a:p>
          <a:endParaRPr lang="ru-RU" sz="2400"/>
        </a:p>
      </dgm:t>
    </dgm:pt>
    <dgm:pt modelId="{2B374870-E433-4A32-B729-5E149BBDE4C7}" type="sibTrans" cxnId="{02312C13-C0AC-43FE-81D2-25381CA32D3C}">
      <dgm:prSet/>
      <dgm:spPr/>
      <dgm:t>
        <a:bodyPr/>
        <a:lstStyle/>
        <a:p>
          <a:endParaRPr lang="ru-RU" sz="2400"/>
        </a:p>
      </dgm:t>
    </dgm:pt>
    <dgm:pt modelId="{7CF33D6C-5922-413D-868B-7134DF72DD7D}">
      <dgm:prSet custT="1"/>
      <dgm:spPr/>
      <dgm:t>
        <a:bodyPr/>
        <a:lstStyle/>
        <a:p>
          <a:r>
            <a:rPr lang="ru-RU" sz="16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развитие корпоративных библиотечных проектов, направленных на сетевое взаимодействие общедоступных библиотек </a:t>
          </a:r>
          <a:endParaRPr lang="ru-RU" sz="1600" dirty="0">
            <a:effectLst/>
            <a:latin typeface="+mj-lt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FA5DE956-B313-43D9-892A-91B26517049B}" type="parTrans" cxnId="{1CBF3D22-A1D1-479D-831B-0A4DEA73F5AD}">
      <dgm:prSet/>
      <dgm:spPr/>
      <dgm:t>
        <a:bodyPr/>
        <a:lstStyle/>
        <a:p>
          <a:endParaRPr lang="ru-RU" sz="2400"/>
        </a:p>
      </dgm:t>
    </dgm:pt>
    <dgm:pt modelId="{21253D11-4188-4030-AFC2-641DED01B699}" type="sibTrans" cxnId="{1CBF3D22-A1D1-479D-831B-0A4DEA73F5AD}">
      <dgm:prSet/>
      <dgm:spPr/>
      <dgm:t>
        <a:bodyPr/>
        <a:lstStyle/>
        <a:p>
          <a:endParaRPr lang="ru-RU" sz="2400"/>
        </a:p>
      </dgm:t>
    </dgm:pt>
    <dgm:pt modelId="{AC9BC4AC-D479-4B8D-9307-3A8FC65AA595}" type="pres">
      <dgm:prSet presAssocID="{649ACF8D-802F-4A0F-ADBF-82D58943ED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34046A-A5AE-4F37-BF75-EC59FBE8F681}" type="pres">
      <dgm:prSet presAssocID="{2DD96151-1B4B-49FC-94EF-8BFAC2EB94EC}" presName="parentText" presStyleLbl="node1" presStyleIdx="0" presStyleCnt="1" custScaleY="1962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B3C4E0-4055-4ADD-A0AF-9C9FACA316FC}" type="pres">
      <dgm:prSet presAssocID="{2DD96151-1B4B-49FC-94EF-8BFAC2EB94E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EB7899-670B-4F5D-B918-158675D7F782}" type="presOf" srcId="{649ACF8D-802F-4A0F-ADBF-82D58943ED29}" destId="{AC9BC4AC-D479-4B8D-9307-3A8FC65AA595}" srcOrd="0" destOrd="0" presId="urn:microsoft.com/office/officeart/2005/8/layout/vList2"/>
    <dgm:cxn modelId="{0537C79F-81A2-4737-ACAB-490FFEB710E3}" type="presOf" srcId="{2DD96151-1B4B-49FC-94EF-8BFAC2EB94EC}" destId="{FF34046A-A5AE-4F37-BF75-EC59FBE8F681}" srcOrd="0" destOrd="0" presId="urn:microsoft.com/office/officeart/2005/8/layout/vList2"/>
    <dgm:cxn modelId="{61B253EB-6070-448F-B468-FE1C02C90CB2}" srcId="{2DD96151-1B4B-49FC-94EF-8BFAC2EB94EC}" destId="{5DE9B4A4-EA49-404B-8E18-8853921595FA}" srcOrd="0" destOrd="0" parTransId="{1ABD2C6E-DB56-470D-95F5-FC58E9C30A8D}" sibTransId="{E15CAC39-3CA4-4336-A201-B5E028DEAB2C}"/>
    <dgm:cxn modelId="{16F77BF0-AF73-4186-BB28-C534BDAD5510}" type="presOf" srcId="{5DE9B4A4-EA49-404B-8E18-8853921595FA}" destId="{41B3C4E0-4055-4ADD-A0AF-9C9FACA316FC}" srcOrd="0" destOrd="0" presId="urn:microsoft.com/office/officeart/2005/8/layout/vList2"/>
    <dgm:cxn modelId="{9FD3FFC1-56FE-4C31-8DF7-A8034936BB40}" type="presOf" srcId="{E91B13BF-003A-4190-A4AB-4E7BF17FF1AD}" destId="{41B3C4E0-4055-4ADD-A0AF-9C9FACA316FC}" srcOrd="0" destOrd="3" presId="urn:microsoft.com/office/officeart/2005/8/layout/vList2"/>
    <dgm:cxn modelId="{EDDF27B9-BF28-4001-B8B0-8A663B376AF4}" type="presOf" srcId="{AF8BF5CC-B937-464E-85F5-6AF52E2835BC}" destId="{41B3C4E0-4055-4ADD-A0AF-9C9FACA316FC}" srcOrd="0" destOrd="2" presId="urn:microsoft.com/office/officeart/2005/8/layout/vList2"/>
    <dgm:cxn modelId="{5F68E051-0361-4A5F-B387-28B56F1174DE}" srcId="{2DD96151-1B4B-49FC-94EF-8BFAC2EB94EC}" destId="{917D713B-9A21-4078-813C-DDAEC12B6362}" srcOrd="7" destOrd="0" parTransId="{FB5406A5-F7CD-47F0-B9CA-82020E3D4B64}" sibTransId="{81E68B7F-DD92-4ADF-B4D3-97394EB3DADC}"/>
    <dgm:cxn modelId="{5357A7E7-7B0A-4B48-B772-491BCB24BA89}" srcId="{2DD96151-1B4B-49FC-94EF-8BFAC2EB94EC}" destId="{98A074C0-3893-4612-B9F8-54ADB75A08AF}" srcOrd="5" destOrd="0" parTransId="{C4FC6761-6E36-4445-8922-390E88EFE494}" sibTransId="{3AD95A9C-C668-4837-A8D1-15AD813FDEC3}"/>
    <dgm:cxn modelId="{E1BA5ABC-E6EE-4B68-8A99-D45C65874D52}" type="presOf" srcId="{839535A3-C5E7-4A86-B0C7-EAFAF9D07A42}" destId="{41B3C4E0-4055-4ADD-A0AF-9C9FACA316FC}" srcOrd="0" destOrd="6" presId="urn:microsoft.com/office/officeart/2005/8/layout/vList2"/>
    <dgm:cxn modelId="{711BC45C-5A61-4601-BBF7-A24B2AD7C28D}" type="presOf" srcId="{917D713B-9A21-4078-813C-DDAEC12B6362}" destId="{41B3C4E0-4055-4ADD-A0AF-9C9FACA316FC}" srcOrd="0" destOrd="7" presId="urn:microsoft.com/office/officeart/2005/8/layout/vList2"/>
    <dgm:cxn modelId="{5EAFDE22-726A-48D7-9F7E-66AE6D81E904}" srcId="{649ACF8D-802F-4A0F-ADBF-82D58943ED29}" destId="{2DD96151-1B4B-49FC-94EF-8BFAC2EB94EC}" srcOrd="0" destOrd="0" parTransId="{5D7D2C2C-EB0D-4F5C-9B9C-7882D61D1951}" sibTransId="{F97CF169-9537-4563-8A24-B3A3E74383D1}"/>
    <dgm:cxn modelId="{964EF8A4-0DD2-453E-8B65-ECF319BD07AA}" srcId="{2DD96151-1B4B-49FC-94EF-8BFAC2EB94EC}" destId="{67CAC904-65B4-47E7-8D4C-433975FA81E9}" srcOrd="1" destOrd="0" parTransId="{5CA25FE4-B217-44CB-9113-CFE954F4B7CD}" sibTransId="{DBBDF0B3-3784-44C1-9D6E-C54D27519120}"/>
    <dgm:cxn modelId="{5D01F243-BB93-4E7B-A2A3-F56C0D493615}" type="presOf" srcId="{7CF33D6C-5922-413D-868B-7134DF72DD7D}" destId="{41B3C4E0-4055-4ADD-A0AF-9C9FACA316FC}" srcOrd="0" destOrd="4" presId="urn:microsoft.com/office/officeart/2005/8/layout/vList2"/>
    <dgm:cxn modelId="{1CBF3D22-A1D1-479D-831B-0A4DEA73F5AD}" srcId="{2DD96151-1B4B-49FC-94EF-8BFAC2EB94EC}" destId="{7CF33D6C-5922-413D-868B-7134DF72DD7D}" srcOrd="4" destOrd="0" parTransId="{FA5DE956-B313-43D9-892A-91B26517049B}" sibTransId="{21253D11-4188-4030-AFC2-641DED01B699}"/>
    <dgm:cxn modelId="{02312C13-C0AC-43FE-81D2-25381CA32D3C}" srcId="{2DD96151-1B4B-49FC-94EF-8BFAC2EB94EC}" destId="{E91B13BF-003A-4190-A4AB-4E7BF17FF1AD}" srcOrd="3" destOrd="0" parTransId="{CC98FBF2-4A2E-4DF2-A8B4-BA440B6BA85F}" sibTransId="{2B374870-E433-4A32-B729-5E149BBDE4C7}"/>
    <dgm:cxn modelId="{CC01BEAF-901D-4B23-A690-4AD944D096C3}" type="presOf" srcId="{67CAC904-65B4-47E7-8D4C-433975FA81E9}" destId="{41B3C4E0-4055-4ADD-A0AF-9C9FACA316FC}" srcOrd="0" destOrd="1" presId="urn:microsoft.com/office/officeart/2005/8/layout/vList2"/>
    <dgm:cxn modelId="{B7DBC9F6-3280-4ADF-B850-22BA538F715A}" srcId="{2DD96151-1B4B-49FC-94EF-8BFAC2EB94EC}" destId="{839535A3-C5E7-4A86-B0C7-EAFAF9D07A42}" srcOrd="6" destOrd="0" parTransId="{B7BDB5F9-6C17-4203-B73B-EEF47A86FF98}" sibTransId="{2A3F1D92-7A04-4E6C-ADB2-5480F371E737}"/>
    <dgm:cxn modelId="{4B18BFD8-FD45-44C8-80B4-27B35913FD40}" srcId="{2DD96151-1B4B-49FC-94EF-8BFAC2EB94EC}" destId="{AF8BF5CC-B937-464E-85F5-6AF52E2835BC}" srcOrd="2" destOrd="0" parTransId="{54473BE1-76A2-4BAF-9BAB-EE4B8A948E2A}" sibTransId="{AD9E0224-68BB-4550-B9C8-6290B538C890}"/>
    <dgm:cxn modelId="{445020A3-1BA1-4CC1-BFE3-5661E05C4A40}" type="presOf" srcId="{98A074C0-3893-4612-B9F8-54ADB75A08AF}" destId="{41B3C4E0-4055-4ADD-A0AF-9C9FACA316FC}" srcOrd="0" destOrd="5" presId="urn:microsoft.com/office/officeart/2005/8/layout/vList2"/>
    <dgm:cxn modelId="{0B087E87-44A0-44A9-A57F-E000F6A8EF8D}" type="presParOf" srcId="{AC9BC4AC-D479-4B8D-9307-3A8FC65AA595}" destId="{FF34046A-A5AE-4F37-BF75-EC59FBE8F681}" srcOrd="0" destOrd="0" presId="urn:microsoft.com/office/officeart/2005/8/layout/vList2"/>
    <dgm:cxn modelId="{493A3AAF-2B65-4928-A8A2-AD9A89F826F8}" type="presParOf" srcId="{AC9BC4AC-D479-4B8D-9307-3A8FC65AA595}" destId="{41B3C4E0-4055-4ADD-A0AF-9C9FACA316F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34046A-A5AE-4F37-BF75-EC59FBE8F681}">
      <dsp:nvSpPr>
        <dsp:cNvPr id="0" name=""/>
        <dsp:cNvSpPr/>
      </dsp:nvSpPr>
      <dsp:spPr>
        <a:xfrm>
          <a:off x="0" y="1767"/>
          <a:ext cx="8974584" cy="6841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u="none" kern="12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Задачи и направления развития </a:t>
          </a:r>
          <a:r>
            <a:rPr lang="ru-RU" sz="2000" u="none" kern="12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музейной сферы </a:t>
          </a:r>
          <a:r>
            <a:rPr lang="ru-RU" sz="2000" u="none" kern="12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в Архангельской области:</a:t>
          </a:r>
          <a:endParaRPr lang="ru-RU" sz="2000" u="none" kern="1200" dirty="0"/>
        </a:p>
      </dsp:txBody>
      <dsp:txXfrm>
        <a:off x="33396" y="35163"/>
        <a:ext cx="8907792" cy="617323"/>
      </dsp:txXfrm>
    </dsp:sp>
    <dsp:sp modelId="{41B3C4E0-4055-4ADD-A0AF-9C9FACA316FC}">
      <dsp:nvSpPr>
        <dsp:cNvPr id="0" name=""/>
        <dsp:cNvSpPr/>
      </dsp:nvSpPr>
      <dsp:spPr>
        <a:xfrm>
          <a:off x="0" y="685883"/>
          <a:ext cx="8974584" cy="2106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943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комплексная модернизация муниципальных библиотек, включая информатизацию и укрепление материально-технической базы; </a:t>
          </a:r>
          <a:endParaRPr lang="ru-RU" sz="1600" kern="1200" dirty="0">
            <a:latin typeface="+mj-lt"/>
            <a:ea typeface="Calibri" panose="020F0502020204030204" pitchFamily="34" charset="0"/>
            <a:cs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создание модельных библиотек; </a:t>
          </a:r>
          <a:endParaRPr lang="ru-RU" sz="1600" kern="1200" dirty="0">
            <a:latin typeface="+mj-lt"/>
            <a:ea typeface="Calibri" panose="020F0502020204030204" pitchFamily="34" charset="0"/>
            <a:cs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развитие кадрового потенциала; </a:t>
          </a:r>
          <a:endParaRPr lang="ru-RU" sz="1600" kern="1200" dirty="0">
            <a:latin typeface="+mj-lt"/>
            <a:ea typeface="Calibri" panose="020F0502020204030204" pitchFamily="34" charset="0"/>
            <a:cs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развитие системы </a:t>
          </a:r>
          <a:r>
            <a:rPr lang="ru-RU" sz="1600" kern="1200" dirty="0" err="1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внестационарного</a:t>
          </a:r>
          <a:r>
            <a:rPr lang="ru-RU" sz="1600" kern="12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 библиотечного обслуживания и межбиблиотечного обмена;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rPr>
            <a:t>развитие корпоративных библиотечных проектов, направленных на сетевое взаимодействие общедоступных библиотек </a:t>
          </a:r>
          <a:endParaRPr lang="ru-RU" sz="1600" kern="1200" dirty="0">
            <a:effectLst/>
            <a:latin typeface="+mj-lt"/>
            <a:ea typeface="Calibri" panose="020F0502020204030204" pitchFamily="34" charset="0"/>
            <a:cs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kern="1200" dirty="0"/>
        </a:p>
      </dsp:txBody>
      <dsp:txXfrm>
        <a:off x="0" y="685883"/>
        <a:ext cx="8974584" cy="2106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1FB26-3511-4FD0-8AE4-490FDFDA9953}" type="datetimeFigureOut">
              <a:rPr lang="ru-RU" smtClean="0"/>
              <a:pPr/>
              <a:t>06.06.2022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A92DA-98E7-4734-8B25-93BED393F4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887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CC580-472D-4FEC-9391-696C3C6A9C0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773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CBA61-CFE1-4C51-99E0-B6D8D2A6CCA6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3CCC-DADC-4266-9289-5BC6241D46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4688-58F9-4F6C-BB26-BE46BA84E8B6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3CCC-DADC-4266-9289-5BC6241D46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3" y="154781"/>
            <a:ext cx="2057401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1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4A8B-F187-4BB5-9A30-1E80D356AA57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3CCC-DADC-4266-9289-5BC6241D46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5C6D-F1EE-4251-9C45-25C9C0E95EA7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3CCC-DADC-4266-9289-5BC6241D46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6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6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5737-4DB9-4173-BFD4-DCE3BC52C873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3CCC-DADC-4266-9289-5BC6241D46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4" y="900114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6" y="900114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5C549-7B35-4FAA-A46D-6A4F59BDB9C3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3CCC-DADC-4266-9289-5BC6241D46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8BB5-67C8-47F0-9E2F-1965CEFCDF65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3CCC-DADC-4266-9289-5BC6241D46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0723-1F6D-4E48-9DEE-2E4C2056A6BB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3CCC-DADC-4266-9289-5BC6241D46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DCBC-94F9-47D1-8E6D-FBAB3FB38D5C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3CCC-DADC-4266-9289-5BC6241D46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4" y="204792"/>
            <a:ext cx="5111749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D26DF-B771-48D1-B66C-A5B59FDF358C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3CCC-DADC-4266-9289-5BC6241D46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E03F-5620-4E69-9054-1890A1773616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3CCC-DADC-4266-9289-5BC6241D46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F90EF-C7B7-42A6-BA32-9C6010914E0A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4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23CCC-DADC-4266-9289-5BC6241D46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ый треугольник 12"/>
          <p:cNvSpPr/>
          <p:nvPr/>
        </p:nvSpPr>
        <p:spPr>
          <a:xfrm flipV="1">
            <a:off x="0" y="-2"/>
            <a:ext cx="3052616" cy="3346418"/>
          </a:xfrm>
          <a:prstGeom prst="rtTriangle">
            <a:avLst/>
          </a:prstGeom>
          <a:solidFill>
            <a:srgbClr val="4C85AB"/>
          </a:solidFill>
          <a:ln>
            <a:solidFill>
              <a:srgbClr val="4C8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7" name="Изображение 22" descr="Coat_of_Arms_of_Arkhangelsk_oblast.sv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97" y="2369"/>
            <a:ext cx="607897" cy="60059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9A9D67DB-ACDE-460C-8960-0D1ECBB1ADD7}"/>
              </a:ext>
            </a:extLst>
          </p:cNvPr>
          <p:cNvSpPr/>
          <p:nvPr/>
        </p:nvSpPr>
        <p:spPr>
          <a:xfrm>
            <a:off x="2357803" y="107740"/>
            <a:ext cx="63502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Координационный совет представительных органов муниципальных образований Архангельской области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при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Архангельском областном Собрании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депутатов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Roboto" panose="0200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C64064E1-ACB9-4382-B85D-8C6FF1110F33}"/>
              </a:ext>
            </a:extLst>
          </p:cNvPr>
          <p:cNvSpPr/>
          <p:nvPr/>
        </p:nvSpPr>
        <p:spPr>
          <a:xfrm>
            <a:off x="2568562" y="720914"/>
            <a:ext cx="5928737" cy="2923877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Roboto" panose="020B0604020202020204" pitchFamily="2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ru-RU" sz="2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Roboto" panose="020B0604020202020204" pitchFamily="2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B0604020202020204" pitchFamily="2" charset="0"/>
                <a:cs typeface="Calibri" panose="020F0502020204030204" pitchFamily="34" charset="0"/>
              </a:rPr>
              <a:t>Музейное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B0604020202020204" pitchFamily="2" charset="0"/>
                <a:cs typeface="Calibri" panose="020F0502020204030204" pitchFamily="34" charset="0"/>
              </a:rPr>
              <a:t>дело 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B0604020202020204" pitchFamily="2" charset="0"/>
                <a:cs typeface="Calibri" panose="020F0502020204030204" pitchFamily="34" charset="0"/>
              </a:rPr>
              <a:t>в Архангельской области: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Roboto" panose="020B0604020202020204" pitchFamily="2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B0604020202020204" pitchFamily="2" charset="0"/>
                <a:cs typeface="Calibri" panose="020F0502020204030204" pitchFamily="34" charset="0"/>
              </a:rPr>
              <a:t>вопросы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B0604020202020204" pitchFamily="2" charset="0"/>
                <a:cs typeface="Calibri" panose="020F0502020204030204" pitchFamily="34" charset="0"/>
              </a:rPr>
              <a:t>поддержки и развития 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B0604020202020204" pitchFamily="2" charset="0"/>
                <a:cs typeface="Calibri" panose="020F0502020204030204" pitchFamily="34" charset="0"/>
              </a:rPr>
              <a:t>муниципальных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B0604020202020204" pitchFamily="2" charset="0"/>
                <a:cs typeface="Calibri" panose="020F0502020204030204" pitchFamily="34" charset="0"/>
              </a:rPr>
              <a:t>музеев</a:t>
            </a:r>
          </a:p>
          <a:p>
            <a:pPr algn="ctr">
              <a:defRPr/>
            </a:pPr>
            <a:endParaRPr lang="ru-RU" sz="2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Roboto" panose="020B0604020202020204" pitchFamily="2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B0604020202020204" pitchFamily="2" charset="0"/>
                <a:cs typeface="Calibri" panose="020F0502020204030204" pitchFamily="34" charset="0"/>
              </a:rPr>
              <a:t>8 июня 2022 г.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Roboto" panose="020B0604020202020204" pitchFamily="2" charset="0"/>
              <a:cs typeface="Calibri" panose="020F0502020204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7213700A-C71C-4D15-8B06-025C4D969445}"/>
              </a:ext>
            </a:extLst>
          </p:cNvPr>
          <p:cNvSpPr/>
          <p:nvPr/>
        </p:nvSpPr>
        <p:spPr>
          <a:xfrm>
            <a:off x="3048000" y="401911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Гурьева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Ирина Павловна,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algn="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ведущий консультант управления культуры и искусства министерства культуры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Архангельской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области </a:t>
            </a:r>
          </a:p>
        </p:txBody>
      </p:sp>
      <p:sp>
        <p:nvSpPr>
          <p:cNvPr id="12" name="Прямоугольный треугольник 11"/>
          <p:cNvSpPr/>
          <p:nvPr/>
        </p:nvSpPr>
        <p:spPr>
          <a:xfrm>
            <a:off x="-7089" y="1658855"/>
            <a:ext cx="3483429" cy="3484647"/>
          </a:xfrm>
          <a:prstGeom prst="rtTriangle">
            <a:avLst/>
          </a:prstGeom>
          <a:solidFill>
            <a:srgbClr val="FE96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71B4F07-1273-4920-A16B-9667D03C72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93" y="0"/>
            <a:ext cx="607897" cy="6078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9828" y="2233009"/>
            <a:ext cx="8482818" cy="2808100"/>
          </a:xfrm>
        </p:spPr>
        <p:txBody>
          <a:bodyPr>
            <a:normAutofit fontScale="85000" lnSpcReduction="10000"/>
          </a:bodyPr>
          <a:lstStyle/>
          <a:p>
            <a:r>
              <a:rPr lang="ru-RU" sz="1900" b="1" u="sng" dirty="0"/>
              <a:t>музейный предмет</a:t>
            </a:r>
            <a:r>
              <a:rPr lang="ru-RU" sz="1800" b="1" u="sng" dirty="0"/>
              <a:t> </a:t>
            </a:r>
            <a:r>
              <a:rPr lang="ru-RU" sz="1800" dirty="0"/>
              <a:t>- </a:t>
            </a:r>
            <a:r>
              <a:rPr lang="ru-RU" sz="1800" b="1" dirty="0"/>
              <a:t>культурная ценность</a:t>
            </a:r>
            <a:r>
              <a:rPr lang="ru-RU" sz="1800" dirty="0"/>
              <a:t>, качество либо особые признаки которой делают </a:t>
            </a:r>
            <a:r>
              <a:rPr lang="ru-RU" sz="1800" b="1" dirty="0"/>
              <a:t>необходимым для общества ее сохранение, изучение и публичное представление</a:t>
            </a:r>
            <a:r>
              <a:rPr lang="ru-RU" sz="1800" dirty="0"/>
              <a:t>;</a:t>
            </a:r>
          </a:p>
          <a:p>
            <a:r>
              <a:rPr lang="ru-RU" sz="1900" b="1" u="sng" dirty="0"/>
              <a:t>музейная коллекция</a:t>
            </a:r>
            <a:r>
              <a:rPr lang="ru-RU" sz="1800" b="1" dirty="0"/>
              <a:t> </a:t>
            </a:r>
            <a:r>
              <a:rPr lang="ru-RU" sz="1800" dirty="0"/>
              <a:t>- </a:t>
            </a:r>
            <a:r>
              <a:rPr lang="ru-RU" sz="1800" b="1" dirty="0"/>
              <a:t>совокупность</a:t>
            </a:r>
            <a:r>
              <a:rPr lang="ru-RU" sz="1800" dirty="0"/>
              <a:t> культурных ценностей, которые приобретают </a:t>
            </a:r>
            <a:r>
              <a:rPr lang="ru-RU" sz="1800" b="1" dirty="0"/>
              <a:t>свойства музейного предмета</a:t>
            </a:r>
            <a:r>
              <a:rPr lang="ru-RU" sz="1800" dirty="0"/>
              <a:t>, только будучи </a:t>
            </a:r>
            <a:r>
              <a:rPr lang="ru-RU" sz="1800" b="1" dirty="0"/>
              <a:t>соединенными вместе </a:t>
            </a:r>
            <a:r>
              <a:rPr lang="ru-RU" sz="1800" dirty="0"/>
              <a:t>в силу характера своего происхождения, либо видового родства, либо по иным признакам</a:t>
            </a:r>
          </a:p>
          <a:p>
            <a:r>
              <a:rPr lang="ru-RU" sz="1900" b="1" u="sng" dirty="0" smtClean="0"/>
              <a:t>музей</a:t>
            </a:r>
            <a:r>
              <a:rPr lang="ru-RU" sz="1800" dirty="0" smtClean="0"/>
              <a:t> </a:t>
            </a:r>
            <a:r>
              <a:rPr lang="ru-RU" sz="1800" dirty="0"/>
              <a:t>- </a:t>
            </a:r>
            <a:r>
              <a:rPr lang="ru-RU" sz="1800" b="1" dirty="0"/>
              <a:t>некоммерческое учреждение культуры,</a:t>
            </a:r>
            <a:r>
              <a:rPr lang="ru-RU" sz="1800" dirty="0"/>
              <a:t> </a:t>
            </a:r>
            <a:r>
              <a:rPr lang="ru-RU" sz="1800" b="1" dirty="0"/>
              <a:t>созданное собственником для хранения, изучения и публичного представления музейных предметов и музейных коллекций, включенных в состав Музейного фонда Российской </a:t>
            </a:r>
            <a:r>
              <a:rPr lang="ru-RU" sz="1800" b="1" dirty="0" smtClean="0"/>
              <a:t>Федерации</a:t>
            </a:r>
          </a:p>
          <a:p>
            <a:r>
              <a:rPr lang="ru-RU" sz="1900" b="1" u="sng" dirty="0"/>
              <a:t>Музейный фонд Российской Федерации</a:t>
            </a:r>
            <a:r>
              <a:rPr lang="ru-RU" sz="1800" dirty="0"/>
              <a:t> - </a:t>
            </a:r>
            <a:r>
              <a:rPr lang="ru-RU" sz="1800" b="1" dirty="0"/>
              <a:t>совокупность подлежащих государственному учету </a:t>
            </a:r>
            <a:r>
              <a:rPr lang="ru-RU" sz="1800" dirty="0"/>
              <a:t>и постоянно находящихся на территории Российской Федерации музейных предметов и музейных коллекций, </a:t>
            </a:r>
            <a:r>
              <a:rPr lang="ru-RU" sz="1800" b="1" dirty="0"/>
              <a:t>гражданский оборот </a:t>
            </a:r>
            <a:r>
              <a:rPr lang="ru-RU" sz="1800" dirty="0"/>
              <a:t>которых допускается </a:t>
            </a:r>
            <a:r>
              <a:rPr lang="ru-RU" sz="1800" b="1" dirty="0"/>
              <a:t>с соблюдением ограничений</a:t>
            </a:r>
            <a:r>
              <a:rPr lang="ru-RU" sz="1800" dirty="0"/>
              <a:t>, установленных </a:t>
            </a:r>
            <a:r>
              <a:rPr lang="ru-RU" sz="1800" dirty="0" smtClean="0"/>
              <a:t>Федеральным законом</a:t>
            </a:r>
            <a:endParaRPr lang="ru-RU" sz="1800" dirty="0"/>
          </a:p>
          <a:p>
            <a:endParaRPr lang="ru-RU" sz="1800" dirty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3CCC-DADC-4266-9289-5BC6241D464D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30591" y="902438"/>
            <a:ext cx="8229600" cy="1267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Федеральный закон от 26.05.1996 N 54-ФЗ (ред. от 11.06.2021) </a:t>
            </a:r>
          </a:p>
          <a:p>
            <a:r>
              <a:rPr lang="ru-RU" sz="2000" dirty="0" smtClean="0"/>
              <a:t>«О Музейном фонде Российской Федерации и музеях в Российской Федерации» (с изм. и доп., вступ. в силу с 01.07.2021)</a:t>
            </a:r>
          </a:p>
          <a:p>
            <a:endParaRPr lang="ru-RU" sz="2000" dirty="0" smtClean="0"/>
          </a:p>
          <a:p>
            <a:pPr algn="l"/>
            <a:r>
              <a:rPr lang="ru-RU" sz="2000" dirty="0" smtClean="0"/>
              <a:t>Статья 3:</a:t>
            </a:r>
            <a:endParaRPr lang="ru-RU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92939" y="237114"/>
            <a:ext cx="8789281" cy="601882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Основные понятия</a:t>
            </a:r>
            <a:endParaRPr lang="ru-RU" sz="24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254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25273" t="14977" r="25925" b="20000"/>
          <a:stretch/>
        </p:blipFill>
        <p:spPr>
          <a:xfrm>
            <a:off x="4705643" y="1755593"/>
            <a:ext cx="4381632" cy="3283918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0310" y="116345"/>
            <a:ext cx="9144793" cy="105127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971622" y="1502557"/>
            <a:ext cx="5873659" cy="49381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964" y="1944169"/>
            <a:ext cx="4193679" cy="94813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9237" y="3227244"/>
            <a:ext cx="4852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МУЗЕЙ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формирование привлекательного образа территории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инструмент экономического и социокультурного </a:t>
            </a:r>
          </a:p>
          <a:p>
            <a:pPr algn="ctr"/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развития ТЕРРИТОРИИ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формирование среды поддержки и развития традиций, 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межпоколенных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связей, культурного опыта</a:t>
            </a:r>
          </a:p>
          <a:p>
            <a:pPr algn="ctr"/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64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66330" y="92306"/>
            <a:ext cx="8789281" cy="601882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Музейная сеть </a:t>
            </a:r>
            <a:r>
              <a:rPr lang="ru-RU" sz="2400" b="1" dirty="0">
                <a:solidFill>
                  <a:schemeClr val="tx2"/>
                </a:solidFill>
              </a:rPr>
              <a:t>Архангельской области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,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статистика, тенденции</a:t>
            </a:r>
            <a:endParaRPr lang="ru-RU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Номер слайда 9">
            <a:extLst>
              <a:ext uri="{FF2B5EF4-FFF2-40B4-BE49-F238E27FC236}">
                <a16:creationId xmlns="" xmlns:a16="http://schemas.microsoft.com/office/drawing/2014/main" id="{E1743795-09D8-48A4-90F5-FCBE5C85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4388" y="4799425"/>
            <a:ext cx="2133600" cy="273844"/>
          </a:xfrm>
        </p:spPr>
        <p:txBody>
          <a:bodyPr/>
          <a:lstStyle/>
          <a:p>
            <a:fld id="{C6A23CCC-DADC-4266-9289-5BC6241D464D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2879" y="832819"/>
            <a:ext cx="4529797" cy="2460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FF0000"/>
                </a:solidFill>
              </a:rPr>
              <a:t>29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государственных и муниципальных музеев, в том числе: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FF0000"/>
                </a:solidFill>
              </a:rPr>
              <a:t>	2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 федеральных музея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300" dirty="0" smtClean="0">
                <a:solidFill>
                  <a:srgbClr val="FF0000"/>
                </a:solidFill>
              </a:rPr>
              <a:t>	6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 областных музеев (и 5 филиалов) </a:t>
            </a:r>
            <a:endParaRPr lang="ru-RU" sz="13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300" dirty="0" smtClean="0">
                <a:solidFill>
                  <a:srgbClr val="FF0000"/>
                </a:solidFill>
              </a:rPr>
              <a:t>	13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 муниципальных музеев (и 5 филиалов), 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600" dirty="0" smtClean="0">
                <a:solidFill>
                  <a:srgbClr val="FF0000"/>
                </a:solidFill>
              </a:rPr>
              <a:t>261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«малый музей», в том числе: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13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ru-RU" sz="1300" dirty="0" smtClean="0">
                <a:solidFill>
                  <a:srgbClr val="FF0000"/>
                </a:solidFill>
              </a:rPr>
              <a:t>165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 – в образовательных организациях </a:t>
            </a:r>
            <a:b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		(«школьные музеи)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ru-RU" sz="1300" dirty="0" smtClean="0">
                <a:solidFill>
                  <a:srgbClr val="FF0000"/>
                </a:solidFill>
              </a:rPr>
              <a:t>29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 – при КДУ и библиотеках,</a:t>
            </a:r>
            <a:endParaRPr lang="ru-RU" sz="13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ru-RU" sz="1300" dirty="0" smtClean="0">
                <a:solidFill>
                  <a:srgbClr val="FF0000"/>
                </a:solidFill>
              </a:rPr>
              <a:t>21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 – общественные музеи,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ru-RU" sz="1300" dirty="0" smtClean="0">
                <a:solidFill>
                  <a:srgbClr val="FF0000"/>
                </a:solidFill>
              </a:rPr>
              <a:t>25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 – частные музеи,</a:t>
            </a:r>
          </a:p>
          <a:p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ru-RU" sz="1300" dirty="0" smtClean="0">
                <a:solidFill>
                  <a:srgbClr val="FF0000"/>
                </a:solidFill>
              </a:rPr>
              <a:t>21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 – ведомственные музеи  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034" y="832819"/>
            <a:ext cx="4498954" cy="415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12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66330" y="92306"/>
            <a:ext cx="8789281" cy="601882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Музейная сеть </a:t>
            </a:r>
            <a:r>
              <a:rPr lang="ru-RU" sz="2400" b="1" dirty="0">
                <a:solidFill>
                  <a:schemeClr val="tx2"/>
                </a:solidFill>
              </a:rPr>
              <a:t>Архангельской области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, обеспеченность</a:t>
            </a:r>
            <a:endParaRPr lang="ru-RU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Номер слайда 9">
            <a:extLst>
              <a:ext uri="{FF2B5EF4-FFF2-40B4-BE49-F238E27FC236}">
                <a16:creationId xmlns="" xmlns:a16="http://schemas.microsoft.com/office/drawing/2014/main" id="{E1743795-09D8-48A4-90F5-FCBE5C85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4388" y="4799425"/>
            <a:ext cx="2133600" cy="273844"/>
          </a:xfrm>
        </p:spPr>
        <p:txBody>
          <a:bodyPr/>
          <a:lstStyle/>
          <a:p>
            <a:fld id="{C6A23CCC-DADC-4266-9289-5BC6241D464D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574240"/>
            <a:ext cx="4539147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sz="1600" b="1" dirty="0" smtClean="0"/>
              <a:t>Обеспеченность региона музеями - </a:t>
            </a:r>
            <a:r>
              <a:rPr lang="ru-RU" sz="1600" b="1" dirty="0" smtClean="0">
                <a:solidFill>
                  <a:srgbClr val="FF0000"/>
                </a:solidFill>
              </a:rPr>
              <a:t>89,5</a:t>
            </a:r>
            <a:r>
              <a:rPr lang="ru-RU" sz="1600" b="1" dirty="0">
                <a:solidFill>
                  <a:srgbClr val="FF0000"/>
                </a:solidFill>
              </a:rPr>
              <a:t>%</a:t>
            </a:r>
            <a:r>
              <a:rPr lang="ru-RU" sz="1600" b="1" dirty="0"/>
              <a:t> </a:t>
            </a:r>
            <a:endParaRPr lang="ru-RU" sz="1600" b="1" dirty="0" smtClean="0"/>
          </a:p>
          <a:p>
            <a:pPr algn="ctr">
              <a:lnSpc>
                <a:spcPct val="107000"/>
              </a:lnSpc>
            </a:pPr>
            <a:r>
              <a:rPr lang="ru-RU" sz="1600" b="1" dirty="0" smtClean="0"/>
              <a:t>(минимальный норматив 57 </a:t>
            </a:r>
            <a:r>
              <a:rPr lang="ru-RU" sz="1600" b="1" dirty="0"/>
              <a:t>ед</a:t>
            </a:r>
            <a:r>
              <a:rPr lang="ru-RU" sz="1600" b="1" dirty="0" smtClean="0"/>
              <a:t>., факт 51 </a:t>
            </a:r>
            <a:r>
              <a:rPr lang="ru-RU" sz="1600" b="1" dirty="0"/>
              <a:t>ед</a:t>
            </a:r>
            <a:r>
              <a:rPr lang="ru-RU" sz="1600" b="1" dirty="0" smtClean="0"/>
              <a:t>.)</a:t>
            </a:r>
            <a:endParaRPr lang="ru-RU" sz="13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330" y="764882"/>
            <a:ext cx="885561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Распоряжение Минкультуры России от 02.08.2017 </a:t>
            </a:r>
            <a:r>
              <a:rPr lang="ru-RU" sz="1400" dirty="0" smtClean="0"/>
              <a:t>№ Р-965 «Об </a:t>
            </a:r>
            <a:r>
              <a:rPr lang="ru-RU" sz="1400" dirty="0"/>
              <a:t>утверждении Методических рекомендаций субъектам Российской Федерации и органам местного самоуправления по развитию сети организаций культуры и обеспеченности населения услугами организаций </a:t>
            </a:r>
            <a:r>
              <a:rPr lang="ru-RU" sz="1400" dirty="0" smtClean="0"/>
              <a:t>культуры»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7256" y="2423418"/>
            <a:ext cx="4539148" cy="2245358"/>
          </a:xfrm>
          <a:prstGeom prst="rect">
            <a:avLst/>
          </a:prstGeom>
          <a:ln>
            <a:solidFill>
              <a:srgbClr val="1F497D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/>
              <a:t>Обеспечение </a:t>
            </a:r>
            <a:r>
              <a:rPr lang="ru-RU" sz="1400" dirty="0" smtClean="0"/>
              <a:t>музеями </a:t>
            </a:r>
            <a:r>
              <a:rPr lang="ru-RU" sz="1400" b="1" i="1" dirty="0" smtClean="0"/>
              <a:t>городских </a:t>
            </a:r>
            <a:r>
              <a:rPr lang="ru-RU" sz="1400" b="1" i="1" dirty="0"/>
              <a:t>округов</a:t>
            </a:r>
            <a:r>
              <a:rPr lang="ru-RU" sz="1400" b="1" dirty="0"/>
              <a:t> </a:t>
            </a:r>
            <a:r>
              <a:rPr lang="ru-RU" sz="1400" dirty="0" smtClean="0"/>
              <a:t>- </a:t>
            </a:r>
            <a:r>
              <a:rPr lang="ru-RU" sz="1400" dirty="0" smtClean="0">
                <a:solidFill>
                  <a:srgbClr val="FF0000"/>
                </a:solidFill>
              </a:rPr>
              <a:t>50%</a:t>
            </a:r>
            <a:r>
              <a:rPr lang="ru-RU" sz="1400" dirty="0" smtClean="0"/>
              <a:t> (нормативная потребность 14 ед., факт 7 ед.) </a:t>
            </a:r>
          </a:p>
          <a:p>
            <a:r>
              <a:rPr lang="ru-RU" sz="1400" dirty="0" smtClean="0"/>
              <a:t>Недостаточно </a:t>
            </a:r>
            <a:r>
              <a:rPr lang="ru-RU" sz="1400" dirty="0"/>
              <a:t>тематических музеев (-5 ед</a:t>
            </a:r>
            <a:r>
              <a:rPr lang="ru-RU" sz="1400" dirty="0" smtClean="0"/>
              <a:t>.) </a:t>
            </a:r>
          </a:p>
          <a:p>
            <a:endParaRPr lang="ru-RU" sz="1400" dirty="0" smtClean="0"/>
          </a:p>
          <a:p>
            <a:r>
              <a:rPr lang="ru-RU" sz="1400" b="1" dirty="0" smtClean="0"/>
              <a:t>Соблюдены </a:t>
            </a:r>
            <a:r>
              <a:rPr lang="ru-RU" sz="1400" b="1" dirty="0"/>
              <a:t>нормативы </a:t>
            </a:r>
            <a:r>
              <a:rPr lang="ru-RU" sz="1400" dirty="0"/>
              <a:t>обеспеченности в </a:t>
            </a:r>
            <a:r>
              <a:rPr lang="ru-RU" sz="1400" dirty="0" smtClean="0"/>
              <a:t>Архангельске</a:t>
            </a:r>
            <a:r>
              <a:rPr lang="ru-RU" sz="1400" dirty="0"/>
              <a:t>, Северодвинске и Котласе. </a:t>
            </a:r>
            <a:endParaRPr lang="ru-RU" sz="1400" dirty="0" smtClean="0"/>
          </a:p>
          <a:p>
            <a:endParaRPr lang="ru-RU" sz="1400" dirty="0"/>
          </a:p>
          <a:p>
            <a:r>
              <a:rPr lang="ru-RU" sz="1400" b="1" dirty="0" smtClean="0"/>
              <a:t>Отсутствуют </a:t>
            </a:r>
            <a:r>
              <a:rPr lang="ru-RU" sz="1400" b="1" dirty="0"/>
              <a:t>музеи </a:t>
            </a:r>
            <a:r>
              <a:rPr lang="ru-RU" sz="1400" dirty="0"/>
              <a:t>в </a:t>
            </a:r>
            <a:r>
              <a:rPr lang="ru-RU" sz="1400" dirty="0" smtClean="0"/>
              <a:t>Коряжме</a:t>
            </a:r>
            <a:r>
              <a:rPr lang="ru-RU" sz="1400" dirty="0"/>
              <a:t>, </a:t>
            </a:r>
            <a:r>
              <a:rPr lang="ru-RU" sz="1400" dirty="0" err="1"/>
              <a:t>Новодвинске</a:t>
            </a:r>
            <a:r>
              <a:rPr lang="ru-RU" sz="1400" dirty="0"/>
              <a:t>, </a:t>
            </a:r>
            <a:r>
              <a:rPr lang="ru-RU" sz="1400" dirty="0" smtClean="0"/>
              <a:t>Мирном</a:t>
            </a:r>
            <a:r>
              <a:rPr lang="ru-RU" sz="1400" dirty="0"/>
              <a:t>, Новой земле.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56404" y="1766490"/>
            <a:ext cx="4265539" cy="1384995"/>
          </a:xfrm>
          <a:prstGeom prst="rect">
            <a:avLst/>
          </a:prstGeom>
          <a:ln>
            <a:solidFill>
              <a:srgbClr val="1F497D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 smtClean="0"/>
              <a:t>Обеспечение музеями </a:t>
            </a:r>
            <a:r>
              <a:rPr lang="ru-RU" sz="1400" b="1" i="1" dirty="0" smtClean="0"/>
              <a:t>муниципальных </a:t>
            </a:r>
            <a:r>
              <a:rPr lang="ru-RU" sz="1400" b="1" i="1" dirty="0"/>
              <a:t>районов и </a:t>
            </a:r>
            <a:r>
              <a:rPr lang="ru-RU" sz="1400" b="1" i="1" dirty="0" smtClean="0"/>
              <a:t>округов</a:t>
            </a:r>
            <a:r>
              <a:rPr lang="ru-RU" sz="1400" i="1" dirty="0" smtClean="0"/>
              <a:t> </a:t>
            </a:r>
            <a:r>
              <a:rPr lang="ru-RU" sz="1400" dirty="0" smtClean="0"/>
              <a:t>- </a:t>
            </a:r>
            <a:r>
              <a:rPr lang="ru-RU" sz="1400" dirty="0">
                <a:solidFill>
                  <a:srgbClr val="FF0000"/>
                </a:solidFill>
              </a:rPr>
              <a:t>66,7%</a:t>
            </a:r>
            <a:r>
              <a:rPr lang="ru-RU" sz="1400" dirty="0"/>
              <a:t> </a:t>
            </a:r>
            <a:r>
              <a:rPr lang="ru-RU" sz="1400" dirty="0" smtClean="0"/>
              <a:t>(нормативная </a:t>
            </a:r>
            <a:r>
              <a:rPr lang="ru-RU" sz="1400" dirty="0"/>
              <a:t>потребности 39 ед</a:t>
            </a:r>
            <a:r>
              <a:rPr lang="ru-RU" sz="1400" dirty="0" smtClean="0"/>
              <a:t>., факт 26 </a:t>
            </a:r>
            <a:r>
              <a:rPr lang="ru-RU" sz="1400" dirty="0"/>
              <a:t>ед.). </a:t>
            </a:r>
            <a:endParaRPr lang="ru-RU" sz="1400" dirty="0" smtClean="0"/>
          </a:p>
          <a:p>
            <a:endParaRPr lang="ru-RU" sz="1400" dirty="0"/>
          </a:p>
          <a:p>
            <a:r>
              <a:rPr lang="ru-RU" sz="1400" b="1" dirty="0" smtClean="0"/>
              <a:t>Отсутствуют музеи </a:t>
            </a:r>
            <a:r>
              <a:rPr lang="ru-RU" sz="1400" dirty="0"/>
              <a:t>в </a:t>
            </a:r>
            <a:r>
              <a:rPr lang="ru-RU" sz="1400" dirty="0" smtClean="0"/>
              <a:t>Лешуконском, </a:t>
            </a:r>
            <a:r>
              <a:rPr lang="ru-RU" sz="1400" dirty="0" err="1" smtClean="0"/>
              <a:t>Няндомском</a:t>
            </a:r>
            <a:r>
              <a:rPr lang="ru-RU" sz="1400" dirty="0" smtClean="0"/>
              <a:t> </a:t>
            </a:r>
            <a:r>
              <a:rPr lang="ru-RU" sz="1400" dirty="0"/>
              <a:t>и </a:t>
            </a:r>
            <a:r>
              <a:rPr lang="ru-RU" sz="1400" dirty="0" smtClean="0"/>
              <a:t>Плесецком районах. 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00564" y="3654396"/>
            <a:ext cx="4021379" cy="101438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ru-RU" sz="1400" dirty="0" smtClean="0">
                <a:solidFill>
                  <a:srgbClr val="FF0000"/>
                </a:solidFill>
              </a:rPr>
              <a:t>Необходимо создание музеев</a:t>
            </a:r>
            <a:br>
              <a:rPr lang="ru-RU" sz="1400" dirty="0" smtClean="0">
                <a:solidFill>
                  <a:srgbClr val="FF0000"/>
                </a:solidFill>
              </a:rPr>
            </a:br>
            <a:r>
              <a:rPr lang="ru-RU" sz="1400" dirty="0" smtClean="0">
                <a:solidFill>
                  <a:srgbClr val="FF0000"/>
                </a:solidFill>
              </a:rPr>
              <a:t>в гг</a:t>
            </a:r>
            <a:r>
              <a:rPr lang="ru-RU" sz="1400" dirty="0">
                <a:solidFill>
                  <a:srgbClr val="FF0000"/>
                </a:solidFill>
              </a:rPr>
              <a:t>. </a:t>
            </a:r>
            <a:r>
              <a:rPr lang="ru-RU" sz="1400" dirty="0" smtClean="0">
                <a:solidFill>
                  <a:srgbClr val="FF0000"/>
                </a:solidFill>
              </a:rPr>
              <a:t>Коряжме, </a:t>
            </a:r>
            <a:r>
              <a:rPr lang="ru-RU" sz="1400" dirty="0" err="1" smtClean="0">
                <a:solidFill>
                  <a:srgbClr val="FF0000"/>
                </a:solidFill>
              </a:rPr>
              <a:t>Новодвинске</a:t>
            </a:r>
            <a:r>
              <a:rPr lang="ru-RU" sz="1400" dirty="0" smtClean="0">
                <a:solidFill>
                  <a:srgbClr val="FF0000"/>
                </a:solidFill>
              </a:rPr>
              <a:t>, Мирном, Лешуконском и </a:t>
            </a:r>
            <a:r>
              <a:rPr lang="ru-RU" sz="1400" dirty="0" err="1" smtClean="0">
                <a:solidFill>
                  <a:srgbClr val="FF0000"/>
                </a:solidFill>
              </a:rPr>
              <a:t>Няндомском</a:t>
            </a:r>
            <a:r>
              <a:rPr lang="ru-RU" sz="1400" dirty="0" smtClean="0">
                <a:solidFill>
                  <a:srgbClr val="FF0000"/>
                </a:solidFill>
              </a:rPr>
              <a:t> районах,</a:t>
            </a:r>
            <a:endParaRPr lang="ru-RU" sz="1400" dirty="0">
              <a:solidFill>
                <a:srgbClr val="FF0000"/>
              </a:solidFill>
            </a:endParaRPr>
          </a:p>
          <a:p>
            <a:pPr algn="ctr">
              <a:lnSpc>
                <a:spcPct val="107000"/>
              </a:lnSpc>
            </a:pPr>
            <a:r>
              <a:rPr lang="ru-RU" sz="1400" dirty="0" smtClean="0">
                <a:solidFill>
                  <a:srgbClr val="FF0000"/>
                </a:solidFill>
              </a:rPr>
              <a:t>Плесецком округе</a:t>
            </a:r>
            <a:endParaRPr lang="ru-RU" sz="1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24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66330" y="92306"/>
            <a:ext cx="9011658" cy="601882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Музейная сеть Архангельской области,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статистика, тенденции</a:t>
            </a:r>
            <a:endParaRPr lang="ru-RU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Номер слайда 9">
            <a:extLst>
              <a:ext uri="{FF2B5EF4-FFF2-40B4-BE49-F238E27FC236}">
                <a16:creationId xmlns="" xmlns:a16="http://schemas.microsoft.com/office/drawing/2014/main" id="{E1743795-09D8-48A4-90F5-FCBE5C85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4388" y="4799425"/>
            <a:ext cx="2133600" cy="273844"/>
          </a:xfrm>
        </p:spPr>
        <p:txBody>
          <a:bodyPr/>
          <a:lstStyle/>
          <a:p>
            <a:fld id="{C6A23CCC-DADC-4266-9289-5BC6241D464D}" type="slidenum">
              <a:rPr lang="ru-RU" smtClean="0"/>
              <a:pPr/>
              <a:t>6</a:t>
            </a:fld>
            <a:endParaRPr lang="ru-RU" dirty="0"/>
          </a:p>
        </p:txBody>
      </p:sp>
      <p:cxnSp>
        <p:nvCxnSpPr>
          <p:cNvPr id="33" name="Прямая соединительная линия 32">
            <a:extLst>
              <a:ext uri="{FF2B5EF4-FFF2-40B4-BE49-F238E27FC236}">
                <a16:creationId xmlns="" xmlns:a16="http://schemas.microsoft.com/office/drawing/2014/main" id="{3E23F1F4-241A-4270-8AD1-BA8B6935952D}"/>
              </a:ext>
            </a:extLst>
          </p:cNvPr>
          <p:cNvCxnSpPr>
            <a:cxnSpLocks/>
          </p:cNvCxnSpPr>
          <p:nvPr/>
        </p:nvCxnSpPr>
        <p:spPr>
          <a:xfrm flipH="1">
            <a:off x="9024424" y="743079"/>
            <a:ext cx="452" cy="2003727"/>
          </a:xfrm>
          <a:prstGeom prst="line">
            <a:avLst/>
          </a:prstGeom>
          <a:ln w="19050" cmpd="sng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7213700A-C71C-4D15-8B06-025C4D969445}"/>
              </a:ext>
            </a:extLst>
          </p:cNvPr>
          <p:cNvSpPr/>
          <p:nvPr/>
        </p:nvSpPr>
        <p:spPr>
          <a:xfrm>
            <a:off x="578767" y="1132118"/>
            <a:ext cx="706792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607</a:t>
            </a:r>
            <a:r>
              <a:rPr lang="ru-RU" sz="1600" b="1" dirty="0">
                <a:solidFill>
                  <a:srgbClr val="FF0000"/>
                </a:solidFill>
              </a:rPr>
              <a:t> 881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– единиц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основного фонда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государственных и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муниципальных музеев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3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rgbClr val="FF0000"/>
                </a:solidFill>
              </a:rPr>
              <a:t>+3</a:t>
            </a:r>
            <a:r>
              <a:rPr lang="ru-RU" sz="1400" dirty="0">
                <a:solidFill>
                  <a:srgbClr val="FF0000"/>
                </a:solidFill>
              </a:rPr>
              <a:t> 982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единицы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к 2020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году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="" xmlns:a16="http://schemas.microsoft.com/office/drawing/2014/main" id="{7213700A-C71C-4D15-8B06-025C4D969445}"/>
              </a:ext>
            </a:extLst>
          </p:cNvPr>
          <p:cNvSpPr/>
          <p:nvPr/>
        </p:nvSpPr>
        <p:spPr>
          <a:xfrm>
            <a:off x="901874" y="1733913"/>
            <a:ext cx="784277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272</a:t>
            </a:r>
            <a:r>
              <a:rPr lang="ru-RU" sz="1600" b="1" dirty="0">
                <a:solidFill>
                  <a:srgbClr val="FF0000"/>
                </a:solidFill>
              </a:rPr>
              <a:t> </a:t>
            </a:r>
            <a:r>
              <a:rPr lang="ru-RU" sz="1600" b="1" dirty="0" smtClean="0">
                <a:solidFill>
                  <a:srgbClr val="FF0000"/>
                </a:solidFill>
              </a:rPr>
              <a:t>748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- внесены в Государственный каталог Музейного фонда Российской Федерации (45%)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3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rgbClr val="FF0000"/>
                </a:solidFill>
              </a:rPr>
              <a:t>+55</a:t>
            </a:r>
            <a:r>
              <a:rPr lang="ru-RU" sz="1400" dirty="0">
                <a:solidFill>
                  <a:srgbClr val="FF0000"/>
                </a:solidFill>
              </a:rPr>
              <a:t> </a:t>
            </a:r>
            <a:r>
              <a:rPr lang="ru-RU" sz="1400" dirty="0" smtClean="0">
                <a:solidFill>
                  <a:srgbClr val="FF0000"/>
                </a:solidFill>
              </a:rPr>
              <a:t>223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единицы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к 2020 году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 (9%)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7213700A-C71C-4D15-8B06-025C4D969445}"/>
              </a:ext>
            </a:extLst>
          </p:cNvPr>
          <p:cNvSpPr/>
          <p:nvPr/>
        </p:nvSpPr>
        <p:spPr>
          <a:xfrm>
            <a:off x="192063" y="848566"/>
            <a:ext cx="30083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по состоянию на 1 января 2022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года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7213700A-C71C-4D15-8B06-025C4D969445}"/>
              </a:ext>
            </a:extLst>
          </p:cNvPr>
          <p:cNvSpPr/>
          <p:nvPr/>
        </p:nvSpPr>
        <p:spPr>
          <a:xfrm>
            <a:off x="1479743" y="2287911"/>
            <a:ext cx="726490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66 </a:t>
            </a:r>
            <a:r>
              <a:rPr lang="ru-RU" sz="1600" b="1" dirty="0">
                <a:solidFill>
                  <a:srgbClr val="FF0000"/>
                </a:solidFill>
              </a:rPr>
              <a:t>048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sz="1600" b="1" dirty="0" smtClean="0">
                <a:solidFill>
                  <a:srgbClr val="FF0000"/>
                </a:solidFill>
              </a:rPr>
              <a:t>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предметов требуют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реставрации (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10,9% основного фонда)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400" dirty="0">
                <a:solidFill>
                  <a:srgbClr val="FF0000"/>
                </a:solidFill>
              </a:rPr>
              <a:t>около 660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предметов ежегодно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реставрируется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(1% от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требующих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реставрации)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7213700A-C71C-4D15-8B06-025C4D969445}"/>
              </a:ext>
            </a:extLst>
          </p:cNvPr>
          <p:cNvSpPr/>
          <p:nvPr/>
        </p:nvSpPr>
        <p:spPr>
          <a:xfrm>
            <a:off x="513471" y="2845213"/>
            <a:ext cx="85645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54 463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ru-RU" sz="1600" b="1" dirty="0" smtClean="0">
                <a:solidFill>
                  <a:srgbClr val="FF0000"/>
                </a:solidFill>
              </a:rPr>
              <a:t>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предметов экспонировалось на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музейных экспозициях и выставках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в 2021 году (8,9% основного фонда)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7213700A-C71C-4D15-8B06-025C4D969445}"/>
              </a:ext>
            </a:extLst>
          </p:cNvPr>
          <p:cNvSpPr/>
          <p:nvPr/>
        </p:nvSpPr>
        <p:spPr>
          <a:xfrm>
            <a:off x="513471" y="3226630"/>
            <a:ext cx="49850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1 015,8 тыс.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– посещений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музеев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(в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2,1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раза больше к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</a:rPr>
              <a:t>2020 </a:t>
            </a: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году)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7213700A-C71C-4D15-8B06-025C4D969445}"/>
              </a:ext>
            </a:extLst>
          </p:cNvPr>
          <p:cNvSpPr/>
          <p:nvPr/>
        </p:nvSpPr>
        <p:spPr>
          <a:xfrm>
            <a:off x="996403" y="3608047"/>
            <a:ext cx="7598651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172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экспозиции и </a:t>
            </a:r>
            <a:r>
              <a:rPr lang="ru-RU" sz="1400" dirty="0">
                <a:solidFill>
                  <a:srgbClr val="FF0000"/>
                </a:solidFill>
              </a:rPr>
              <a:t>452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 выставки.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400" dirty="0" smtClean="0">
                <a:solidFill>
                  <a:srgbClr val="FF0000"/>
                </a:solidFill>
              </a:rPr>
              <a:t>16</a:t>
            </a:r>
            <a:r>
              <a:rPr lang="ru-RU" sz="1400" dirty="0">
                <a:solidFill>
                  <a:srgbClr val="FF0000"/>
                </a:solidFill>
              </a:rPr>
              <a:t> 440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экскурсий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в 1,6 раза больше к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2020 году), </a:t>
            </a: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посетителями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экспозиций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выставок стали </a:t>
            </a:r>
            <a:r>
              <a:rPr lang="ru-RU" sz="1400" dirty="0" smtClean="0">
                <a:solidFill>
                  <a:srgbClr val="FF0000"/>
                </a:solidFill>
              </a:rPr>
              <a:t>947,9 </a:t>
            </a:r>
            <a:r>
              <a:rPr lang="ru-RU" sz="1400" dirty="0">
                <a:solidFill>
                  <a:srgbClr val="FF0000"/>
                </a:solidFill>
              </a:rPr>
              <a:t>тыс. человек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(в 2,1 раза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больше). 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691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массовое мероприятие (в 1,4 раза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больше)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ru-RU" sz="1400" dirty="0">
                <a:solidFill>
                  <a:srgbClr val="FF0000"/>
                </a:solidFill>
              </a:rPr>
              <a:t>2 278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культурно-образовательных мероприятий (в 1,6 раза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больше),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участниками которых стали </a:t>
            </a:r>
            <a:r>
              <a:rPr lang="ru-RU" sz="1400" dirty="0">
                <a:solidFill>
                  <a:srgbClr val="FF0000"/>
                </a:solidFill>
              </a:rPr>
              <a:t>67,9 тыс. человек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(в 1,3 раза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больше).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14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3CCC-DADC-4266-9289-5BC6241D464D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212526" y="1322362"/>
            <a:ext cx="8496887" cy="344490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Поиск новой концептуальной модели музея – основной стержень процесса перестройки деятельности краеведческих музеев </a:t>
            </a:r>
            <a:br>
              <a:rPr lang="ru-RU" sz="7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современных условиях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КРАЕВЕДЧЕСКИЙ </a:t>
            </a:r>
            <a:r>
              <a:rPr lang="ru-RU" sz="6200" b="1" dirty="0">
                <a:latin typeface="Arial" panose="020B0604020202020204" pitchFamily="34" charset="0"/>
                <a:cs typeface="Arial" panose="020B0604020202020204" pitchFamily="34" charset="0"/>
              </a:rPr>
              <a:t>музей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 жизни территории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формирования «культурного кода»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территории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 эффективного досуга для широкого спектра целевых аудиторий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интеграции научно-исследовательской, реставрационно-охранительной, художественно-экспозиционной и культурно-просветительной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</a:t>
            </a:r>
            <a:endParaRPr lang="ru-RU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эмоционально-чувственного «погружения» посетителя в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Наследие</a:t>
            </a:r>
            <a:endParaRPr lang="ru-RU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 </a:t>
            </a:r>
            <a:r>
              <a:rPr lang="ru-RU" sz="6200" dirty="0">
                <a:latin typeface="Arial" panose="020B0604020202020204" pitchFamily="34" charset="0"/>
                <a:cs typeface="Arial" panose="020B0604020202020204" pitchFamily="34" charset="0"/>
              </a:rPr>
              <a:t>социально-культурной </a:t>
            </a:r>
            <a:r>
              <a:rPr lang="ru-RU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</a:t>
            </a:r>
            <a:endParaRPr lang="ru-RU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66330" y="92306"/>
            <a:ext cx="8789281" cy="601882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Трансформация муниципальных музеев </a:t>
            </a:r>
            <a:endParaRPr lang="ru-RU" sz="24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9087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ый треугольник 36">
            <a:extLst>
              <a:ext uri="{FF2B5EF4-FFF2-40B4-BE49-F238E27FC236}">
                <a16:creationId xmlns="" xmlns:a16="http://schemas.microsoft.com/office/drawing/2014/main" id="{BCDC9017-C9CB-4A3A-98A2-5D036C0EF0A9}"/>
              </a:ext>
            </a:extLst>
          </p:cNvPr>
          <p:cNvSpPr/>
          <p:nvPr/>
        </p:nvSpPr>
        <p:spPr>
          <a:xfrm rot="16200000">
            <a:off x="7437419" y="3451856"/>
            <a:ext cx="1720612" cy="1662677"/>
          </a:xfrm>
          <a:prstGeom prst="rtTriangle">
            <a:avLst/>
          </a:prstGeom>
          <a:solidFill>
            <a:srgbClr val="FE9614"/>
          </a:solidFill>
          <a:ln>
            <a:solidFill>
              <a:srgbClr val="FE96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8" name="Изображение 22" descr="Coat_of_Arms_of_Arkhangelsk_oblast.svg">
            <a:extLst>
              <a:ext uri="{FF2B5EF4-FFF2-40B4-BE49-F238E27FC236}">
                <a16:creationId xmlns="" xmlns:a16="http://schemas.microsoft.com/office/drawing/2014/main" id="{F65467CC-86CC-42B1-824F-D4017F04BEF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499" y="117694"/>
            <a:ext cx="493268" cy="487341"/>
          </a:xfrm>
          <a:prstGeom prst="rect">
            <a:avLst/>
          </a:prstGeom>
        </p:spPr>
      </p:pic>
      <p:sp>
        <p:nvSpPr>
          <p:cNvPr id="38" name="Прямоугольный треугольник 37">
            <a:extLst>
              <a:ext uri="{FF2B5EF4-FFF2-40B4-BE49-F238E27FC236}">
                <a16:creationId xmlns="" xmlns:a16="http://schemas.microsoft.com/office/drawing/2014/main" id="{2AE15314-66CC-4A82-A666-9FA2F1BFFB8B}"/>
              </a:ext>
            </a:extLst>
          </p:cNvPr>
          <p:cNvSpPr/>
          <p:nvPr/>
        </p:nvSpPr>
        <p:spPr>
          <a:xfrm rot="16200000">
            <a:off x="8102023" y="4116459"/>
            <a:ext cx="1034890" cy="1019192"/>
          </a:xfrm>
          <a:prstGeom prst="rtTriangle">
            <a:avLst/>
          </a:prstGeom>
          <a:solidFill>
            <a:srgbClr val="4C85AB"/>
          </a:solidFill>
          <a:ln>
            <a:solidFill>
              <a:srgbClr val="4C8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64012" y="4861129"/>
            <a:ext cx="2133600" cy="273844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97666C-C956-4685-A2D4-41AE87A32F9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0" y="91334"/>
            <a:ext cx="9003323" cy="611310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1F497D"/>
                </a:solidFill>
                <a:latin typeface="+mj-lt"/>
              </a:rPr>
              <a:t>Текущее состояние муниципальных </a:t>
            </a:r>
            <a:r>
              <a:rPr lang="ru-RU" sz="2000" b="1" dirty="0" smtClean="0">
                <a:solidFill>
                  <a:srgbClr val="1F497D"/>
                </a:solidFill>
                <a:latin typeface="+mj-lt"/>
              </a:rPr>
              <a:t>музеев</a:t>
            </a:r>
            <a:endParaRPr lang="ru-RU" sz="2000" b="1" dirty="0">
              <a:solidFill>
                <a:srgbClr val="1F497D"/>
              </a:solidFill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5499" y="1391449"/>
            <a:ext cx="5629501" cy="286232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Недофинансирование комплектования </a:t>
            </a:r>
          </a:p>
          <a:p>
            <a:pPr marL="285750" indent="-28575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Неудовлетворительная материальная база </a:t>
            </a:r>
          </a:p>
          <a:p>
            <a:pPr marL="285750" indent="-28575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Низкий уровень информатизации библиотек </a:t>
            </a:r>
          </a:p>
          <a:p>
            <a:pPr marL="285750" indent="-28575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Сокращение времени работы библиотек</a:t>
            </a:r>
          </a:p>
          <a:p>
            <a:pPr marL="285750" indent="-28575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Удаленные территории без библиотек </a:t>
            </a:r>
          </a:p>
          <a:p>
            <a:pPr marL="285750" indent="-28575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ru-RU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Необходимость привлечения молодых кадров</a:t>
            </a:r>
          </a:p>
        </p:txBody>
      </p:sp>
      <p:pic>
        <p:nvPicPr>
          <p:cNvPr id="1026" name="Picture 2" descr="Муниципальная библиотечная система Котласского муниципального район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574" y="960768"/>
            <a:ext cx="1434290" cy="1147432"/>
          </a:xfrm>
          <a:prstGeom prst="rect">
            <a:avLst/>
          </a:prstGeom>
          <a:noFill/>
          <a:ln w="19050">
            <a:solidFill>
              <a:srgbClr val="FE961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Межпоселенческая библиотека Красноборского район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863" y="1226564"/>
            <a:ext cx="1578295" cy="1262636"/>
          </a:xfrm>
          <a:prstGeom prst="rect">
            <a:avLst/>
          </a:prstGeom>
          <a:noFill/>
          <a:ln w="19050">
            <a:solidFill>
              <a:srgbClr val="FE961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Няндомская Центральная районная библиотека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574" y="2287004"/>
            <a:ext cx="1434289" cy="1147431"/>
          </a:xfrm>
          <a:prstGeom prst="rect">
            <a:avLst/>
          </a:prstGeom>
          <a:noFill/>
          <a:ln w="19050">
            <a:solidFill>
              <a:srgbClr val="FE9614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80863" y="2686493"/>
            <a:ext cx="1551185" cy="1240948"/>
          </a:xfrm>
          <a:prstGeom prst="rect">
            <a:avLst/>
          </a:prstGeom>
          <a:ln w="19050">
            <a:solidFill>
              <a:srgbClr val="FE9614"/>
            </a:solidFill>
          </a:ln>
        </p:spPr>
      </p:pic>
    </p:spTree>
    <p:extLst>
      <p:ext uri="{BB962C8B-B14F-4D97-AF65-F5344CB8AC3E}">
        <p14:creationId xmlns:p14="http://schemas.microsoft.com/office/powerpoint/2010/main" val="356934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1316" y="764628"/>
            <a:ext cx="8974584" cy="1200329"/>
          </a:xfrm>
          <a:prstGeom prst="rect">
            <a:avLst/>
          </a:prstGeom>
          <a:noFill/>
          <a:ln>
            <a:solidFill>
              <a:srgbClr val="1F497D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Концепция </a:t>
            </a:r>
            <a:r>
              <a:rPr lang="ru-RU" b="1" dirty="0"/>
              <a:t>развития </a:t>
            </a:r>
            <a:r>
              <a:rPr lang="ru-RU" b="1" dirty="0" smtClean="0"/>
              <a:t>музейной сферы в Архангельской области до </a:t>
            </a:r>
            <a:r>
              <a:rPr lang="ru-RU" b="1" dirty="0"/>
              <a:t>2030 </a:t>
            </a:r>
            <a:r>
              <a:rPr lang="ru-RU" b="1" dirty="0" smtClean="0"/>
              <a:t>года</a:t>
            </a:r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3CCC-DADC-4266-9289-5BC6241D464D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-101603" y="91334"/>
            <a:ext cx="9703523" cy="611310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+mj-lt"/>
              </a:rPr>
              <a:t>Перспективы. Новые стратегические документы </a:t>
            </a:r>
          </a:p>
        </p:txBody>
      </p:sp>
      <p:pic>
        <p:nvPicPr>
          <p:cNvPr id="5" name="Изображение 22" descr="Coat_of_Arms_of_Arkhangelsk_oblast.svg">
            <a:extLst>
              <a:ext uri="{FF2B5EF4-FFF2-40B4-BE49-F238E27FC236}">
                <a16:creationId xmlns="" xmlns:a16="http://schemas.microsoft.com/office/drawing/2014/main" id="{F65467CC-86CC-42B1-824F-D4017F04BEF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" y="153318"/>
            <a:ext cx="493268" cy="4873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66" y="888540"/>
            <a:ext cx="952503" cy="95250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045718" y="1140589"/>
            <a:ext cx="80601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j-lt"/>
                <a:ea typeface="Calibri" panose="020F0502020204030204" pitchFamily="34" charset="0"/>
              </a:rPr>
              <a:t>Концепция </a:t>
            </a:r>
            <a:r>
              <a:rPr lang="ru-RU" sz="1200" dirty="0">
                <a:latin typeface="+mj-lt"/>
                <a:ea typeface="Calibri" panose="020F0502020204030204" pitchFamily="34" charset="0"/>
              </a:rPr>
              <a:t>направлена на </a:t>
            </a:r>
            <a:r>
              <a:rPr lang="ru-RU" sz="1200" dirty="0">
                <a:latin typeface="+mj-lt"/>
                <a:ea typeface="Calibri" panose="020F0502020204030204" pitchFamily="34" charset="0"/>
              </a:rPr>
              <a:t>расширение свободного и равного доступа граждан к музейным </a:t>
            </a:r>
            <a:r>
              <a:rPr lang="ru-RU" sz="1200" dirty="0" smtClean="0">
                <a:latin typeface="+mj-lt"/>
                <a:ea typeface="Calibri" panose="020F0502020204030204" pitchFamily="34" charset="0"/>
              </a:rPr>
              <a:t>ценностям, историко-культурному наследию региона</a:t>
            </a:r>
            <a:r>
              <a:rPr lang="ru-RU" sz="1200" dirty="0">
                <a:latin typeface="+mj-lt"/>
                <a:ea typeface="Calibri" panose="020F0502020204030204" pitchFamily="34" charset="0"/>
              </a:rPr>
              <a:t>, комплексное </a:t>
            </a:r>
            <a:r>
              <a:rPr lang="ru-RU" sz="1200" dirty="0">
                <a:latin typeface="+mj-lt"/>
                <a:ea typeface="Calibri" panose="020F0502020204030204" pitchFamily="34" charset="0"/>
              </a:rPr>
              <a:t>развитие </a:t>
            </a:r>
            <a:r>
              <a:rPr lang="ru-RU" sz="1200" dirty="0" smtClean="0">
                <a:latin typeface="+mj-lt"/>
                <a:ea typeface="Calibri" panose="020F0502020204030204" pitchFamily="34" charset="0"/>
              </a:rPr>
              <a:t>музейного </a:t>
            </a:r>
            <a:r>
              <a:rPr lang="ru-RU" sz="1200" dirty="0">
                <a:latin typeface="+mj-lt"/>
                <a:ea typeface="Calibri" panose="020F0502020204030204" pitchFamily="34" charset="0"/>
              </a:rPr>
              <a:t>дела, </a:t>
            </a:r>
            <a:r>
              <a:rPr lang="ru-RU" sz="1200" dirty="0" smtClean="0">
                <a:latin typeface="+mj-lt"/>
                <a:ea typeface="Calibri" panose="020F0502020204030204" pitchFamily="34" charset="0"/>
              </a:rPr>
              <a:t>обновление музейных экспозиций, </a:t>
            </a:r>
            <a:r>
              <a:rPr lang="ru-RU" sz="1200" dirty="0" smtClean="0">
                <a:latin typeface="+mj-lt"/>
                <a:ea typeface="Calibri" panose="020F0502020204030204" pitchFamily="34" charset="0"/>
              </a:rPr>
              <a:t>повышение привлекательности и комфортного пребывания туристов, </a:t>
            </a:r>
            <a:r>
              <a:rPr lang="ru-RU" sz="1200" dirty="0" smtClean="0">
                <a:latin typeface="+mj-lt"/>
                <a:ea typeface="Calibri" panose="020F0502020204030204" pitchFamily="34" charset="0"/>
              </a:rPr>
              <a:t>совершенствование </a:t>
            </a:r>
            <a:r>
              <a:rPr lang="ru-RU" sz="1200" dirty="0">
                <a:latin typeface="+mj-lt"/>
                <a:ea typeface="Calibri" panose="020F0502020204030204" pitchFamily="34" charset="0"/>
              </a:rPr>
              <a:t>подготовки </a:t>
            </a:r>
            <a:r>
              <a:rPr lang="ru-RU" sz="1200" dirty="0" smtClean="0">
                <a:latin typeface="+mj-lt"/>
                <a:ea typeface="Calibri" panose="020F0502020204030204" pitchFamily="34" charset="0"/>
              </a:rPr>
              <a:t>музейных </a:t>
            </a:r>
            <a:r>
              <a:rPr lang="ru-RU" sz="1200" dirty="0">
                <a:latin typeface="+mj-lt"/>
                <a:ea typeface="Calibri" panose="020F0502020204030204" pitchFamily="34" charset="0"/>
              </a:rPr>
              <a:t>кадров, внедрение информационных технологий, научного и методического обеспечения деятельности </a:t>
            </a:r>
            <a:r>
              <a:rPr lang="ru-RU" sz="1200" dirty="0" smtClean="0">
                <a:latin typeface="+mj-lt"/>
                <a:ea typeface="Calibri" panose="020F0502020204030204" pitchFamily="34" charset="0"/>
              </a:rPr>
              <a:t>музеев</a:t>
            </a:r>
            <a:endParaRPr lang="ru-RU" sz="1200" dirty="0">
              <a:latin typeface="+mj-lt"/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389072428"/>
              </p:ext>
            </p:extLst>
          </p:nvPr>
        </p:nvGraphicFramePr>
        <p:xfrm>
          <a:off x="131316" y="2133600"/>
          <a:ext cx="8974584" cy="279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5799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11636</TotalTime>
  <Words>615</Words>
  <Application>Microsoft Office PowerPoint</Application>
  <PresentationFormat>Экран (16:9)</PresentationFormat>
  <Paragraphs>99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Roboto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zhdanova.ms</dc:creator>
  <cp:lastModifiedBy>Гурьева Ирина Павловна</cp:lastModifiedBy>
  <cp:revision>1032</cp:revision>
  <dcterms:created xsi:type="dcterms:W3CDTF">2020-04-28T08:52:38Z</dcterms:created>
  <dcterms:modified xsi:type="dcterms:W3CDTF">2022-06-07T14:38:53Z</dcterms:modified>
</cp:coreProperties>
</file>