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57" r:id="rId2"/>
    <p:sldId id="262" r:id="rId3"/>
    <p:sldId id="263" r:id="rId4"/>
    <p:sldId id="264" r:id="rId5"/>
    <p:sldId id="315" r:id="rId6"/>
    <p:sldId id="265" r:id="rId7"/>
    <p:sldId id="274" r:id="rId8"/>
    <p:sldId id="275" r:id="rId9"/>
    <p:sldId id="280" r:id="rId10"/>
    <p:sldId id="283" r:id="rId11"/>
    <p:sldId id="285" r:id="rId12"/>
    <p:sldId id="272" r:id="rId13"/>
    <p:sldId id="268" r:id="rId14"/>
    <p:sldId id="269" r:id="rId15"/>
    <p:sldId id="277" r:id="rId16"/>
    <p:sldId id="270" r:id="rId17"/>
    <p:sldId id="276" r:id="rId18"/>
    <p:sldId id="311" r:id="rId19"/>
    <p:sldId id="284" r:id="rId20"/>
    <p:sldId id="271" r:id="rId21"/>
    <p:sldId id="281" r:id="rId22"/>
    <p:sldId id="273" r:id="rId23"/>
    <p:sldId id="278" r:id="rId24"/>
    <p:sldId id="279" r:id="rId25"/>
    <p:sldId id="282" r:id="rId26"/>
    <p:sldId id="316" r:id="rId27"/>
    <p:sldId id="314" r:id="rId2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howGuides="1">
      <p:cViewPr varScale="1">
        <p:scale>
          <a:sx n="70" d="100"/>
          <a:sy n="70" d="100"/>
        </p:scale>
        <p:origin x="1386" y="12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EE487D-20E4-4DC7-A3F0-6EAF693D9F4C}" type="datetimeFigureOut">
              <a:rPr lang="ru-RU" smtClean="0"/>
              <a:t>01.06.2022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B9436F-30EC-42A0-A0FE-BCC260CADC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52304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6D888-70DE-43EF-A2B6-EF66B95D67F8}" type="datetimeFigureOut">
              <a:rPr lang="ru-RU" smtClean="0"/>
              <a:t>01.06.2022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4280D-F88E-45E5-BFD1-C34F3DF238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34107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6D888-70DE-43EF-A2B6-EF66B95D67F8}" type="datetimeFigureOut">
              <a:rPr lang="ru-RU" smtClean="0"/>
              <a:t>01.06.2022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4280D-F88E-45E5-BFD1-C34F3DF238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46919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6D888-70DE-43EF-A2B6-EF66B95D67F8}" type="datetimeFigureOut">
              <a:rPr lang="ru-RU" smtClean="0"/>
              <a:t>01.06.2022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4280D-F88E-45E5-BFD1-C34F3DF238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26972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6D888-70DE-43EF-A2B6-EF66B95D67F8}" type="datetimeFigureOut">
              <a:rPr lang="ru-RU" smtClean="0"/>
              <a:t>01.06.2022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4280D-F88E-45E5-BFD1-C34F3DF238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00665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6D888-70DE-43EF-A2B6-EF66B95D67F8}" type="datetimeFigureOut">
              <a:rPr lang="ru-RU" smtClean="0"/>
              <a:t>01.06.2022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4280D-F88E-45E5-BFD1-C34F3DF238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83710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6D888-70DE-43EF-A2B6-EF66B95D67F8}" type="datetimeFigureOut">
              <a:rPr lang="ru-RU" smtClean="0"/>
              <a:t>01.06.2022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4280D-F88E-45E5-BFD1-C34F3DF238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72895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6D888-70DE-43EF-A2B6-EF66B95D67F8}" type="datetimeFigureOut">
              <a:rPr lang="ru-RU" smtClean="0"/>
              <a:t>01.06.2022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4280D-F88E-45E5-BFD1-C34F3DF238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4240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6D888-70DE-43EF-A2B6-EF66B95D67F8}" type="datetimeFigureOut">
              <a:rPr lang="ru-RU" smtClean="0"/>
              <a:t>01.06.2022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4280D-F88E-45E5-BFD1-C34F3DF238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86174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6D888-70DE-43EF-A2B6-EF66B95D67F8}" type="datetimeFigureOut">
              <a:rPr lang="ru-RU" smtClean="0"/>
              <a:t>01.06.2022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4280D-F88E-45E5-BFD1-C34F3DF238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52308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6D888-70DE-43EF-A2B6-EF66B95D67F8}" type="datetimeFigureOut">
              <a:rPr lang="ru-RU" smtClean="0"/>
              <a:t>01.06.2022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4280D-F88E-45E5-BFD1-C34F3DF238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70686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6D888-70DE-43EF-A2B6-EF66B95D67F8}" type="datetimeFigureOut">
              <a:rPr lang="ru-RU" smtClean="0"/>
              <a:t>01.06.2022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4280D-F88E-45E5-BFD1-C34F3DF238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31117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66D888-70DE-43EF-A2B6-EF66B95D67F8}" type="datetimeFigureOut">
              <a:rPr lang="ru-RU" smtClean="0"/>
              <a:t>01.06.2022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94280D-F88E-45E5-BFD1-C34F3DF238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68209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2.jpeg"/><Relationship Id="rId7" Type="http://schemas.microsoft.com/office/2007/relationships/hdphoto" Target="../media/hdphoto2.wdp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microsoft.com/office/2007/relationships/hdphoto" Target="../media/hdphoto1.wdp"/><Relationship Id="rId4" Type="http://schemas.openxmlformats.org/officeDocument/2006/relationships/image" Target="../media/image3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g"/><Relationship Id="rId5" Type="http://schemas.openxmlformats.org/officeDocument/2006/relationships/image" Target="../media/image39.jpeg"/><Relationship Id="rId4" Type="http://schemas.openxmlformats.org/officeDocument/2006/relationships/image" Target="../media/image38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7" Type="http://schemas.openxmlformats.org/officeDocument/2006/relationships/image" Target="../media/image49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57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g"/><Relationship Id="rId5" Type="http://schemas.microsoft.com/office/2007/relationships/hdphoto" Target="../media/hdphoto3.wdp"/><Relationship Id="rId4" Type="http://schemas.openxmlformats.org/officeDocument/2006/relationships/image" Target="../media/image5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6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7" Type="http://schemas.openxmlformats.org/officeDocument/2006/relationships/image" Target="../media/image70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jpeg"/><Relationship Id="rId5" Type="http://schemas.openxmlformats.org/officeDocument/2006/relationships/image" Target="../media/image78.jpg"/><Relationship Id="rId4" Type="http://schemas.openxmlformats.org/officeDocument/2006/relationships/image" Target="../media/image77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15" r="11077"/>
          <a:stretch/>
        </p:blipFill>
        <p:spPr>
          <a:xfrm>
            <a:off x="0" y="-21751"/>
            <a:ext cx="9144000" cy="6858000"/>
          </a:xfrm>
          <a:prstGeom prst="rect">
            <a:avLst/>
          </a:prstGeom>
          <a:ln w="57150">
            <a:solidFill>
              <a:schemeClr val="accent6">
                <a:lumMod val="60000"/>
                <a:lumOff val="40000"/>
              </a:schemeClr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1231" y="261691"/>
            <a:ext cx="3813071" cy="568758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0392" y="44624"/>
            <a:ext cx="884636" cy="1429488"/>
          </a:xfrm>
          <a:prstGeom prst="rect">
            <a:avLst/>
          </a:prstGeom>
        </p:spPr>
      </p:pic>
      <p:sp>
        <p:nvSpPr>
          <p:cNvPr id="20" name="Подзаголовок 4"/>
          <p:cNvSpPr>
            <a:spLocks noGrp="1"/>
          </p:cNvSpPr>
          <p:nvPr>
            <p:ph type="subTitle" idx="1"/>
          </p:nvPr>
        </p:nvSpPr>
        <p:spPr>
          <a:xfrm>
            <a:off x="3707904" y="5680418"/>
            <a:ext cx="5277124" cy="700910"/>
          </a:xfrm>
        </p:spPr>
        <p:txBody>
          <a:bodyPr>
            <a:normAutofit fontScale="85000" lnSpcReduction="20000"/>
          </a:bodyPr>
          <a:lstStyle/>
          <a:p>
            <a:pPr algn="r">
              <a:defRPr/>
            </a:pPr>
            <a:r>
              <a:rPr lang="ru-RU" sz="1800" b="1" i="1" dirty="0" smtClean="0">
                <a:solidFill>
                  <a:schemeClr val="tx1"/>
                </a:solidFill>
                <a:latin typeface="Cambria" panose="02040503050406030204" pitchFamily="18" charset="0"/>
                <a:cs typeface="Arial" pitchFamily="34" charset="0"/>
              </a:rPr>
              <a:t>Управление культуры, туризма и по делам молодежи администрации Вельского муниципального района Архангельской области</a:t>
            </a:r>
            <a:endParaRPr lang="ru-RU" sz="1800" b="1" i="1" dirty="0">
              <a:solidFill>
                <a:schemeClr val="tx1"/>
              </a:solidFill>
              <a:latin typeface="Cambria" panose="02040503050406030204" pitchFamily="18" charset="0"/>
              <a:cs typeface="Arial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1727176" y="2006949"/>
            <a:ext cx="7416824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yril" pitchFamily="2" charset="0"/>
                <a:cs typeface="Arial" pitchFamily="34" charset="0"/>
              </a:rPr>
              <a:t>«Креативные индустрии в сфере культуры в Вельском муниципальном районе»</a:t>
            </a:r>
            <a:endParaRPr lang="ru-RU" sz="4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yril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57135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15" r="11077"/>
          <a:stretch/>
        </p:blipFill>
        <p:spPr>
          <a:xfrm>
            <a:off x="0" y="-23093"/>
            <a:ext cx="9144000" cy="6858000"/>
          </a:xfrm>
          <a:prstGeom prst="rect">
            <a:avLst/>
          </a:prstGeom>
          <a:ln w="57150">
            <a:solidFill>
              <a:schemeClr val="accent6">
                <a:lumMod val="60000"/>
                <a:lumOff val="40000"/>
              </a:schemeClr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2124" y="25285"/>
            <a:ext cx="4356100" cy="32670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851" y="3428999"/>
            <a:ext cx="4277984" cy="32084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565" y="99392"/>
            <a:ext cx="4055435" cy="30415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16" y="3318561"/>
            <a:ext cx="4460169" cy="33451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4399" y="49271"/>
            <a:ext cx="4356100" cy="32670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23378"/>
            <a:ext cx="4055435" cy="30415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342547"/>
            <a:ext cx="4460169" cy="33451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extBox 12"/>
          <p:cNvSpPr txBox="1">
            <a:spLocks noChangeArrowheads="1"/>
          </p:cNvSpPr>
          <p:nvPr/>
        </p:nvSpPr>
        <p:spPr bwMode="auto">
          <a:xfrm>
            <a:off x="2134766" y="2551837"/>
            <a:ext cx="5544616" cy="175432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spcAft>
                <a:spcPts val="600"/>
              </a:spcAft>
              <a:buFont typeface="Arial" pitchFamily="34" charset="0"/>
              <a:defRPr sz="20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3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Изучение росписи профессионалами и любителями</a:t>
            </a:r>
            <a:endParaRPr lang="ru-RU" altLang="ru-RU" sz="3000" b="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18103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15" r="11077"/>
          <a:stretch/>
        </p:blipFill>
        <p:spPr>
          <a:xfrm>
            <a:off x="0" y="-23093"/>
            <a:ext cx="9144000" cy="6858000"/>
          </a:xfrm>
          <a:prstGeom prst="rect">
            <a:avLst/>
          </a:prstGeom>
          <a:ln w="57150">
            <a:solidFill>
              <a:schemeClr val="accent6">
                <a:lumMod val="60000"/>
                <a:lumOff val="40000"/>
              </a:schemeClr>
            </a:solidFill>
          </a:ln>
        </p:spPr>
      </p:pic>
      <p:sp>
        <p:nvSpPr>
          <p:cNvPr id="3" name="TextBox 12"/>
          <p:cNvSpPr txBox="1">
            <a:spLocks noChangeArrowheads="1"/>
          </p:cNvSpPr>
          <p:nvPr/>
        </p:nvSpPr>
        <p:spPr bwMode="auto">
          <a:xfrm>
            <a:off x="107504" y="44624"/>
            <a:ext cx="396043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spcAft>
                <a:spcPts val="600"/>
              </a:spcAft>
              <a:buFont typeface="Arial" pitchFamily="34" charset="0"/>
              <a:defRPr sz="20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3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Популяризация!</a:t>
            </a:r>
            <a:endParaRPr lang="ru-RU" altLang="ru-RU" sz="3000" b="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604" y="908719"/>
            <a:ext cx="8748972" cy="5832647"/>
          </a:xfrm>
          <a:prstGeom prst="rect">
            <a:avLst/>
          </a:prstGeom>
        </p:spPr>
      </p:pic>
      <p:sp>
        <p:nvSpPr>
          <p:cNvPr id="5" name="TextBox 12"/>
          <p:cNvSpPr txBox="1">
            <a:spLocks noChangeArrowheads="1"/>
          </p:cNvSpPr>
          <p:nvPr/>
        </p:nvSpPr>
        <p:spPr bwMode="auto">
          <a:xfrm>
            <a:off x="3875509" y="19983"/>
            <a:ext cx="5292080" cy="129266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spcAft>
                <a:spcPts val="600"/>
              </a:spcAft>
              <a:buFont typeface="Arial" pitchFamily="34" charset="0"/>
              <a:defRPr sz="20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2600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Уникальные для области массовые мастер-классы по свободно-кистевой росписи.</a:t>
            </a:r>
            <a:endParaRPr lang="ru-RU" altLang="ru-RU" sz="2600" b="0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18103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15" r="11077"/>
          <a:stretch/>
        </p:blipFill>
        <p:spPr>
          <a:xfrm>
            <a:off x="69404" y="5879"/>
            <a:ext cx="9144000" cy="6858000"/>
          </a:xfrm>
          <a:prstGeom prst="rect">
            <a:avLst/>
          </a:prstGeom>
          <a:ln w="57150">
            <a:solidFill>
              <a:schemeClr val="accent6">
                <a:lumMod val="60000"/>
                <a:lumOff val="40000"/>
              </a:schemeClr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42"/>
          <a:stretch/>
        </p:blipFill>
        <p:spPr>
          <a:xfrm>
            <a:off x="0" y="810839"/>
            <a:ext cx="3086595" cy="4936779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4401" y="-12030"/>
            <a:ext cx="3288078" cy="36151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4401" y="3197455"/>
            <a:ext cx="3216071" cy="36950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5879"/>
            <a:ext cx="5218550" cy="66462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967970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15" r="11077"/>
          <a:stretch/>
        </p:blipFill>
        <p:spPr>
          <a:xfrm>
            <a:off x="34192" y="0"/>
            <a:ext cx="9144000" cy="6858000"/>
          </a:xfrm>
          <a:prstGeom prst="rect">
            <a:avLst/>
          </a:prstGeom>
          <a:ln w="57150">
            <a:solidFill>
              <a:schemeClr val="accent6">
                <a:lumMod val="60000"/>
                <a:lumOff val="40000"/>
              </a:schemeClr>
            </a:solidFill>
          </a:ln>
        </p:spPr>
      </p:pic>
      <p:sp>
        <p:nvSpPr>
          <p:cNvPr id="2" name="Прямоугольник 1"/>
          <p:cNvSpPr/>
          <p:nvPr/>
        </p:nvSpPr>
        <p:spPr>
          <a:xfrm>
            <a:off x="1619672" y="165298"/>
            <a:ext cx="54726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spcAft>
                <a:spcPct val="0"/>
              </a:spcAft>
            </a:pPr>
            <a:r>
              <a:rPr lang="ru-RU" sz="32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Творческое село - ПЕЖМА</a:t>
            </a:r>
            <a:endParaRPr lang="ru-RU" altLang="ru-RU" sz="3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052736"/>
            <a:ext cx="8137788" cy="5423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7970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15" r="11077"/>
          <a:stretch/>
        </p:blipFill>
        <p:spPr>
          <a:xfrm>
            <a:off x="0" y="-23093"/>
            <a:ext cx="9144000" cy="6858000"/>
          </a:xfrm>
          <a:prstGeom prst="rect">
            <a:avLst/>
          </a:prstGeom>
          <a:ln w="57150">
            <a:solidFill>
              <a:schemeClr val="accent6">
                <a:lumMod val="60000"/>
                <a:lumOff val="40000"/>
              </a:schemeClr>
            </a:solidFill>
          </a:ln>
        </p:spPr>
      </p:pic>
      <p:sp>
        <p:nvSpPr>
          <p:cNvPr id="3" name="Прямоугольник 2"/>
          <p:cNvSpPr/>
          <p:nvPr/>
        </p:nvSpPr>
        <p:spPr>
          <a:xfrm>
            <a:off x="1763688" y="332656"/>
            <a:ext cx="60636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Изба-музей </a:t>
            </a:r>
            <a:r>
              <a:rPr lang="ru-RU" sz="3200" b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«</a:t>
            </a:r>
            <a:r>
              <a:rPr lang="ru-RU" sz="3200" b="1" dirty="0" err="1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Скалинка</a:t>
            </a:r>
            <a:r>
              <a:rPr lang="ru-RU" sz="3200" b="1" dirty="0" smtClean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» </a:t>
            </a:r>
            <a:endParaRPr lang="ru-RU" sz="3200" b="1" dirty="0">
              <a:solidFill>
                <a:srgbClr val="FF000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271" y="3817607"/>
            <a:ext cx="5364088" cy="30173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225" y="919072"/>
            <a:ext cx="4229751" cy="333568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6282" y="917431"/>
            <a:ext cx="3367171" cy="3364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7970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15" r="11077"/>
          <a:stretch/>
        </p:blipFill>
        <p:spPr>
          <a:xfrm>
            <a:off x="0" y="-23093"/>
            <a:ext cx="9144000" cy="6858000"/>
          </a:xfrm>
          <a:prstGeom prst="rect">
            <a:avLst/>
          </a:prstGeom>
          <a:ln w="57150">
            <a:solidFill>
              <a:schemeClr val="accent6">
                <a:lumMod val="60000"/>
                <a:lumOff val="40000"/>
              </a:schemeClr>
            </a:solidFill>
          </a:ln>
        </p:spPr>
      </p:pic>
      <p:sp>
        <p:nvSpPr>
          <p:cNvPr id="2" name="Прямоугольник 1"/>
          <p:cNvSpPr/>
          <p:nvPr/>
        </p:nvSpPr>
        <p:spPr>
          <a:xfrm>
            <a:off x="899592" y="260648"/>
            <a:ext cx="678683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spcAft>
                <a:spcPct val="0"/>
              </a:spcAft>
            </a:pPr>
            <a:r>
              <a:rPr lang="ru-RU" sz="3200" b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Пежемская</a:t>
            </a:r>
            <a:r>
              <a:rPr lang="ru-RU" sz="32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вкуснятина</a:t>
            </a:r>
            <a:endParaRPr lang="ru-RU" altLang="ru-RU" sz="3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101904"/>
            <a:ext cx="3749682" cy="211107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1452" y="980728"/>
            <a:ext cx="4032448" cy="302433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823" y="3469456"/>
            <a:ext cx="2638297" cy="175974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4293096"/>
            <a:ext cx="3535836" cy="235840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4759312"/>
            <a:ext cx="2879577" cy="1920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3550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15" r="11077"/>
          <a:stretch/>
        </p:blipFill>
        <p:spPr>
          <a:xfrm>
            <a:off x="0" y="-23093"/>
            <a:ext cx="9144000" cy="6858000"/>
          </a:xfrm>
          <a:prstGeom prst="rect">
            <a:avLst/>
          </a:prstGeom>
          <a:ln w="57150">
            <a:solidFill>
              <a:schemeClr val="accent6">
                <a:lumMod val="60000"/>
                <a:lumOff val="40000"/>
              </a:schemeClr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8641"/>
            <a:ext cx="4538277" cy="302433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5843" y="202558"/>
            <a:ext cx="3991178" cy="299650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375" y="3573016"/>
            <a:ext cx="4213604" cy="302433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7789" y="3645024"/>
            <a:ext cx="4059943" cy="2880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7970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15" r="11077"/>
          <a:stretch/>
        </p:blipFill>
        <p:spPr>
          <a:xfrm>
            <a:off x="0" y="-23093"/>
            <a:ext cx="9144000" cy="6858000"/>
          </a:xfrm>
          <a:prstGeom prst="rect">
            <a:avLst/>
          </a:prstGeom>
          <a:ln w="57150">
            <a:solidFill>
              <a:schemeClr val="accent6">
                <a:lumMod val="60000"/>
                <a:lumOff val="40000"/>
              </a:schemeClr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42"/>
          <a:stretch/>
        </p:blipFill>
        <p:spPr>
          <a:xfrm>
            <a:off x="0" y="810839"/>
            <a:ext cx="3086595" cy="4936779"/>
          </a:xfrm>
          <a:prstGeom prst="rect">
            <a:avLst/>
          </a:prstGeom>
        </p:spPr>
      </p:pic>
      <p:sp>
        <p:nvSpPr>
          <p:cNvPr id="6" name="TextBox 12"/>
          <p:cNvSpPr txBox="1">
            <a:spLocks noChangeArrowheads="1"/>
          </p:cNvSpPr>
          <p:nvPr/>
        </p:nvSpPr>
        <p:spPr bwMode="auto">
          <a:xfrm>
            <a:off x="241684" y="46365"/>
            <a:ext cx="892439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spcAft>
                <a:spcPts val="600"/>
              </a:spcAft>
              <a:buFont typeface="Arial" pitchFamily="34" charset="0"/>
              <a:defRPr sz="20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3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ЦТНК «Берендей» - «</a:t>
            </a:r>
            <a:r>
              <a:rPr lang="ru-RU" altLang="ru-RU" sz="36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Важская</a:t>
            </a:r>
            <a:r>
              <a:rPr lang="ru-RU" altLang="ru-RU" sz="3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слобода»</a:t>
            </a:r>
            <a:r>
              <a:rPr lang="ru-RU" altLang="ru-RU" sz="3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!</a:t>
            </a:r>
            <a:endParaRPr lang="ru-RU" altLang="ru-RU" sz="3000" b="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11" y="3573017"/>
            <a:ext cx="4613183" cy="30757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9591" y="655687"/>
            <a:ext cx="4120881" cy="27461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4365" y="3601567"/>
            <a:ext cx="3998006" cy="26642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645835"/>
            <a:ext cx="4392488" cy="29271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960177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15" r="11077"/>
          <a:stretch/>
        </p:blipFill>
        <p:spPr>
          <a:xfrm>
            <a:off x="0" y="-23093"/>
            <a:ext cx="9144000" cy="6858000"/>
          </a:xfrm>
          <a:prstGeom prst="rect">
            <a:avLst/>
          </a:prstGeom>
          <a:ln w="57150">
            <a:solidFill>
              <a:schemeClr val="accent6">
                <a:lumMod val="60000"/>
                <a:lumOff val="40000"/>
              </a:schemeClr>
            </a:solidFill>
          </a:ln>
        </p:spPr>
      </p:pic>
      <p:sp>
        <p:nvSpPr>
          <p:cNvPr id="6" name="TextBox 12"/>
          <p:cNvSpPr txBox="1">
            <a:spLocks noChangeArrowheads="1"/>
          </p:cNvSpPr>
          <p:nvPr/>
        </p:nvSpPr>
        <p:spPr bwMode="auto">
          <a:xfrm>
            <a:off x="539552" y="44624"/>
            <a:ext cx="813690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spcAft>
                <a:spcPts val="600"/>
              </a:spcAft>
              <a:buFont typeface="Arial" pitchFamily="34" charset="0"/>
              <a:defRPr sz="20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3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Туристическая привлекательность!</a:t>
            </a:r>
            <a:endParaRPr lang="ru-RU" altLang="ru-RU" sz="3000" b="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548680"/>
            <a:ext cx="3999532" cy="29996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763285"/>
            <a:ext cx="4566840" cy="30445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56" t="5361" b="5749"/>
          <a:stretch/>
        </p:blipFill>
        <p:spPr>
          <a:xfrm>
            <a:off x="5076056" y="764704"/>
            <a:ext cx="3931230" cy="51125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976668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15" r="11077"/>
          <a:stretch/>
        </p:blipFill>
        <p:spPr>
          <a:xfrm>
            <a:off x="0" y="-23093"/>
            <a:ext cx="9144000" cy="6858000"/>
          </a:xfrm>
          <a:prstGeom prst="rect">
            <a:avLst/>
          </a:prstGeom>
          <a:ln w="57150">
            <a:solidFill>
              <a:schemeClr val="accent6">
                <a:lumMod val="60000"/>
                <a:lumOff val="40000"/>
              </a:schemeClr>
            </a:solidFill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60648"/>
            <a:ext cx="4329094" cy="57721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12"/>
          <p:cNvSpPr txBox="1">
            <a:spLocks noChangeArrowheads="1"/>
          </p:cNvSpPr>
          <p:nvPr/>
        </p:nvSpPr>
        <p:spPr bwMode="auto">
          <a:xfrm>
            <a:off x="4571999" y="376203"/>
            <a:ext cx="4394579" cy="4728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spcAft>
                <a:spcPts val="600"/>
              </a:spcAft>
              <a:buFont typeface="Arial" pitchFamily="34" charset="0"/>
              <a:defRPr sz="20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3000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Появление мастерских, кружков, клубов: «Палитра </a:t>
            </a:r>
            <a:r>
              <a:rPr lang="ru-RU" altLang="ru-RU" sz="3000" dirty="0" err="1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Поважья</a:t>
            </a:r>
            <a:r>
              <a:rPr lang="ru-RU" altLang="ru-RU" sz="3000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», «</a:t>
            </a:r>
            <a:r>
              <a:rPr lang="ru-RU" altLang="ru-RU" sz="3000" dirty="0" err="1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Важская</a:t>
            </a:r>
            <a:r>
              <a:rPr lang="ru-RU" altLang="ru-RU" sz="3000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роспись», «Узорочье </a:t>
            </a:r>
            <a:r>
              <a:rPr lang="ru-RU" altLang="ru-RU" sz="3000" dirty="0" err="1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Поважья</a:t>
            </a:r>
            <a:r>
              <a:rPr lang="ru-RU" altLang="ru-RU" sz="3000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», «Мастерская Ирины».  Общая численность студийцев – более 100 человек,  обучающихся мастерству.</a:t>
            </a:r>
            <a:endParaRPr lang="ru-RU" altLang="ru-RU" sz="3000" b="0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18103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15" r="11077"/>
          <a:stretch/>
        </p:blipFill>
        <p:spPr>
          <a:xfrm>
            <a:off x="0" y="-23093"/>
            <a:ext cx="9144000" cy="6858000"/>
          </a:xfrm>
          <a:prstGeom prst="rect">
            <a:avLst/>
          </a:prstGeom>
          <a:ln w="57150">
            <a:solidFill>
              <a:schemeClr val="accent6">
                <a:lumMod val="60000"/>
                <a:lumOff val="40000"/>
              </a:schemeClr>
            </a:solidFill>
          </a:ln>
        </p:spPr>
      </p:pic>
      <p:sp>
        <p:nvSpPr>
          <p:cNvPr id="6" name="TextBox 12"/>
          <p:cNvSpPr txBox="1">
            <a:spLocks noChangeArrowheads="1"/>
          </p:cNvSpPr>
          <p:nvPr/>
        </p:nvSpPr>
        <p:spPr bwMode="auto">
          <a:xfrm>
            <a:off x="971600" y="476672"/>
            <a:ext cx="7776864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spcAft>
                <a:spcPts val="600"/>
              </a:spcAft>
              <a:buFont typeface="Arial" pitchFamily="34" charset="0"/>
              <a:defRPr sz="20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Платформа </a:t>
            </a:r>
            <a:r>
              <a:rPr lang="ru-RU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Живоенаследие.рф</a:t>
            </a:r>
            <a:r>
              <a:rPr lang="ru-RU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выпустил каталог «Креативные практики оживления культурного наследия. Топ-100</a:t>
            </a:r>
            <a:r>
              <a:rPr lang="ru-RU" sz="3200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» </a:t>
            </a:r>
            <a:endParaRPr lang="ru-RU" altLang="ru-RU" sz="3000" b="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12" y="2926443"/>
            <a:ext cx="4015292" cy="301481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370" y="2926443"/>
            <a:ext cx="4024094" cy="3021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0978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15" r="11077"/>
          <a:stretch/>
        </p:blipFill>
        <p:spPr>
          <a:xfrm>
            <a:off x="0" y="-23093"/>
            <a:ext cx="9144000" cy="6858000"/>
          </a:xfrm>
          <a:prstGeom prst="rect">
            <a:avLst/>
          </a:prstGeom>
          <a:ln w="57150">
            <a:solidFill>
              <a:schemeClr val="accent6">
                <a:lumMod val="60000"/>
                <a:lumOff val="40000"/>
              </a:schemeClr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42"/>
          <a:stretch/>
        </p:blipFill>
        <p:spPr>
          <a:xfrm>
            <a:off x="0" y="810839"/>
            <a:ext cx="3086595" cy="493677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4226" y="260648"/>
            <a:ext cx="2008167" cy="357301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0820" y="260648"/>
            <a:ext cx="3203721" cy="427162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3483812"/>
            <a:ext cx="1852792" cy="329656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6761" y="3495817"/>
            <a:ext cx="3009586" cy="3309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7970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15" r="11077"/>
          <a:stretch/>
        </p:blipFill>
        <p:spPr>
          <a:xfrm>
            <a:off x="0" y="-90559"/>
            <a:ext cx="9144000" cy="6858000"/>
          </a:xfrm>
          <a:prstGeom prst="rect">
            <a:avLst/>
          </a:prstGeom>
          <a:ln w="57150">
            <a:solidFill>
              <a:schemeClr val="accent6">
                <a:lumMod val="60000"/>
                <a:lumOff val="40000"/>
              </a:schemeClr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028" y="993410"/>
            <a:ext cx="4315972" cy="2427734"/>
          </a:xfrm>
          <a:prstGeom prst="rect">
            <a:avLst/>
          </a:prstGeom>
        </p:spPr>
      </p:pic>
      <p:sp>
        <p:nvSpPr>
          <p:cNvPr id="5" name="TextBox 12"/>
          <p:cNvSpPr txBox="1">
            <a:spLocks noChangeArrowheads="1"/>
          </p:cNvSpPr>
          <p:nvPr/>
        </p:nvSpPr>
        <p:spPr bwMode="auto">
          <a:xfrm>
            <a:off x="539552" y="44624"/>
            <a:ext cx="813690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spcAft>
                <a:spcPts val="600"/>
              </a:spcAft>
              <a:buFont typeface="Arial" pitchFamily="34" charset="0"/>
              <a:defRPr sz="20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3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Дом ремесел в с. Долматово</a:t>
            </a:r>
            <a:endParaRPr lang="ru-RU" altLang="ru-RU" sz="3000" b="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1" y="993410"/>
            <a:ext cx="3360725" cy="252054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374" y="3633040"/>
            <a:ext cx="2350801" cy="313440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7271" y="4049702"/>
            <a:ext cx="2915816" cy="218686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3738091"/>
            <a:ext cx="1800200" cy="2859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4722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15" r="11077"/>
          <a:stretch/>
        </p:blipFill>
        <p:spPr>
          <a:xfrm>
            <a:off x="0" y="-23093"/>
            <a:ext cx="9144000" cy="6858000"/>
          </a:xfrm>
          <a:prstGeom prst="rect">
            <a:avLst/>
          </a:prstGeom>
          <a:ln w="57150">
            <a:solidFill>
              <a:schemeClr val="accent6">
                <a:lumMod val="60000"/>
                <a:lumOff val="40000"/>
              </a:schemeClr>
            </a:solidFill>
          </a:ln>
        </p:spPr>
      </p:pic>
      <p:sp>
        <p:nvSpPr>
          <p:cNvPr id="5" name="TextBox 12"/>
          <p:cNvSpPr txBox="1">
            <a:spLocks noChangeArrowheads="1"/>
          </p:cNvSpPr>
          <p:nvPr/>
        </p:nvSpPr>
        <p:spPr bwMode="auto">
          <a:xfrm>
            <a:off x="539552" y="44624"/>
            <a:ext cx="813690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spcAft>
                <a:spcPts val="600"/>
              </a:spcAft>
              <a:buFont typeface="Arial" pitchFamily="34" charset="0"/>
              <a:defRPr sz="20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3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Студия моды «Ирина»</a:t>
            </a:r>
            <a:endParaRPr lang="ru-RU" altLang="ru-RU" sz="3000" b="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36" y="911025"/>
            <a:ext cx="8567936" cy="5642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7970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15" r="11077"/>
          <a:stretch/>
        </p:blipFill>
        <p:spPr>
          <a:xfrm>
            <a:off x="0" y="-23093"/>
            <a:ext cx="9144000" cy="6858000"/>
          </a:xfrm>
          <a:prstGeom prst="rect">
            <a:avLst/>
          </a:prstGeom>
          <a:ln w="57150">
            <a:solidFill>
              <a:schemeClr val="accent6">
                <a:lumMod val="60000"/>
                <a:lumOff val="40000"/>
              </a:schemeClr>
            </a:solidFill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6632"/>
            <a:ext cx="5571530" cy="371435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3140968"/>
            <a:ext cx="4320153" cy="354725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5034" y="75492"/>
            <a:ext cx="2206501" cy="296689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3957741"/>
            <a:ext cx="1964674" cy="2780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16746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15" r="11077"/>
          <a:stretch/>
        </p:blipFill>
        <p:spPr>
          <a:xfrm>
            <a:off x="0" y="-23093"/>
            <a:ext cx="9144000" cy="6858000"/>
          </a:xfrm>
          <a:prstGeom prst="rect">
            <a:avLst/>
          </a:prstGeom>
          <a:ln w="57150">
            <a:solidFill>
              <a:schemeClr val="accent6">
                <a:lumMod val="60000"/>
                <a:lumOff val="40000"/>
              </a:schemeClr>
            </a:solidFill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25446"/>
            <a:ext cx="5432255" cy="318296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3114185"/>
            <a:ext cx="5436096" cy="362264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211408"/>
            <a:ext cx="3501417" cy="233427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6553" y="580024"/>
            <a:ext cx="3270652" cy="2179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16746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15" r="11077"/>
          <a:stretch/>
        </p:blipFill>
        <p:spPr>
          <a:xfrm>
            <a:off x="30940" y="-20632"/>
            <a:ext cx="9144000" cy="6858000"/>
          </a:xfrm>
          <a:prstGeom prst="rect">
            <a:avLst/>
          </a:prstGeom>
          <a:ln w="57150">
            <a:solidFill>
              <a:schemeClr val="accent6">
                <a:lumMod val="60000"/>
                <a:lumOff val="40000"/>
              </a:schemeClr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42"/>
          <a:stretch/>
        </p:blipFill>
        <p:spPr>
          <a:xfrm>
            <a:off x="0" y="0"/>
            <a:ext cx="1916045" cy="3064571"/>
          </a:xfrm>
          <a:prstGeom prst="rect">
            <a:avLst/>
          </a:prstGeom>
        </p:spPr>
      </p:pic>
      <p:sp>
        <p:nvSpPr>
          <p:cNvPr id="10" name="TextBox 12"/>
          <p:cNvSpPr txBox="1">
            <a:spLocks noChangeArrowheads="1"/>
          </p:cNvSpPr>
          <p:nvPr/>
        </p:nvSpPr>
        <p:spPr bwMode="auto">
          <a:xfrm>
            <a:off x="539552" y="44624"/>
            <a:ext cx="813690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spcAft>
                <a:spcPts val="600"/>
              </a:spcAft>
              <a:buFont typeface="Arial" pitchFamily="34" charset="0"/>
              <a:defRPr sz="20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3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Туристические маршруты:</a:t>
            </a:r>
            <a:endParaRPr lang="ru-RU" altLang="ru-RU" sz="3000" b="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916045" y="1052736"/>
            <a:ext cx="6832419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spcBef>
                <a:spcPct val="0"/>
              </a:spcBef>
              <a:spcAft>
                <a:spcPct val="0"/>
              </a:spcAft>
              <a:buAutoNum type="arabicPeriod"/>
            </a:pPr>
            <a:r>
              <a:rPr lang="ru-RU" altLang="ru-RU" sz="2800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  <a:cs typeface="Times New Roman" pitchFamily="18" charset="0"/>
              </a:rPr>
              <a:t>Новый год в уездном городе</a:t>
            </a:r>
          </a:p>
          <a:p>
            <a:pPr marL="457200" indent="-457200">
              <a:spcBef>
                <a:spcPct val="0"/>
              </a:spcBef>
              <a:spcAft>
                <a:spcPct val="0"/>
              </a:spcAft>
              <a:buAutoNum type="arabicPeriod"/>
            </a:pPr>
            <a:r>
              <a:rPr lang="ru-RU" altLang="ru-RU" sz="2800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  <a:cs typeface="Times New Roman" pitchFamily="18" charset="0"/>
              </a:rPr>
              <a:t> 140 ударов в минуту</a:t>
            </a:r>
          </a:p>
          <a:p>
            <a:pPr marL="457200" indent="-457200">
              <a:spcBef>
                <a:spcPct val="0"/>
              </a:spcBef>
              <a:spcAft>
                <a:spcPct val="0"/>
              </a:spcAft>
              <a:buAutoNum type="arabicPeriod"/>
            </a:pPr>
            <a:r>
              <a:rPr lang="ru-RU" altLang="ru-RU" sz="2800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Масленица в уездном городе</a:t>
            </a:r>
          </a:p>
          <a:p>
            <a:pPr marL="457200" indent="-457200">
              <a:spcBef>
                <a:spcPct val="0"/>
              </a:spcBef>
              <a:spcAft>
                <a:spcPct val="0"/>
              </a:spcAft>
              <a:buAutoNum type="arabicPeriod"/>
            </a:pPr>
            <a:r>
              <a:rPr lang="ru-RU" altLang="ru-RU" sz="2800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Вековые скорости уездного города</a:t>
            </a:r>
          </a:p>
          <a:p>
            <a:pPr marL="457200" indent="-457200">
              <a:spcBef>
                <a:spcPct val="0"/>
              </a:spcBef>
              <a:spcAft>
                <a:spcPct val="0"/>
              </a:spcAft>
              <a:buAutoNum type="arabicPeriod"/>
            </a:pPr>
            <a:r>
              <a:rPr lang="ru-RU" altLang="ru-RU" sz="2800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Живая сила северной деревни</a:t>
            </a:r>
          </a:p>
          <a:p>
            <a:pPr marL="457200" indent="-457200">
              <a:spcBef>
                <a:spcPct val="0"/>
              </a:spcBef>
              <a:spcAft>
                <a:spcPct val="0"/>
              </a:spcAft>
              <a:buAutoNum type="arabicPeriod"/>
            </a:pPr>
            <a:r>
              <a:rPr lang="ru-RU" altLang="ru-RU" sz="2800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Нем милей на свете края</a:t>
            </a:r>
          </a:p>
          <a:p>
            <a:pPr marL="457200" indent="-457200">
              <a:spcBef>
                <a:spcPct val="0"/>
              </a:spcBef>
              <a:spcAft>
                <a:spcPct val="0"/>
              </a:spcAft>
              <a:buAutoNum type="arabicPeriod"/>
            </a:pPr>
            <a:r>
              <a:rPr lang="ru-RU" altLang="ru-RU" sz="2800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Нескучный Вельск</a:t>
            </a:r>
          </a:p>
          <a:p>
            <a:pPr marL="457200" indent="-457200">
              <a:spcBef>
                <a:spcPct val="0"/>
              </a:spcBef>
              <a:spcAft>
                <a:spcPct val="0"/>
              </a:spcAft>
              <a:buAutoNum type="arabicPeriod"/>
            </a:pPr>
            <a:r>
              <a:rPr lang="ru-RU" altLang="ru-RU" sz="2800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Вельск – город расписной</a:t>
            </a:r>
          </a:p>
          <a:p>
            <a:pPr marL="457200" indent="-457200">
              <a:spcBef>
                <a:spcPct val="0"/>
              </a:spcBef>
              <a:spcAft>
                <a:spcPct val="0"/>
              </a:spcAft>
              <a:buAutoNum type="arabicPeriod"/>
            </a:pPr>
            <a:r>
              <a:rPr lang="ru-RU" altLang="ru-RU" sz="2800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Путешествие в уездный город Вельск</a:t>
            </a:r>
          </a:p>
          <a:p>
            <a:pPr marL="457200" indent="-457200">
              <a:spcBef>
                <a:spcPct val="0"/>
              </a:spcBef>
              <a:spcAft>
                <a:spcPct val="0"/>
              </a:spcAft>
              <a:buAutoNum type="arabicPeriod"/>
            </a:pPr>
            <a:r>
              <a:rPr lang="ru-RU" altLang="ru-RU" sz="2800" b="1" dirty="0" err="1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Пуйские</a:t>
            </a:r>
            <a:r>
              <a:rPr lang="ru-RU" altLang="ru-RU" sz="2800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 подлинники</a:t>
            </a:r>
          </a:p>
          <a:p>
            <a:pPr marL="457200" indent="-457200">
              <a:spcBef>
                <a:spcPct val="0"/>
              </a:spcBef>
              <a:spcAft>
                <a:spcPct val="0"/>
              </a:spcAft>
              <a:buAutoNum type="arabicPeriod"/>
            </a:pPr>
            <a:endParaRPr lang="ru-RU" altLang="ru-RU" sz="2400" b="1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181033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15" r="11077"/>
          <a:stretch/>
        </p:blipFill>
        <p:spPr>
          <a:xfrm>
            <a:off x="0" y="-23093"/>
            <a:ext cx="9144000" cy="6858000"/>
          </a:xfrm>
          <a:prstGeom prst="rect">
            <a:avLst/>
          </a:prstGeom>
          <a:ln w="57150">
            <a:solidFill>
              <a:schemeClr val="accent6">
                <a:lumMod val="60000"/>
                <a:lumOff val="40000"/>
              </a:schemeClr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963" y="1196752"/>
            <a:ext cx="8212121" cy="54726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1106804" y="36307"/>
            <a:ext cx="73448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Приезжайте в гости к нам!</a:t>
            </a:r>
            <a:endParaRPr lang="ru-RU" sz="36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1231" y="1268760"/>
            <a:ext cx="3381023" cy="5043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193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15" r="11077"/>
          <a:stretch/>
        </p:blipFill>
        <p:spPr>
          <a:xfrm>
            <a:off x="0" y="-23093"/>
            <a:ext cx="9144000" cy="6858000"/>
          </a:xfrm>
          <a:prstGeom prst="rect">
            <a:avLst/>
          </a:prstGeom>
          <a:ln w="57150">
            <a:solidFill>
              <a:schemeClr val="accent6">
                <a:lumMod val="60000"/>
                <a:lumOff val="40000"/>
              </a:schemeClr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15" r="11077"/>
          <a:stretch/>
        </p:blipFill>
        <p:spPr>
          <a:xfrm>
            <a:off x="-12948" y="37163"/>
            <a:ext cx="9144000" cy="6858000"/>
          </a:xfrm>
          <a:prstGeom prst="rect">
            <a:avLst/>
          </a:prstGeom>
          <a:ln w="57150">
            <a:solidFill>
              <a:schemeClr val="accent6">
                <a:lumMod val="60000"/>
                <a:lumOff val="40000"/>
              </a:schemeClr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53"/>
          <a:stretch/>
        </p:blipFill>
        <p:spPr>
          <a:xfrm rot="5400000">
            <a:off x="2674654" y="1450156"/>
            <a:ext cx="4262959" cy="6552730"/>
          </a:xfrm>
          <a:prstGeom prst="rect">
            <a:avLst/>
          </a:prstGeom>
        </p:spPr>
      </p:pic>
      <p:sp>
        <p:nvSpPr>
          <p:cNvPr id="6" name="Заголовок 5"/>
          <p:cNvSpPr txBox="1">
            <a:spLocks/>
          </p:cNvSpPr>
          <p:nvPr/>
        </p:nvSpPr>
        <p:spPr>
          <a:xfrm>
            <a:off x="382588" y="358687"/>
            <a:ext cx="8352928" cy="208823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6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yril" pitchFamily="2" charset="0"/>
                <a:cs typeface="Arial" pitchFamily="34" charset="0"/>
              </a:rPr>
              <a:t>СПАСИБО </a:t>
            </a:r>
          </a:p>
          <a:p>
            <a:r>
              <a:rPr lang="ru-RU" sz="6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yril" pitchFamily="2" charset="0"/>
                <a:cs typeface="Arial" pitchFamily="34" charset="0"/>
              </a:rPr>
              <a:t>ЗА ВНИМАНИЕ!</a:t>
            </a:r>
            <a:endParaRPr lang="ru-RU" sz="6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yril" pitchFamily="2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2736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15" r="11077"/>
          <a:stretch/>
        </p:blipFill>
        <p:spPr>
          <a:xfrm>
            <a:off x="0" y="-23093"/>
            <a:ext cx="9144000" cy="6858000"/>
          </a:xfrm>
          <a:prstGeom prst="rect">
            <a:avLst/>
          </a:prstGeom>
          <a:ln w="57150">
            <a:solidFill>
              <a:schemeClr val="accent6">
                <a:lumMod val="60000"/>
                <a:lumOff val="40000"/>
              </a:schemeClr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748491" y="469526"/>
            <a:ext cx="5263669" cy="523220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28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Вельск </a:t>
            </a:r>
            <a:r>
              <a:rPr lang="ru-RU" sz="2800" b="1" dirty="0">
                <a:latin typeface="Cambria" panose="02040503050406030204" pitchFamily="18" charset="0"/>
                <a:ea typeface="Cambria" panose="02040503050406030204" pitchFamily="18" charset="0"/>
              </a:rPr>
              <a:t>– город </a:t>
            </a:r>
            <a:r>
              <a:rPr lang="ru-RU" sz="28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расписной</a:t>
            </a:r>
            <a:endParaRPr lang="ru-RU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42"/>
          <a:stretch/>
        </p:blipFill>
        <p:spPr>
          <a:xfrm>
            <a:off x="7020272" y="116632"/>
            <a:ext cx="2537242" cy="405813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1700808"/>
            <a:ext cx="6480483" cy="4414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9398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15" r="11077"/>
          <a:stretch/>
        </p:blipFill>
        <p:spPr>
          <a:xfrm>
            <a:off x="0" y="-41041"/>
            <a:ext cx="9144000" cy="6858000"/>
          </a:xfrm>
          <a:prstGeom prst="rect">
            <a:avLst/>
          </a:prstGeom>
          <a:ln w="57150">
            <a:solidFill>
              <a:schemeClr val="accent6">
                <a:lumMod val="60000"/>
                <a:lumOff val="40000"/>
              </a:schemeClr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42"/>
          <a:stretch/>
        </p:blipFill>
        <p:spPr>
          <a:xfrm>
            <a:off x="-59423" y="980728"/>
            <a:ext cx="2350080" cy="3758778"/>
          </a:xfrm>
          <a:prstGeom prst="rect">
            <a:avLst/>
          </a:prstGeom>
        </p:spPr>
      </p:pic>
      <p:sp>
        <p:nvSpPr>
          <p:cNvPr id="6" name="TextBox 12"/>
          <p:cNvSpPr txBox="1">
            <a:spLocks noChangeArrowheads="1"/>
          </p:cNvSpPr>
          <p:nvPr/>
        </p:nvSpPr>
        <p:spPr bwMode="auto">
          <a:xfrm>
            <a:off x="1115617" y="33611"/>
            <a:ext cx="7776864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spcAft>
                <a:spcPts val="600"/>
              </a:spcAft>
              <a:buFont typeface="Arial" pitchFamily="34" charset="0"/>
              <a:defRPr sz="20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3000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Направления проекта расписного города :</a:t>
            </a:r>
            <a:endParaRPr lang="ru-RU" altLang="ru-RU" sz="3000" b="0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itchFamily="18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5" y="662261"/>
            <a:ext cx="7056785" cy="5802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834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15" r="11077"/>
          <a:stretch/>
        </p:blipFill>
        <p:spPr>
          <a:xfrm>
            <a:off x="0" y="-23093"/>
            <a:ext cx="9144000" cy="6858000"/>
          </a:xfrm>
          <a:prstGeom prst="rect">
            <a:avLst/>
          </a:prstGeom>
          <a:ln w="57150">
            <a:solidFill>
              <a:schemeClr val="accent6">
                <a:lumMod val="60000"/>
                <a:lumOff val="40000"/>
              </a:schemeClr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42"/>
          <a:stretch/>
        </p:blipFill>
        <p:spPr>
          <a:xfrm rot="5400000">
            <a:off x="2883129" y="3467234"/>
            <a:ext cx="1935910" cy="309634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3093"/>
            <a:ext cx="5148064" cy="38610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4966" y="-3671"/>
            <a:ext cx="3815742" cy="50876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789040"/>
            <a:ext cx="2232248" cy="29763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12"/>
          <p:cNvSpPr txBox="1">
            <a:spLocks noChangeArrowheads="1"/>
          </p:cNvSpPr>
          <p:nvPr/>
        </p:nvSpPr>
        <p:spPr bwMode="auto">
          <a:xfrm>
            <a:off x="3167844" y="5517232"/>
            <a:ext cx="5796644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spcAft>
                <a:spcPts val="600"/>
              </a:spcAft>
              <a:buFont typeface="Arial" pitchFamily="34" charset="0"/>
              <a:defRPr sz="20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6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Визуализация!</a:t>
            </a:r>
            <a:endParaRPr lang="ru-RU" altLang="ru-RU" sz="6000" b="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85176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15" r="11077"/>
          <a:stretch/>
        </p:blipFill>
        <p:spPr>
          <a:xfrm>
            <a:off x="0" y="-23093"/>
            <a:ext cx="9144000" cy="6858000"/>
          </a:xfrm>
          <a:prstGeom prst="rect">
            <a:avLst/>
          </a:prstGeom>
          <a:ln w="57150">
            <a:solidFill>
              <a:schemeClr val="accent6">
                <a:lumMod val="60000"/>
                <a:lumOff val="40000"/>
              </a:schemeClr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42"/>
          <a:stretch/>
        </p:blipFill>
        <p:spPr>
          <a:xfrm rot="5400000">
            <a:off x="845635" y="304482"/>
            <a:ext cx="1684425" cy="269411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7646" y="164507"/>
            <a:ext cx="2859782" cy="38130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637"/>
          <a:stretch/>
        </p:blipFill>
        <p:spPr>
          <a:xfrm>
            <a:off x="5076056" y="3237706"/>
            <a:ext cx="3528392" cy="34513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881" y="99197"/>
            <a:ext cx="2908765" cy="38783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5381" y="3645023"/>
            <a:ext cx="2428937" cy="32385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12"/>
          <p:cNvSpPr txBox="1">
            <a:spLocks noChangeArrowheads="1"/>
          </p:cNvSpPr>
          <p:nvPr/>
        </p:nvSpPr>
        <p:spPr bwMode="auto">
          <a:xfrm>
            <a:off x="0" y="2506894"/>
            <a:ext cx="3160688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spcAft>
                <a:spcPts val="600"/>
              </a:spcAft>
              <a:buFont typeface="Arial" pitchFamily="34" charset="0"/>
              <a:defRPr sz="20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3000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Уличная галерея «Домовые росписи </a:t>
            </a:r>
            <a:r>
              <a:rPr lang="ru-RU" altLang="ru-RU" sz="3000" dirty="0" err="1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Поважья</a:t>
            </a:r>
            <a:r>
              <a:rPr lang="ru-RU" altLang="ru-RU" sz="3000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»</a:t>
            </a:r>
            <a:endParaRPr lang="ru-RU" altLang="ru-RU" sz="3000" b="0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92117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15" r="11077"/>
          <a:stretch/>
        </p:blipFill>
        <p:spPr>
          <a:xfrm>
            <a:off x="0" y="-23093"/>
            <a:ext cx="9144000" cy="6858000"/>
          </a:xfrm>
          <a:prstGeom prst="rect">
            <a:avLst/>
          </a:prstGeom>
          <a:ln w="57150">
            <a:solidFill>
              <a:schemeClr val="accent6">
                <a:lumMod val="60000"/>
                <a:lumOff val="40000"/>
              </a:schemeClr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141" y="0"/>
            <a:ext cx="2632659" cy="35102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743194"/>
            <a:ext cx="3993402" cy="29981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117917"/>
            <a:ext cx="2551808" cy="33988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774"/>
          <a:stretch/>
        </p:blipFill>
        <p:spPr>
          <a:xfrm>
            <a:off x="5724128" y="37948"/>
            <a:ext cx="3264446" cy="33613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516784"/>
            <a:ext cx="4424164" cy="33181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967970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15" r="11077"/>
          <a:stretch/>
        </p:blipFill>
        <p:spPr>
          <a:xfrm>
            <a:off x="0" y="-23093"/>
            <a:ext cx="9144000" cy="6858000"/>
          </a:xfrm>
          <a:prstGeom prst="rect">
            <a:avLst/>
          </a:prstGeom>
          <a:ln w="57150">
            <a:solidFill>
              <a:schemeClr val="accent6">
                <a:lumMod val="60000"/>
                <a:lumOff val="40000"/>
              </a:schemeClr>
            </a:solidFill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43" y="3358705"/>
            <a:ext cx="4965981" cy="33106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3695" y="4312"/>
            <a:ext cx="3878070" cy="29085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4579" y="2947889"/>
            <a:ext cx="3197646" cy="23982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74" y="-14684"/>
            <a:ext cx="5068121" cy="33787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4535004"/>
            <a:ext cx="3024336" cy="22682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967970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15" r="11077"/>
          <a:stretch/>
        </p:blipFill>
        <p:spPr>
          <a:xfrm>
            <a:off x="0" y="-23093"/>
            <a:ext cx="9144000" cy="6858000"/>
          </a:xfrm>
          <a:prstGeom prst="rect">
            <a:avLst/>
          </a:prstGeom>
          <a:ln w="57150">
            <a:solidFill>
              <a:schemeClr val="accent6">
                <a:lumMod val="60000"/>
                <a:lumOff val="40000"/>
              </a:schemeClr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3547"/>
            <a:ext cx="4872000" cy="324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0370" y="48915"/>
            <a:ext cx="4413630" cy="66204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950" y="3241997"/>
            <a:ext cx="2301395" cy="34520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2647220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465</TotalTime>
  <Words>181</Words>
  <Application>Microsoft Office PowerPoint</Application>
  <PresentationFormat>Экран (4:3)</PresentationFormat>
  <Paragraphs>32</Paragraphs>
  <Slides>27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35" baseType="lpstr">
      <vt:lpstr>Arial</vt:lpstr>
      <vt:lpstr>Calibri</vt:lpstr>
      <vt:lpstr>Cambria</vt:lpstr>
      <vt:lpstr>Cambria Math</vt:lpstr>
      <vt:lpstr>Cyril</vt:lpstr>
      <vt:lpstr>Palatino Linotype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Natali</cp:lastModifiedBy>
  <cp:revision>40</cp:revision>
  <dcterms:created xsi:type="dcterms:W3CDTF">2020-12-10T10:00:48Z</dcterms:created>
  <dcterms:modified xsi:type="dcterms:W3CDTF">2022-06-01T08:33:18Z</dcterms:modified>
</cp:coreProperties>
</file>