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482453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/>
              </a:rPr>
              <a:t>О реализации молодежной политики в городском округе Архангельской области «Город Коряжма». </a:t>
            </a: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Анализ</a:t>
            </a:r>
            <a:r>
              <a:rPr lang="ru-RU" b="1" dirty="0">
                <a:effectLst/>
              </a:rPr>
              <a:t>, проблемы и рекомендации.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157192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Мария Анатольевна </a:t>
            </a:r>
            <a:r>
              <a:rPr lang="ru-RU" sz="2000" b="1" dirty="0" err="1" smtClean="0"/>
              <a:t>Михина</a:t>
            </a:r>
            <a:r>
              <a:rPr lang="ru-RU" sz="2000" dirty="0" smtClean="0"/>
              <a:t>, </a:t>
            </a:r>
          </a:p>
          <a:p>
            <a:pPr algn="r"/>
            <a:r>
              <a:rPr lang="ru-RU" sz="2000" dirty="0"/>
              <a:t>д</a:t>
            </a:r>
            <a:r>
              <a:rPr lang="ru-RU" sz="2000" dirty="0" smtClean="0"/>
              <a:t>епутат городской Думы ГО АО «Город Коряжма» шестого созыва, член Палаты молодых депутатов при АОСД седьмого созыва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70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77281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effectLst/>
              </a:rPr>
              <a:t>Средства на реализацию муниципальной программы</a:t>
            </a:r>
            <a:br>
              <a:rPr lang="ru-RU" sz="2600" dirty="0" smtClean="0">
                <a:effectLst/>
              </a:rPr>
            </a:br>
            <a:r>
              <a:rPr lang="ru-RU" sz="2600" dirty="0" smtClean="0">
                <a:effectLst/>
              </a:rPr>
              <a:t> </a:t>
            </a:r>
            <a:r>
              <a:rPr lang="ru-RU" sz="2600" dirty="0">
                <a:effectLst/>
              </a:rPr>
              <a:t>«Развитие молодежной политики на территории муниципального образования «Город Коряжма</a:t>
            </a:r>
            <a:r>
              <a:rPr lang="ru-RU" sz="2600" dirty="0" smtClean="0">
                <a:effectLst/>
              </a:rPr>
              <a:t>»</a:t>
            </a:r>
            <a:br>
              <a:rPr lang="ru-RU" sz="2600" dirty="0" smtClean="0">
                <a:effectLst/>
              </a:rPr>
            </a:br>
            <a:r>
              <a:rPr lang="ru-RU" sz="2600" dirty="0" smtClean="0">
                <a:effectLst/>
              </a:rPr>
              <a:t> </a:t>
            </a:r>
            <a:r>
              <a:rPr lang="ru-RU" sz="2600" dirty="0">
                <a:effectLst/>
              </a:rPr>
              <a:t>на 2018 – 2023 годы»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420888"/>
            <a:ext cx="8100392" cy="4869160"/>
          </a:xfrm>
        </p:spPr>
        <p:txBody>
          <a:bodyPr numCol="2">
            <a:normAutofit fontScale="92500"/>
          </a:bodyPr>
          <a:lstStyle/>
          <a:p>
            <a:pPr algn="ctr"/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местного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бюджета: </a:t>
            </a:r>
            <a:endParaRPr lang="ru-RU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2 012 565,00 руб.;</a:t>
            </a:r>
          </a:p>
          <a:p>
            <a:pPr marL="82296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2019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1 136 615,56 руб.;</a:t>
            </a:r>
          </a:p>
          <a:p>
            <a:pPr marL="82296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2020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937 090,00 руб.;</a:t>
            </a:r>
          </a:p>
          <a:p>
            <a:pPr marL="82296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2021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1 652 648,09 руб.;</a:t>
            </a:r>
          </a:p>
          <a:p>
            <a:pPr marL="82296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2022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477 800,00 руб.;</a:t>
            </a:r>
          </a:p>
          <a:p>
            <a:pPr marL="82296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2023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140 000,00 руб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 algn="ctr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областного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бюджета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175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000,00 руб.; </a:t>
            </a: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291 555,00 руб.;</a:t>
            </a: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443 232,00 руб.;</a:t>
            </a: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179 800,00 руб.;</a:t>
            </a: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0,00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руб.;</a:t>
            </a:r>
          </a:p>
          <a:p>
            <a:pPr marL="82296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0,00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125" y="-315416"/>
            <a:ext cx="8100392" cy="148478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Задачи муниципальной программы </a:t>
            </a:r>
            <a:br>
              <a:rPr lang="ru-RU" sz="3200" dirty="0" smtClean="0"/>
            </a:br>
            <a:r>
              <a:rPr lang="ru-RU" sz="3200" dirty="0" smtClean="0"/>
              <a:t>и МУ «МКЦ «Родина»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052736"/>
            <a:ext cx="8244408" cy="6048672"/>
          </a:xfrm>
        </p:spPr>
        <p:txBody>
          <a:bodyPr numCol="1">
            <a:normAutofit fontScale="70000" lnSpcReduction="20000"/>
          </a:bodyPr>
          <a:lstStyle/>
          <a:p>
            <a:pPr marL="82296" indent="0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1. Вовлечение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молодёжи в социально-экономическую, общественно-политическую и культурную жизнь города Коряжмы, создание условий для самореализации. </a:t>
            </a:r>
            <a:endParaRPr lang="ru-RU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2. Развитие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инфраструктуры и укрепление материально-технической базы учреждения по работе с молодёжью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ru-RU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3. Создание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условий для гражданского становления, духовно-нравственного и патриотического воспитания молодёжи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ru-RU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4. Содействие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решению вопросов занятости молодёжи (в </a:t>
            </a:r>
            <a:r>
              <a:rPr lang="ru-RU" sz="31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. трудовой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82296" indent="0">
              <a:buNone/>
            </a:pPr>
            <a:endParaRPr lang="ru-RU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5. Выявление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 развитие творческого потенциала молодёжи, организация и проведение мероприятий, конкурсов и фестивалей по профилям деятельности и интересам молодёжи, поддержка способной, инициативной и талантливой молодёжи.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6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effectLst/>
              </a:rPr>
              <a:t>Мероприятия </a:t>
            </a:r>
            <a:r>
              <a:rPr lang="ru-RU" sz="3600" dirty="0" smtClean="0">
                <a:effectLst/>
              </a:rPr>
              <a:t>группы </a:t>
            </a:r>
            <a:r>
              <a:rPr lang="ru-RU" sz="3600" dirty="0">
                <a:effectLst/>
              </a:rPr>
              <a:t>«Илим»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8100392" cy="5805264"/>
          </a:xfrm>
        </p:spPr>
        <p:txBody>
          <a:bodyPr numCol="1">
            <a:normAutofit/>
          </a:bodyPr>
          <a:lstStyle/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надбавка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 стаж работы 50% сотрудникам до 30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лет;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программа «Илим-старт»;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smtClean="0"/>
              <a:t>программа </a:t>
            </a:r>
            <a:r>
              <a:rPr lang="ru-RU" sz="2400" dirty="0"/>
              <a:t>«Наставничество</a:t>
            </a:r>
            <a:r>
              <a:rPr lang="ru-RU" sz="2400" dirty="0" smtClean="0"/>
              <a:t>»;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конкурсы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профмастерства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новогодние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утренники для детей работников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комбината;</a:t>
            </a: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«Профсоюзный разгуляй»;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конкурс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водительского мастерства «Автоледи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«Профи-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квиз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традиционный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турслет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др.</a:t>
            </a:r>
          </a:p>
          <a:p>
            <a:pPr marL="82296" indent="0">
              <a:buNone/>
            </a:pP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выпускников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КИТа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трудоустраиваются на «Илим».</a:t>
            </a:r>
          </a:p>
          <a:p>
            <a:pPr marL="82296" indent="0">
              <a:buNone/>
            </a:pP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Дублер главы города – сотрудник филиала АО «Группа «Илим» 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г.Коряжме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Елизавета Ширяева.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4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460432" cy="1844824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</a:rPr>
              <a:t>Анализ опыта реализации молодежной </a:t>
            </a:r>
            <a:r>
              <a:rPr lang="ru-RU" sz="3200" dirty="0" smtClean="0">
                <a:effectLst/>
              </a:rPr>
              <a:t>политики в </a:t>
            </a:r>
            <a:r>
              <a:rPr lang="ru-RU" sz="3200" dirty="0">
                <a:effectLst/>
              </a:rPr>
              <a:t>малых городах и пути её совершенствования 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(</a:t>
            </a:r>
            <a:r>
              <a:rPr lang="ru-RU" sz="3200" dirty="0">
                <a:effectLst/>
              </a:rPr>
              <a:t>на примере </a:t>
            </a:r>
            <a:r>
              <a:rPr lang="ru-RU" sz="3200" dirty="0" smtClean="0">
                <a:effectLst/>
              </a:rPr>
              <a:t>МО «Город </a:t>
            </a:r>
            <a:r>
              <a:rPr lang="ru-RU" sz="3200" dirty="0">
                <a:effectLst/>
              </a:rPr>
              <a:t>Коряжма»)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92896"/>
            <a:ext cx="8460432" cy="4581128"/>
          </a:xfrm>
        </p:spPr>
        <p:txBody>
          <a:bodyPr numCol="1">
            <a:normAutofit/>
          </a:bodyPr>
          <a:lstStyle/>
          <a:p>
            <a:pPr marL="82296" indent="0" algn="ctr">
              <a:buNone/>
            </a:pPr>
            <a:r>
              <a:rPr lang="ru-RU" sz="3000" b="1" dirty="0" smtClean="0"/>
              <a:t>Основные </a:t>
            </a:r>
            <a:r>
              <a:rPr lang="ru-RU" sz="3000" b="1" dirty="0"/>
              <a:t>цели молодежной политики: </a:t>
            </a:r>
            <a:endParaRPr lang="ru-RU" sz="3000" b="1" dirty="0" smtClean="0"/>
          </a:p>
          <a:p>
            <a:pPr marL="82296" indent="0" algn="ctr">
              <a:buNone/>
            </a:pPr>
            <a:r>
              <a:rPr lang="ru-RU" sz="3000" dirty="0" smtClean="0"/>
              <a:t>обеспечить </a:t>
            </a:r>
            <a:r>
              <a:rPr lang="ru-RU" sz="3000" dirty="0"/>
              <a:t>условия для успешной самореализации молодежи, направленные </a:t>
            </a:r>
            <a:endParaRPr lang="ru-RU" sz="3000" dirty="0" smtClean="0"/>
          </a:p>
          <a:p>
            <a:pPr marL="82296" indent="0" algn="ctr">
              <a:buNone/>
            </a:pPr>
            <a:r>
              <a:rPr lang="ru-RU" sz="3000" dirty="0" smtClean="0"/>
              <a:t>на </a:t>
            </a:r>
            <a:r>
              <a:rPr lang="ru-RU" sz="3000" dirty="0"/>
              <a:t>раскрытие ее потенциала для </a:t>
            </a:r>
            <a:r>
              <a:rPr lang="ru-RU" sz="3000" dirty="0" smtClean="0"/>
              <a:t>дальнейшего</a:t>
            </a:r>
          </a:p>
          <a:p>
            <a:pPr marL="82296" indent="0" algn="ctr">
              <a:buNone/>
            </a:pPr>
            <a:r>
              <a:rPr lang="ru-RU" sz="3000" dirty="0" smtClean="0"/>
              <a:t> </a:t>
            </a:r>
            <a:r>
              <a:rPr lang="ru-RU" sz="3000" dirty="0"/>
              <a:t>развития РФ, а также содействовать успешной </a:t>
            </a:r>
            <a:endParaRPr lang="ru-RU" sz="3000" dirty="0" smtClean="0"/>
          </a:p>
          <a:p>
            <a:pPr marL="82296" indent="0" algn="ctr">
              <a:buNone/>
            </a:pPr>
            <a:r>
              <a:rPr lang="ru-RU" sz="3000" dirty="0" smtClean="0"/>
              <a:t>интеграции </a:t>
            </a:r>
            <a:r>
              <a:rPr lang="ru-RU" sz="3000" dirty="0"/>
              <a:t>молодежи в общество и повышать </a:t>
            </a:r>
            <a:endParaRPr lang="ru-RU" sz="3000" dirty="0" smtClean="0"/>
          </a:p>
          <a:p>
            <a:pPr marL="82296" indent="0" algn="ctr">
              <a:buNone/>
            </a:pPr>
            <a:r>
              <a:rPr lang="ru-RU" sz="3000" dirty="0" smtClean="0"/>
              <a:t>ее </a:t>
            </a:r>
            <a:r>
              <a:rPr lang="ru-RU" sz="3000" dirty="0"/>
              <a:t>роль в жизни страны.</a:t>
            </a:r>
          </a:p>
          <a:p>
            <a:pPr marL="82296" indent="0">
              <a:buNone/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98072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effectLst/>
              </a:rPr>
              <a:t>Проблемы, волнующие </a:t>
            </a:r>
            <a:r>
              <a:rPr lang="ru-RU" sz="3600" dirty="0" smtClean="0">
                <a:effectLst/>
              </a:rPr>
              <a:t>молодежь 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малого города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12776"/>
            <a:ext cx="8244408" cy="5445224"/>
          </a:xfrm>
        </p:spPr>
        <p:txBody>
          <a:bodyPr numCol="1">
            <a:normAutofit/>
          </a:bodyPr>
          <a:lstStyle/>
          <a:p>
            <a:r>
              <a:rPr lang="ru-RU" sz="2600" dirty="0" smtClean="0"/>
              <a:t>малое </a:t>
            </a:r>
            <a:r>
              <a:rPr lang="ru-RU" sz="2600" dirty="0"/>
              <a:t>количество перспектив и возможностей для роста и развития;</a:t>
            </a:r>
          </a:p>
          <a:p>
            <a:r>
              <a:rPr lang="ru-RU" sz="2600" dirty="0" smtClean="0"/>
              <a:t>практически </a:t>
            </a:r>
            <a:r>
              <a:rPr lang="ru-RU" sz="2600" dirty="0"/>
              <a:t>полное отсутствие вакансий и, соответственно, наличие безработицы; </a:t>
            </a:r>
          </a:p>
          <a:p>
            <a:r>
              <a:rPr lang="ru-RU" sz="2600" dirty="0" smtClean="0"/>
              <a:t>узкий </a:t>
            </a:r>
            <a:r>
              <a:rPr lang="ru-RU" sz="2600" dirty="0"/>
              <a:t>выбор учебных заведений средне-специального и высшего образования; </a:t>
            </a:r>
          </a:p>
          <a:p>
            <a:r>
              <a:rPr lang="ru-RU" sz="2600" dirty="0" smtClean="0"/>
              <a:t>город </a:t>
            </a:r>
            <a:r>
              <a:rPr lang="ru-RU" sz="2600" dirty="0"/>
              <a:t>не развивается;</a:t>
            </a:r>
          </a:p>
          <a:p>
            <a:r>
              <a:rPr lang="ru-RU" sz="2600" dirty="0" smtClean="0"/>
              <a:t>ограниченное </a:t>
            </a:r>
            <a:r>
              <a:rPr lang="ru-RU" sz="2600" dirty="0"/>
              <a:t>количество досуговых учреждений, мест для отдыха и развлечений;</a:t>
            </a:r>
          </a:p>
          <a:p>
            <a:r>
              <a:rPr lang="ru-RU" sz="2600" dirty="0" smtClean="0"/>
              <a:t>неблагоприятная </a:t>
            </a:r>
            <a:r>
              <a:rPr lang="ru-RU" sz="2600" dirty="0"/>
              <a:t>экологическая ситуация;</a:t>
            </a:r>
          </a:p>
          <a:p>
            <a:r>
              <a:rPr lang="ru-RU" sz="2600" dirty="0" smtClean="0"/>
              <a:t>слаборазвитая </a:t>
            </a:r>
            <a:r>
              <a:rPr lang="ru-RU" sz="2600" dirty="0"/>
              <a:t>инфраструктура.</a:t>
            </a:r>
          </a:p>
          <a:p>
            <a:pPr marL="82296" indent="0">
              <a:buNone/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Теоретические рекомендации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44196"/>
            <a:ext cx="8316416" cy="5904656"/>
          </a:xfrm>
        </p:spPr>
        <p:txBody>
          <a:bodyPr numCol="1">
            <a:normAutofit lnSpcReduction="10000"/>
          </a:bodyPr>
          <a:lstStyle/>
          <a:p>
            <a:r>
              <a:rPr lang="ru-RU" sz="2600" dirty="0" smtClean="0"/>
              <a:t>заниматься </a:t>
            </a:r>
            <a:r>
              <a:rPr lang="ru-RU" sz="2600" dirty="0"/>
              <a:t>развитием молодежного предпринимательства на </a:t>
            </a:r>
            <a:r>
              <a:rPr lang="ru-RU" sz="2600" dirty="0" smtClean="0"/>
              <a:t>территории;</a:t>
            </a:r>
            <a:endParaRPr lang="ru-RU" sz="2600" dirty="0"/>
          </a:p>
          <a:p>
            <a:r>
              <a:rPr lang="ru-RU" sz="2600" dirty="0" smtClean="0"/>
              <a:t>предоставить </a:t>
            </a:r>
            <a:r>
              <a:rPr lang="ru-RU" sz="2600" dirty="0"/>
              <a:t>консультационную помощь по различным вопросам, волнующим молодежь, и обеспечить информационную поддержку;</a:t>
            </a:r>
          </a:p>
          <a:p>
            <a:r>
              <a:rPr lang="ru-RU" sz="2600" dirty="0" smtClean="0"/>
              <a:t>выработать </a:t>
            </a:r>
            <a:r>
              <a:rPr lang="ru-RU" sz="2600" dirty="0"/>
              <a:t>определенную систему наставничества (как в бизнес-среде, так и «воспитывая» кадры в сфере ГМП);</a:t>
            </a:r>
          </a:p>
          <a:p>
            <a:r>
              <a:rPr lang="ru-RU" sz="2600" dirty="0" smtClean="0"/>
              <a:t>проводить </a:t>
            </a:r>
            <a:r>
              <a:rPr lang="ru-RU" sz="2600" dirty="0"/>
              <a:t>как можно больше образовательных мероприятий, таких как форумы, конференции, семинары и т.п., нежели развлекательных;</a:t>
            </a:r>
          </a:p>
          <a:p>
            <a:r>
              <a:rPr lang="ru-RU" sz="2600" dirty="0" smtClean="0"/>
              <a:t>вовлекать </a:t>
            </a:r>
            <a:r>
              <a:rPr lang="ru-RU" sz="2600" dirty="0"/>
              <a:t>молодежь в деятельность средств массовой </a:t>
            </a:r>
            <a:r>
              <a:rPr lang="ru-RU" sz="2600" dirty="0" smtClean="0"/>
              <a:t>информации;</a:t>
            </a:r>
            <a:endParaRPr lang="ru-RU" sz="2600" dirty="0"/>
          </a:p>
          <a:p>
            <a:r>
              <a:rPr lang="ru-RU" sz="2600" dirty="0" smtClean="0"/>
              <a:t>особое </a:t>
            </a:r>
            <a:r>
              <a:rPr lang="ru-RU" sz="2600" dirty="0"/>
              <a:t>внимание уделять </a:t>
            </a:r>
            <a:r>
              <a:rPr lang="ru-RU" sz="2600" dirty="0" err="1"/>
              <a:t>профориентационной</a:t>
            </a:r>
            <a:r>
              <a:rPr lang="ru-RU" sz="2600" dirty="0"/>
              <a:t> </a:t>
            </a:r>
            <a:r>
              <a:rPr lang="ru-RU" sz="2600" dirty="0" smtClean="0"/>
              <a:t>работе.</a:t>
            </a:r>
            <a:endParaRPr lang="ru-RU" sz="2600" dirty="0"/>
          </a:p>
          <a:p>
            <a:pPr marL="82296" indent="0">
              <a:buNone/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6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Практические рекомендации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8568952" cy="5688632"/>
          </a:xfrm>
        </p:spPr>
        <p:txBody>
          <a:bodyPr numCol="1"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ровести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городе Коряжма форум для обмена опытом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работающей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молодёжи;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организовать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бучающие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программы, семинары, тренинги по популярным и востребованным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направлениям и профессиям;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оздавать «Клубы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интересам» (не развлекательного характера);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вовлекать молодёжь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управление государственными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делами;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беспечить открытость местных организаций и учреждений к приему на работу молодых и неопытных специалистов.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552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 реализации молодежной политики в городском округе Архангельской области «Город Коряжма».  Анализ, проблемы и рекомендации. </vt:lpstr>
      <vt:lpstr>Средства на реализацию муниципальной программы  «Развитие молодежной политики на территории муниципального образования «Город Коряжма»  на 2018 – 2023 годы»</vt:lpstr>
      <vt:lpstr>Задачи муниципальной программы  и МУ «МКЦ «Родина»</vt:lpstr>
      <vt:lpstr>Мероприятия группы «Илим»</vt:lpstr>
      <vt:lpstr>Анализ опыта реализации молодежной политики в малых городах и пути её совершенствования  (на примере МО «Город Коряжма»)</vt:lpstr>
      <vt:lpstr>Проблемы, волнующие молодежь  малого города</vt:lpstr>
      <vt:lpstr>Теоретические рекомендации</vt:lpstr>
      <vt:lpstr>Практические рекомендации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реализации молодежной политики в городском округе Архангельской области «Город Коряжма».  Анализ, проблемы и рекомендации. </dc:title>
  <dc:creator>User</dc:creator>
  <cp:lastModifiedBy>User</cp:lastModifiedBy>
  <cp:revision>17</cp:revision>
  <dcterms:created xsi:type="dcterms:W3CDTF">2022-05-25T19:26:00Z</dcterms:created>
  <dcterms:modified xsi:type="dcterms:W3CDTF">2022-06-02T09:16:37Z</dcterms:modified>
</cp:coreProperties>
</file>