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21"/>
  </p:notesMasterIdLst>
  <p:sldIdLst>
    <p:sldId id="288" r:id="rId2"/>
    <p:sldId id="670" r:id="rId3"/>
    <p:sldId id="665" r:id="rId4"/>
    <p:sldId id="666" r:id="rId5"/>
    <p:sldId id="669" r:id="rId6"/>
    <p:sldId id="667" r:id="rId7"/>
    <p:sldId id="684" r:id="rId8"/>
    <p:sldId id="680" r:id="rId9"/>
    <p:sldId id="692" r:id="rId10"/>
    <p:sldId id="687" r:id="rId11"/>
    <p:sldId id="688" r:id="rId12"/>
    <p:sldId id="690" r:id="rId13"/>
    <p:sldId id="691" r:id="rId14"/>
    <p:sldId id="673" r:id="rId15"/>
    <p:sldId id="677" r:id="rId16"/>
    <p:sldId id="678" r:id="rId17"/>
    <p:sldId id="682" r:id="rId18"/>
    <p:sldId id="679" r:id="rId19"/>
    <p:sldId id="652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9CDE5"/>
    <a:srgbClr val="002060"/>
    <a:srgbClr val="9A3A3A"/>
    <a:srgbClr val="C00000"/>
    <a:srgbClr val="BF5445"/>
    <a:srgbClr val="4A66AC"/>
    <a:srgbClr val="8CCEF5"/>
    <a:srgbClr val="3B79DA"/>
    <a:srgbClr val="7294BE"/>
    <a:srgbClr val="E9EAF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1657" autoAdjust="0"/>
  </p:normalViewPr>
  <p:slideViewPr>
    <p:cSldViewPr snapToGrid="0" showGuides="1">
      <p:cViewPr varScale="1">
        <p:scale>
          <a:sx n="106" d="100"/>
          <a:sy n="106" d="100"/>
        </p:scale>
        <p:origin x="-9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82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135"/>
          </a:xfrm>
          <a:prstGeom prst="rect">
            <a:avLst/>
          </a:prstGeom>
        </p:spPr>
        <p:txBody>
          <a:bodyPr vert="horz" lIns="91704" tIns="45852" rIns="91704" bIns="4585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135"/>
          </a:xfrm>
          <a:prstGeom prst="rect">
            <a:avLst/>
          </a:prstGeom>
        </p:spPr>
        <p:txBody>
          <a:bodyPr vert="horz" lIns="91704" tIns="45852" rIns="91704" bIns="45852" rtlCol="0"/>
          <a:lstStyle>
            <a:lvl1pPr algn="r">
              <a:defRPr sz="1200"/>
            </a:lvl1pPr>
          </a:lstStyle>
          <a:p>
            <a:fld id="{C68EE955-8B16-4419-AB7B-F4BFE270F658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4" tIns="45852" rIns="91704" bIns="458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704" tIns="45852" rIns="91704" bIns="4585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8134"/>
          </a:xfrm>
          <a:prstGeom prst="rect">
            <a:avLst/>
          </a:prstGeom>
        </p:spPr>
        <p:txBody>
          <a:bodyPr vert="horz" lIns="91704" tIns="45852" rIns="91704" bIns="4585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60" cy="498134"/>
          </a:xfrm>
          <a:prstGeom prst="rect">
            <a:avLst/>
          </a:prstGeom>
        </p:spPr>
        <p:txBody>
          <a:bodyPr vert="horz" lIns="91704" tIns="45852" rIns="91704" bIns="45852" rtlCol="0" anchor="b"/>
          <a:lstStyle>
            <a:lvl1pPr algn="r">
              <a:defRPr sz="1200"/>
            </a:lvl1pPr>
          </a:lstStyle>
          <a:p>
            <a:fld id="{0B815F27-2119-49C1-92D2-01C6AE37C5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991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95643-6641-48C3-91CE-79BF29DF4EE2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7702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Введены в эксплуатацию 21 УЗИ в 18 ГМО.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456514"/>
            <a:endParaRPr lang="ru-RU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64C12-874D-4814-B4C2-DDCECF5CF62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818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Введены в эксплуатацию 5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флюорографов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маммограф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6 рентгеновских комплексов.</a:t>
            </a:r>
          </a:p>
          <a:p>
            <a:pPr indent="456514"/>
            <a:endParaRPr lang="ru-RU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64C12-874D-4814-B4C2-DDCECF5CF62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7452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Введены в эксплуатацию 111 ед. эндоскопического оборудования в 17 ГМО.</a:t>
            </a:r>
          </a:p>
          <a:p>
            <a:pPr indent="456514"/>
            <a:endParaRPr lang="ru-RU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64C12-874D-4814-B4C2-DDCECF5CF62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8938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Введены в эксплуатацию 97 ед. оборудования для функциональной диагностики (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Холтеры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Смады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спирометры,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кардиомаркеры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6 ед. прочего оборудования.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Поставлено 241 единица оборудования, причинами неисполнения является задержка поставки 6 единиц эндоскопического оборудования в Вельскую ЦРБ, ориентировочный срок поставки – до 22 февраля 2022 года. </a:t>
            </a:r>
          </a:p>
          <a:p>
            <a:pPr indent="456514"/>
            <a:endParaRPr lang="ru-RU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64C12-874D-4814-B4C2-DDCECF5CF62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838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2022 году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на реализацию мероприятий Программы запланировано финансирование в размере 1 152 579,5 тыс. рублей. Из которых: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 мероприятие Осуществление нового строительства предусмотрено – 499 043,8 тыс. рублей;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 мероприятие Осуществление капитального ремонта - 220 646,9 тыс. рублей;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 мероприятие Оснащение автомобильным транспортом - 14 338,7 тыс. рублей;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на мероприятие Дооснащение и переоснащение оборудованием  - 418 550,0 тыс. рублей.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613E8-A1CD-49A8-82EF-0E020D00740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141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рамках мероприятий по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стоительству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планируется:</a:t>
            </a:r>
          </a:p>
          <a:p>
            <a:r>
              <a:rPr lang="ru-RU" sz="1200" i="1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начало строительства:</a:t>
            </a:r>
            <a:endParaRPr lang="ru-RU" sz="1200" kern="1200" dirty="0" smtClean="0">
              <a:solidFill>
                <a:schemeClr val="dk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врачебной амбулатории в с. Сура </a:t>
            </a:r>
            <a:r>
              <a:rPr lang="ru-RU" sz="1200" kern="1200" dirty="0" err="1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Карпогорского</a:t>
            </a:r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района Архангельской области ;</a:t>
            </a:r>
          </a:p>
          <a:p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врачебной амбулатории в п. Подюга Коношского района Архангельской области;</a:t>
            </a:r>
          </a:p>
          <a:p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ФАП в дер. Усачевская Каргопольского района;</a:t>
            </a:r>
          </a:p>
          <a:p>
            <a:r>
              <a:rPr lang="ru-RU" sz="1200" i="1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продолжение строительства:</a:t>
            </a:r>
            <a:endParaRPr lang="ru-RU" sz="1200" kern="1200" dirty="0" smtClean="0">
              <a:solidFill>
                <a:schemeClr val="dk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поликлиники Мезенская ЦРБ (завершение строительства – 2023 год);</a:t>
            </a:r>
          </a:p>
          <a:p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ФАП в с. Койда Мезенского района  (завершение строительства – 2022 год); </a:t>
            </a:r>
          </a:p>
          <a:p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поликлиники </a:t>
            </a:r>
            <a:r>
              <a:rPr lang="ru-RU" sz="1200" kern="1200" dirty="0" err="1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Котласская</a:t>
            </a:r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ЦГБ (завершение строительства – 2023 год).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613E8-A1CD-49A8-82EF-0E020D00740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6620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Проведение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капитального ремонта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8 объектов зданий медицинских организаций: </a:t>
            </a:r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АГКБ № 7, </a:t>
            </a:r>
            <a:r>
              <a:rPr lang="ru-RU" sz="1200" kern="1200" dirty="0" err="1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Няндомская</a:t>
            </a:r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ЦРБ, Архангельская городская клиническая поликлиника № 2,</a:t>
            </a:r>
          </a:p>
          <a:p>
            <a:r>
              <a:rPr lang="ru-RU" sz="1200" kern="1200" dirty="0" err="1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Новодвинская</a:t>
            </a:r>
            <a:r>
              <a:rPr lang="ru-RU" sz="1200" kern="1200" dirty="0" smtClean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ЦГБ, Архангельская городская клиническая поликлиника № 1, Приморская ЦРБ, АГКБ № 4, ГБУЗ Холмогорская ЦРБ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;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613E8-A1CD-49A8-82EF-0E020D00740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6858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Приобретение 50 единиц оборудования в медицинские организации, оказывающие первичную медико-санитарную помощь, а также в медицинские организации, расположенные в сельской местности, поселках городского типа и малых городах с численностью населения до 50 тыс. человек.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613E8-A1CD-49A8-82EF-0E020D00740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1598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Приобретение 17 единиц автомобильного транспорта в медицинские организации, оказывающие первичную медико-санитарную помощь, а также в медицинские организации, расположенные в сельской местности, поселках городского типа и малых городах с численностью населения до 50 тыс. человек, для доставки пациентов в медицинские организации, медицинских работников до места жительства пациентов, а также для перевозки биологических материалов для исследований, доставки лекарственных препаратов до жителей отдаленных районов.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613E8-A1CD-49A8-82EF-0E020D00740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6629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целях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обеспечения завершения мероприятий за 2021 год необходимо: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поставить 6 единиц эндоскопического оборудования в государственное бюджетное учреждение здравоохранения Архангельской области «Вельская центральная районная больница» в срок дне позднее 22 февраля 2022 года;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завершить капитальный ремонт в государственном бюджетном учреждении здравоохранения Архангельской области «Шенкурская центральная районная больница им. Н.Н.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срок дне позднее 31 марта 2022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254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утверждена на 2021-2025 годы. В 2021 году на реализацию мероприятий Программы запланировано финансирование в размере 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1 152 579,5 тыс. рублей, из которых за счет  средств консолидированного бюджета - 1 133 755,0 тыс. руб., за счет средств федерального бюджета, направленных на поставку автомобилей Минпромторгом России - 18 824,5 тыс. рублей.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Расходы по Программе составили – 1 127 068,7 тыс. руб. (что составляет – 98 процентов от предусмотренных средств), в том числе поставки автомобилей Минпромторгом России в сумме 18 824,5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тыс.рублей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мероприятию Осуществление нового строительства предусмотрено финансирование в 2021 году в размере 390 533,44 тыс. руб. Кассовый расход по мероприятию составил 376 588,7 тыс. руб., что составляет – 96 процентов от предусмотренных средств.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Причинами не полного исполнения мероприятия  Программы является: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экономия по результатам закупочных процедур, которая составила – 9 800,2 тыс. руб.;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неисполненные обязательства по заключенному контракту по строительству ФАП в с. Койда Мезенского района Архангельской области в сумме – 4 144,49 тыс. руб. Государственный контракт заключен на двухлетний период и внесен аванс 30 процентов. Данные средства планируется направить на те же цели в 2022 году. 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95643-6641-48C3-91CE-79BF29DF4EE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852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мероприятию Осуществление нового строительства предусмотрено в 2021 году 390 533,44 тыс. руб.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9 объектов.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2021 году начато строительство следующих объектов: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поликлиники Мезенская центральная районная больница (ведутся работы по строительству, завершение строительства – 2023год);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ФАП в с. Койда Мезенского района (ведутся работы по строительству, завершение строительства – 2022 год);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поликлиники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Котласская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центральная городская больница имени святителя Луки (В.Ф.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Войно-Ясенецкого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(ведутся работы по строительству, завершение строительства – 2023 год).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133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2021 году построено и введено в эксплуатацию шесть ФАП на сумму 139 554,85 тыс. рублей, в том числе: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ФАП в дер. Никифоровская Шенкурского муниципального района Архангельской области (25 августа 2021 года);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ФАП в дер. Шиловская Вельского муниципального района Архангельской области (15 октября 2021 года);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ФАП в дер.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Гридино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Няндомского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муниципального района Архангельской области (11 ноября 2021 года);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 ФАП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Устьянском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муниципальном районе Архангельской области (3 декабря 2021 года).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введенные в эксплуатацию ФАП построены взамен ранее существовавших, в связи с чем обеспечение медицинским персоналом осуществлено за счет перевода в новые здания сотрудников, работавших в старых зданиях ФАП. 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744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мероприятию Приобретение объектов недвижимого имущества предусмотрено в 2021 году – 12 800 тыс. руб.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Кассовый расход по мероприятию составил 7 734,0 тыс. руб., что составляет 60 процентов от предусмотренных средств. В результате закупочных процедур сложилась экономия в сумме 5 066,00 тыс. руб.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Мероприятие исполнено в полном объеме, приобретен ФАП в пос. Лайский Док Приморского района Архангельской области.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71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мероприятию Осуществление капитального ремонта предусмотрено в 2021 году – 246 505,5 тыс. руб.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Кассовый расход по мероприятию составил 246 505,5 тыс. руб., что составляет 100 процентов от предусмотренных средств.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следует отметить, что государственные медицинские организации не освоили данные средства в сумме 66 842,3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следующим причинам: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26 242,32 тыс. руб. по причине нарушения подрядчиком сроков выполнения работ по ремонту в Шенкурская центральная районная больница им. Н.Н.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ориентировочно исполнение до  1 марта 2022 года;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40 600,00 тыс. руб. по причине не полного выполнения работ по объектам со сроком завершения работ в 2022 году. Оплата произведена в пределах выполненных работ, остаток средств будет направлен на те же цели в 2022 году.</a:t>
            </a:r>
          </a:p>
          <a:p>
            <a:pPr algn="l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Программы в 2021 г. запланировано проведение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капитального ремонт в Шенкурская центральная районная больница им. Н.Н.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сумму 44 656,7 тыс. руб., Контракты заключены на всю сумму предусмотренных средств, но по причине нарушения подрядчиком сроков выполнения работ ожидается исполнение мероприятия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 31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марта 2022 года.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Программы в 2021-2022 гг. запланировано проведение 5 капитальных ремонтов в государственных медицинских организациях: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Новодвинская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центральная городская больница запланирован к проведению в 2021-2022 годах, в настоящее время заключены контракты на капитальный ремонт на общую сумму 76 956,1 тыс. руб. (на 2021 год – 48 821,3 тыс. руб.; на 2022 год – 28 134,8 тыс. руб.), в том числе: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ремонт кровли, на ремонт больничного лифта, на капитальный ремонт теплового узла и системы отопления на общую сумму 15 403,6 тыс. рублей; на работы по замене оконных и дверных блоков на сумму 4 154,00 тыс. руб.; на выполнение работ по капитальному ремонту на сумму 57 398,5 тыс. руб.;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в Архангельская городская клиническая поликлиника  № 1 запланирован к проведению в 2021-2022 годах, заключены контракты на капитальный ремонт на общую сумму 23 022,2 тыс. руб. (на 2021 год – 22 861,4 тыс. руб.; на 2022 год – 160, 8 тыс. руб.), в том числе: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выполнение работ по капитальному ремонту на сумму 20 560,7 тыс. рублей; на капитальный ремонт системы электроснабжения на сумму 2 461,5 тыс. рублей;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в Приморская центральная районная больница запланирован к проведению в 2021-2022 годах, в настоящее время заключены контракты на капитальный ремонт на общую сумму 34 358,1 тыс. руб. (на 2021 год – 30 659,5 тыс. руб.; на 2022 год – 3 698, 6 тыс. руб.), в том числе: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капитальный ремонт индивидуального теплового пункта и узла учета тепловой энергии на общую сумму 2 893,44 тыс. рублей; на выполнение работ по капитальному ремонту на сумму 31 464,66 тыс. руб. (срок выполнения работ – 2021 – 2022 гг.); 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в Архангельская городская клиническая больница № 4 в 2021-2022 годах, в 2021 году заключен контракт на выполнение работ по капитальному ремонту на сумму 12 268, 7 тыс. руб., оплата произведена в пределах выполненных работ, остаток средств будет направлен на те же цели в 2022 году;</a:t>
            </a:r>
          </a:p>
          <a:p>
            <a:pPr algn="l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ремонт в Холмогорская центральная районная больница запланирован к проведению в 2021-2022 годах, заключен контракт на выполнение работ по капитальному ремонту в сумме 105 837,6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(на 2021 год – 87 237,9 тыс. руб.; на 2022 год – 18 599, 7 тыс. руб.).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2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мероприятию Оснащение автомобильным транспортом предусмотрено 42 327,3 тыс. руб., в том числе поставки автомобилей Минпромторгом России в сумме 18 824,5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тыс.руб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Расходы по мероприятию составили 42 327,3 тыс. рублей (100 процентов от предусмотренных средств).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2021 году было запланировано приобретение 54 единиц автомобильного транспорта для государственных медицинских организаций Архангельской области: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единиц автомобильного транспорта закуплено Минпромторгом России, автомобили поставлены в медицинские учреждения;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 единиц автомобильного транспорта – заключены контракты с медицинскими организациями на общую сумму 23 502,8 тыс. рублей (поставлено 27 автомобилей из 27).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7548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15F27-2119-49C1-92D2-01C6AE37C51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2172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мероприятию Дооснащение и переоснащение оборудованием предусмотрено в 2021 году – 460 413,3 тыс. руб.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Кассовый расход по мероприятию составил 453 913,1 тыс. руб., что составляет 98,6 процента от предусмотренных средств.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2021 году заключены контракты на 247 единиц медицинского оборудования, что составляет 100 процентов от запланированных. </a:t>
            </a:r>
          </a:p>
          <a:p>
            <a:pPr indent="456514"/>
            <a:endParaRPr lang="ru-RU" dirty="0" smtClean="0"/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64C12-874D-4814-B4C2-DDCECF5CF62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952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0332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1600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4103" y="93124"/>
            <a:ext cx="972155" cy="9596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4562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6250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73"/>
          <a:stretch/>
        </p:blipFill>
        <p:spPr>
          <a:xfrm>
            <a:off x="-9872" y="0"/>
            <a:ext cx="122166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79" y="0"/>
            <a:ext cx="11181719" cy="6792686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="" xmlns:p14="http://schemas.microsoft.com/office/powerpoint/2010/main" val="420262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99" b="4919"/>
          <a:stretch/>
        </p:blipFill>
        <p:spPr>
          <a:xfrm>
            <a:off x="0" y="4058"/>
            <a:ext cx="12250294" cy="68738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123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786"/>
          <a:stretch/>
        </p:blipFill>
        <p:spPr>
          <a:xfrm flipV="1">
            <a:off x="0" y="0"/>
            <a:ext cx="12192000" cy="3169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40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78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5360" y="4170"/>
            <a:ext cx="11521280" cy="472502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339" y="620689"/>
            <a:ext cx="11905323" cy="5599137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2"/>
                </a:solidFill>
                <a:effectLst/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DF1D33A-2E4A-4FC2-B956-3E805CFB7DB8}" type="datetimeFigureOut">
              <a:rPr lang="ru-RU" smtClean="0">
                <a:solidFill>
                  <a:prstClr val="black"/>
                </a:solidFill>
              </a:rPr>
              <a:pPr/>
              <a:t>18.02.2022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640616" y="6474875"/>
            <a:ext cx="408046" cy="365125"/>
          </a:xfrm>
          <a:prstGeom prst="rect">
            <a:avLst/>
          </a:prstGeom>
        </p:spPr>
        <p:txBody>
          <a:bodyPr/>
          <a:lstStyle/>
          <a:p>
            <a:fld id="{58381FF8-C528-49F6-A61A-977BAC1B282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953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86785"/>
            <a:ext cx="12192000" cy="483021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73240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" y="-2305"/>
            <a:ext cx="12192000" cy="686030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="" xmlns:p14="http://schemas.microsoft.com/office/powerpoint/2010/main" val="137286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86" r:id="rId2"/>
    <p:sldLayoutId id="2147483717" r:id="rId3"/>
    <p:sldLayoutId id="2147483718" r:id="rId4"/>
    <p:sldLayoutId id="2147483719" r:id="rId5"/>
    <p:sldLayoutId id="2147483720" r:id="rId6"/>
    <p:sldLayoutId id="2147483770" r:id="rId7"/>
    <p:sldLayoutId id="2147483721" r:id="rId8"/>
    <p:sldLayoutId id="2147483722" r:id="rId9"/>
    <p:sldLayoutId id="214748375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0" kern="1200" cap="none" spc="0">
          <a:ln w="0"/>
          <a:solidFill>
            <a:srgbClr val="43016B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kern="1200" cap="none" spc="0">
          <a:ln w="0"/>
          <a:solidFill>
            <a:srgbClr val="43016B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kern="1200" cap="none" spc="0">
          <a:ln w="0"/>
          <a:solidFill>
            <a:srgbClr val="43016B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 cap="none" spc="0">
          <a:ln w="0"/>
          <a:solidFill>
            <a:srgbClr val="43016B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kern="1200" cap="none" spc="0">
          <a:ln w="0"/>
          <a:solidFill>
            <a:srgbClr val="43016B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0.jpeg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4.wdp"/><Relationship Id="rId3" Type="http://schemas.openxmlformats.org/officeDocument/2006/relationships/image" Target="../media/image34.jpeg"/><Relationship Id="rId7" Type="http://schemas.microsoft.com/office/2007/relationships/hdphoto" Target="../media/hdphoto1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2.wdp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7.wdp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microsoft.com/office/2007/relationships/hdphoto" Target="../media/hdphoto15.wdp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NULL"/><Relationship Id="rId12" Type="http://schemas.microsoft.com/office/2007/relationships/hdphoto" Target="../media/hdphoto1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6.png"/><Relationship Id="rId5" Type="http://schemas.microsoft.com/office/2007/relationships/hdphoto" Target="../media/hdphoto18.wdp"/><Relationship Id="rId10" Type="http://schemas.openxmlformats.org/officeDocument/2006/relationships/image" Target="NULL"/><Relationship Id="rId4" Type="http://schemas.openxmlformats.org/officeDocument/2006/relationships/image" Target="../media/image44.pn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0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7930055" y="5346441"/>
            <a:ext cx="4033346" cy="15115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kern="1200" cap="none" spc="0">
                <a:ln w="0"/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D3E4A7-E988-4436-B675-C337518FDADD}"/>
              </a:ext>
            </a:extLst>
          </p:cNvPr>
          <p:cNvSpPr txBox="1"/>
          <p:nvPr/>
        </p:nvSpPr>
        <p:spPr>
          <a:xfrm>
            <a:off x="2088157" y="2036162"/>
            <a:ext cx="8015684" cy="266030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solidFill>
                  <a:srgbClr val="242852"/>
                </a:solidFill>
                <a:ea typeface="+mj-ea"/>
              </a:defRPr>
            </a:lvl1pPr>
          </a:lstStyle>
          <a:p>
            <a:r>
              <a:rPr lang="ru-RU" dirty="0"/>
              <a:t>Информация о ходе реализации программы модернизации </a:t>
            </a:r>
          </a:p>
          <a:p>
            <a:r>
              <a:rPr lang="ru-RU" dirty="0"/>
              <a:t>первичного звена здравоохранения Архангельской области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="" xmlns:a16="http://schemas.microsoft.com/office/drawing/2014/main" id="{641F7AA7-B989-40E7-B094-D8D62ACE7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4" y="362738"/>
            <a:ext cx="1547479" cy="152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205287" y="6332236"/>
            <a:ext cx="3781425" cy="6508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kern="1200" cap="none" spc="0">
                <a:ln w="0"/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tx1"/>
                </a:solidFill>
              </a:rPr>
              <a:t>2022 год</a:t>
            </a:r>
            <a:endParaRPr lang="ru-RU" sz="1400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sp>
        <p:nvSpPr>
          <p:cNvPr id="9" name="Подзаголовок 2"/>
          <p:cNvSpPr txBox="1">
            <a:spLocks/>
          </p:cNvSpPr>
          <p:nvPr/>
        </p:nvSpPr>
        <p:spPr>
          <a:xfrm>
            <a:off x="7862819" y="5346442"/>
            <a:ext cx="4033346" cy="15115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kern="1200" cap="none" spc="0">
                <a:ln w="0"/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kern="1200" cap="none" spc="0">
                <a:ln w="0"/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Исполняющий обязанности </a:t>
            </a:r>
            <a:r>
              <a:rPr lang="ru-RU" sz="1400" b="1" dirty="0">
                <a:solidFill>
                  <a:schemeClr val="tx1"/>
                </a:solidFill>
              </a:rPr>
              <a:t>министра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tx1"/>
                </a:solidFill>
              </a:rPr>
              <a:t>здравоохранения Архангельской области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Александр Сергеевич </a:t>
            </a:r>
            <a:r>
              <a:rPr lang="ru-RU" sz="1400" b="1" dirty="0" err="1" smtClean="0">
                <a:solidFill>
                  <a:schemeClr val="tx1"/>
                </a:solidFill>
              </a:rPr>
              <a:t>Герштанский</a:t>
            </a:r>
            <a:endParaRPr lang="ru-RU" sz="1400" b="1" dirty="0"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tx1"/>
              </a:solidFill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74959472"/>
              </p:ext>
            </p:extLst>
          </p:nvPr>
        </p:nvGraphicFramePr>
        <p:xfrm>
          <a:off x="5557195" y="2129773"/>
          <a:ext cx="2135151" cy="4526550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2135151">
                  <a:extLst>
                    <a:ext uri="{9D8B030D-6E8A-4147-A177-3AD203B41FA5}">
                      <a16:colId xmlns="" xmlns:a16="http://schemas.microsoft.com/office/drawing/2014/main" val="2936411032"/>
                    </a:ext>
                  </a:extLst>
                </a:gridCol>
              </a:tblGrid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1 ГКБ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23785958"/>
                  </a:ext>
                </a:extLst>
              </a:tr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6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49245277"/>
                  </a:ext>
                </a:extLst>
              </a:tr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7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6539036"/>
                  </a:ext>
                </a:extLst>
              </a:tr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АГДКП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44913458"/>
                  </a:ext>
                </a:extLst>
              </a:tr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АГКП 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58414126"/>
                  </a:ext>
                </a:extLst>
              </a:tr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4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97926585"/>
                  </a:ext>
                </a:extLst>
              </a:tr>
              <a:tr h="48743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Верхнетоемская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77623856"/>
                  </a:ext>
                </a:extLst>
              </a:tr>
              <a:tr h="48743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Красноборская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87342488"/>
                  </a:ext>
                </a:extLst>
              </a:tr>
              <a:tr h="423003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Мирнинская</a:t>
                      </a:r>
                      <a:r>
                        <a:rPr lang="ru-RU" sz="1600" b="0" dirty="0">
                          <a:effectLst/>
                        </a:rPr>
                        <a:t> ЦГБ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63859821"/>
                  </a:ext>
                </a:extLst>
              </a:tr>
              <a:tr h="48743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Новодвинская</a:t>
                      </a:r>
                      <a:r>
                        <a:rPr lang="ru-RU" sz="1600" b="0" dirty="0">
                          <a:effectLst/>
                        </a:rPr>
                        <a:t> ЦГБ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26211541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28669161"/>
              </p:ext>
            </p:extLst>
          </p:nvPr>
        </p:nvGraphicFramePr>
        <p:xfrm>
          <a:off x="7985997" y="2125199"/>
          <a:ext cx="1988427" cy="3844134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1988427">
                  <a:extLst>
                    <a:ext uri="{9D8B030D-6E8A-4147-A177-3AD203B41FA5}">
                      <a16:colId xmlns="" xmlns:a16="http://schemas.microsoft.com/office/drawing/2014/main" val="149441297"/>
                    </a:ext>
                  </a:extLst>
                </a:gridCol>
              </a:tblGrid>
              <a:tr h="45572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Онежская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60570792"/>
                  </a:ext>
                </a:extLst>
              </a:tr>
              <a:tr h="45572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Плесецкая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66910602"/>
                  </a:ext>
                </a:extLst>
              </a:tr>
              <a:tr h="49563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Приморская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59207750"/>
                  </a:ext>
                </a:extLst>
              </a:tr>
              <a:tr h="45572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СГБ 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03769916"/>
                  </a:ext>
                </a:extLst>
              </a:tr>
              <a:tr h="45572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СГДКБ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3333057"/>
                  </a:ext>
                </a:extLst>
              </a:tr>
              <a:tr h="49563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Холмогорская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1478616"/>
                  </a:ext>
                </a:extLst>
              </a:tr>
              <a:tr h="49563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Шенкурская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27648607"/>
                  </a:ext>
                </a:extLst>
              </a:tr>
              <a:tr h="455721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Яренская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0221868"/>
                  </a:ext>
                </a:extLst>
              </a:tr>
            </a:tbl>
          </a:graphicData>
        </a:graphic>
      </p:graphicFrame>
      <p:pic>
        <p:nvPicPr>
          <p:cNvPr id="35" name="Рисунок 34" descr="https://cdn.dvinanews.ru/mvbo1vdp/sr02.jpg"/>
          <p:cNvPicPr/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08" t="-80" r="42235" b="-58"/>
          <a:stretch/>
        </p:blipFill>
        <p:spPr bwMode="auto">
          <a:xfrm>
            <a:off x="-63500" y="2107076"/>
            <a:ext cx="4889500" cy="4750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094359" y="2140549"/>
            <a:ext cx="2013656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21</a:t>
            </a:r>
            <a:endParaRPr lang="ru-RU" sz="72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8230" y="3835489"/>
            <a:ext cx="4144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УЗИ аппарат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210800" y="2103277"/>
            <a:ext cx="1980076" cy="4754723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-12700" y="955748"/>
            <a:ext cx="10219646" cy="1149142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E088F2F1-F97B-4A70-811B-DC299712B943}"/>
              </a:ext>
            </a:extLst>
          </p:cNvPr>
          <p:cNvSpPr txBox="1">
            <a:spLocks/>
          </p:cNvSpPr>
          <p:nvPr/>
        </p:nvSpPr>
        <p:spPr>
          <a:xfrm>
            <a:off x="0" y="1431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/>
              <a:t>ДООСНАЩЕНИЕ И ПЕРЕОСНАЩЕНИЕ </a:t>
            </a:r>
            <a:r>
              <a:rPr lang="ru-RU" sz="2400" dirty="0" smtClean="0"/>
              <a:t>ОБОРУДОВАНИЕМ </a:t>
            </a:r>
          </a:p>
          <a:p>
            <a:r>
              <a:rPr lang="ru-RU" sz="2400" dirty="0" smtClean="0"/>
              <a:t>В 2021 ГОДУ</a:t>
            </a:r>
            <a:endParaRPr lang="ru-RU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34670" y="968280"/>
            <a:ext cx="208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247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ЗАКОНТРАКТОВАНО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80350" y="1270999"/>
            <a:ext cx="136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</a:rPr>
              <a:t>100%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6000" y="1268709"/>
            <a:ext cx="124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98%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9860" y="964504"/>
            <a:ext cx="1950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ПОСТАВЛЕНО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75509" y="964504"/>
            <a:ext cx="310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>
                <a:cs typeface="Arial" panose="020B0604020202020204" pitchFamily="34" charset="0"/>
              </a:rPr>
              <a:t>ВВЕДЕНО В ЭКСПЛУАТАЦИЮ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337369" y="2004219"/>
            <a:ext cx="1898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32</a:t>
            </a:r>
            <a:endParaRPr lang="ru-RU" sz="40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dirty="0" smtClean="0"/>
              <a:t>медицинские организации, участвуют в мероприятии</a:t>
            </a:r>
            <a:endParaRPr lang="ru-RU" dirty="0">
              <a:cs typeface="Arial" panose="020B06040202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sp>
        <p:nvSpPr>
          <p:cNvPr id="47" name="Прямоугольник 46"/>
          <p:cNvSpPr/>
          <p:nvPr/>
        </p:nvSpPr>
        <p:spPr>
          <a:xfrm>
            <a:off x="10218489" y="2103276"/>
            <a:ext cx="1973512" cy="47547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47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>
          <a:xfrm>
            <a:off x="10210800" y="2103277"/>
            <a:ext cx="1980076" cy="4754723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10218489" y="2103276"/>
            <a:ext cx="1973512" cy="47547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10337369" y="2004219"/>
            <a:ext cx="1898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32</a:t>
            </a:r>
            <a:endParaRPr lang="ru-RU" sz="40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dirty="0" smtClean="0"/>
              <a:t>медицинские организации, участвуют в мероприятии</a:t>
            </a:r>
            <a:endParaRPr lang="ru-RU" dirty="0">
              <a:cs typeface="Arial" panose="020B0604020202020204" pitchFamily="34" charset="0"/>
            </a:endParaRPr>
          </a:p>
        </p:txBody>
      </p:sp>
      <p:pic>
        <p:nvPicPr>
          <p:cNvPr id="27" name="Рисунок 26" descr="Архангельск | Новый флюорографический аппарат в поликлинике № 1 ГБУЗ АО  «АГКБ № 6» - БезФормата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20" t="31936" b="29932"/>
          <a:stretch/>
        </p:blipFill>
        <p:spPr bwMode="auto">
          <a:xfrm>
            <a:off x="3670300" y="2298700"/>
            <a:ext cx="4572000" cy="16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951"/>
          <a:stretch/>
        </p:blipFill>
        <p:spPr>
          <a:xfrm>
            <a:off x="-28307" y="2298701"/>
            <a:ext cx="3318556" cy="3530599"/>
          </a:xfrm>
          <a:prstGeom prst="rect">
            <a:avLst/>
          </a:prstGeom>
        </p:spPr>
      </p:pic>
      <p:pic>
        <p:nvPicPr>
          <p:cNvPr id="40" name="Рисунок 39"/>
          <p:cNvPicPr/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139" b="6706"/>
          <a:stretch/>
        </p:blipFill>
        <p:spPr>
          <a:xfrm>
            <a:off x="-12764" y="4559300"/>
            <a:ext cx="3318556" cy="1270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305792" y="2249249"/>
            <a:ext cx="2013656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ru-RU" sz="72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91899" y="3163002"/>
            <a:ext cx="4629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002060"/>
                </a:solidFill>
              </a:rPr>
              <a:t>флюорографов</a:t>
            </a:r>
            <a:endParaRPr lang="ru-RU" sz="80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4593677"/>
              </p:ext>
            </p:extLst>
          </p:nvPr>
        </p:nvGraphicFramePr>
        <p:xfrm>
          <a:off x="3677167" y="4123031"/>
          <a:ext cx="2609210" cy="1757072"/>
        </p:xfrm>
        <a:graphic>
          <a:graphicData uri="http://schemas.openxmlformats.org/drawingml/2006/table">
            <a:tbl>
              <a:tblPr firstCol="1" bandRow="1">
                <a:tableStyleId>{69012ECD-51FC-41F1-AA8D-1B2483CD663E}</a:tableStyleId>
              </a:tblPr>
              <a:tblGrid>
                <a:gridCol w="2609210">
                  <a:extLst>
                    <a:ext uri="{9D8B030D-6E8A-4147-A177-3AD203B41FA5}">
                      <a16:colId xmlns="" xmlns:a16="http://schemas.microsoft.com/office/drawing/2014/main" val="4198347780"/>
                    </a:ext>
                  </a:extLst>
                </a:gridCol>
              </a:tblGrid>
              <a:tr h="32934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6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47489996"/>
                  </a:ext>
                </a:extLst>
              </a:tr>
              <a:tr h="32934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АГКП 2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19752063"/>
                  </a:ext>
                </a:extLst>
              </a:tr>
              <a:tr h="32934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Ильинская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72839376"/>
                  </a:ext>
                </a:extLst>
              </a:tr>
              <a:tr h="32934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Онежская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906096872"/>
                  </a:ext>
                </a:extLst>
              </a:tr>
              <a:tr h="439680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Приморская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69482464"/>
                  </a:ext>
                </a:extLst>
              </a:tr>
            </a:tbl>
          </a:graphicData>
        </a:graphic>
      </p:graphicFrame>
      <p:pic>
        <p:nvPicPr>
          <p:cNvPr id="33" name="Рисунок 32" descr="В Устьянской ЦРБ установлен новый рентген-аппарат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65" r="21659"/>
          <a:stretch/>
        </p:blipFill>
        <p:spPr bwMode="auto">
          <a:xfrm>
            <a:off x="8724900" y="3685232"/>
            <a:ext cx="3479800" cy="317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В Устьянской ЦРБ установлен новый рентген-аппарат"/>
          <p:cNvPicPr/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65" t="59978" r="21872"/>
          <a:stretch/>
        </p:blipFill>
        <p:spPr bwMode="auto">
          <a:xfrm>
            <a:off x="8723776" y="5596932"/>
            <a:ext cx="3468224" cy="1269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/>
          <p:cNvSpPr txBox="1"/>
          <p:nvPr/>
        </p:nvSpPr>
        <p:spPr>
          <a:xfrm>
            <a:off x="8223136" y="3656067"/>
            <a:ext cx="2013656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6</a:t>
            </a:r>
            <a:endParaRPr lang="ru-RU" sz="72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430777" y="5742222"/>
            <a:ext cx="3790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рентгенов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8646093"/>
              </p:ext>
            </p:extLst>
          </p:nvPr>
        </p:nvGraphicFramePr>
        <p:xfrm>
          <a:off x="6188722" y="3975100"/>
          <a:ext cx="2471770" cy="2517324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2471770">
                  <a:extLst>
                    <a:ext uri="{9D8B030D-6E8A-4147-A177-3AD203B41FA5}">
                      <a16:colId xmlns="" xmlns:a16="http://schemas.microsoft.com/office/drawing/2014/main" val="2523958345"/>
                    </a:ext>
                  </a:extLst>
                </a:gridCol>
              </a:tblGrid>
              <a:tr h="426521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Верхнетоемская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33137996"/>
                  </a:ext>
                </a:extLst>
              </a:tr>
              <a:tr h="426521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Карпогорская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7718199"/>
                  </a:ext>
                </a:extLst>
              </a:tr>
              <a:tr h="426521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Коношская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72661272"/>
                  </a:ext>
                </a:extLst>
              </a:tr>
              <a:tr h="426521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Плесецкая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4354103"/>
                  </a:ext>
                </a:extLst>
              </a:tr>
              <a:tr h="384719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СГБ 2 СМП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73439342"/>
                  </a:ext>
                </a:extLst>
              </a:tr>
              <a:tr h="426521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Устьянская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2870012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1433" y="4838198"/>
            <a:ext cx="3168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маммограф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988080" y="2265760"/>
            <a:ext cx="3104302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ru-RU" sz="72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4798" y="6103729"/>
            <a:ext cx="3104302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 err="1" smtClean="0"/>
              <a:t>Няндомская</a:t>
            </a:r>
            <a:r>
              <a:rPr lang="ru-RU" dirty="0" smtClean="0"/>
              <a:t> ЦРБ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-12700" y="955748"/>
            <a:ext cx="10219646" cy="1149142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головок 1">
            <a:extLst>
              <a:ext uri="{FF2B5EF4-FFF2-40B4-BE49-F238E27FC236}">
                <a16:creationId xmlns="" xmlns:a16="http://schemas.microsoft.com/office/drawing/2014/main" id="{E088F2F1-F97B-4A70-811B-DC299712B943}"/>
              </a:ext>
            </a:extLst>
          </p:cNvPr>
          <p:cNvSpPr txBox="1">
            <a:spLocks/>
          </p:cNvSpPr>
          <p:nvPr/>
        </p:nvSpPr>
        <p:spPr>
          <a:xfrm>
            <a:off x="0" y="1431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/>
              <a:t>ДООСНАЩЕНИЕ И ПЕРЕОСНАЩЕНИЕ </a:t>
            </a:r>
            <a:r>
              <a:rPr lang="ru-RU" sz="2400" dirty="0" smtClean="0"/>
              <a:t>ОБОРУДОВАНИЕМ </a:t>
            </a:r>
          </a:p>
          <a:p>
            <a:r>
              <a:rPr lang="ru-RU" sz="2400" dirty="0" smtClean="0"/>
              <a:t>В 2021 ГОДУ</a:t>
            </a:r>
            <a:endParaRPr lang="ru-RU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434670" y="968280"/>
            <a:ext cx="208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247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ЗАКОНТРАКТОВАНО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380350" y="1270999"/>
            <a:ext cx="136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</a:rPr>
              <a:t>100%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96000" y="1268709"/>
            <a:ext cx="124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98%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69860" y="964504"/>
            <a:ext cx="1950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ПОСТАВЛЕНО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5509" y="964504"/>
            <a:ext cx="310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>
                <a:cs typeface="Arial" panose="020B0604020202020204" pitchFamily="34" charset="0"/>
              </a:rPr>
              <a:t>ВВЕДЕНО В ЭКСПЛУАТАЦИЮ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2774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https://arhgkb6.ru/media/2022/02/16/1293562992/Novy_j_e_ndoskop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43" r="31677"/>
          <a:stretch/>
        </p:blipFill>
        <p:spPr bwMode="auto">
          <a:xfrm>
            <a:off x="7735208" y="2425700"/>
            <a:ext cx="2450192" cy="443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1429731"/>
              </p:ext>
            </p:extLst>
          </p:nvPr>
        </p:nvGraphicFramePr>
        <p:xfrm>
          <a:off x="533400" y="3472531"/>
          <a:ext cx="2984500" cy="2995416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2984500">
                  <a:extLst>
                    <a:ext uri="{9D8B030D-6E8A-4147-A177-3AD203B41FA5}">
                      <a16:colId xmlns="" xmlns:a16="http://schemas.microsoft.com/office/drawing/2014/main" val="1172510980"/>
                    </a:ext>
                  </a:extLst>
                </a:gridCol>
              </a:tblGrid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№6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45483710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№7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05526390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АГКП №1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84485459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АГКП №2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24281587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№4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84807488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Вельская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3788896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Виноградоская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90613881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Каргопольская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94078186"/>
                  </a:ext>
                </a:extLst>
              </a:tr>
              <a:tr h="332824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Коряжемская ГБ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41124315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883875" y="2280793"/>
            <a:ext cx="5461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</a:rPr>
              <a:t>единиц эндоскопического </a:t>
            </a:r>
            <a:r>
              <a:rPr lang="ru-RU" sz="3200" b="1" dirty="0">
                <a:solidFill>
                  <a:srgbClr val="002060"/>
                </a:solidFill>
              </a:rPr>
              <a:t>оборудования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4064000" y="3429000"/>
          <a:ext cx="2984500" cy="3031432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2984500">
                  <a:extLst>
                    <a:ext uri="{9D8B030D-6E8A-4147-A177-3AD203B41FA5}">
                      <a16:colId xmlns="" xmlns:a16="http://schemas.microsoft.com/office/drawing/2014/main" val="1172510980"/>
                    </a:ext>
                  </a:extLst>
                </a:gridCol>
              </a:tblGrid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Новодвинская</a:t>
                      </a:r>
                      <a:r>
                        <a:rPr lang="ru-RU" sz="1600" b="0" dirty="0">
                          <a:effectLst/>
                        </a:rPr>
                        <a:t> ЦГБ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5212093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Няндомская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5535767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Онежская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93466575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Плесецкая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27217041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Приморская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5423001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СГБ №1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20385559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СГДКБ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54082022"/>
                  </a:ext>
                </a:extLst>
              </a:tr>
              <a:tr h="37892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Устьянская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91" marR="57591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80438487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08355" y="2193338"/>
            <a:ext cx="2013656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11</a:t>
            </a:r>
            <a:r>
              <a:rPr lang="ru-RU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</a:t>
            </a:r>
            <a:endParaRPr lang="ru-RU" sz="72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210800" y="2103277"/>
            <a:ext cx="1980076" cy="4754723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-12700" y="955748"/>
            <a:ext cx="10219646" cy="1149142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Заголовок 1">
            <a:extLst>
              <a:ext uri="{FF2B5EF4-FFF2-40B4-BE49-F238E27FC236}">
                <a16:creationId xmlns="" xmlns:a16="http://schemas.microsoft.com/office/drawing/2014/main" id="{E088F2F1-F97B-4A70-811B-DC299712B943}"/>
              </a:ext>
            </a:extLst>
          </p:cNvPr>
          <p:cNvSpPr txBox="1">
            <a:spLocks/>
          </p:cNvSpPr>
          <p:nvPr/>
        </p:nvSpPr>
        <p:spPr>
          <a:xfrm>
            <a:off x="0" y="1431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/>
              <a:t>ДООСНАЩЕНИЕ И ПЕРЕОСНАЩЕНИЕ </a:t>
            </a:r>
            <a:r>
              <a:rPr lang="ru-RU" sz="2400" dirty="0" smtClean="0"/>
              <a:t>ОБОРУДОВАНИЕМ </a:t>
            </a:r>
          </a:p>
          <a:p>
            <a:r>
              <a:rPr lang="ru-RU" sz="2400" dirty="0" smtClean="0"/>
              <a:t>В 2021 ГОДУ</a:t>
            </a:r>
            <a:endParaRPr lang="ru-RU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434670" y="968280"/>
            <a:ext cx="208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247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ЗАКОНТРАКТОВАНО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80350" y="1270999"/>
            <a:ext cx="136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</a:rPr>
              <a:t>100%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96000" y="1268709"/>
            <a:ext cx="124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98%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69860" y="964504"/>
            <a:ext cx="1950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ПОСТАВЛЕНО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75509" y="964504"/>
            <a:ext cx="310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>
                <a:cs typeface="Arial" panose="020B0604020202020204" pitchFamily="34" charset="0"/>
              </a:rPr>
              <a:t>ВВЕДЕНО В ЭКСПЛУАТАЦИЮ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37369" y="2004219"/>
            <a:ext cx="1898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32</a:t>
            </a:r>
            <a:endParaRPr lang="ru-RU" sz="40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dirty="0" smtClean="0"/>
              <a:t>медицинские организации, участвуют в мероприятии</a:t>
            </a:r>
            <a:endParaRPr lang="ru-RU" dirty="0">
              <a:cs typeface="Arial" panose="020B0604020202020204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sp>
        <p:nvSpPr>
          <p:cNvPr id="53" name="Прямоугольник 52"/>
          <p:cNvSpPr/>
          <p:nvPr/>
        </p:nvSpPr>
        <p:spPr>
          <a:xfrm>
            <a:off x="10218489" y="2103276"/>
            <a:ext cx="1973512" cy="47547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32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Мониторинг артериального давления аппаратом СМАД «КАРДИОТЕХНИКА-07-АД-1» -  «ИНКАРТ»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58" t="12755" r="15899" b="19465"/>
          <a:stretch/>
        </p:blipFill>
        <p:spPr bwMode="auto">
          <a:xfrm>
            <a:off x="5270499" y="2222500"/>
            <a:ext cx="4772495" cy="4330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6" name="Рисунок 45" descr="Дефибриллятор-монитор ДКИ-Н-10 «Аксион» «Аксион МЕД» — купить на  официальном сайте производителя: цена, описание, характеристики"/>
          <p:cNvPicPr/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90" y1="34175" x2="32039" y2="18641"/>
                        <a14:foregroundMark x1="33786" y1="9709" x2="64078" y2="7379"/>
                        <a14:foregroundMark x1="71845" y1="22330" x2="68350" y2="6214"/>
                        <a14:foregroundMark x1="27961" y1="19806" x2="28544" y2="6796"/>
                        <a14:foregroundMark x1="70097" y1="9709" x2="82524" y2="25243"/>
                        <a14:foregroundMark x1="71262" y1="9126" x2="82524" y2="26990"/>
                        <a14:foregroundMark x1="86214" y1="28738" x2="95146" y2="29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395">
            <a:off x="6348475" y="2978208"/>
            <a:ext cx="2605298" cy="260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ek-12t-ekg"/>
          <p:cNvPicPr/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35">
            <a:off x="7158800" y="1892310"/>
            <a:ext cx="2562797" cy="256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Анализатор иммунохимический Кобас h 232 для исследования кардиомаркеров (Roche Diagnostics GmbH,Германия)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87500" l="26042" r="6604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23" t="1" r="28914" b="2554"/>
          <a:stretch/>
        </p:blipFill>
        <p:spPr bwMode="auto">
          <a:xfrm rot="846313">
            <a:off x="5082533" y="2472933"/>
            <a:ext cx="1924916" cy="2378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2" name="Рисунок 41" descr="Спирометр/пульсоксиметр Spirodoc: купить в ООО «АСВОМЕД»"/>
          <p:cNvPicPr/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674" y1="62590" x2="46043" y2="37050"/>
                        <a14:foregroundMark x1="12230" y1="32734" x2="48201" y2="30576"/>
                        <a14:foregroundMark x1="94005" y1="65827" x2="94005" y2="33813"/>
                        <a14:foregroundMark x1="6954" y1="62590" x2="4796" y2="50360"/>
                        <a14:foregroundMark x1="5516" y1="45324" x2="8633" y2="36691"/>
                        <a14:foregroundMark x1="9832" y1="35612" x2="12470" y2="31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0338">
            <a:off x="7767024" y="3348627"/>
            <a:ext cx="3316085" cy="2209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927598" y="5566778"/>
            <a:ext cx="36879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единицы прочего оборудования</a:t>
            </a:r>
            <a:endParaRPr lang="ru-RU" sz="28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89172" y="5460839"/>
            <a:ext cx="2013656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7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103</a:t>
            </a:r>
            <a:endParaRPr lang="ru-RU" sz="72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73420250"/>
              </p:ext>
            </p:extLst>
          </p:nvPr>
        </p:nvGraphicFramePr>
        <p:xfrm>
          <a:off x="334053" y="2235199"/>
          <a:ext cx="2527077" cy="4236498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2527077">
                  <a:extLst>
                    <a:ext uri="{9D8B030D-6E8A-4147-A177-3AD203B41FA5}">
                      <a16:colId xmlns="" xmlns:a16="http://schemas.microsoft.com/office/drawing/2014/main" val="1556867390"/>
                    </a:ext>
                  </a:extLst>
                </a:gridCol>
              </a:tblGrid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6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81383492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7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47568828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АГДКП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275709417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АГКП 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34013853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АГКБ 4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87156023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Вельская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13457392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Верхнетоемская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75856777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Виноградовская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68000232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Ильинская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432590384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Каргопольская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07283516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Карпогорская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44093546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Коношская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31820426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Коряжемская ГБ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18482302"/>
                  </a:ext>
                </a:extLst>
              </a:tr>
              <a:tr h="302607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Котласская</a:t>
                      </a:r>
                      <a:r>
                        <a:rPr lang="ru-RU" sz="1600" b="0" dirty="0">
                          <a:effectLst/>
                        </a:rPr>
                        <a:t> ЦГБ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862245"/>
                  </a:ext>
                </a:extLst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6888133"/>
              </p:ext>
            </p:extLst>
          </p:nvPr>
        </p:nvGraphicFramePr>
        <p:xfrm>
          <a:off x="2793671" y="2214391"/>
          <a:ext cx="2920478" cy="4257300"/>
        </p:xfrm>
        <a:graphic>
          <a:graphicData uri="http://schemas.openxmlformats.org/drawingml/2006/table">
            <a:tbl>
              <a:tblPr firstCol="1" bandRow="1">
                <a:tableStyleId>{72833802-FEF1-4C79-8D5D-14CF1EAF98D9}</a:tableStyleId>
              </a:tblPr>
              <a:tblGrid>
                <a:gridCol w="2920478">
                  <a:extLst>
                    <a:ext uri="{9D8B030D-6E8A-4147-A177-3AD203B41FA5}">
                      <a16:colId xmlns="" xmlns:a16="http://schemas.microsoft.com/office/drawing/2014/main" val="1556867390"/>
                    </a:ext>
                  </a:extLst>
                </a:gridCol>
              </a:tblGrid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Красноборская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37407077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Лешуконская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34502356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Мезенская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529374152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Мирнинская</a:t>
                      </a:r>
                      <a:r>
                        <a:rPr lang="ru-RU" sz="1600" b="0" dirty="0">
                          <a:effectLst/>
                        </a:rPr>
                        <a:t> ЦГБ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16920886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Новодвинская</a:t>
                      </a:r>
                      <a:r>
                        <a:rPr lang="ru-RU" sz="1600" b="0" dirty="0">
                          <a:effectLst/>
                        </a:rPr>
                        <a:t> ЦГБ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8818571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Няндомская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5722418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Онежская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42448389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Плесецкая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07899394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Приморская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48126733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СГБ 1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63536553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СГБ 2 СМП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68262606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СГДКБ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93113373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Устьянская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183892848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>
                          <a:effectLst/>
                        </a:rPr>
                        <a:t>Холмогорская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81908470"/>
                  </a:ext>
                </a:extLst>
              </a:tr>
              <a:tr h="28382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dirty="0" err="1">
                          <a:effectLst/>
                        </a:rPr>
                        <a:t>Яренская</a:t>
                      </a:r>
                      <a:r>
                        <a:rPr lang="ru-RU" sz="1600" b="0" dirty="0">
                          <a:effectLst/>
                        </a:rPr>
                        <a:t> ЦРБ</a:t>
                      </a:r>
                      <a:endParaRPr lang="ru-RU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008" marR="27008" marT="0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66463612"/>
                  </a:ext>
                </a:extLst>
              </a:tr>
            </a:tbl>
          </a:graphicData>
        </a:graphic>
      </p:graphicFrame>
      <p:pic>
        <p:nvPicPr>
          <p:cNvPr id="39" name="Рисунок 38" descr="https://bplab.ru/images/virtuemart/product/bplabm_1.jpg"/>
          <p:cNvPicPr/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3730">
            <a:off x="6202942" y="2131192"/>
            <a:ext cx="1842551" cy="184255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10210800" y="2103277"/>
            <a:ext cx="1980076" cy="4754723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-12700" y="955748"/>
            <a:ext cx="10219646" cy="1149142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Заголовок 1">
            <a:extLst>
              <a:ext uri="{FF2B5EF4-FFF2-40B4-BE49-F238E27FC236}">
                <a16:creationId xmlns="" xmlns:a16="http://schemas.microsoft.com/office/drawing/2014/main" id="{E088F2F1-F97B-4A70-811B-DC299712B943}"/>
              </a:ext>
            </a:extLst>
          </p:cNvPr>
          <p:cNvSpPr txBox="1">
            <a:spLocks/>
          </p:cNvSpPr>
          <p:nvPr/>
        </p:nvSpPr>
        <p:spPr>
          <a:xfrm>
            <a:off x="0" y="1431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/>
              <a:t>ДООСНАЩЕНИЕ И ПЕРЕОСНАЩЕНИЕ </a:t>
            </a:r>
            <a:r>
              <a:rPr lang="ru-RU" sz="2400" dirty="0" smtClean="0"/>
              <a:t>ОБОРУДОВАНИЕМ </a:t>
            </a:r>
          </a:p>
          <a:p>
            <a:r>
              <a:rPr lang="ru-RU" sz="2400" dirty="0" smtClean="0"/>
              <a:t>В 2021 ГОДУ</a:t>
            </a:r>
            <a:endParaRPr lang="ru-RU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434670" y="968280"/>
            <a:ext cx="208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247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ЗАКОНТРАКТОВАНО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80350" y="1270999"/>
            <a:ext cx="136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</a:rPr>
              <a:t>100%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0" y="1268709"/>
            <a:ext cx="124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98%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69860" y="964504"/>
            <a:ext cx="1950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ПОСТАВЛЕНО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75509" y="964504"/>
            <a:ext cx="310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>
                <a:cs typeface="Arial" panose="020B0604020202020204" pitchFamily="34" charset="0"/>
              </a:rPr>
              <a:t>ВВЕДЕНО В ЭКСПЛУАТАЦИЮ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37369" y="2004219"/>
            <a:ext cx="1898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32</a:t>
            </a:r>
            <a:endParaRPr lang="ru-RU" sz="40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dirty="0" smtClean="0"/>
              <a:t>медицинские организации, участвуют в мероприятии</a:t>
            </a:r>
            <a:endParaRPr lang="ru-RU" dirty="0">
              <a:cs typeface="Arial" panose="020B0604020202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10218489" y="2103276"/>
            <a:ext cx="1973512" cy="47547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00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0988812"/>
              </p:ext>
            </p:extLst>
          </p:nvPr>
        </p:nvGraphicFramePr>
        <p:xfrm>
          <a:off x="323850" y="851647"/>
          <a:ext cx="11572316" cy="5764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10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22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266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+mn-lt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15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+mn-lt"/>
                          <a:cs typeface="Times New Roman" pitchFamily="18" charset="0"/>
                        </a:rPr>
                        <a:t>Предусмотрено</a:t>
                      </a:r>
                      <a:r>
                        <a:rPr lang="ru-RU" sz="1500" baseline="0" dirty="0" smtClean="0">
                          <a:latin typeface="+mn-lt"/>
                          <a:cs typeface="Times New Roman" pitchFamily="18" charset="0"/>
                        </a:rPr>
                        <a:t> средств, тыс. руб.</a:t>
                      </a:r>
                      <a:endParaRPr lang="ru-RU" sz="15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39470">
                <a:tc>
                  <a:txBody>
                    <a:bodyPr/>
                    <a:lstStyle/>
                    <a:p>
                      <a:pPr marL="361950" indent="0" algn="l"/>
                      <a:r>
                        <a:rPr lang="ru-RU" sz="1500" dirty="0" smtClean="0">
                          <a:latin typeface="+mn-lt"/>
                          <a:cs typeface="Times New Roman" pitchFamily="18" charset="0"/>
                        </a:rPr>
                        <a:t>Строительство</a:t>
                      </a:r>
                      <a:endParaRPr lang="ru-RU" sz="15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500" b="1" u="none" strike="noStrike" dirty="0" smtClean="0"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500" b="1" kern="1200" dirty="0" smtClean="0">
                          <a:effectLst/>
                          <a:latin typeface="+mn-lt"/>
                          <a:cs typeface="Times New Roman" pitchFamily="18" charset="0"/>
                        </a:rPr>
                        <a:t>499 043,8 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50169">
                <a:tc>
                  <a:txBody>
                    <a:bodyPr/>
                    <a:lstStyle/>
                    <a:p>
                      <a:pPr marL="361950" indent="0" algn="l"/>
                      <a:r>
                        <a:rPr lang="ru-RU" sz="1500" dirty="0" smtClean="0">
                          <a:latin typeface="+mn-lt"/>
                          <a:cs typeface="Times New Roman" pitchFamily="18" charset="0"/>
                        </a:rPr>
                        <a:t>Капитальный ремонт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kern="1200" dirty="0" smtClean="0">
                          <a:effectLst/>
                          <a:latin typeface="+mn-lt"/>
                          <a:cs typeface="Times New Roman" pitchFamily="18" charset="0"/>
                        </a:rPr>
                        <a:t>220 646,9 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6683">
                <a:tc>
                  <a:txBody>
                    <a:bodyPr/>
                    <a:lstStyle/>
                    <a:p>
                      <a:pPr marL="361950" indent="0" algn="l"/>
                      <a:r>
                        <a:rPr lang="ru-RU" sz="1500" dirty="0" smtClean="0">
                          <a:latin typeface="+mn-lt"/>
                          <a:cs typeface="Times New Roman" pitchFamily="18" charset="0"/>
                        </a:rPr>
                        <a:t>Автомобильный транспорт</a:t>
                      </a:r>
                      <a:endParaRPr lang="ru-RU" sz="15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500" b="1" u="none" strike="noStrike" dirty="0" smtClean="0"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500" b="1" kern="1200" dirty="0" smtClean="0">
                          <a:effectLst/>
                          <a:latin typeface="+mn-lt"/>
                          <a:cs typeface="Times New Roman" pitchFamily="18" charset="0"/>
                        </a:rPr>
                        <a:t>14 338,7 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0651">
                <a:tc>
                  <a:txBody>
                    <a:bodyPr/>
                    <a:lstStyle/>
                    <a:p>
                      <a:pPr marL="361950" indent="0" algn="l"/>
                      <a:r>
                        <a:rPr lang="ru-RU" sz="1500" dirty="0" smtClean="0">
                          <a:latin typeface="+mn-lt"/>
                          <a:cs typeface="Times New Roman" pitchFamily="18" charset="0"/>
                        </a:rPr>
                        <a:t>Оборудование</a:t>
                      </a:r>
                      <a:endParaRPr lang="ru-RU" sz="1500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1" kern="1200" dirty="0" smtClean="0">
                          <a:effectLst/>
                          <a:latin typeface="+mn-lt"/>
                          <a:cs typeface="Times New Roman" pitchFamily="18" charset="0"/>
                        </a:rPr>
                        <a:t>418 550,0 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0651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+mn-lt"/>
                          <a:cs typeface="Times New Roman" pitchFamily="18" charset="0"/>
                        </a:rPr>
                        <a:t>ИТОГО</a:t>
                      </a:r>
                      <a:endParaRPr lang="ru-RU" sz="15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1 152 579,4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2363228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7545" y="74206"/>
            <a:ext cx="1071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2022 ГОДУ НА РЕАЛИЗАЦИЮ МЕРОПРИЯТИЙ ПРОГРАММЫ ЗАПЛАНИРОВАНО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848" t="5687" r="10563" b="11596"/>
          <a:stretch/>
        </p:blipFill>
        <p:spPr>
          <a:xfrm>
            <a:off x="5808590" y="5090304"/>
            <a:ext cx="849386" cy="779292"/>
          </a:xfrm>
          <a:prstGeom prst="flowChartConnector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76" t="60633" r="81621" b="31904"/>
          <a:stretch/>
        </p:blipFill>
        <p:spPr>
          <a:xfrm flipH="1">
            <a:off x="5760518" y="4179715"/>
            <a:ext cx="1035770" cy="856573"/>
          </a:xfrm>
          <a:prstGeom prst="snip2SameRect">
            <a:avLst>
              <a:gd name="adj1" fmla="val 32883"/>
              <a:gd name="adj2" fmla="val 32432"/>
            </a:avLst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41" t="75124" r="47567" b="18039"/>
          <a:stretch/>
        </p:blipFill>
        <p:spPr>
          <a:xfrm flipH="1">
            <a:off x="5808590" y="3235542"/>
            <a:ext cx="939626" cy="784008"/>
          </a:xfrm>
          <a:prstGeom prst="rect">
            <a:avLst/>
          </a:prstGeom>
        </p:spPr>
      </p:pic>
      <p:pic>
        <p:nvPicPr>
          <p:cNvPr id="15" name="Рисунок 14" descr="Подъемный механизм со сплошной заливкой">
            <a:extLst>
              <a:ext uri="{FF2B5EF4-FFF2-40B4-BE49-F238E27FC236}">
                <a16:creationId xmlns="" xmlns:a16="http://schemas.microsoft.com/office/drawing/2014/main" id="{E4B54EE7-415E-469B-8979-A1E0A2043E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749576" y="1989864"/>
            <a:ext cx="998640" cy="9986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95" y1="17172" x2="11504" y2="10101"/>
                        <a14:foregroundMark x1="10619" y1="38384" x2="21239" y2="39394"/>
                        <a14:foregroundMark x1="44248" y1="38384" x2="56637" y2="39394"/>
                        <a14:foregroundMark x1="7965" y1="68687" x2="11504" y2="61616"/>
                        <a14:foregroundMark x1="31858" y1="62626" x2="42478" y2="57576"/>
                        <a14:foregroundMark x1="66372" y1="69697" x2="82301" y2="66667"/>
                        <a14:foregroundMark x1="17699" y1="88889" x2="33628" y2="86869"/>
                        <a14:foregroundMark x1="47788" y1="87879" x2="61062" y2="86869"/>
                        <a14:foregroundMark x1="80531" y1="86869" x2="87611" y2="87879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990" y="3720031"/>
            <a:ext cx="468298" cy="288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3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7545" y="186708"/>
            <a:ext cx="1071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2022 ГОДУ В РАМКАХ ПРОГРАММЫ ЗАПЛАНИРОВАНО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85384" y="1252180"/>
            <a:ext cx="80295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НАЧАЛО СТРОИТЕЛЬСТВА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врачебная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амбулатория </a:t>
            </a:r>
            <a:endParaRPr lang="ru-RU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SzPct val="125000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с. Сура </a:t>
            </a:r>
            <a:r>
              <a:rPr lang="ru-RU" dirty="0" err="1">
                <a:solidFill>
                  <a:schemeClr val="dk1"/>
                </a:solidFill>
                <a:cs typeface="Times New Roman" panose="02020603050405020304" pitchFamily="18" charset="0"/>
              </a:rPr>
              <a:t>Карпогорского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 района Архангельской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области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врачебная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амбулатория </a:t>
            </a:r>
            <a:endParaRPr lang="ru-RU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SzPct val="125000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п. Подюга Коношского района Архангельской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области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ФАП в дер. Усачевская </a:t>
            </a:r>
            <a:r>
              <a:rPr lang="ru-RU" dirty="0" err="1">
                <a:solidFill>
                  <a:schemeClr val="dk1"/>
                </a:solidFill>
                <a:cs typeface="Times New Roman" panose="02020603050405020304" pitchFamily="18" charset="0"/>
              </a:rPr>
              <a:t>Каргопольского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района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algn="ctr">
              <a:buClr>
                <a:srgbClr val="C00000"/>
              </a:buClr>
              <a:buSzPct val="125000"/>
            </a:pPr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ПРОДОЛЖЕНИЕ СТРОИТЕЛЬСТВА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поликлиника Мезенская ЦРБ </a:t>
            </a:r>
          </a:p>
          <a:p>
            <a:pPr>
              <a:buClr>
                <a:srgbClr val="C00000"/>
              </a:buClr>
              <a:buSzPct val="125000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завершение строительства – 2023 год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ФАП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в с. Койда Мезенского района </a:t>
            </a:r>
            <a:endParaRPr lang="ru-RU" dirty="0" smtClean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buClr>
                <a:srgbClr val="C00000"/>
              </a:buClr>
              <a:buSzPct val="125000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завершение строительства – 2022 год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SzPct val="125000"/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поликлиника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Котласская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ЦГБ </a:t>
            </a:r>
          </a:p>
          <a:p>
            <a:pPr>
              <a:buClr>
                <a:srgbClr val="C00000"/>
              </a:buClr>
              <a:buSzPct val="125000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завершение строительства – 2023 год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pic>
        <p:nvPicPr>
          <p:cNvPr id="9" name="Рисунок 8" descr="Больница контур">
            <a:extLst>
              <a:ext uri="{FF2B5EF4-FFF2-40B4-BE49-F238E27FC236}">
                <a16:creationId xmlns="" xmlns:a16="http://schemas.microsoft.com/office/drawing/2014/main" id="{875521B4-19EA-4D3E-B9E3-04045B407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1437" y="3276601"/>
            <a:ext cx="3695700" cy="3695700"/>
          </a:xfrm>
          <a:prstGeom prst="rect">
            <a:avLst/>
          </a:prstGeom>
        </p:spPr>
      </p:pic>
      <p:pic>
        <p:nvPicPr>
          <p:cNvPr id="10" name="Рисунок 9" descr="Подъемный механизм со сплошной заливкой">
            <a:extLst>
              <a:ext uri="{FF2B5EF4-FFF2-40B4-BE49-F238E27FC236}">
                <a16:creationId xmlns="" xmlns:a16="http://schemas.microsoft.com/office/drawing/2014/main" id="{E4B54EE7-415E-469B-8979-A1E0A2043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1742" y="1547859"/>
            <a:ext cx="2039484" cy="20394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195" y1="17172" x2="11504" y2="10101"/>
                        <a14:foregroundMark x1="10619" y1="38384" x2="21239" y2="39394"/>
                        <a14:foregroundMark x1="44248" y1="38384" x2="56637" y2="39394"/>
                        <a14:foregroundMark x1="7965" y1="68687" x2="11504" y2="61616"/>
                        <a14:foregroundMark x1="31858" y1="62626" x2="42478" y2="57576"/>
                        <a14:foregroundMark x1="66372" y1="69697" x2="82301" y2="66667"/>
                        <a14:foregroundMark x1="17699" y1="88889" x2="33628" y2="86869"/>
                        <a14:foregroundMark x1="47788" y1="87879" x2="61062" y2="86869"/>
                        <a14:foregroundMark x1="80531" y1="86869" x2="87611" y2="87879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164" y="2873603"/>
            <a:ext cx="901685" cy="5553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96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7545" y="205413"/>
            <a:ext cx="1071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2022 ГОДУ ЗАПЛАНИРОВАНО ПРОВЕДЕНИЕ КАПИТАЛЬНЫХ РЕМОНТОВ 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0585" y="1119468"/>
            <a:ext cx="95308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КАПИТАЛЬНЫЕ РЕМОНТЫ                            </a:t>
            </a: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(тыс. руб.)</a:t>
            </a:r>
            <a:endParaRPr lang="ru-RU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1.  АГКБ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№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7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2. 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Няндомская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ЦРБ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3.  Архангельская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городская клиническая поликлиника №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2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4.  </a:t>
            </a:r>
            <a:r>
              <a:rPr lang="ru-RU" dirty="0" err="1" smtClean="0">
                <a:solidFill>
                  <a:schemeClr val="dk1"/>
                </a:solidFill>
                <a:cs typeface="Times New Roman" panose="02020603050405020304" pitchFamily="18" charset="0"/>
              </a:rPr>
              <a:t>Новодвинская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ЦГБ 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5.  Архангельская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городская клиническая поликлиника №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1 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6.  Приморская ЦРБ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7.  АГКБ </a:t>
            </a:r>
            <a:r>
              <a:rPr lang="ru-RU" dirty="0">
                <a:solidFill>
                  <a:schemeClr val="dk1"/>
                </a:solidFill>
                <a:cs typeface="Times New Roman" panose="02020603050405020304" pitchFamily="18" charset="0"/>
              </a:rPr>
              <a:t>№ </a:t>
            </a: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4 </a:t>
            </a:r>
            <a:endParaRPr lang="ru-RU" dirty="0">
              <a:solidFill>
                <a:schemeClr val="dk1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AutoNum type="arabicPeriod" startAt="8"/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ГБУЗ Холмогорская ЦРБ</a:t>
            </a:r>
          </a:p>
          <a:p>
            <a:pPr>
              <a:lnSpc>
                <a:spcPct val="200000"/>
              </a:lnSpc>
            </a:pPr>
            <a:r>
              <a:rPr lang="ru-RU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ru-RU" b="1" dirty="0" smtClean="0">
                <a:solidFill>
                  <a:schemeClr val="dk1"/>
                </a:solidFill>
                <a:cs typeface="Times New Roman" panose="02020603050405020304" pitchFamily="18" charset="0"/>
              </a:rPr>
              <a:t>ИТОГО</a:t>
            </a:r>
            <a:endParaRPr lang="ru-RU" b="1" dirty="0">
              <a:solidFill>
                <a:schemeClr val="dk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7912360" y="1644891"/>
            <a:ext cx="32509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51 103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22 489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7 168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31 659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17 198,9</a:t>
            </a:r>
          </a:p>
          <a:p>
            <a:pPr algn="ctr">
              <a:lnSpc>
                <a:spcPct val="200000"/>
              </a:lnSpc>
            </a:pPr>
            <a:r>
              <a:rPr lang="ru-RU" smtClean="0">
                <a:solidFill>
                  <a:srgbClr val="C00000"/>
                </a:solidFill>
                <a:cs typeface="Times New Roman" panose="02020603050405020304" pitchFamily="18" charset="0"/>
              </a:rPr>
              <a:t>12 840,1</a:t>
            </a:r>
            <a:endParaRPr lang="ru-RU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16 472,7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61 716,3</a:t>
            </a:r>
          </a:p>
          <a:p>
            <a:pPr algn="ctr">
              <a:lnSpc>
                <a:spcPct val="200000"/>
              </a:lnSpc>
            </a:pPr>
            <a:r>
              <a:rPr lang="ru-RU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220 647,0</a:t>
            </a:r>
            <a:endParaRPr lang="ru-RU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9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9417887"/>
              </p:ext>
            </p:extLst>
          </p:nvPr>
        </p:nvGraphicFramePr>
        <p:xfrm>
          <a:off x="8571042" y="1361440"/>
          <a:ext cx="1025458" cy="498869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025458">
                  <a:extLst>
                    <a:ext uri="{9D8B030D-6E8A-4147-A177-3AD203B41FA5}">
                      <a16:colId xmlns="" xmlns:a16="http://schemas.microsoft.com/office/drawing/2014/main" val="1581401685"/>
                    </a:ext>
                  </a:extLst>
                </a:gridCol>
              </a:tblGrid>
              <a:tr h="1247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1638089"/>
                  </a:ext>
                </a:extLst>
              </a:tr>
              <a:tr h="1247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344711"/>
                  </a:ext>
                </a:extLst>
              </a:tr>
              <a:tr h="1247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0159856"/>
                  </a:ext>
                </a:extLst>
              </a:tr>
              <a:tr h="1247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7924733"/>
                  </a:ext>
                </a:extLst>
              </a:tr>
            </a:tbl>
          </a:graphicData>
        </a:graphic>
      </p:graphicFrame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81395582"/>
              </p:ext>
            </p:extLst>
          </p:nvPr>
        </p:nvGraphicFramePr>
        <p:xfrm>
          <a:off x="270053" y="1361440"/>
          <a:ext cx="1025458" cy="4988692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025458">
                  <a:extLst>
                    <a:ext uri="{9D8B030D-6E8A-4147-A177-3AD203B41FA5}">
                      <a16:colId xmlns="" xmlns:a16="http://schemas.microsoft.com/office/drawing/2014/main" val="1581401685"/>
                    </a:ext>
                  </a:extLst>
                </a:gridCol>
              </a:tblGrid>
              <a:tr h="1247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1638089"/>
                  </a:ext>
                </a:extLst>
              </a:tr>
              <a:tr h="1247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344711"/>
                  </a:ext>
                </a:extLst>
              </a:tr>
              <a:tr h="124717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70159856"/>
                  </a:ext>
                </a:extLst>
              </a:tr>
              <a:tr h="1247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7924733"/>
                  </a:ext>
                </a:extLst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3809959" y="2614778"/>
            <a:ext cx="4752791" cy="3735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1344" y="219998"/>
            <a:ext cx="1181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2022 ГОДУ ЗАПЛАНИРОВАНО ПРИОБРЕТЕНИЕ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50 ЕДИНИЦ МЕДИЦИНСКОЙ ТЕХНИКИ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17181" y="1642577"/>
            <a:ext cx="3206748" cy="767133"/>
            <a:chOff x="0" y="1297632"/>
            <a:chExt cx="3206748" cy="767133"/>
          </a:xfrm>
        </p:grpSpPr>
        <p:sp>
          <p:nvSpPr>
            <p:cNvPr id="10" name="TextBox 9"/>
            <p:cNvSpPr txBox="1"/>
            <p:nvPr/>
          </p:nvSpPr>
          <p:spPr>
            <a:xfrm>
              <a:off x="678331" y="1297632"/>
              <a:ext cx="2528417" cy="767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dirty="0">
                  <a:cs typeface="Times New Roman" panose="02020603050405020304" pitchFamily="18" charset="0"/>
                </a:rPr>
                <a:t>Аппарат рентгеновский для флюорографии легких цифровой или аналоговый</a:t>
              </a:r>
              <a:endParaRPr lang="ru-RU" sz="1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1329659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7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17181" y="2815398"/>
            <a:ext cx="3206748" cy="783869"/>
            <a:chOff x="0" y="1297632"/>
            <a:chExt cx="3206748" cy="783869"/>
          </a:xfrm>
        </p:grpSpPr>
        <p:sp>
          <p:nvSpPr>
            <p:cNvPr id="13" name="TextBox 12"/>
            <p:cNvSpPr txBox="1"/>
            <p:nvPr/>
          </p:nvSpPr>
          <p:spPr>
            <a:xfrm>
              <a:off x="678331" y="1297632"/>
              <a:ext cx="2528417" cy="783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Аппарат рентгеновский </a:t>
              </a:r>
              <a:r>
                <a:rPr lang="ru-RU" sz="1400" dirty="0" err="1">
                  <a:cs typeface="Times New Roman" panose="02020603050405020304" pitchFamily="18" charset="0"/>
                </a:rPr>
                <a:t>маммографический</a:t>
              </a:r>
              <a:r>
                <a:rPr lang="ru-RU" sz="1400" dirty="0">
                  <a:cs typeface="Times New Roman" panose="02020603050405020304" pitchFamily="18" charset="0"/>
                </a:rPr>
                <a:t> цифровой или аналоговый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0" y="1329659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6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54585" y="4058125"/>
            <a:ext cx="3419969" cy="997645"/>
            <a:chOff x="0" y="1231038"/>
            <a:chExt cx="3419969" cy="997645"/>
          </a:xfrm>
        </p:grpSpPr>
        <p:sp>
          <p:nvSpPr>
            <p:cNvPr id="16" name="TextBox 15"/>
            <p:cNvSpPr txBox="1"/>
            <p:nvPr/>
          </p:nvSpPr>
          <p:spPr>
            <a:xfrm>
              <a:off x="891552" y="1231038"/>
              <a:ext cx="2528417" cy="99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Аппарат рентгеновский стационарный для рентгенографии цифровой или аналоговый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0" y="1329659"/>
              <a:ext cx="812990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10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54585" y="5352487"/>
            <a:ext cx="3288028" cy="1014380"/>
            <a:chOff x="0" y="1297632"/>
            <a:chExt cx="3288028" cy="1014380"/>
          </a:xfrm>
        </p:grpSpPr>
        <p:sp>
          <p:nvSpPr>
            <p:cNvPr id="19" name="TextBox 18"/>
            <p:cNvSpPr txBox="1"/>
            <p:nvPr/>
          </p:nvSpPr>
          <p:spPr>
            <a:xfrm>
              <a:off x="678331" y="1297632"/>
              <a:ext cx="2609697" cy="101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Аппарат экспресс определения </a:t>
              </a:r>
              <a:r>
                <a:rPr lang="ru-RU" sz="1400" dirty="0" err="1">
                  <a:cs typeface="Times New Roman" panose="02020603050405020304" pitchFamily="18" charset="0"/>
                </a:rPr>
                <a:t>кардиомаркеров</a:t>
              </a:r>
              <a:r>
                <a:rPr lang="ru-RU" sz="1400" dirty="0">
                  <a:cs typeface="Times New Roman" panose="02020603050405020304" pitchFamily="18" charset="0"/>
                </a:rPr>
                <a:t> портативный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0" y="1329659"/>
              <a:ext cx="90487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21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765950" y="1570304"/>
            <a:ext cx="3358967" cy="718390"/>
            <a:chOff x="0" y="1314347"/>
            <a:chExt cx="3358967" cy="718390"/>
          </a:xfrm>
        </p:grpSpPr>
        <p:sp>
          <p:nvSpPr>
            <p:cNvPr id="22" name="TextBox 21"/>
            <p:cNvSpPr txBox="1"/>
            <p:nvPr/>
          </p:nvSpPr>
          <p:spPr>
            <a:xfrm>
              <a:off x="830550" y="1314347"/>
              <a:ext cx="2528417" cy="53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Дефибриллятор кардиосинхронизированный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0" y="1329659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2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774242" y="2806984"/>
            <a:ext cx="3234878" cy="703078"/>
            <a:chOff x="0" y="1329659"/>
            <a:chExt cx="3234878" cy="703078"/>
          </a:xfrm>
        </p:grpSpPr>
        <p:sp>
          <p:nvSpPr>
            <p:cNvPr id="25" name="TextBox 24"/>
            <p:cNvSpPr txBox="1"/>
            <p:nvPr/>
          </p:nvSpPr>
          <p:spPr>
            <a:xfrm>
              <a:off x="706461" y="1403528"/>
              <a:ext cx="2528417" cy="53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Электрокардиограф </a:t>
              </a:r>
              <a:endParaRPr lang="ru-RU" sz="1400" dirty="0" smtClean="0"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ru-RU" sz="1400" dirty="0" smtClean="0">
                  <a:cs typeface="Times New Roman" panose="02020603050405020304" pitchFamily="18" charset="0"/>
                </a:rPr>
                <a:t>12-канальный</a:t>
              </a:r>
              <a:endParaRPr lang="ru-RU" sz="1400" dirty="0"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0" y="1329659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1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765950" y="4125955"/>
            <a:ext cx="3206748" cy="735105"/>
            <a:chOff x="0" y="1297632"/>
            <a:chExt cx="3206748" cy="735105"/>
          </a:xfrm>
        </p:grpSpPr>
        <p:sp>
          <p:nvSpPr>
            <p:cNvPr id="28" name="TextBox 27"/>
            <p:cNvSpPr txBox="1"/>
            <p:nvPr/>
          </p:nvSpPr>
          <p:spPr>
            <a:xfrm>
              <a:off x="678331" y="1297632"/>
              <a:ext cx="2528417" cy="53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Стол операционный универсальный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0" y="1329659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1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8774242" y="5352486"/>
            <a:ext cx="3206748" cy="997645"/>
            <a:chOff x="0" y="1297632"/>
            <a:chExt cx="3206748" cy="997645"/>
          </a:xfrm>
        </p:grpSpPr>
        <p:sp>
          <p:nvSpPr>
            <p:cNvPr id="34" name="TextBox 33"/>
            <p:cNvSpPr txBox="1"/>
            <p:nvPr/>
          </p:nvSpPr>
          <p:spPr>
            <a:xfrm>
              <a:off x="678331" y="1297632"/>
              <a:ext cx="2528417" cy="99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Функциональные кровати (для палат интенсивной терапии) с прикроватными столиками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0" y="1329659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1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17011" y="2582227"/>
            <a:ext cx="4603280" cy="3379905"/>
            <a:chOff x="3880320" y="2573432"/>
            <a:chExt cx="4603280" cy="337990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0320" y="2573432"/>
              <a:ext cx="4578392" cy="337990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8138160" y="2997200"/>
              <a:ext cx="345440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727325"/>
              </p:ext>
            </p:extLst>
          </p:nvPr>
        </p:nvGraphicFramePr>
        <p:xfrm>
          <a:off x="3826113" y="1367604"/>
          <a:ext cx="1025458" cy="124717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025458">
                  <a:extLst>
                    <a:ext uri="{9D8B030D-6E8A-4147-A177-3AD203B41FA5}">
                      <a16:colId xmlns="" xmlns:a16="http://schemas.microsoft.com/office/drawing/2014/main" val="1581401685"/>
                    </a:ext>
                  </a:extLst>
                </a:gridCol>
              </a:tblGrid>
              <a:tr h="1247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1638089"/>
                  </a:ext>
                </a:extLst>
              </a:tr>
            </a:tbl>
          </a:graphicData>
        </a:graphic>
      </p:graphicFrame>
      <p:grpSp>
        <p:nvGrpSpPr>
          <p:cNvPr id="40" name="Группа 39"/>
          <p:cNvGrpSpPr/>
          <p:nvPr/>
        </p:nvGrpSpPr>
        <p:grpSpPr>
          <a:xfrm>
            <a:off x="4083349" y="1660476"/>
            <a:ext cx="4070076" cy="717206"/>
            <a:chOff x="-355902" y="1350005"/>
            <a:chExt cx="4070076" cy="717206"/>
          </a:xfrm>
        </p:grpSpPr>
        <p:sp>
          <p:nvSpPr>
            <p:cNvPr id="41" name="TextBox 40"/>
            <p:cNvSpPr txBox="1"/>
            <p:nvPr/>
          </p:nvSpPr>
          <p:spPr>
            <a:xfrm>
              <a:off x="579666" y="1350005"/>
              <a:ext cx="3134508" cy="553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400" dirty="0">
                  <a:cs typeface="Times New Roman" panose="02020603050405020304" pitchFamily="18" charset="0"/>
                </a:rPr>
                <a:t>Магнитно-резонансный томограф со сверхпроводящим магнитом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355902" y="1364133"/>
              <a:ext cx="510985" cy="70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4000" dirty="0" smtClean="0">
                  <a:solidFill>
                    <a:srgbClr val="C00000"/>
                  </a:solidFill>
                  <a:cs typeface="Times New Roman" panose="02020603050405020304" pitchFamily="18" charset="0"/>
                </a:rPr>
                <a:t>1</a:t>
              </a:r>
              <a:endParaRPr lang="ru-RU" sz="40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443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67" r="35428"/>
          <a:stretch/>
        </p:blipFill>
        <p:spPr>
          <a:xfrm>
            <a:off x="5815584" y="880914"/>
            <a:ext cx="6168331" cy="57432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1344" y="219998"/>
            <a:ext cx="1071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2022 ГОДУ ЗАПЛАНИРОВАНО ПРИОБРЕТЕНИЕ 17 ЕДИНИЦ АВТОМОБИЛЬНОГО ТРАНСПОРТА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1365339"/>
              </p:ext>
            </p:extLst>
          </p:nvPr>
        </p:nvGraphicFramePr>
        <p:xfrm>
          <a:off x="254783" y="880914"/>
          <a:ext cx="5682721" cy="604437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392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98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84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 (Основной текст)"/>
                          <a:cs typeface="Times New Roman" panose="02020603050405020304" pitchFamily="18" charset="0"/>
                        </a:rPr>
                        <a:t>Учреждение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 (Основной текст)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b="1" dirty="0">
                        <a:effectLst/>
                        <a:latin typeface="Arial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Карпогорская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9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Каргопольская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 имени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. Д. Кировой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Ильинская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0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Виноградовская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Верхнетоемская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Вельская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2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Яренская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2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Шенкурская ЦРБ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им. Н.Н.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Приорова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Холмогорская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2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Устьянская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3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Приморская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3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Плесецкая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3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Лешуконская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409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Красноборская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919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Коношская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ЦРБ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29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Коряжемская ГБ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5051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Итого: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17" marR="35717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8080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0460" y="2605024"/>
            <a:ext cx="4831080" cy="58477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spcBef>
                <a:spcPct val="0"/>
              </a:spcBef>
              <a:buNone/>
              <a:defRPr sz="2400" b="1">
                <a:solidFill>
                  <a:schemeClr val="bg2">
                    <a:lumMod val="25000"/>
                  </a:schemeClr>
                </a:solidFill>
                <a:ea typeface="+mj-ea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pic>
        <p:nvPicPr>
          <p:cNvPr id="4" name="Рисунок 1">
            <a:extLst>
              <a:ext uri="{FF2B5EF4-FFF2-40B4-BE49-F238E27FC236}">
                <a16:creationId xmlns="" xmlns:a16="http://schemas.microsoft.com/office/drawing/2014/main" id="{65DF0462-1F50-4C7C-8076-8D712EF7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7" y="267045"/>
            <a:ext cx="1547479" cy="152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101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27059" y="225529"/>
            <a:ext cx="9046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РЕГИОНАЛЬНАЯ ПРОГРАММА МОДЕРНИЗАЦИИ ПЕРВИЧНОГО ЗВЕНА ЗДРАВООХРАНЕНИЯ АРХАНГЕЛЬСКОЙ ОБЛАСТИ  УТВЕРЖДЕНА ПОСТАНОВЛЕНИЕМ ПРАВИТЕЛЬСТВА АРХАНГЕЛЬСКОЙ ОБЛАСТИ ОТ 29 ИЮЛЯ 2021 ГОДА № 391-ПП,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(В РЕДАКЦИИ ОТ 21 ДЕКАБРЯ 2021 ГОДА № 749-ПП)</a:t>
            </a:r>
          </a:p>
          <a:p>
            <a:pPr algn="ctr"/>
            <a:endParaRPr lang="ru-RU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РЕАЛИЗАЦИЯ ПРОГРАММЫ ЗА 2021 ГОД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51971956"/>
              </p:ext>
            </p:extLst>
          </p:nvPr>
        </p:nvGraphicFramePr>
        <p:xfrm>
          <a:off x="368138" y="2256855"/>
          <a:ext cx="11563887" cy="4461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3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69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22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22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82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362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8229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853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aseline="0" dirty="0" smtClean="0"/>
                        <a:t>Наименование мероприятия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/>
                        <a:t>Выделено</a:t>
                      </a:r>
                    </a:p>
                    <a:p>
                      <a:pPr algn="ctr"/>
                      <a:r>
                        <a:rPr lang="ru-RU" sz="1500" baseline="0" dirty="0" smtClean="0"/>
                        <a:t>(тыс. </a:t>
                      </a:r>
                      <a:r>
                        <a:rPr lang="ru-RU" sz="1500" baseline="0" dirty="0" err="1" smtClean="0"/>
                        <a:t>руб</a:t>
                      </a:r>
                      <a:r>
                        <a:rPr lang="en-US" sz="1500" baseline="0" dirty="0" smtClean="0"/>
                        <a:t>.</a:t>
                      </a:r>
                      <a:r>
                        <a:rPr lang="ru-RU" sz="1500" baseline="0" dirty="0" smtClean="0"/>
                        <a:t>)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/>
                        <a:t>Заключены контракты</a:t>
                      </a:r>
                    </a:p>
                    <a:p>
                      <a:pPr algn="ctr"/>
                      <a:r>
                        <a:rPr lang="ru-RU" sz="1500" baseline="0" dirty="0" smtClean="0"/>
                        <a:t>(тыс. </a:t>
                      </a:r>
                      <a:r>
                        <a:rPr lang="ru-RU" sz="1500" baseline="0" dirty="0" err="1" smtClean="0"/>
                        <a:t>руб</a:t>
                      </a:r>
                      <a:r>
                        <a:rPr lang="en-US" sz="1500" baseline="0" dirty="0" smtClean="0"/>
                        <a:t>.</a:t>
                      </a:r>
                      <a:r>
                        <a:rPr lang="ru-RU" sz="1500" baseline="0" dirty="0" smtClean="0"/>
                        <a:t>)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/>
                        <a:t>Процент освоения</a:t>
                      </a:r>
                    </a:p>
                    <a:p>
                      <a:pPr algn="ctr"/>
                      <a:r>
                        <a:rPr lang="ru-RU" sz="1500" baseline="0" dirty="0" smtClean="0"/>
                        <a:t>(тыс. </a:t>
                      </a:r>
                      <a:r>
                        <a:rPr lang="ru-RU" sz="1500" baseline="0" dirty="0" err="1" smtClean="0"/>
                        <a:t>руб</a:t>
                      </a:r>
                      <a:r>
                        <a:rPr lang="en-US" sz="1500" baseline="0" dirty="0" smtClean="0"/>
                        <a:t>.</a:t>
                      </a:r>
                      <a:r>
                        <a:rPr lang="ru-RU" sz="1500" baseline="0" dirty="0" smtClean="0"/>
                        <a:t>)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/>
                        <a:t>Кассовый расход</a:t>
                      </a:r>
                    </a:p>
                    <a:p>
                      <a:pPr algn="ctr"/>
                      <a:r>
                        <a:rPr lang="ru-RU" sz="1500" baseline="0" dirty="0" smtClean="0"/>
                        <a:t>(тыс. </a:t>
                      </a:r>
                      <a:r>
                        <a:rPr lang="ru-RU" sz="1500" baseline="0" dirty="0" err="1" smtClean="0"/>
                        <a:t>руб</a:t>
                      </a:r>
                      <a:r>
                        <a:rPr lang="en-US" sz="1500" baseline="0" dirty="0" smtClean="0"/>
                        <a:t>.</a:t>
                      </a:r>
                      <a:r>
                        <a:rPr lang="ru-RU" sz="1500" baseline="0" dirty="0" smtClean="0"/>
                        <a:t>)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/>
                        <a:t>Процент освоения</a:t>
                      </a:r>
                    </a:p>
                    <a:p>
                      <a:pPr algn="ctr"/>
                      <a:r>
                        <a:rPr lang="ru-RU" sz="1500" baseline="0" dirty="0" smtClean="0"/>
                        <a:t>(тыс. </a:t>
                      </a:r>
                      <a:r>
                        <a:rPr lang="ru-RU" sz="1500" baseline="0" dirty="0" err="1" smtClean="0"/>
                        <a:t>руб</a:t>
                      </a:r>
                      <a:r>
                        <a:rPr lang="en-US" sz="1500" baseline="0" dirty="0" smtClean="0"/>
                        <a:t>.</a:t>
                      </a:r>
                      <a:r>
                        <a:rPr lang="ru-RU" sz="1500" baseline="0" dirty="0" smtClean="0"/>
                        <a:t>)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smtClean="0"/>
                        <a:t>Экономия</a:t>
                      </a:r>
                    </a:p>
                    <a:p>
                      <a:pPr algn="ctr"/>
                      <a:r>
                        <a:rPr lang="ru-RU" sz="1500" baseline="0" dirty="0" smtClean="0"/>
                        <a:t>(тыс. </a:t>
                      </a:r>
                      <a:r>
                        <a:rPr lang="ru-RU" sz="1500" baseline="0" dirty="0" err="1" smtClean="0"/>
                        <a:t>руб</a:t>
                      </a:r>
                      <a:r>
                        <a:rPr lang="en-US" sz="1500" baseline="0" dirty="0" smtClean="0"/>
                        <a:t>.</a:t>
                      </a:r>
                      <a:r>
                        <a:rPr lang="ru-RU" sz="1500" baseline="0" dirty="0" smtClean="0"/>
                        <a:t>)</a:t>
                      </a:r>
                      <a:endParaRPr lang="ru-RU" sz="15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02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Новое строительство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390 533,4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380 733,2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97,5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376 588,7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96,5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9 800,2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02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246 505,5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246 505,5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246 505,5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022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Автомобильный транспорт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42 327,3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42 327,3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42 327,3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-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71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Оборудование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460 413,3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453 913,2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kern="1200" dirty="0" smtClean="0">
                          <a:effectLst/>
                        </a:rPr>
                        <a:t>453 913,2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98,6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6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500,1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3325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Приобретение недвижимого имущества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12 800,0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7 734,0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60,4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7 734,00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60,4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5 066,00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494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Всего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1 152 579,5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1 131 213,2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98,1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1 127 068,7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98,0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21 366,3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4155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0938" y="175809"/>
            <a:ext cx="731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2021 ГОДУ НАЧАЛОСЬ СТРОИТЕЛЬСТВО ОБЪЕКТОВ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 descr="C:\Users\malakhov.av\Downloads\IMG-20210816-WA000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52" y="3227800"/>
            <a:ext cx="3339019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alakhov.av\Desktop\фото 21.01.2022\Котлас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44" y="3221917"/>
            <a:ext cx="3275856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74" b="12916"/>
          <a:stretch/>
        </p:blipFill>
        <p:spPr>
          <a:xfrm>
            <a:off x="301301" y="995080"/>
            <a:ext cx="4174835" cy="19901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77112" y="1365434"/>
            <a:ext cx="6368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cs typeface="Arial" panose="020B0604020202020204" pitchFamily="34" charset="0"/>
              </a:rPr>
              <a:t>Пристройка к зданию хирургического корпуса </a:t>
            </a:r>
            <a:r>
              <a:rPr lang="ru-RU" sz="13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Мезенская ЦРБ</a:t>
            </a:r>
          </a:p>
          <a:p>
            <a:pPr algn="ctr"/>
            <a:endParaRPr lang="ru-RU" sz="13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завершение </a:t>
            </a:r>
            <a:r>
              <a:rPr lang="ru-RU" sz="1400" dirty="0">
                <a:solidFill>
                  <a:srgbClr val="002060"/>
                </a:solidFill>
              </a:rPr>
              <a:t>строительства – 2023 год</a:t>
            </a:r>
            <a:endParaRPr lang="ru-RU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8726" y="2236197"/>
            <a:ext cx="509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стоимость объекта 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         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368 475 тыс. руб.</a:t>
            </a:r>
          </a:p>
          <a:p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 - объем финансирования в 2021 году 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98 025,4 тыс. руб. </a:t>
            </a:r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9214" y="3400234"/>
            <a:ext cx="48020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</a:rPr>
              <a:t>Поликлиника </a:t>
            </a:r>
            <a:r>
              <a:rPr lang="ru-RU" sz="1300" b="1" dirty="0">
                <a:solidFill>
                  <a:srgbClr val="002060"/>
                </a:solidFill>
              </a:rPr>
              <a:t>для детского населения  в г. </a:t>
            </a:r>
            <a:r>
              <a:rPr lang="ru-RU" sz="1300" b="1" dirty="0" smtClean="0">
                <a:solidFill>
                  <a:srgbClr val="002060"/>
                </a:solidFill>
              </a:rPr>
              <a:t>Котлас</a:t>
            </a:r>
          </a:p>
          <a:p>
            <a:pPr algn="ctr"/>
            <a:endParaRPr lang="ru-RU" sz="13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завершение строительства – 2023 </a:t>
            </a:r>
            <a:r>
              <a:rPr lang="ru-RU" sz="1400" dirty="0" smtClean="0">
                <a:solidFill>
                  <a:srgbClr val="002060"/>
                </a:solidFill>
              </a:rPr>
              <a:t>год</a:t>
            </a:r>
          </a:p>
          <a:p>
            <a:pPr algn="ctr"/>
            <a:endParaRPr lang="ru-RU" sz="13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endParaRPr lang="ru-RU" sz="13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2443" y="4461554"/>
            <a:ext cx="4259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стоимость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объекта                        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768 621 тыс. руб.</a:t>
            </a:r>
          </a:p>
          <a:p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 - объем финансирования в 2021 году </a:t>
            </a:r>
          </a:p>
          <a:p>
            <a:r>
              <a:rPr lang="ru-RU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                   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127 379 тыс. руб. </a:t>
            </a:r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492" y="5667904"/>
            <a:ext cx="5437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фельдшерско-акушерский пункт </a:t>
            </a:r>
            <a:r>
              <a:rPr lang="ru-RU" sz="1300" b="1" dirty="0">
                <a:solidFill>
                  <a:srgbClr val="002060"/>
                </a:solidFill>
                <a:cs typeface="Arial" panose="020B0604020202020204" pitchFamily="34" charset="0"/>
              </a:rPr>
              <a:t>в с. Койда Мезенского </a:t>
            </a:r>
            <a:r>
              <a:rPr lang="ru-RU" sz="13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района</a:t>
            </a:r>
          </a:p>
          <a:p>
            <a:pPr algn="ctr"/>
            <a:endParaRPr lang="ru-RU" sz="13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  <a:cs typeface="Arial" panose="020B0604020202020204" pitchFamily="34" charset="0"/>
              </a:rPr>
              <a:t>завершение строительства – </a:t>
            </a:r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2022 </a:t>
            </a:r>
            <a:r>
              <a:rPr lang="ru-RU" sz="1400" dirty="0">
                <a:solidFill>
                  <a:srgbClr val="002060"/>
                </a:solidFill>
                <a:cs typeface="Arial" panose="020B0604020202020204" pitchFamily="34" charset="0"/>
              </a:rPr>
              <a:t>год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01878" y="5733312"/>
            <a:ext cx="4850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стоимость объекта  </a:t>
            </a:r>
            <a:endParaRPr lang="ru-RU" sz="12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38 </a:t>
            </a:r>
            <a:r>
              <a:rPr lang="ru-RU" sz="1200" b="1" dirty="0">
                <a:solidFill>
                  <a:srgbClr val="C00000"/>
                </a:solidFill>
                <a:cs typeface="Arial" panose="020B0604020202020204" pitchFamily="34" charset="0"/>
              </a:rPr>
              <a:t>765 тыс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 руб.</a:t>
            </a:r>
          </a:p>
          <a:p>
            <a:r>
              <a:rPr lang="ru-RU" sz="12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- объем финансирования в 2021 году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   </a:t>
            </a:r>
            <a:r>
              <a:rPr lang="ru-RU" sz="1200" b="1" dirty="0">
                <a:solidFill>
                  <a:srgbClr val="C00000"/>
                </a:solidFill>
                <a:cs typeface="Arial" panose="020B0604020202020204" pitchFamily="34" charset="0"/>
              </a:rPr>
              <a:t>15 774 тыс</a:t>
            </a:r>
            <a:r>
              <a:rPr lang="ru-RU" sz="1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 руб. </a:t>
            </a:r>
            <a:endParaRPr lang="ru-RU" sz="1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7451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381" y="127697"/>
            <a:ext cx="9049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В 2021 ГОДУ ПОСТРОЕНЫ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6 ФЕЛЬДШЕРСКО – АКУШЕРСКИХ ПУНКТОВ 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091" y="3228792"/>
            <a:ext cx="2629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дер. </a:t>
            </a:r>
            <a:r>
              <a:rPr lang="ru-RU" sz="12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Гридино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 </a:t>
            </a:r>
            <a:r>
              <a:rPr lang="ru-RU" sz="12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Няндомский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район</a:t>
            </a:r>
            <a:endParaRPr lang="ru-RU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9855" y="3228792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дер. Шиловская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Вельский район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56238" y="3228792"/>
            <a:ext cx="3075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cs typeface="Arial" panose="020B0604020202020204" pitchFamily="34" charset="0"/>
              </a:rPr>
              <a:t>дер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Никифоровская </a:t>
            </a:r>
            <a:r>
              <a:rPr lang="ru-RU" sz="1200" dirty="0" smtClean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Шенкурский район </a:t>
            </a:r>
            <a:r>
              <a:rPr lang="ru-RU" sz="12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ru-RU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7622" y="5752831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дер. </a:t>
            </a:r>
            <a:r>
              <a:rPr lang="ru-RU" sz="1200" dirty="0" err="1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Нагорская</a:t>
            </a:r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Устьянский</a:t>
            </a:r>
            <a:r>
              <a:rPr lang="ru-RU" sz="1200" dirty="0" smtClean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 район </a:t>
            </a:r>
            <a:endParaRPr lang="ru-RU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66124" y="5752831"/>
            <a:ext cx="2743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пос. </a:t>
            </a:r>
            <a:r>
              <a:rPr lang="ru-RU" sz="1200" dirty="0" err="1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Квазеньга</a:t>
            </a:r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  </a:t>
            </a:r>
            <a:r>
              <a:rPr lang="ru-RU" sz="1200" dirty="0" err="1" smtClean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Устьянский</a:t>
            </a:r>
            <a:r>
              <a:rPr lang="ru-RU" sz="1200" dirty="0" smtClean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 район </a:t>
            </a:r>
            <a:endParaRPr lang="ru-RU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48459" y="5752831"/>
            <a:ext cx="2573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пос. Советский </a:t>
            </a:r>
            <a:r>
              <a:rPr lang="ru-RU" sz="1200" dirty="0" smtClean="0">
                <a:solidFill>
                  <a:srgbClr val="002060"/>
                </a:solidFill>
                <a:ea typeface="Calibri"/>
                <a:cs typeface="Arial" panose="020B0604020202020204" pitchFamily="34" charset="0"/>
              </a:rPr>
              <a:t>Устьянский район</a:t>
            </a:r>
            <a:endParaRPr lang="ru-RU" sz="1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027" name="Picture 3" descr="C:\Users\malakhov.av\Desktop\фото 21.01.2022\Гридино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1159562"/>
            <a:ext cx="3024336" cy="1949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lakhov.av\Desktop\фото 21.01.2022\Квазеньг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652548"/>
            <a:ext cx="3200004" cy="1982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lakhov.av\Desktop\фото 21.01.2022\Нагорска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3652549"/>
            <a:ext cx="3024336" cy="1982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lakhov.av\Desktop\фото 21.01.2022\Никифоровска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105492"/>
            <a:ext cx="3168352" cy="21232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lakhov.av\Desktop\фото 21.01.2022\Советский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652549"/>
            <a:ext cx="2952328" cy="1982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lakhov.av\Desktop\фото 21.01.2022\Шиловская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159562"/>
            <a:ext cx="3168351" cy="1949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306091" y="6243340"/>
            <a:ext cx="10025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- объем </a:t>
            </a:r>
            <a:r>
              <a:rPr lang="ru-RU" sz="1400" dirty="0">
                <a:solidFill>
                  <a:srgbClr val="002060"/>
                </a:solidFill>
                <a:cs typeface="Arial" panose="020B0604020202020204" pitchFamily="34" charset="0"/>
              </a:rPr>
              <a:t>финансирования </a:t>
            </a:r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149 355,1 </a:t>
            </a:r>
            <a:r>
              <a:rPr lang="ru-RU" sz="1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тыс.руб</a:t>
            </a:r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., </a:t>
            </a:r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- стоимость </a:t>
            </a:r>
            <a:r>
              <a:rPr lang="ru-RU" sz="1400" dirty="0">
                <a:solidFill>
                  <a:srgbClr val="002060"/>
                </a:solidFill>
                <a:cs typeface="Arial" panose="020B0604020202020204" pitchFamily="34" charset="0"/>
              </a:rPr>
              <a:t>– </a:t>
            </a:r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139 </a:t>
            </a:r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554,9 </a:t>
            </a:r>
            <a:r>
              <a:rPr lang="ru-RU" sz="1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тыс.руб</a:t>
            </a:r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., </a:t>
            </a:r>
            <a:r>
              <a:rPr lang="ru-RU" sz="1400" dirty="0" smtClean="0">
                <a:solidFill>
                  <a:srgbClr val="002060"/>
                </a:solidFill>
                <a:cs typeface="Arial" panose="020B0604020202020204" pitchFamily="34" charset="0"/>
              </a:rPr>
              <a:t>- экономия – </a:t>
            </a:r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9 800,2 </a:t>
            </a:r>
            <a:r>
              <a:rPr lang="ru-RU" sz="14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  <a:p>
            <a:endParaRPr lang="ru-RU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6976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7482" y="162776"/>
            <a:ext cx="967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          ПРИОБРЕТЕНИЕ ОБЪЕКТОВ НЕДВИЖИМОГО ИМУЩЕСТВА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06737" y="1446416"/>
            <a:ext cx="3667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приобретен фельдшерско – акушерский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пункт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пос. Лайский Док Приморского района Архангельской </a:t>
            </a:r>
            <a:r>
              <a:rPr lang="ru-RU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области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sun9-37.userapi.com/impg/ypKnYjHbbgfTKgOr8IWbGt2ZK86_IUznim_X4Q/UC6-M-4QW50.jpg?size=604x506&amp;quality=96&amp;sign=6d8864daa51e752243ff5153c5f70142&amp;type=album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27" b="32775"/>
          <a:stretch/>
        </p:blipFill>
        <p:spPr bwMode="auto">
          <a:xfrm>
            <a:off x="325120" y="1493521"/>
            <a:ext cx="7701280" cy="4701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406737" y="4337017"/>
            <a:ext cx="37011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объем 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финансирования </a:t>
            </a: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– </a:t>
            </a:r>
          </a:p>
          <a:p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12 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800 </a:t>
            </a:r>
            <a:r>
              <a:rPr lang="ru-RU" sz="1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тыс. руб.</a:t>
            </a:r>
          </a:p>
          <a:p>
            <a:endParaRPr lang="ru-RU" sz="14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стоимость </a:t>
            </a:r>
            <a:r>
              <a:rPr lang="ru-RU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– </a:t>
            </a:r>
            <a:endParaRPr lang="ru-RU" sz="14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7 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734 </a:t>
            </a:r>
            <a:r>
              <a:rPr lang="ru-RU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тыс</a:t>
            </a:r>
            <a:r>
              <a:rPr lang="ru-RU" sz="1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руб.</a:t>
            </a:r>
          </a:p>
          <a:p>
            <a:endParaRPr lang="ru-RU" sz="1400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Экономия</a:t>
            </a:r>
          </a:p>
          <a:p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 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066 </a:t>
            </a:r>
            <a:r>
              <a:rPr lang="ru-RU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тыс</a:t>
            </a:r>
            <a:r>
              <a:rPr lang="ru-RU" sz="1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руб</a:t>
            </a:r>
            <a:r>
              <a:rPr lang="ru-RU" sz="1400" b="1" dirty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2857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373760" y="1420672"/>
            <a:ext cx="1972840" cy="4176464"/>
            <a:chOff x="-112638" y="7897"/>
            <a:chExt cx="2208183" cy="417646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112638" y="7897"/>
              <a:ext cx="2095545" cy="4176464"/>
            </a:xfrm>
            <a:prstGeom prst="roundRect">
              <a:avLst>
                <a:gd name="adj" fmla="val 10000"/>
              </a:avLst>
            </a:prstGeom>
            <a:ln w="190500" cmpd="sng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0" y="1670585"/>
              <a:ext cx="2095545" cy="1670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algn="ctr"/>
              <a:r>
                <a:rPr lang="ru-RU" sz="1400" b="1" dirty="0" smtClean="0">
                  <a:cs typeface="Times New Roman" panose="02020603050405020304" pitchFamily="18" charset="0"/>
                </a:rPr>
                <a:t>Холмогорская </a:t>
              </a:r>
              <a:r>
                <a:rPr lang="ru-RU" sz="1400" b="1" dirty="0">
                  <a:cs typeface="Times New Roman" panose="02020603050405020304" pitchFamily="18" charset="0"/>
                </a:rPr>
                <a:t>центральная районная </a:t>
              </a:r>
              <a:r>
                <a:rPr lang="ru-RU" sz="1400" b="1" dirty="0" smtClean="0">
                  <a:cs typeface="Times New Roman" panose="02020603050405020304" pitchFamily="18" charset="0"/>
                </a:rPr>
                <a:t>больница</a:t>
              </a:r>
              <a:endParaRPr lang="ru-RU" sz="1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320103" y="1411057"/>
            <a:ext cx="1909642" cy="4176464"/>
            <a:chOff x="1961915" y="-19230"/>
            <a:chExt cx="2137443" cy="417646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961915" y="-19230"/>
              <a:ext cx="2092082" cy="4176464"/>
            </a:xfrm>
            <a:prstGeom prst="roundRect">
              <a:avLst>
                <a:gd name="adj" fmla="val 10000"/>
              </a:avLst>
            </a:prstGeom>
            <a:ln w="1905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003813" y="1670585"/>
              <a:ext cx="2095545" cy="1670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algn="ctr"/>
              <a:r>
                <a:rPr lang="ru-RU" sz="1400" b="1" dirty="0" smtClean="0">
                  <a:cs typeface="Times New Roman" panose="02020603050405020304" pitchFamily="18" charset="0"/>
                </a:rPr>
                <a:t>Приморская </a:t>
              </a:r>
              <a:r>
                <a:rPr lang="ru-RU" sz="1400" b="1" dirty="0">
                  <a:cs typeface="Times New Roman" panose="02020603050405020304" pitchFamily="18" charset="0"/>
                </a:rPr>
                <a:t>центральная районная </a:t>
              </a:r>
              <a:r>
                <a:rPr lang="ru-RU" sz="1400" b="1" dirty="0" smtClean="0">
                  <a:cs typeface="Times New Roman" panose="02020603050405020304" pitchFamily="18" charset="0"/>
                </a:rPr>
                <a:t>больница</a:t>
              </a:r>
              <a:endParaRPr lang="ru-RU" sz="14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438960" y="1411057"/>
            <a:ext cx="1728192" cy="4176464"/>
            <a:chOff x="2158348" y="0"/>
            <a:chExt cx="2095545" cy="4176464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2158348" y="0"/>
              <a:ext cx="2095545" cy="4176464"/>
            </a:xfrm>
            <a:prstGeom prst="roundRect">
              <a:avLst>
                <a:gd name="adj" fmla="val 10000"/>
              </a:avLst>
            </a:prstGeom>
            <a:ln w="1905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2158348" y="1670585"/>
              <a:ext cx="2095545" cy="1670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algn="ctr"/>
              <a:r>
                <a:rPr lang="ru-RU" sz="1400" b="1" dirty="0" smtClean="0">
                  <a:cs typeface="Times New Roman" panose="02020603050405020304" pitchFamily="18" charset="0"/>
                </a:rPr>
                <a:t>Шенкурская </a:t>
              </a:r>
              <a:r>
                <a:rPr lang="ru-RU" sz="1400" b="1" dirty="0">
                  <a:cs typeface="Times New Roman" panose="02020603050405020304" pitchFamily="18" charset="0"/>
                </a:rPr>
                <a:t>центральная районная больница им. Н.Н. </a:t>
              </a:r>
              <a:r>
                <a:rPr lang="ru-RU" sz="1400" b="1" dirty="0" err="1" smtClean="0">
                  <a:cs typeface="Times New Roman" panose="02020603050405020304" pitchFamily="18" charset="0"/>
                </a:rPr>
                <a:t>Приорова</a:t>
              </a:r>
              <a:endParaRPr lang="ru-RU" sz="1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54589" y="1383729"/>
            <a:ext cx="1878509" cy="4176464"/>
            <a:chOff x="1923184" y="-29047"/>
            <a:chExt cx="2095545" cy="4176464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923184" y="-29047"/>
              <a:ext cx="1986738" cy="4176464"/>
            </a:xfrm>
            <a:prstGeom prst="roundRect">
              <a:avLst>
                <a:gd name="adj" fmla="val 10000"/>
              </a:avLst>
            </a:prstGeom>
            <a:ln w="1905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923184" y="1688096"/>
              <a:ext cx="2095545" cy="1670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algn="ctr"/>
              <a:r>
                <a:rPr lang="ru-RU" sz="1400" b="1" dirty="0" smtClean="0">
                  <a:cs typeface="Times New Roman" panose="02020603050405020304" pitchFamily="18" charset="0"/>
                </a:rPr>
                <a:t>ГБУЗ АО  </a:t>
              </a:r>
              <a:r>
                <a:rPr lang="ru-RU" sz="1400" b="1" dirty="0" err="1" smtClean="0">
                  <a:cs typeface="Times New Roman" panose="02020603050405020304" pitchFamily="18" charset="0"/>
                </a:rPr>
                <a:t>Новодвинская</a:t>
              </a:r>
              <a:r>
                <a:rPr lang="ru-RU" sz="1400" b="1" dirty="0" smtClean="0">
                  <a:cs typeface="Times New Roman" panose="02020603050405020304" pitchFamily="18" charset="0"/>
                </a:rPr>
                <a:t> </a:t>
              </a:r>
              <a:r>
                <a:rPr lang="ru-RU" sz="1400" b="1" dirty="0">
                  <a:cs typeface="Times New Roman" panose="02020603050405020304" pitchFamily="18" charset="0"/>
                </a:rPr>
                <a:t>центральная городская </a:t>
              </a:r>
              <a:r>
                <a:rPr lang="ru-RU" sz="1400" b="1" dirty="0" smtClean="0">
                  <a:cs typeface="Times New Roman" panose="02020603050405020304" pitchFamily="18" charset="0"/>
                </a:rPr>
                <a:t>больница</a:t>
              </a:r>
              <a:endParaRPr lang="ru-RU" sz="1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340151" y="1411057"/>
            <a:ext cx="1684572" cy="4176464"/>
            <a:chOff x="2158348" y="0"/>
            <a:chExt cx="2095545" cy="4176464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158348" y="0"/>
              <a:ext cx="2095545" cy="4176464"/>
            </a:xfrm>
            <a:prstGeom prst="roundRect">
              <a:avLst>
                <a:gd name="adj" fmla="val 10000"/>
              </a:avLst>
            </a:prstGeom>
            <a:ln w="1905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158348" y="1670585"/>
              <a:ext cx="2095545" cy="1670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cs typeface="Times New Roman" panose="02020603050405020304" pitchFamily="18" charset="0"/>
                </a:rPr>
                <a:t>Архангельская </a:t>
              </a:r>
              <a:r>
                <a:rPr lang="ru-RU" sz="1400" b="1" dirty="0">
                  <a:cs typeface="Times New Roman" panose="02020603050405020304" pitchFamily="18" charset="0"/>
                </a:rPr>
                <a:t>городская клиническая больница № </a:t>
              </a:r>
              <a:r>
                <a:rPr lang="ru-RU" sz="1400" b="1" dirty="0" smtClean="0">
                  <a:cs typeface="Times New Roman" panose="02020603050405020304" pitchFamily="18" charset="0"/>
                </a:rPr>
                <a:t>4</a:t>
              </a:r>
              <a:endParaRPr lang="ru-RU" sz="1400" b="1" dirty="0">
                <a:cs typeface="Times New Roman" panose="02020603050405020304" pitchFamily="18" charset="0"/>
              </a:endParaRPr>
            </a:p>
          </p:txBody>
        </p:sp>
      </p:grpSp>
      <p:sp useBgFill="1">
        <p:nvSpPr>
          <p:cNvPr id="23" name="Скругленная прямоугольная выноска 22"/>
          <p:cNvSpPr/>
          <p:nvPr/>
        </p:nvSpPr>
        <p:spPr>
          <a:xfrm>
            <a:off x="95060" y="5587521"/>
            <a:ext cx="2016224" cy="996711"/>
          </a:xfrm>
          <a:prstGeom prst="wedgeRoundRectCallout">
            <a:avLst>
              <a:gd name="adj1" fmla="val -11003"/>
              <a:gd name="adj2" fmla="val -108245"/>
              <a:gd name="adj3" fmla="val 16667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Объем финансирования </a:t>
            </a:r>
            <a:endParaRPr 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48 821,3 </a:t>
            </a:r>
            <a:r>
              <a:rPr lang="ru-RU" sz="1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 useBgFill="1">
        <p:nvSpPr>
          <p:cNvPr id="24" name="Скругленная прямоугольная выноска 23"/>
          <p:cNvSpPr/>
          <p:nvPr/>
        </p:nvSpPr>
        <p:spPr>
          <a:xfrm>
            <a:off x="2213882" y="5587521"/>
            <a:ext cx="1893041" cy="996711"/>
          </a:xfrm>
          <a:prstGeom prst="wedgeRoundRectCallout">
            <a:avLst>
              <a:gd name="adj1" fmla="val -11003"/>
              <a:gd name="adj2" fmla="val -108245"/>
              <a:gd name="adj3" fmla="val 16667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Объем финансирования </a:t>
            </a:r>
            <a:endParaRPr 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30 659,5 </a:t>
            </a:r>
            <a:r>
              <a:rPr lang="ru-RU" sz="1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 useBgFill="1">
        <p:nvSpPr>
          <p:cNvPr id="25" name="Скругленная прямоугольная выноска 24"/>
          <p:cNvSpPr/>
          <p:nvPr/>
        </p:nvSpPr>
        <p:spPr>
          <a:xfrm>
            <a:off x="4229745" y="5587521"/>
            <a:ext cx="1877230" cy="996711"/>
          </a:xfrm>
          <a:prstGeom prst="wedgeRoundRectCallout">
            <a:avLst>
              <a:gd name="adj1" fmla="val -11003"/>
              <a:gd name="adj2" fmla="val -108245"/>
              <a:gd name="adj3" fmla="val 16667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Объем финансирования </a:t>
            </a:r>
            <a:endParaRPr 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87 237,9 </a:t>
            </a:r>
            <a:r>
              <a:rPr lang="ru-RU" sz="1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0208757" y="1421618"/>
            <a:ext cx="1687664" cy="4176464"/>
            <a:chOff x="2143763" y="-21352"/>
            <a:chExt cx="2110130" cy="4176464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143763" y="-21352"/>
              <a:ext cx="2095545" cy="4176464"/>
            </a:xfrm>
            <a:prstGeom prst="roundRect">
              <a:avLst>
                <a:gd name="adj" fmla="val 10000"/>
              </a:avLst>
            </a:prstGeom>
            <a:ln w="190500"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2158348" y="1670585"/>
              <a:ext cx="2095545" cy="1670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algn="ctr"/>
              <a:r>
                <a:rPr lang="ru-RU" sz="1400" b="1" dirty="0" smtClean="0">
                  <a:cs typeface="Times New Roman" panose="02020603050405020304" pitchFamily="18" charset="0"/>
                </a:rPr>
                <a:t>Архангельская </a:t>
              </a:r>
              <a:r>
                <a:rPr lang="ru-RU" sz="1400" b="1" dirty="0">
                  <a:cs typeface="Times New Roman" panose="02020603050405020304" pitchFamily="18" charset="0"/>
                </a:rPr>
                <a:t>городская клиническая поликлиника № </a:t>
              </a:r>
              <a:r>
                <a:rPr lang="ru-RU" sz="1400" b="1" dirty="0" smtClean="0">
                  <a:cs typeface="Times New Roman" panose="02020603050405020304" pitchFamily="18" charset="0"/>
                </a:rPr>
                <a:t>1</a:t>
              </a:r>
              <a:endParaRPr lang="ru-RU" sz="1400" b="1" dirty="0">
                <a:cs typeface="Times New Roman" panose="02020603050405020304" pitchFamily="18" charset="0"/>
              </a:endParaRPr>
            </a:p>
          </p:txBody>
        </p:sp>
      </p:grpSp>
      <p:sp useBgFill="1">
        <p:nvSpPr>
          <p:cNvPr id="29" name="Скругленная прямоугольная выноска 28"/>
          <p:cNvSpPr/>
          <p:nvPr/>
        </p:nvSpPr>
        <p:spPr>
          <a:xfrm>
            <a:off x="6229405" y="5587521"/>
            <a:ext cx="1862310" cy="996711"/>
          </a:xfrm>
          <a:prstGeom prst="wedgeRoundRectCallout">
            <a:avLst>
              <a:gd name="adj1" fmla="val -11003"/>
              <a:gd name="adj2" fmla="val -108245"/>
              <a:gd name="adj3" fmla="val 16667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Объем финансирования </a:t>
            </a:r>
            <a:endParaRPr 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44 656,7 </a:t>
            </a:r>
            <a:r>
              <a:rPr lang="ru-RU" sz="1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 useBgFill="1">
        <p:nvSpPr>
          <p:cNvPr id="30" name="Скругленная прямоугольная выноска 29"/>
          <p:cNvSpPr/>
          <p:nvPr/>
        </p:nvSpPr>
        <p:spPr>
          <a:xfrm>
            <a:off x="8186382" y="5560192"/>
            <a:ext cx="1862310" cy="996711"/>
          </a:xfrm>
          <a:prstGeom prst="wedgeRoundRectCallout">
            <a:avLst>
              <a:gd name="adj1" fmla="val -11003"/>
              <a:gd name="adj2" fmla="val -108245"/>
              <a:gd name="adj3" fmla="val 16667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Объем финансирования </a:t>
            </a:r>
            <a:endParaRPr 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12 268,7 </a:t>
            </a:r>
            <a:r>
              <a:rPr lang="ru-RU" sz="1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 useBgFill="1">
        <p:nvSpPr>
          <p:cNvPr id="31" name="Скругленная прямоугольная выноска 30"/>
          <p:cNvSpPr/>
          <p:nvPr/>
        </p:nvSpPr>
        <p:spPr>
          <a:xfrm>
            <a:off x="10143359" y="5506698"/>
            <a:ext cx="1862310" cy="996711"/>
          </a:xfrm>
          <a:prstGeom prst="wedgeRoundRectCallout">
            <a:avLst>
              <a:gd name="adj1" fmla="val -11003"/>
              <a:gd name="adj2" fmla="val -108245"/>
              <a:gd name="adj3" fmla="val 16667"/>
            </a:avLst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cs typeface="Arial" panose="020B0604020202020204" pitchFamily="34" charset="0"/>
              </a:rPr>
              <a:t>Объем финансирования </a:t>
            </a:r>
            <a:endParaRPr lang="ru-RU" sz="120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22 861,4 </a:t>
            </a:r>
            <a:r>
              <a:rPr lang="ru-RU" sz="12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тыс.руб</a:t>
            </a:r>
            <a:r>
              <a:rPr lang="ru-RU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DA8FFB04-D7E0-47BA-BCC5-A5AA246464E8}"/>
              </a:ext>
            </a:extLst>
          </p:cNvPr>
          <p:cNvSpPr txBox="1">
            <a:spLocks/>
          </p:cNvSpPr>
          <p:nvPr/>
        </p:nvSpPr>
        <p:spPr>
          <a:xfrm>
            <a:off x="527720" y="171206"/>
            <a:ext cx="1113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КАПИТАЛЬНЫЕ РЕМОНТЫ</a:t>
            </a:r>
            <a:endParaRPr lang="ru-RU" dirty="0"/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DA8FFB04-D7E0-47BA-BCC5-A5AA246464E8}"/>
              </a:ext>
            </a:extLst>
          </p:cNvPr>
          <p:cNvSpPr txBox="1">
            <a:spLocks/>
          </p:cNvSpPr>
          <p:nvPr/>
        </p:nvSpPr>
        <p:spPr>
          <a:xfrm>
            <a:off x="1241340" y="701239"/>
            <a:ext cx="1113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r>
              <a:rPr lang="ru-RU" dirty="0"/>
              <a:t>В 2021 году начаты ремонты в 6 учреждениях, окончание работ в 2022 году</a:t>
            </a:r>
          </a:p>
        </p:txBody>
      </p:sp>
      <p:pic>
        <p:nvPicPr>
          <p:cNvPr id="45" name="Picture 2" descr="http://ds157.detsad.tver.ru/wp-content/uploads/sites/111/2019/05/%D0%BF%D0%BE%D0%BB%D0%B8%D0%BA%D0%BB%D0%B8%D0%BD%D0%B8%D0%BA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84" y="1844824"/>
            <a:ext cx="1450883" cy="831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://ds157.detsad.tver.ru/wp-content/uploads/sites/111/2019/05/%D0%BF%D0%BE%D0%BB%D0%B8%D0%BA%D0%BB%D0%B8%D0%BD%D0%B8%D0%BA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14" y="1830558"/>
            <a:ext cx="1450883" cy="831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g.flaticon.com/icons/png/512/744/744462.png?size=1200x630f&amp;pad=10,10,10,10&amp;ext=png&amp;bg=FFFFFF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09" y="1844824"/>
            <a:ext cx="1418144" cy="902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https://img.flaticon.com/icons/png/512/744/744462.png?size=1200x630f&amp;pad=10,10,10,10&amp;ext=png&amp;bg=FFFFFF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9" y="1813607"/>
            <a:ext cx="1418144" cy="902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https://img.flaticon.com/icons/png/512/744/744462.png?size=1200x630f&amp;pad=10,10,10,10&amp;ext=png&amp;bg=FFFFFF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8" y="1801245"/>
            <a:ext cx="1418144" cy="902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ds157.detsad.tver.ru/wp-content/uploads/sites/111/2019/05/%D0%BF%D0%BE%D0%BB%D0%B8%D0%BA%D0%BB%D0%B8%D0%BD%D0%B8%D0%BA%D0%B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314" y="1830557"/>
            <a:ext cx="1450883" cy="831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762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6849" t="32014" b="3195"/>
          <a:stretch/>
        </p:blipFill>
        <p:spPr>
          <a:xfrm>
            <a:off x="2072641" y="893679"/>
            <a:ext cx="3500804" cy="170529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33563" t="29085" r="43794" b="52096"/>
          <a:stretch/>
        </p:blipFill>
        <p:spPr bwMode="auto">
          <a:xfrm>
            <a:off x="8905008" y="893679"/>
            <a:ext cx="3063471" cy="1705293"/>
          </a:xfrm>
          <a:prstGeom prst="rect">
            <a:avLst/>
          </a:prstGeom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188" t="14891" b="13101"/>
          <a:stretch/>
        </p:blipFill>
        <p:spPr>
          <a:xfrm>
            <a:off x="4713455" y="3391448"/>
            <a:ext cx="2664718" cy="1662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l="25748" t="14524" b="733"/>
          <a:stretch/>
        </p:blipFill>
        <p:spPr>
          <a:xfrm>
            <a:off x="2069237" y="3377684"/>
            <a:ext cx="2520280" cy="16654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/>
          <a:srcRect l="1528" t="28619"/>
          <a:stretch/>
        </p:blipFill>
        <p:spPr>
          <a:xfrm>
            <a:off x="7502326" y="3380517"/>
            <a:ext cx="2229390" cy="16626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/>
          <a:srcRect l="-1549" t="20365" r="-2413" b="15841"/>
          <a:stretch/>
        </p:blipFill>
        <p:spPr>
          <a:xfrm>
            <a:off x="9814560" y="3346989"/>
            <a:ext cx="2217893" cy="16961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 cstate="print"/>
          <a:srcRect l="-1775" t="28299" r="2014" b="1489"/>
          <a:stretch/>
        </p:blipFill>
        <p:spPr>
          <a:xfrm>
            <a:off x="5639918" y="918009"/>
            <a:ext cx="3130498" cy="168096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964987" y="867709"/>
            <a:ext cx="10003492" cy="1789105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99640" y="97551"/>
            <a:ext cx="960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В 2021 ГОДУ ДЛЯ МЕДИЦИНСКИХ ОРГАНИЗАЦИЙ АРХАНГЕЛЬСКОЙ ОБЛАСТИ ПРЕДУСМОТРЕНО ПРИОБРЕТЕНИЕ 54 АВТОМОБИЛЕЙ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22492" y="787035"/>
            <a:ext cx="172771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автомобилей поставлены </a:t>
            </a:r>
            <a:r>
              <a:rPr lang="ru-RU" sz="1600" dirty="0" err="1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Минпромторгом</a:t>
            </a:r>
            <a:r>
              <a:rPr 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России</a:t>
            </a:r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46710" y="3209051"/>
            <a:ext cx="210808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5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5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r"/>
            <a:r>
              <a:rPr lang="ru-RU" sz="16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автомобилей приобретены медицинскими организациями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01765" y="2525666"/>
            <a:ext cx="1943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автомобилей 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УАЗ Патриот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911526" y="2522051"/>
            <a:ext cx="21209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автомобилей 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Лада Нива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80010" y="2522780"/>
            <a:ext cx="2369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автомобилей </a:t>
            </a:r>
            <a:r>
              <a:rPr 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Лада Гранта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9237" y="5554501"/>
            <a:ext cx="3504208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Объем </a:t>
            </a:r>
          </a:p>
          <a:p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финансирования</a:t>
            </a:r>
          </a:p>
          <a:p>
            <a:endParaRPr lang="ru-RU" sz="1600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42 327,3 </a:t>
            </a:r>
            <a:r>
              <a:rPr lang="ru-RU" sz="16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тыс.руб</a:t>
            </a:r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64481" y="2465178"/>
            <a:ext cx="538385" cy="91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ru-RU" sz="54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02384" y="2464209"/>
            <a:ext cx="538385" cy="91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</a:t>
            </a:r>
            <a:endParaRPr lang="ru-RU" sz="54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92189" y="2464209"/>
            <a:ext cx="1170138" cy="9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17</a:t>
            </a:r>
            <a:endParaRPr lang="ru-RU" sz="54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59309" y="5031604"/>
            <a:ext cx="1453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ГАЗ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Соболь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55853" y="5000826"/>
            <a:ext cx="1959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УАЗ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санитарный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57879" y="5028563"/>
            <a:ext cx="13426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Лада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Нива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093316" y="5016215"/>
            <a:ext cx="1526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Лада</a:t>
            </a:r>
            <a:r>
              <a:rPr lang="ru-RU" sz="20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Гранта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737261" y="5553478"/>
            <a:ext cx="303315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заключены контракты</a:t>
            </a:r>
          </a:p>
          <a:p>
            <a:endParaRPr lang="ru-RU" sz="16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endParaRPr lang="ru-RU" sz="16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42 </a:t>
            </a: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327,3 </a:t>
            </a:r>
            <a:r>
              <a:rPr lang="ru-RU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тыс. руб.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934232" y="5553478"/>
            <a:ext cx="303424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cs typeface="Arial" panose="020B0604020202020204" pitchFamily="34" charset="0"/>
              </a:rPr>
              <a:t>Освоение</a:t>
            </a:r>
          </a:p>
          <a:p>
            <a:pPr algn="ctr"/>
            <a:endParaRPr lang="ru-RU" sz="14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endParaRPr lang="ru-RU" sz="14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61373" y="3275918"/>
            <a:ext cx="10003492" cy="1789105"/>
          </a:xfrm>
          <a:prstGeom prst="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881"/>
          <a:stretch/>
        </p:blipFill>
        <p:spPr>
          <a:xfrm>
            <a:off x="7180729" y="866304"/>
            <a:ext cx="4713724" cy="57789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1628" y="76330"/>
            <a:ext cx="960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МЕДИЦИНСКИЕ ОРГАНИЗАЦИИ, ПОЛУЧИВШИЕ АВТОМОБИЛИ В 2021 ГОДУ</a:t>
            </a:r>
          </a:p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74907744"/>
              </p:ext>
            </p:extLst>
          </p:nvPr>
        </p:nvGraphicFramePr>
        <p:xfrm>
          <a:off x="286870" y="866304"/>
          <a:ext cx="6893859" cy="59163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49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8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0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Вельская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Верхнетоемская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Виноградовская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Ильинская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Каргопольская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ЦРБ им. Н.Д.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Кировой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Карпогорская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Коношская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Красноборская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Лешуконская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Мезенская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Новодвинская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ЦГБ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12.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Няндомская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13.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Онежская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14.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Плесецкая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15.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Приморская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16.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Устьянская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17.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Холмогорская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39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18. 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Шенкурская </a:t>
                      </a: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ЦРБ им. Н.Н.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Приорова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19. </a:t>
                      </a:r>
                      <a:r>
                        <a:rPr lang="ru-RU" sz="1600" b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Яренская</a:t>
                      </a:r>
                      <a:r>
                        <a:rPr lang="ru-RU" sz="16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ЦРБ</a:t>
                      </a:r>
                      <a:endParaRPr lang="ru-RU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860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Arial (Основной текст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effectLst/>
                          <a:latin typeface="Arial (Основной текст)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Arial (Основной текст)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02581590"/>
                  </a:ext>
                </a:extLst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5507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0210800" y="2103277"/>
            <a:ext cx="1980076" cy="4754723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12700" y="955748"/>
            <a:ext cx="10219646" cy="1149142"/>
          </a:xfrm>
          <a:prstGeom prst="rect">
            <a:avLst/>
          </a:prstGeom>
          <a:solidFill>
            <a:srgbClr val="E6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E088F2F1-F97B-4A70-811B-DC299712B943}"/>
              </a:ext>
            </a:extLst>
          </p:cNvPr>
          <p:cNvSpPr txBox="1">
            <a:spLocks/>
          </p:cNvSpPr>
          <p:nvPr/>
        </p:nvSpPr>
        <p:spPr>
          <a:xfrm>
            <a:off x="0" y="14318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/>
              <a:t>ДООСНАЩЕНИЕ И ПЕРЕОСНАЩЕНИЕ </a:t>
            </a:r>
            <a:r>
              <a:rPr lang="ru-RU" sz="2400" dirty="0" smtClean="0"/>
              <a:t>ОБОРУДОВАНИЕМ </a:t>
            </a:r>
          </a:p>
          <a:p>
            <a:r>
              <a:rPr lang="ru-RU" sz="2400" dirty="0" smtClean="0"/>
              <a:t>В 2021 ГОДУ</a:t>
            </a:r>
            <a:endParaRPr lang="ru-RU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434670" y="968280"/>
            <a:ext cx="2080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247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ЗАКОНТРАКТОВАНО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0350" y="1270999"/>
            <a:ext cx="136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/>
                </a:solidFill>
              </a:rPr>
              <a:t>100%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096000" y="1268709"/>
            <a:ext cx="1249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98%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69860" y="964504"/>
            <a:ext cx="19506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 smtClean="0">
                <a:cs typeface="Arial" panose="020B0604020202020204" pitchFamily="34" charset="0"/>
              </a:rPr>
              <a:t>ПОСТАВЛЕНО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75509" y="964504"/>
            <a:ext cx="310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241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cs typeface="Arial" panose="020B0604020202020204" pitchFamily="34" charset="0"/>
              </a:rPr>
              <a:t>ед.</a:t>
            </a:r>
          </a:p>
          <a:p>
            <a:r>
              <a:rPr lang="ru-RU" sz="1400" dirty="0">
                <a:cs typeface="Arial" panose="020B0604020202020204" pitchFamily="34" charset="0"/>
              </a:rPr>
              <a:t>ВВЕДЕНО В ЭКСПЛУАТАЦИЮ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37369" y="2004219"/>
            <a:ext cx="1898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32</a:t>
            </a:r>
            <a:endParaRPr lang="ru-RU" sz="40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ru-RU" dirty="0" smtClean="0"/>
              <a:t>медицинские организации, участвуют в мероприятии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6064" y="3659689"/>
            <a:ext cx="309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2060"/>
                </a:solidFill>
              </a:rPr>
              <a:t>5</a:t>
            </a:r>
            <a:r>
              <a:rPr lang="ru-RU" dirty="0" smtClean="0"/>
              <a:t> </a:t>
            </a:r>
            <a:r>
              <a:rPr lang="ru-RU" sz="2000" dirty="0" err="1" smtClean="0"/>
              <a:t>флюорографов</a:t>
            </a:r>
            <a:endParaRPr lang="ru-RU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766063" y="5572911"/>
            <a:ext cx="290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2060"/>
                </a:solidFill>
              </a:rPr>
              <a:t>21</a:t>
            </a:r>
            <a:r>
              <a:rPr lang="ru-RU" dirty="0" smtClean="0"/>
              <a:t> </a:t>
            </a:r>
            <a:r>
              <a:rPr lang="ru-RU" sz="2000" dirty="0" smtClean="0"/>
              <a:t>УЗИ аппарат</a:t>
            </a:r>
            <a:endParaRPr lang="ru-RU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766063" y="2739510"/>
            <a:ext cx="2528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2060"/>
                </a:solidFill>
              </a:rPr>
              <a:t>1</a:t>
            </a:r>
            <a:r>
              <a:rPr lang="ru-RU" dirty="0" smtClean="0"/>
              <a:t> </a:t>
            </a:r>
            <a:r>
              <a:rPr lang="ru-RU" sz="2000" dirty="0" err="1" smtClean="0"/>
              <a:t>маммограф</a:t>
            </a:r>
            <a:endParaRPr lang="ru-RU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766064" y="4552800"/>
            <a:ext cx="457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2060"/>
                </a:solidFill>
              </a:rPr>
              <a:t>6</a:t>
            </a:r>
            <a:r>
              <a:rPr lang="ru-RU" dirty="0" smtClean="0"/>
              <a:t> </a:t>
            </a:r>
            <a:r>
              <a:rPr lang="ru-RU" sz="2000" dirty="0" smtClean="0"/>
              <a:t>рентгеновских комплексов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5027295" y="4581965"/>
            <a:ext cx="5457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dirty="0" smtClean="0">
                <a:solidFill>
                  <a:srgbClr val="002060"/>
                </a:solidFill>
              </a:rPr>
              <a:t>103</a:t>
            </a:r>
            <a:r>
              <a:rPr lang="ru-RU" sz="2400" dirty="0" smtClean="0"/>
              <a:t> </a:t>
            </a:r>
            <a:r>
              <a:rPr lang="ru-RU" sz="2000" dirty="0" smtClean="0"/>
              <a:t>единицы</a:t>
            </a:r>
            <a:r>
              <a:rPr lang="ru-RU" sz="2400" dirty="0" smtClean="0"/>
              <a:t> </a:t>
            </a:r>
            <a:r>
              <a:rPr lang="ru-RU" sz="2000" dirty="0" smtClean="0"/>
              <a:t>прочего оборудования:</a:t>
            </a:r>
          </a:p>
          <a:p>
            <a:pPr>
              <a:buClr>
                <a:srgbClr val="FF0000"/>
              </a:buClr>
            </a:pPr>
            <a:r>
              <a:rPr lang="ru-RU" sz="2000" dirty="0" err="1" smtClean="0"/>
              <a:t>холтеры</a:t>
            </a:r>
            <a:r>
              <a:rPr lang="ru-RU" sz="2000" dirty="0" smtClean="0"/>
              <a:t>, </a:t>
            </a:r>
            <a:r>
              <a:rPr lang="ru-RU" sz="2000" dirty="0" err="1" smtClean="0"/>
              <a:t>смады</a:t>
            </a:r>
            <a:r>
              <a:rPr lang="ru-RU" sz="2000" dirty="0" smtClean="0"/>
              <a:t>, спирометры, </a:t>
            </a:r>
            <a:r>
              <a:rPr lang="ru-RU" sz="2000" dirty="0" err="1" smtClean="0"/>
              <a:t>экг</a:t>
            </a:r>
            <a:r>
              <a:rPr lang="ru-RU" sz="2000" dirty="0" smtClean="0"/>
              <a:t>, </a:t>
            </a:r>
          </a:p>
          <a:p>
            <a:r>
              <a:rPr lang="ru-RU" sz="2000" dirty="0" smtClean="0"/>
              <a:t>аппараты экспресс определения </a:t>
            </a:r>
            <a:r>
              <a:rPr lang="ru-RU" sz="2000" dirty="0" err="1" smtClean="0"/>
              <a:t>кардиомаркеров</a:t>
            </a:r>
            <a:r>
              <a:rPr lang="ru-RU" sz="2000" dirty="0" smtClean="0"/>
              <a:t>, дефибрилляторы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027295" y="2714962"/>
            <a:ext cx="447962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3200" b="1" dirty="0">
                <a:solidFill>
                  <a:srgbClr val="002060"/>
                </a:solidFill>
              </a:rPr>
              <a:t>111</a:t>
            </a:r>
            <a:r>
              <a:rPr lang="ru-RU" sz="2000" dirty="0"/>
              <a:t> </a:t>
            </a:r>
            <a:r>
              <a:rPr lang="ru-RU" sz="2000" dirty="0" smtClean="0"/>
              <a:t>единиц эндоскопического </a:t>
            </a:r>
          </a:p>
          <a:p>
            <a:r>
              <a:rPr lang="ru-RU" sz="2000" dirty="0" smtClean="0"/>
              <a:t>оборудования</a:t>
            </a:r>
            <a:endParaRPr lang="ru-RU" sz="20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10497671" y="362738"/>
            <a:ext cx="1694329" cy="488909"/>
            <a:chOff x="10497671" y="362738"/>
            <a:chExt cx="1694329" cy="48890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0497671" y="362738"/>
              <a:ext cx="1694329" cy="4889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4565" y="362738"/>
              <a:ext cx="1371600" cy="47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9883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МЗРФ_2021.01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МЗРФ_2021.01" id="{E8EDB31B-57EC-4703-8774-863758C89051}" vid="{DF40129D-619F-417B-AFC4-EE6DA268EA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3764</TotalTime>
  <Words>2165</Words>
  <Application>Microsoft Office PowerPoint</Application>
  <PresentationFormat>Произвольный</PresentationFormat>
  <Paragraphs>576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4_МЗРФ_2021.01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Рябова Алла Александровна</dc:creator>
  <cp:lastModifiedBy>toporischeva</cp:lastModifiedBy>
  <cp:revision>724</cp:revision>
  <cp:lastPrinted>2021-09-30T06:54:56Z</cp:lastPrinted>
  <dcterms:created xsi:type="dcterms:W3CDTF">2021-08-16T12:28:36Z</dcterms:created>
  <dcterms:modified xsi:type="dcterms:W3CDTF">2022-02-18T11:30:07Z</dcterms:modified>
</cp:coreProperties>
</file>