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3" r:id="rId2"/>
    <p:sldId id="257" r:id="rId3"/>
    <p:sldId id="278" r:id="rId4"/>
    <p:sldId id="279" r:id="rId5"/>
    <p:sldId id="280" r:id="rId6"/>
    <p:sldId id="281" r:id="rId7"/>
    <p:sldId id="288" r:id="rId8"/>
    <p:sldId id="284" r:id="rId9"/>
    <p:sldId id="28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7103F"/>
    <a:srgbClr val="153181"/>
    <a:srgbClr val="0032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>
        <c:manualLayout>
          <c:layoutTarget val="inner"/>
          <c:xMode val="edge"/>
          <c:yMode val="edge"/>
          <c:x val="0.25926691455234768"/>
          <c:y val="7.2965571245044283E-2"/>
          <c:w val="0.3532854573733839"/>
          <c:h val="0.8015099458596319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Общее количество выданных сертификатов ПФДОД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Сертификаты ПФДОД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36451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 них закреплено договорами</c:v>
                </c:pt>
              </c:strCache>
            </c:strRef>
          </c:tx>
          <c:dLbls>
            <c:dLbl>
              <c:idx val="0"/>
              <c:layout>
                <c:manualLayout>
                  <c:x val="0.11786684650529798"/>
                  <c:y val="-1.2153656580930951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0" dirty="0" smtClean="0">
                        <a:solidFill>
                          <a:srgbClr val="07103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66,2 процента </a:t>
                    </a:r>
                    <a:endParaRPr lang="en-US" b="1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0">
                    <a:solidFill>
                      <a:srgbClr val="07103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Сертификаты ПФДОД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23720</c:v>
                </c:pt>
              </c:numCache>
            </c:numRef>
          </c:val>
        </c:ser>
        <c:dLbls/>
        <c:shape val="cylinder"/>
        <c:axId val="147940096"/>
        <c:axId val="147941632"/>
        <c:axId val="0"/>
      </c:bar3DChart>
      <c:catAx>
        <c:axId val="147940096"/>
        <c:scaling>
          <c:orientation val="minMax"/>
        </c:scaling>
        <c:delete val="1"/>
        <c:axPos val="b"/>
        <c:tickLblPos val="none"/>
        <c:crossAx val="147941632"/>
        <c:crosses val="autoZero"/>
        <c:auto val="1"/>
        <c:lblAlgn val="ctr"/>
        <c:lblOffset val="100"/>
      </c:catAx>
      <c:valAx>
        <c:axId val="14794163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14794009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7230788859725854"/>
          <c:y val="0.19236684873095658"/>
          <c:w val="0.29666217070088474"/>
          <c:h val="0.52335682151648288"/>
        </c:manualLayout>
      </c:layout>
      <c:txPr>
        <a:bodyPr/>
        <a:lstStyle/>
        <a:p>
          <a:pPr>
            <a:defRPr sz="140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20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20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сертифицированных программ, %</a:t>
            </a:r>
          </a:p>
        </c:rich>
      </c:tx>
      <c:layout/>
    </c:title>
    <c:view3D>
      <c:rAngAx val="1"/>
    </c:view3D>
    <c:sideWall>
      <c:spPr>
        <a:ln>
          <a:noFill/>
        </a:ln>
      </c:spPr>
    </c:sideWall>
    <c:backWall>
      <c:spPr>
        <a:ln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сертифицированных программ, %</c:v>
                </c:pt>
              </c:strCache>
            </c:strRef>
          </c:tx>
          <c:dPt>
            <c:idx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1"/>
            <c:spPr>
              <a:solidFill>
                <a:srgbClr val="EC0415"/>
              </a:solidFill>
            </c:spPr>
          </c:dPt>
          <c:dPt>
            <c:idx val="2"/>
            <c:spPr>
              <a:solidFill>
                <a:srgbClr val="7030A0"/>
              </a:solidFill>
            </c:spPr>
          </c:dPt>
          <c:dPt>
            <c:idx val="3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5"/>
            <c:spPr>
              <a:solidFill>
                <a:schemeClr val="accent4">
                  <a:lumMod val="75000"/>
                </a:schemeClr>
              </a:solidFill>
            </c:spPr>
          </c:dPt>
          <c:cat>
            <c:strRef>
              <c:f>Лист1!$A$2:$A$7</c:f>
              <c:strCache>
                <c:ptCount val="6"/>
                <c:pt idx="0">
                  <c:v>Художественная направленность</c:v>
                </c:pt>
                <c:pt idx="1">
                  <c:v>Физкультурно-спортивная направленность</c:v>
                </c:pt>
                <c:pt idx="2">
                  <c:v>Социально-гуманитарная направленность</c:v>
                </c:pt>
                <c:pt idx="3">
                  <c:v>Техническая направленность</c:v>
                </c:pt>
                <c:pt idx="4">
                  <c:v>Естественнонаучная направленность</c:v>
                </c:pt>
                <c:pt idx="5">
                  <c:v>Туристско-краеведческая направленность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43</c:v>
                </c:pt>
                <c:pt idx="1">
                  <c:v>19</c:v>
                </c:pt>
                <c:pt idx="2">
                  <c:v>15</c:v>
                </c:pt>
                <c:pt idx="3">
                  <c:v>15</c:v>
                </c:pt>
                <c:pt idx="4">
                  <c:v>4</c:v>
                </c:pt>
                <c:pt idx="5">
                  <c:v>4</c:v>
                </c:pt>
              </c:numCache>
            </c:numRef>
          </c:val>
        </c:ser>
        <c:dLbls/>
        <c:shape val="cylinder"/>
        <c:axId val="148709376"/>
        <c:axId val="148710912"/>
        <c:axId val="0"/>
      </c:bar3DChart>
      <c:catAx>
        <c:axId val="148709376"/>
        <c:scaling>
          <c:orientation val="minMax"/>
        </c:scaling>
        <c:delete val="1"/>
        <c:axPos val="b"/>
        <c:tickLblPos val="none"/>
        <c:crossAx val="148710912"/>
        <c:crosses val="autoZero"/>
        <c:auto val="1"/>
        <c:lblAlgn val="ctr"/>
        <c:lblOffset val="100"/>
      </c:catAx>
      <c:valAx>
        <c:axId val="148710912"/>
        <c:scaling>
          <c:orientation val="minMax"/>
        </c:scaling>
        <c:axPos val="l"/>
        <c:majorGridlines/>
        <c:numFmt formatCode="General" sourceLinked="1"/>
        <c:tickLblPos val="nextTo"/>
        <c:crossAx val="148709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065632591955103"/>
          <c:y val="0.10160821023061833"/>
          <c:w val="0.33867011358237192"/>
          <c:h val="0.82710265196600152"/>
        </c:manualLayout>
      </c:layout>
      <c:txPr>
        <a:bodyPr/>
        <a:lstStyle/>
        <a:p>
          <a:pPr>
            <a:defRPr sz="140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</c:chart>
  <c:spPr>
    <a:ln>
      <a:noFill/>
    </a:ln>
  </c:sp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5A07B6-FC82-480B-9954-30DCEA57BD8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2F9097-94D0-46DB-98A6-78C5DE546F06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600" dirty="0" smtClean="0">
              <a:solidFill>
                <a:srgbClr val="07103F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развитие конкуренции между поставщиками, увеличение числа поставщиков</a:t>
          </a:r>
          <a:endParaRPr lang="ru-RU" sz="1600" dirty="0">
            <a:solidFill>
              <a:srgbClr val="07103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CD88BB-909E-4FF6-8B22-B620A6CCB38E}" type="parTrans" cxnId="{CE0F8B92-9F21-4960-9B68-1DB6AB546246}">
      <dgm:prSet/>
      <dgm:spPr/>
      <dgm:t>
        <a:bodyPr/>
        <a:lstStyle/>
        <a:p>
          <a:endParaRPr lang="ru-RU"/>
        </a:p>
      </dgm:t>
    </dgm:pt>
    <dgm:pt modelId="{C2DB1F39-728F-4775-9C42-FFDC34A9E365}" type="sibTrans" cxnId="{CE0F8B92-9F21-4960-9B68-1DB6AB546246}">
      <dgm:prSet/>
      <dgm:spPr/>
      <dgm:t>
        <a:bodyPr/>
        <a:lstStyle/>
        <a:p>
          <a:endParaRPr lang="ru-RU"/>
        </a:p>
      </dgm:t>
    </dgm:pt>
    <dgm:pt modelId="{F5E0E7DE-6E67-4A68-854A-2B42C2FB6170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600" dirty="0" smtClean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прозрачности расходования бюджетных средств </a:t>
          </a:r>
          <a:br>
            <a:rPr lang="ru-RU" sz="1600" dirty="0" smtClean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dirty="0" smtClean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снижение коррупционных рисков</a:t>
          </a:r>
          <a:endParaRPr lang="ru-RU" sz="1600" dirty="0">
            <a:solidFill>
              <a:srgbClr val="07103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A80639-FFA5-4D53-9D41-938B633DB45E}" type="parTrans" cxnId="{55110D82-BD63-4D93-886E-935FB46B4358}">
      <dgm:prSet/>
      <dgm:spPr/>
      <dgm:t>
        <a:bodyPr/>
        <a:lstStyle/>
        <a:p>
          <a:endParaRPr lang="ru-RU"/>
        </a:p>
      </dgm:t>
    </dgm:pt>
    <dgm:pt modelId="{8FDD6C0D-5962-4646-8822-8432474F93D8}" type="sibTrans" cxnId="{55110D82-BD63-4D93-886E-935FB46B4358}">
      <dgm:prSet/>
      <dgm:spPr/>
      <dgm:t>
        <a:bodyPr/>
        <a:lstStyle/>
        <a:p>
          <a:endParaRPr lang="ru-RU"/>
        </a:p>
      </dgm:t>
    </dgm:pt>
    <dgm:pt modelId="{BAA846DB-2D0F-4F4A-BD50-ED2B5B5CC6F3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600" dirty="0" smtClean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повышение реального охвата детей дополнительным образованием</a:t>
          </a:r>
          <a:endParaRPr lang="ru-RU" sz="1600" dirty="0">
            <a:solidFill>
              <a:srgbClr val="07103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10AEF8-5A78-4FD1-8A9B-917ED9B67ECC}" type="parTrans" cxnId="{14F70A16-6853-4CE8-81CD-404B8B4C33F0}">
      <dgm:prSet/>
      <dgm:spPr/>
      <dgm:t>
        <a:bodyPr/>
        <a:lstStyle/>
        <a:p>
          <a:endParaRPr lang="ru-RU"/>
        </a:p>
      </dgm:t>
    </dgm:pt>
    <dgm:pt modelId="{E0F1F8A2-D07D-4565-AD03-ED883AB277BB}" type="sibTrans" cxnId="{14F70A16-6853-4CE8-81CD-404B8B4C33F0}">
      <dgm:prSet/>
      <dgm:spPr/>
      <dgm:t>
        <a:bodyPr/>
        <a:lstStyle/>
        <a:p>
          <a:endParaRPr lang="ru-RU"/>
        </a:p>
      </dgm:t>
    </dgm:pt>
    <dgm:pt modelId="{15B83177-21E2-4DAC-9ABC-BF4B4600D71C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1600" dirty="0" smtClean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повышение уровня учебной мобильности</a:t>
          </a:r>
          <a:endParaRPr lang="ru-RU" sz="1600" dirty="0">
            <a:solidFill>
              <a:srgbClr val="07103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73A22B-6645-4949-8BE3-88F24B6AE8BB}" type="parTrans" cxnId="{217F490D-CA05-4E03-BCAD-59B6B490E2F1}">
      <dgm:prSet/>
      <dgm:spPr/>
      <dgm:t>
        <a:bodyPr/>
        <a:lstStyle/>
        <a:p>
          <a:endParaRPr lang="ru-RU"/>
        </a:p>
      </dgm:t>
    </dgm:pt>
    <dgm:pt modelId="{B24AD0D6-94B2-4E15-9881-1D0F5AE22D37}" type="sibTrans" cxnId="{217F490D-CA05-4E03-BCAD-59B6B490E2F1}">
      <dgm:prSet/>
      <dgm:spPr/>
      <dgm:t>
        <a:bodyPr/>
        <a:lstStyle/>
        <a:p>
          <a:endParaRPr lang="ru-RU"/>
        </a:p>
      </dgm:t>
    </dgm:pt>
    <dgm:pt modelId="{6661DC7E-56D9-4E89-974B-3776A9167544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600" dirty="0" smtClean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развитие вариативности дополнительных общеобразовательных программ, повышение их качества</a:t>
          </a:r>
          <a:endParaRPr lang="ru-RU" sz="1600" dirty="0">
            <a:solidFill>
              <a:srgbClr val="07103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39A12D-E7A2-4DBC-A33D-B970A83C5719}" type="sibTrans" cxnId="{2EA7257E-DEE3-42F5-8169-0067A7171972}">
      <dgm:prSet/>
      <dgm:spPr/>
      <dgm:t>
        <a:bodyPr/>
        <a:lstStyle/>
        <a:p>
          <a:endParaRPr lang="ru-RU"/>
        </a:p>
      </dgm:t>
    </dgm:pt>
    <dgm:pt modelId="{82860164-E048-49DA-BD92-2553C043C6DB}" type="parTrans" cxnId="{2EA7257E-DEE3-42F5-8169-0067A7171972}">
      <dgm:prSet/>
      <dgm:spPr/>
      <dgm:t>
        <a:bodyPr/>
        <a:lstStyle/>
        <a:p>
          <a:endParaRPr lang="ru-RU"/>
        </a:p>
      </dgm:t>
    </dgm:pt>
    <dgm:pt modelId="{C947CE6E-49CD-4818-A9DA-21BB6919157A}" type="pres">
      <dgm:prSet presAssocID="{C65A07B6-FC82-480B-9954-30DCEA57BD8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3FCB134-7978-44F7-AA15-00F115D50BEF}" type="pres">
      <dgm:prSet presAssocID="{5F2F9097-94D0-46DB-98A6-78C5DE546F06}" presName="parentText" presStyleLbl="node1" presStyleIdx="0" presStyleCnt="5" custLinFactNeighborY="6887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0EDD04-BF19-4BC2-8395-4C3CB9D37B44}" type="pres">
      <dgm:prSet presAssocID="{C2DB1F39-728F-4775-9C42-FFDC34A9E365}" presName="spacer" presStyleCnt="0"/>
      <dgm:spPr/>
    </dgm:pt>
    <dgm:pt modelId="{2BEA011A-57D5-416D-ACBB-594DC541B390}" type="pres">
      <dgm:prSet presAssocID="{6661DC7E-56D9-4E89-974B-3776A9167544}" presName="parentText" presStyleLbl="node1" presStyleIdx="1" presStyleCnt="5" custLinFactNeighborX="-1214" custLinFactNeighborY="520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39509D-AF39-4FE0-AF03-219F4EDD7CB3}" type="pres">
      <dgm:prSet presAssocID="{7439A12D-E7A2-4DBC-A33D-B970A83C5719}" presName="spacer" presStyleCnt="0"/>
      <dgm:spPr/>
    </dgm:pt>
    <dgm:pt modelId="{E66D5CFA-83B7-445A-9789-1C8FF31F0589}" type="pres">
      <dgm:prSet presAssocID="{F5E0E7DE-6E67-4A68-854A-2B42C2FB6170}" presName="parentText" presStyleLbl="node1" presStyleIdx="2" presStyleCnt="5" custLinFactNeighborX="-1214" custLinFactNeighborY="164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CC6685-78F4-4F00-B925-85BFBA64F4DD}" type="pres">
      <dgm:prSet presAssocID="{8FDD6C0D-5962-4646-8822-8432474F93D8}" presName="spacer" presStyleCnt="0"/>
      <dgm:spPr/>
    </dgm:pt>
    <dgm:pt modelId="{EFCB6164-46F5-4BAC-8093-4A42A2E8FE0A}" type="pres">
      <dgm:prSet presAssocID="{BAA846DB-2D0F-4F4A-BD50-ED2B5B5CC6F3}" presName="parentText" presStyleLbl="node1" presStyleIdx="3" presStyleCnt="5" custLinFactY="158626" custLinFactNeighborX="-1214" custLinFactNeighborY="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3A14D4-4D3D-42B4-A6BD-2144FBC9DC48}" type="pres">
      <dgm:prSet presAssocID="{E0F1F8A2-D07D-4565-AD03-ED883AB277BB}" presName="spacer" presStyleCnt="0"/>
      <dgm:spPr/>
    </dgm:pt>
    <dgm:pt modelId="{210F43F5-F00C-41CF-ABDA-3C24983A863C}" type="pres">
      <dgm:prSet presAssocID="{15B83177-21E2-4DAC-9ABC-BF4B4600D71C}" presName="parentText" presStyleLbl="node1" presStyleIdx="4" presStyleCnt="5" custLinFactY="-100000" custLinFactNeighborX="1496" custLinFactNeighborY="-1061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5DADB6-E71A-4C19-A5F8-1A5D89EBA076}" type="presOf" srcId="{5F2F9097-94D0-46DB-98A6-78C5DE546F06}" destId="{13FCB134-7978-44F7-AA15-00F115D50BEF}" srcOrd="0" destOrd="0" presId="urn:microsoft.com/office/officeart/2005/8/layout/vList2"/>
    <dgm:cxn modelId="{37C31B3E-16D1-46F5-A99B-C2838BD4E988}" type="presOf" srcId="{15B83177-21E2-4DAC-9ABC-BF4B4600D71C}" destId="{210F43F5-F00C-41CF-ABDA-3C24983A863C}" srcOrd="0" destOrd="0" presId="urn:microsoft.com/office/officeart/2005/8/layout/vList2"/>
    <dgm:cxn modelId="{CE0F8B92-9F21-4960-9B68-1DB6AB546246}" srcId="{C65A07B6-FC82-480B-9954-30DCEA57BD8D}" destId="{5F2F9097-94D0-46DB-98A6-78C5DE546F06}" srcOrd="0" destOrd="0" parTransId="{09CD88BB-909E-4FF6-8B22-B620A6CCB38E}" sibTransId="{C2DB1F39-728F-4775-9C42-FFDC34A9E365}"/>
    <dgm:cxn modelId="{E071A8EB-197A-405F-8EC5-B27F7560CFBC}" type="presOf" srcId="{6661DC7E-56D9-4E89-974B-3776A9167544}" destId="{2BEA011A-57D5-416D-ACBB-594DC541B390}" srcOrd="0" destOrd="0" presId="urn:microsoft.com/office/officeart/2005/8/layout/vList2"/>
    <dgm:cxn modelId="{14F70A16-6853-4CE8-81CD-404B8B4C33F0}" srcId="{C65A07B6-FC82-480B-9954-30DCEA57BD8D}" destId="{BAA846DB-2D0F-4F4A-BD50-ED2B5B5CC6F3}" srcOrd="3" destOrd="0" parTransId="{4610AEF8-5A78-4FD1-8A9B-917ED9B67ECC}" sibTransId="{E0F1F8A2-D07D-4565-AD03-ED883AB277BB}"/>
    <dgm:cxn modelId="{217F490D-CA05-4E03-BCAD-59B6B490E2F1}" srcId="{C65A07B6-FC82-480B-9954-30DCEA57BD8D}" destId="{15B83177-21E2-4DAC-9ABC-BF4B4600D71C}" srcOrd="4" destOrd="0" parTransId="{8F73A22B-6645-4949-8BE3-88F24B6AE8BB}" sibTransId="{B24AD0D6-94B2-4E15-9881-1D0F5AE22D37}"/>
    <dgm:cxn modelId="{2EA7257E-DEE3-42F5-8169-0067A7171972}" srcId="{C65A07B6-FC82-480B-9954-30DCEA57BD8D}" destId="{6661DC7E-56D9-4E89-974B-3776A9167544}" srcOrd="1" destOrd="0" parTransId="{82860164-E048-49DA-BD92-2553C043C6DB}" sibTransId="{7439A12D-E7A2-4DBC-A33D-B970A83C5719}"/>
    <dgm:cxn modelId="{93CD1840-129C-4D38-8048-1FECF9B54EB9}" type="presOf" srcId="{F5E0E7DE-6E67-4A68-854A-2B42C2FB6170}" destId="{E66D5CFA-83B7-445A-9789-1C8FF31F0589}" srcOrd="0" destOrd="0" presId="urn:microsoft.com/office/officeart/2005/8/layout/vList2"/>
    <dgm:cxn modelId="{55110D82-BD63-4D93-886E-935FB46B4358}" srcId="{C65A07B6-FC82-480B-9954-30DCEA57BD8D}" destId="{F5E0E7DE-6E67-4A68-854A-2B42C2FB6170}" srcOrd="2" destOrd="0" parTransId="{EAA80639-FFA5-4D53-9D41-938B633DB45E}" sibTransId="{8FDD6C0D-5962-4646-8822-8432474F93D8}"/>
    <dgm:cxn modelId="{1AC653FC-7FCA-42E2-98CB-23AB28C8A597}" type="presOf" srcId="{C65A07B6-FC82-480B-9954-30DCEA57BD8D}" destId="{C947CE6E-49CD-4818-A9DA-21BB6919157A}" srcOrd="0" destOrd="0" presId="urn:microsoft.com/office/officeart/2005/8/layout/vList2"/>
    <dgm:cxn modelId="{67E15906-3797-4F19-9BBA-9825B6262E29}" type="presOf" srcId="{BAA846DB-2D0F-4F4A-BD50-ED2B5B5CC6F3}" destId="{EFCB6164-46F5-4BAC-8093-4A42A2E8FE0A}" srcOrd="0" destOrd="0" presId="urn:microsoft.com/office/officeart/2005/8/layout/vList2"/>
    <dgm:cxn modelId="{C8307D51-166C-457C-ADBE-2DA075BDA55F}" type="presParOf" srcId="{C947CE6E-49CD-4818-A9DA-21BB6919157A}" destId="{13FCB134-7978-44F7-AA15-00F115D50BEF}" srcOrd="0" destOrd="0" presId="urn:microsoft.com/office/officeart/2005/8/layout/vList2"/>
    <dgm:cxn modelId="{8BCBE6E0-D05E-4FD5-BCF9-2F4399583B1C}" type="presParOf" srcId="{C947CE6E-49CD-4818-A9DA-21BB6919157A}" destId="{D10EDD04-BF19-4BC2-8395-4C3CB9D37B44}" srcOrd="1" destOrd="0" presId="urn:microsoft.com/office/officeart/2005/8/layout/vList2"/>
    <dgm:cxn modelId="{73C466E3-F354-4605-9ED7-13A0F07297B2}" type="presParOf" srcId="{C947CE6E-49CD-4818-A9DA-21BB6919157A}" destId="{2BEA011A-57D5-416D-ACBB-594DC541B390}" srcOrd="2" destOrd="0" presId="urn:microsoft.com/office/officeart/2005/8/layout/vList2"/>
    <dgm:cxn modelId="{469CBF02-3D76-461E-B4BE-3506EE839C82}" type="presParOf" srcId="{C947CE6E-49CD-4818-A9DA-21BB6919157A}" destId="{F439509D-AF39-4FE0-AF03-219F4EDD7CB3}" srcOrd="3" destOrd="0" presId="urn:microsoft.com/office/officeart/2005/8/layout/vList2"/>
    <dgm:cxn modelId="{67A5E682-0654-490C-A79B-86257C8B122F}" type="presParOf" srcId="{C947CE6E-49CD-4818-A9DA-21BB6919157A}" destId="{E66D5CFA-83B7-445A-9789-1C8FF31F0589}" srcOrd="4" destOrd="0" presId="urn:microsoft.com/office/officeart/2005/8/layout/vList2"/>
    <dgm:cxn modelId="{9FA8AE4F-BF20-4F4C-BBA0-DB10F9006598}" type="presParOf" srcId="{C947CE6E-49CD-4818-A9DA-21BB6919157A}" destId="{A6CC6685-78F4-4F00-B925-85BFBA64F4DD}" srcOrd="5" destOrd="0" presId="urn:microsoft.com/office/officeart/2005/8/layout/vList2"/>
    <dgm:cxn modelId="{693AEBC6-EF81-465A-B029-46B4453D500A}" type="presParOf" srcId="{C947CE6E-49CD-4818-A9DA-21BB6919157A}" destId="{EFCB6164-46F5-4BAC-8093-4A42A2E8FE0A}" srcOrd="6" destOrd="0" presId="urn:microsoft.com/office/officeart/2005/8/layout/vList2"/>
    <dgm:cxn modelId="{E949ADA5-0F4C-42BC-99C3-BB6B2A72EE64}" type="presParOf" srcId="{C947CE6E-49CD-4818-A9DA-21BB6919157A}" destId="{413A14D4-4D3D-42B4-A6BD-2144FBC9DC48}" srcOrd="7" destOrd="0" presId="urn:microsoft.com/office/officeart/2005/8/layout/vList2"/>
    <dgm:cxn modelId="{DF31C03C-9541-4356-A646-105850188524}" type="presParOf" srcId="{C947CE6E-49CD-4818-A9DA-21BB6919157A}" destId="{210F43F5-F00C-41CF-ABDA-3C24983A863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AB682F-200D-47B8-A941-A9D7272559F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5D6972-44C2-489F-B54F-EBD32E066C48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pPr rtl="0"/>
          <a:r>
            <a:rPr lang="ru-RU" b="0" baseline="0" dirty="0" smtClean="0">
              <a:solidFill>
                <a:srgbClr val="07103F"/>
              </a:solidFill>
              <a:latin typeface="Times New Roman" panose="02020603050405020304" pitchFamily="18" charset="0"/>
              <a:cs typeface="Arial" panose="020B0604020202020204" pitchFamily="34" charset="0"/>
            </a:rPr>
            <a:t>АНО «Счастливое детство»</a:t>
          </a:r>
          <a:endParaRPr lang="ru-RU" b="0" baseline="0" dirty="0">
            <a:solidFill>
              <a:srgbClr val="07103F"/>
            </a:solidFill>
            <a:latin typeface="Times New Roman" panose="02020603050405020304" pitchFamily="18" charset="0"/>
            <a:cs typeface="Arial" panose="020B0604020202020204" pitchFamily="34" charset="0"/>
          </a:endParaRPr>
        </a:p>
      </dgm:t>
    </dgm:pt>
    <dgm:pt modelId="{E42F35A6-ECB0-41CA-AB5D-3DF50E2B46E8}" type="parTrans" cxnId="{90206C5C-B531-4AEC-A529-486F76AA3FA7}">
      <dgm:prSet/>
      <dgm:spPr/>
      <dgm:t>
        <a:bodyPr/>
        <a:lstStyle/>
        <a:p>
          <a:endParaRPr lang="ru-RU"/>
        </a:p>
      </dgm:t>
    </dgm:pt>
    <dgm:pt modelId="{E4365829-A9ED-4157-B9B6-230D931A81A7}" type="sibTrans" cxnId="{90206C5C-B531-4AEC-A529-486F76AA3FA7}">
      <dgm:prSet/>
      <dgm:spPr/>
      <dgm:t>
        <a:bodyPr/>
        <a:lstStyle/>
        <a:p>
          <a:endParaRPr lang="ru-RU"/>
        </a:p>
      </dgm:t>
    </dgm:pt>
    <dgm:pt modelId="{5EDB1829-1C92-4597-B3AC-3870707B4513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pPr rtl="0"/>
          <a:r>
            <a:rPr lang="ru-RU" baseline="0" dirty="0" smtClean="0">
              <a:solidFill>
                <a:srgbClr val="07103F"/>
              </a:solidFill>
              <a:latin typeface="Times New Roman" panose="02020603050405020304" pitchFamily="18" charset="0"/>
              <a:cs typeface="Arial" panose="020B0604020202020204" pitchFamily="34" charset="0"/>
            </a:rPr>
            <a:t>ИП «Учебный центр «Двинской»</a:t>
          </a:r>
          <a:endParaRPr lang="ru-RU" baseline="0" dirty="0">
            <a:solidFill>
              <a:srgbClr val="07103F"/>
            </a:solidFill>
            <a:latin typeface="Times New Roman" panose="02020603050405020304" pitchFamily="18" charset="0"/>
            <a:cs typeface="Arial" panose="020B0604020202020204" pitchFamily="34" charset="0"/>
          </a:endParaRPr>
        </a:p>
      </dgm:t>
    </dgm:pt>
    <dgm:pt modelId="{E61D418D-4B1F-4683-9EA8-91DF5C6E84D2}" type="parTrans" cxnId="{2254D9A5-7EAF-440B-89B7-95019A6A12A9}">
      <dgm:prSet/>
      <dgm:spPr/>
      <dgm:t>
        <a:bodyPr/>
        <a:lstStyle/>
        <a:p>
          <a:endParaRPr lang="ru-RU"/>
        </a:p>
      </dgm:t>
    </dgm:pt>
    <dgm:pt modelId="{3ED17B8D-97AA-447B-B42C-B66093A373CF}" type="sibTrans" cxnId="{2254D9A5-7EAF-440B-89B7-95019A6A12A9}">
      <dgm:prSet/>
      <dgm:spPr/>
      <dgm:t>
        <a:bodyPr/>
        <a:lstStyle/>
        <a:p>
          <a:endParaRPr lang="ru-RU"/>
        </a:p>
      </dgm:t>
    </dgm:pt>
    <dgm:pt modelId="{52023B3E-4174-4B04-AB77-D8385CA4A99F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pPr rtl="0"/>
          <a:r>
            <a:rPr lang="ru-RU" baseline="0" dirty="0" smtClean="0">
              <a:solidFill>
                <a:srgbClr val="07103F"/>
              </a:solidFill>
              <a:latin typeface="Times New Roman" panose="02020603050405020304" pitchFamily="18" charset="0"/>
              <a:cs typeface="Arial" panose="020B0604020202020204" pitchFamily="34" charset="0"/>
            </a:rPr>
            <a:t>АНО ДО «Образовательный центр «Знание»</a:t>
          </a:r>
          <a:endParaRPr lang="ru-RU" baseline="0" dirty="0">
            <a:solidFill>
              <a:srgbClr val="07103F"/>
            </a:solidFill>
            <a:latin typeface="Times New Roman" panose="02020603050405020304" pitchFamily="18" charset="0"/>
            <a:cs typeface="Arial" panose="020B0604020202020204" pitchFamily="34" charset="0"/>
          </a:endParaRPr>
        </a:p>
      </dgm:t>
    </dgm:pt>
    <dgm:pt modelId="{942D6B85-3A5D-49AA-8E24-1FA3504C8F4E}" type="parTrans" cxnId="{6B85983C-1568-4F7E-AD75-359F2464C460}">
      <dgm:prSet/>
      <dgm:spPr/>
      <dgm:t>
        <a:bodyPr/>
        <a:lstStyle/>
        <a:p>
          <a:endParaRPr lang="ru-RU"/>
        </a:p>
      </dgm:t>
    </dgm:pt>
    <dgm:pt modelId="{54619102-5F3D-4AA1-8B2E-E3AA06409FA9}" type="sibTrans" cxnId="{6B85983C-1568-4F7E-AD75-359F2464C460}">
      <dgm:prSet/>
      <dgm:spPr/>
      <dgm:t>
        <a:bodyPr/>
        <a:lstStyle/>
        <a:p>
          <a:endParaRPr lang="ru-RU"/>
        </a:p>
      </dgm:t>
    </dgm:pt>
    <dgm:pt modelId="{4B77BDD7-7705-4413-8836-17AF46DEF479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pPr rtl="0"/>
          <a:r>
            <a:rPr lang="ru-RU" baseline="0" dirty="0" smtClean="0">
              <a:solidFill>
                <a:srgbClr val="07103F"/>
              </a:solidFill>
              <a:latin typeface="Times New Roman" panose="02020603050405020304" pitchFamily="18" charset="0"/>
              <a:cs typeface="Arial" panose="020B0604020202020204" pitchFamily="34" charset="0"/>
            </a:rPr>
            <a:t>Гончарная мастерская </a:t>
          </a:r>
          <a:r>
            <a:rPr lang="en-US" baseline="0" dirty="0" err="1" smtClean="0">
              <a:solidFill>
                <a:srgbClr val="07103F"/>
              </a:solidFill>
              <a:latin typeface="Times New Roman" panose="02020603050405020304" pitchFamily="18" charset="0"/>
              <a:cs typeface="Arial" panose="020B0604020202020204" pitchFamily="34" charset="0"/>
            </a:rPr>
            <a:t>Korel</a:t>
          </a:r>
          <a:r>
            <a:rPr lang="ru-RU" baseline="0" dirty="0" smtClean="0">
              <a:solidFill>
                <a:srgbClr val="07103F"/>
              </a:solidFill>
              <a:latin typeface="Times New Roman" panose="02020603050405020304" pitchFamily="18" charset="0"/>
              <a:cs typeface="Arial" panose="020B0604020202020204" pitchFamily="34" charset="0"/>
            </a:rPr>
            <a:t>,</a:t>
          </a:r>
          <a:r>
            <a:rPr lang="en-US" baseline="0" dirty="0" smtClean="0">
              <a:solidFill>
                <a:srgbClr val="07103F"/>
              </a:solidFill>
              <a:latin typeface="Times New Roman" panose="02020603050405020304" pitchFamily="18" charset="0"/>
              <a:cs typeface="Arial" panose="020B0604020202020204" pitchFamily="34" charset="0"/>
            </a:rPr>
            <a:t>ski</a:t>
          </a:r>
          <a:endParaRPr lang="ru-RU" baseline="0" dirty="0">
            <a:solidFill>
              <a:srgbClr val="07103F"/>
            </a:solidFill>
            <a:latin typeface="Times New Roman" panose="02020603050405020304" pitchFamily="18" charset="0"/>
            <a:cs typeface="Arial" panose="020B0604020202020204" pitchFamily="34" charset="0"/>
          </a:endParaRPr>
        </a:p>
      </dgm:t>
    </dgm:pt>
    <dgm:pt modelId="{D6D12606-4B2E-4FF3-93D5-FCCF8C751E0C}" type="parTrans" cxnId="{6884BC65-290E-4622-9A66-007B8B53B3E3}">
      <dgm:prSet/>
      <dgm:spPr/>
      <dgm:t>
        <a:bodyPr/>
        <a:lstStyle/>
        <a:p>
          <a:endParaRPr lang="ru-RU"/>
        </a:p>
      </dgm:t>
    </dgm:pt>
    <dgm:pt modelId="{ACF69C5C-2E06-4E86-8615-34E6C734CAAC}" type="sibTrans" cxnId="{6884BC65-290E-4622-9A66-007B8B53B3E3}">
      <dgm:prSet/>
      <dgm:spPr/>
      <dgm:t>
        <a:bodyPr/>
        <a:lstStyle/>
        <a:p>
          <a:endParaRPr lang="ru-RU"/>
        </a:p>
      </dgm:t>
    </dgm:pt>
    <dgm:pt modelId="{87CFD780-E6CE-4229-9E4E-6CEFB9388F31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pPr rtl="0"/>
          <a:r>
            <a:rPr lang="ru-RU" baseline="0" dirty="0" smtClean="0">
              <a:solidFill>
                <a:srgbClr val="07103F"/>
              </a:solidFill>
              <a:latin typeface="Times New Roman" panose="02020603050405020304" pitchFamily="18" charset="0"/>
              <a:cs typeface="Arial" panose="020B0604020202020204" pitchFamily="34" charset="0"/>
            </a:rPr>
            <a:t>Школа «Екатерининский лицей «Архангельск»</a:t>
          </a:r>
          <a:endParaRPr lang="ru-RU" baseline="0" dirty="0">
            <a:solidFill>
              <a:srgbClr val="07103F"/>
            </a:solidFill>
            <a:latin typeface="Times New Roman" panose="02020603050405020304" pitchFamily="18" charset="0"/>
            <a:cs typeface="Arial" panose="020B0604020202020204" pitchFamily="34" charset="0"/>
          </a:endParaRPr>
        </a:p>
      </dgm:t>
    </dgm:pt>
    <dgm:pt modelId="{497EFB7B-1477-406A-B7D3-A8584D245FF3}" type="parTrans" cxnId="{9CEF563E-F34E-49D0-9C98-8DC9DC829CBC}">
      <dgm:prSet/>
      <dgm:spPr/>
      <dgm:t>
        <a:bodyPr/>
        <a:lstStyle/>
        <a:p>
          <a:endParaRPr lang="ru-RU"/>
        </a:p>
      </dgm:t>
    </dgm:pt>
    <dgm:pt modelId="{6AD348C9-F364-4287-A0A0-B78A428491DA}" type="sibTrans" cxnId="{9CEF563E-F34E-49D0-9C98-8DC9DC829CBC}">
      <dgm:prSet/>
      <dgm:spPr/>
      <dgm:t>
        <a:bodyPr/>
        <a:lstStyle/>
        <a:p>
          <a:endParaRPr lang="ru-RU"/>
        </a:p>
      </dgm:t>
    </dgm:pt>
    <dgm:pt modelId="{17054940-DAEF-43EF-94C2-376C6A5C6C3F}" type="pres">
      <dgm:prSet presAssocID="{51AB682F-200D-47B8-A941-A9D7272559F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79D1ED-F286-4E09-BF3A-8A4704B62455}" type="pres">
      <dgm:prSet presAssocID="{4B5D6972-44C2-489F-B54F-EBD32E066C48}" presName="parentText" presStyleLbl="node1" presStyleIdx="0" presStyleCnt="5" custScaleY="15223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5B95EC-BAD2-41B9-8AF6-1C47D0FEEBCB}" type="pres">
      <dgm:prSet presAssocID="{E4365829-A9ED-4157-B9B6-230D931A81A7}" presName="spacer" presStyleCnt="0"/>
      <dgm:spPr/>
    </dgm:pt>
    <dgm:pt modelId="{818BB0BD-D766-4E67-BBF1-1090D0074DDE}" type="pres">
      <dgm:prSet presAssocID="{5EDB1829-1C92-4597-B3AC-3870707B4513}" presName="parentText" presStyleLbl="node1" presStyleIdx="1" presStyleCnt="5" custScaleY="154639" custLinFactNeighborX="-2446" custLinFactNeighborY="1525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57DB33-B8A8-4C4E-B8AE-976219BD99E7}" type="pres">
      <dgm:prSet presAssocID="{3ED17B8D-97AA-447B-B42C-B66093A373CF}" presName="spacer" presStyleCnt="0"/>
      <dgm:spPr/>
    </dgm:pt>
    <dgm:pt modelId="{456A94B6-2B4C-488E-8ADD-FEF521E226BB}" type="pres">
      <dgm:prSet presAssocID="{52023B3E-4174-4B04-AB77-D8385CA4A99F}" presName="parentText" presStyleLbl="node1" presStyleIdx="2" presStyleCnt="5" custScaleY="1309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BE9F84-C3F7-4A53-AA7B-1F43A62D72FA}" type="pres">
      <dgm:prSet presAssocID="{54619102-5F3D-4AA1-8B2E-E3AA06409FA9}" presName="spacer" presStyleCnt="0"/>
      <dgm:spPr/>
    </dgm:pt>
    <dgm:pt modelId="{39561004-DD41-4A03-85DE-48C8B522AA0D}" type="pres">
      <dgm:prSet presAssocID="{4B77BDD7-7705-4413-8836-17AF46DEF479}" presName="parentText" presStyleLbl="node1" presStyleIdx="3" presStyleCnt="5" custScaleY="12716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B73EA2-445F-4140-B7E9-8928867D3816}" type="pres">
      <dgm:prSet presAssocID="{ACF69C5C-2E06-4E86-8615-34E6C734CAAC}" presName="spacer" presStyleCnt="0"/>
      <dgm:spPr/>
    </dgm:pt>
    <dgm:pt modelId="{5B69AA3F-CAD8-47DF-B4B1-4748AB29952B}" type="pres">
      <dgm:prSet presAssocID="{87CFD780-E6CE-4229-9E4E-6CEFB9388F31}" presName="parentText" presStyleLbl="node1" presStyleIdx="4" presStyleCnt="5" custScaleY="15513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593FB0-0CE8-4578-BC55-53BD6CFFE16C}" type="presOf" srcId="{51AB682F-200D-47B8-A941-A9D7272559FD}" destId="{17054940-DAEF-43EF-94C2-376C6A5C6C3F}" srcOrd="0" destOrd="0" presId="urn:microsoft.com/office/officeart/2005/8/layout/vList2"/>
    <dgm:cxn modelId="{6B85983C-1568-4F7E-AD75-359F2464C460}" srcId="{51AB682F-200D-47B8-A941-A9D7272559FD}" destId="{52023B3E-4174-4B04-AB77-D8385CA4A99F}" srcOrd="2" destOrd="0" parTransId="{942D6B85-3A5D-49AA-8E24-1FA3504C8F4E}" sibTransId="{54619102-5F3D-4AA1-8B2E-E3AA06409FA9}"/>
    <dgm:cxn modelId="{83912E54-405D-4031-9F7B-639A447D5B36}" type="presOf" srcId="{5EDB1829-1C92-4597-B3AC-3870707B4513}" destId="{818BB0BD-D766-4E67-BBF1-1090D0074DDE}" srcOrd="0" destOrd="0" presId="urn:microsoft.com/office/officeart/2005/8/layout/vList2"/>
    <dgm:cxn modelId="{2254D9A5-7EAF-440B-89B7-95019A6A12A9}" srcId="{51AB682F-200D-47B8-A941-A9D7272559FD}" destId="{5EDB1829-1C92-4597-B3AC-3870707B4513}" srcOrd="1" destOrd="0" parTransId="{E61D418D-4B1F-4683-9EA8-91DF5C6E84D2}" sibTransId="{3ED17B8D-97AA-447B-B42C-B66093A373CF}"/>
    <dgm:cxn modelId="{203AF8F5-E617-4429-9AC8-696E6423A14F}" type="presOf" srcId="{87CFD780-E6CE-4229-9E4E-6CEFB9388F31}" destId="{5B69AA3F-CAD8-47DF-B4B1-4748AB29952B}" srcOrd="0" destOrd="0" presId="urn:microsoft.com/office/officeart/2005/8/layout/vList2"/>
    <dgm:cxn modelId="{3DEFAFDB-5463-4C58-9918-90C045ABD566}" type="presOf" srcId="{4B5D6972-44C2-489F-B54F-EBD32E066C48}" destId="{B879D1ED-F286-4E09-BF3A-8A4704B62455}" srcOrd="0" destOrd="0" presId="urn:microsoft.com/office/officeart/2005/8/layout/vList2"/>
    <dgm:cxn modelId="{9CEF563E-F34E-49D0-9C98-8DC9DC829CBC}" srcId="{51AB682F-200D-47B8-A941-A9D7272559FD}" destId="{87CFD780-E6CE-4229-9E4E-6CEFB9388F31}" srcOrd="4" destOrd="0" parTransId="{497EFB7B-1477-406A-B7D3-A8584D245FF3}" sibTransId="{6AD348C9-F364-4287-A0A0-B78A428491DA}"/>
    <dgm:cxn modelId="{6884BC65-290E-4622-9A66-007B8B53B3E3}" srcId="{51AB682F-200D-47B8-A941-A9D7272559FD}" destId="{4B77BDD7-7705-4413-8836-17AF46DEF479}" srcOrd="3" destOrd="0" parTransId="{D6D12606-4B2E-4FF3-93D5-FCCF8C751E0C}" sibTransId="{ACF69C5C-2E06-4E86-8615-34E6C734CAAC}"/>
    <dgm:cxn modelId="{90206C5C-B531-4AEC-A529-486F76AA3FA7}" srcId="{51AB682F-200D-47B8-A941-A9D7272559FD}" destId="{4B5D6972-44C2-489F-B54F-EBD32E066C48}" srcOrd="0" destOrd="0" parTransId="{E42F35A6-ECB0-41CA-AB5D-3DF50E2B46E8}" sibTransId="{E4365829-A9ED-4157-B9B6-230D931A81A7}"/>
    <dgm:cxn modelId="{00316AB6-45EE-4830-8FC5-C1158E6E334B}" type="presOf" srcId="{52023B3E-4174-4B04-AB77-D8385CA4A99F}" destId="{456A94B6-2B4C-488E-8ADD-FEF521E226BB}" srcOrd="0" destOrd="0" presId="urn:microsoft.com/office/officeart/2005/8/layout/vList2"/>
    <dgm:cxn modelId="{0E219F87-9FE7-4AD5-918C-C3CE91AFB788}" type="presOf" srcId="{4B77BDD7-7705-4413-8836-17AF46DEF479}" destId="{39561004-DD41-4A03-85DE-48C8B522AA0D}" srcOrd="0" destOrd="0" presId="urn:microsoft.com/office/officeart/2005/8/layout/vList2"/>
    <dgm:cxn modelId="{1450B599-FAD3-4411-984A-A7DAEE48F88D}" type="presParOf" srcId="{17054940-DAEF-43EF-94C2-376C6A5C6C3F}" destId="{B879D1ED-F286-4E09-BF3A-8A4704B62455}" srcOrd="0" destOrd="0" presId="urn:microsoft.com/office/officeart/2005/8/layout/vList2"/>
    <dgm:cxn modelId="{8734E038-289B-4FE8-9FB5-4EB6724A6885}" type="presParOf" srcId="{17054940-DAEF-43EF-94C2-376C6A5C6C3F}" destId="{055B95EC-BAD2-41B9-8AF6-1C47D0FEEBCB}" srcOrd="1" destOrd="0" presId="urn:microsoft.com/office/officeart/2005/8/layout/vList2"/>
    <dgm:cxn modelId="{D36A9030-380D-4F81-8F1C-CCCD4663FE98}" type="presParOf" srcId="{17054940-DAEF-43EF-94C2-376C6A5C6C3F}" destId="{818BB0BD-D766-4E67-BBF1-1090D0074DDE}" srcOrd="2" destOrd="0" presId="urn:microsoft.com/office/officeart/2005/8/layout/vList2"/>
    <dgm:cxn modelId="{EE745CAB-8218-42D4-BC12-B2167EA2F926}" type="presParOf" srcId="{17054940-DAEF-43EF-94C2-376C6A5C6C3F}" destId="{7F57DB33-B8A8-4C4E-B8AE-976219BD99E7}" srcOrd="3" destOrd="0" presId="urn:microsoft.com/office/officeart/2005/8/layout/vList2"/>
    <dgm:cxn modelId="{B80ADB7C-3B66-4B2F-B7EE-FD121F30693B}" type="presParOf" srcId="{17054940-DAEF-43EF-94C2-376C6A5C6C3F}" destId="{456A94B6-2B4C-488E-8ADD-FEF521E226BB}" srcOrd="4" destOrd="0" presId="urn:microsoft.com/office/officeart/2005/8/layout/vList2"/>
    <dgm:cxn modelId="{1CDC26DF-7D52-4D5A-A58F-52565B0C4148}" type="presParOf" srcId="{17054940-DAEF-43EF-94C2-376C6A5C6C3F}" destId="{5CBE9F84-C3F7-4A53-AA7B-1F43A62D72FA}" srcOrd="5" destOrd="0" presId="urn:microsoft.com/office/officeart/2005/8/layout/vList2"/>
    <dgm:cxn modelId="{2C3A3B34-47C0-4A3D-BFBE-BE924E15FB37}" type="presParOf" srcId="{17054940-DAEF-43EF-94C2-376C6A5C6C3F}" destId="{39561004-DD41-4A03-85DE-48C8B522AA0D}" srcOrd="6" destOrd="0" presId="urn:microsoft.com/office/officeart/2005/8/layout/vList2"/>
    <dgm:cxn modelId="{AECF00A0-0CA6-4302-B4F3-3D0DBE0D2C6D}" type="presParOf" srcId="{17054940-DAEF-43EF-94C2-376C6A5C6C3F}" destId="{DAB73EA2-445F-4140-B7E9-8928867D3816}" srcOrd="7" destOrd="0" presId="urn:microsoft.com/office/officeart/2005/8/layout/vList2"/>
    <dgm:cxn modelId="{CC25CC38-27FA-470C-91DD-42FB8BA898AB}" type="presParOf" srcId="{17054940-DAEF-43EF-94C2-376C6A5C6C3F}" destId="{5B69AA3F-CAD8-47DF-B4B1-4748AB29952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3FCB134-7978-44F7-AA15-00F115D50BEF}">
      <dsp:nvSpPr>
        <dsp:cNvPr id="0" name=""/>
        <dsp:cNvSpPr/>
      </dsp:nvSpPr>
      <dsp:spPr>
        <a:xfrm>
          <a:off x="0" y="88472"/>
          <a:ext cx="6058718" cy="786240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7103F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развитие конкуренции между поставщиками, увеличение числа поставщиков</a:t>
          </a:r>
          <a:endParaRPr lang="ru-RU" sz="1600" kern="1200" dirty="0">
            <a:solidFill>
              <a:srgbClr val="07103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88472"/>
        <a:ext cx="6058718" cy="786240"/>
      </dsp:txXfrm>
    </dsp:sp>
    <dsp:sp modelId="{2BEA011A-57D5-416D-ACBB-594DC541B390}">
      <dsp:nvSpPr>
        <dsp:cNvPr id="0" name=""/>
        <dsp:cNvSpPr/>
      </dsp:nvSpPr>
      <dsp:spPr>
        <a:xfrm>
          <a:off x="0" y="975338"/>
          <a:ext cx="6058718" cy="786240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развитие вариативности дополнительных общеобразовательных программ, повышение их качества</a:t>
          </a:r>
          <a:endParaRPr lang="ru-RU" sz="1600" kern="1200" dirty="0">
            <a:solidFill>
              <a:srgbClr val="07103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975338"/>
        <a:ext cx="6058718" cy="786240"/>
      </dsp:txXfrm>
    </dsp:sp>
    <dsp:sp modelId="{E66D5CFA-83B7-445A-9789-1C8FF31F0589}">
      <dsp:nvSpPr>
        <dsp:cNvPr id="0" name=""/>
        <dsp:cNvSpPr/>
      </dsp:nvSpPr>
      <dsp:spPr>
        <a:xfrm>
          <a:off x="0" y="1839434"/>
          <a:ext cx="6058718" cy="786240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прозрачности расходования бюджетных средств </a:t>
          </a:r>
          <a:br>
            <a:rPr lang="ru-RU" sz="1600" kern="1200" dirty="0" smtClean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kern="1200" dirty="0" smtClean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снижение коррупционных рисков</a:t>
          </a:r>
          <a:endParaRPr lang="ru-RU" sz="1600" kern="1200" dirty="0">
            <a:solidFill>
              <a:srgbClr val="07103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839434"/>
        <a:ext cx="6058718" cy="786240"/>
      </dsp:txXfrm>
    </dsp:sp>
    <dsp:sp modelId="{EFCB6164-46F5-4BAC-8093-4A42A2E8FE0A}">
      <dsp:nvSpPr>
        <dsp:cNvPr id="0" name=""/>
        <dsp:cNvSpPr/>
      </dsp:nvSpPr>
      <dsp:spPr>
        <a:xfrm>
          <a:off x="0" y="3639115"/>
          <a:ext cx="6058718" cy="786240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повышение реального охвата детей дополнительным образованием</a:t>
          </a:r>
          <a:endParaRPr lang="ru-RU" sz="1600" kern="1200" dirty="0">
            <a:solidFill>
              <a:srgbClr val="07103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639115"/>
        <a:ext cx="6058718" cy="786240"/>
      </dsp:txXfrm>
    </dsp:sp>
    <dsp:sp modelId="{210F43F5-F00C-41CF-ABDA-3C24983A863C}">
      <dsp:nvSpPr>
        <dsp:cNvPr id="0" name=""/>
        <dsp:cNvSpPr/>
      </dsp:nvSpPr>
      <dsp:spPr>
        <a:xfrm>
          <a:off x="0" y="2719328"/>
          <a:ext cx="6058718" cy="786240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повышение уровня учебной мобильности</a:t>
          </a:r>
          <a:endParaRPr lang="ru-RU" sz="1600" kern="1200" dirty="0">
            <a:solidFill>
              <a:srgbClr val="07103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719328"/>
        <a:ext cx="6058718" cy="7862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79D1ED-F286-4E09-BF3A-8A4704B62455}">
      <dsp:nvSpPr>
        <dsp:cNvPr id="0" name=""/>
        <dsp:cNvSpPr/>
      </dsp:nvSpPr>
      <dsp:spPr>
        <a:xfrm>
          <a:off x="0" y="288030"/>
          <a:ext cx="5976663" cy="783700"/>
        </a:xfrm>
        <a:prstGeom prst="roundRect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kern="1200" baseline="0" dirty="0" smtClean="0">
              <a:solidFill>
                <a:srgbClr val="07103F"/>
              </a:solidFill>
              <a:latin typeface="Times New Roman" panose="02020603050405020304" pitchFamily="18" charset="0"/>
              <a:cs typeface="Arial" panose="020B0604020202020204" pitchFamily="34" charset="0"/>
            </a:rPr>
            <a:t>АНО «Счастливое детство»</a:t>
          </a:r>
          <a:endParaRPr lang="ru-RU" sz="2200" b="0" kern="1200" baseline="0" dirty="0">
            <a:solidFill>
              <a:srgbClr val="07103F"/>
            </a:solidFill>
            <a:latin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0" y="288030"/>
        <a:ext cx="5976663" cy="783700"/>
      </dsp:txXfrm>
    </dsp:sp>
    <dsp:sp modelId="{818BB0BD-D766-4E67-BBF1-1090D0074DDE}">
      <dsp:nvSpPr>
        <dsp:cNvPr id="0" name=""/>
        <dsp:cNvSpPr/>
      </dsp:nvSpPr>
      <dsp:spPr>
        <a:xfrm>
          <a:off x="0" y="1144756"/>
          <a:ext cx="5976663" cy="796081"/>
        </a:xfrm>
        <a:prstGeom prst="roundRect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smtClean="0">
              <a:solidFill>
                <a:srgbClr val="07103F"/>
              </a:solidFill>
              <a:latin typeface="Times New Roman" panose="02020603050405020304" pitchFamily="18" charset="0"/>
              <a:cs typeface="Arial" panose="020B0604020202020204" pitchFamily="34" charset="0"/>
            </a:rPr>
            <a:t>ИП «Учебный центр «Двинской»</a:t>
          </a:r>
          <a:endParaRPr lang="ru-RU" sz="2200" kern="1200" baseline="0" dirty="0">
            <a:solidFill>
              <a:srgbClr val="07103F"/>
            </a:solidFill>
            <a:latin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0" y="1144756"/>
        <a:ext cx="5976663" cy="796081"/>
      </dsp:txXfrm>
    </dsp:sp>
    <dsp:sp modelId="{456A94B6-2B4C-488E-8ADD-FEF521E226BB}">
      <dsp:nvSpPr>
        <dsp:cNvPr id="0" name=""/>
        <dsp:cNvSpPr/>
      </dsp:nvSpPr>
      <dsp:spPr>
        <a:xfrm>
          <a:off x="0" y="1994532"/>
          <a:ext cx="5976663" cy="673955"/>
        </a:xfrm>
        <a:prstGeom prst="roundRect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smtClean="0">
              <a:solidFill>
                <a:srgbClr val="07103F"/>
              </a:solidFill>
              <a:latin typeface="Times New Roman" panose="02020603050405020304" pitchFamily="18" charset="0"/>
              <a:cs typeface="Arial" panose="020B0604020202020204" pitchFamily="34" charset="0"/>
            </a:rPr>
            <a:t>АНО ДО «Образовательный центр «Знание»</a:t>
          </a:r>
          <a:endParaRPr lang="ru-RU" sz="2200" kern="1200" baseline="0" dirty="0">
            <a:solidFill>
              <a:srgbClr val="07103F"/>
            </a:solidFill>
            <a:latin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0" y="1994532"/>
        <a:ext cx="5976663" cy="673955"/>
      </dsp:txXfrm>
    </dsp:sp>
    <dsp:sp modelId="{39561004-DD41-4A03-85DE-48C8B522AA0D}">
      <dsp:nvSpPr>
        <dsp:cNvPr id="0" name=""/>
        <dsp:cNvSpPr/>
      </dsp:nvSpPr>
      <dsp:spPr>
        <a:xfrm>
          <a:off x="0" y="2731848"/>
          <a:ext cx="5976663" cy="654624"/>
        </a:xfrm>
        <a:prstGeom prst="roundRect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smtClean="0">
              <a:solidFill>
                <a:srgbClr val="07103F"/>
              </a:solidFill>
              <a:latin typeface="Times New Roman" panose="02020603050405020304" pitchFamily="18" charset="0"/>
              <a:cs typeface="Arial" panose="020B0604020202020204" pitchFamily="34" charset="0"/>
            </a:rPr>
            <a:t>Гончарная мастерская </a:t>
          </a:r>
          <a:r>
            <a:rPr lang="en-US" sz="2200" kern="1200" baseline="0" dirty="0" err="1" smtClean="0">
              <a:solidFill>
                <a:srgbClr val="07103F"/>
              </a:solidFill>
              <a:latin typeface="Times New Roman" panose="02020603050405020304" pitchFamily="18" charset="0"/>
              <a:cs typeface="Arial" panose="020B0604020202020204" pitchFamily="34" charset="0"/>
            </a:rPr>
            <a:t>Korel</a:t>
          </a:r>
          <a:r>
            <a:rPr lang="ru-RU" sz="2200" kern="1200" baseline="0" dirty="0" smtClean="0">
              <a:solidFill>
                <a:srgbClr val="07103F"/>
              </a:solidFill>
              <a:latin typeface="Times New Roman" panose="02020603050405020304" pitchFamily="18" charset="0"/>
              <a:cs typeface="Arial" panose="020B0604020202020204" pitchFamily="34" charset="0"/>
            </a:rPr>
            <a:t>,</a:t>
          </a:r>
          <a:r>
            <a:rPr lang="en-US" sz="2200" kern="1200" baseline="0" dirty="0" smtClean="0">
              <a:solidFill>
                <a:srgbClr val="07103F"/>
              </a:solidFill>
              <a:latin typeface="Times New Roman" panose="02020603050405020304" pitchFamily="18" charset="0"/>
              <a:cs typeface="Arial" panose="020B0604020202020204" pitchFamily="34" charset="0"/>
            </a:rPr>
            <a:t>ski</a:t>
          </a:r>
          <a:endParaRPr lang="ru-RU" sz="2200" kern="1200" baseline="0" dirty="0">
            <a:solidFill>
              <a:srgbClr val="07103F"/>
            </a:solidFill>
            <a:latin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0" y="2731848"/>
        <a:ext cx="5976663" cy="654624"/>
      </dsp:txXfrm>
    </dsp:sp>
    <dsp:sp modelId="{5B69AA3F-CAD8-47DF-B4B1-4748AB29952B}">
      <dsp:nvSpPr>
        <dsp:cNvPr id="0" name=""/>
        <dsp:cNvSpPr/>
      </dsp:nvSpPr>
      <dsp:spPr>
        <a:xfrm>
          <a:off x="0" y="3449833"/>
          <a:ext cx="5976663" cy="798640"/>
        </a:xfrm>
        <a:prstGeom prst="roundRect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smtClean="0">
              <a:solidFill>
                <a:srgbClr val="07103F"/>
              </a:solidFill>
              <a:latin typeface="Times New Roman" panose="02020603050405020304" pitchFamily="18" charset="0"/>
              <a:cs typeface="Arial" panose="020B0604020202020204" pitchFamily="34" charset="0"/>
            </a:rPr>
            <a:t>Школа «Екатерининский лицей «Архангельск»</a:t>
          </a:r>
          <a:endParaRPr lang="ru-RU" sz="2200" kern="1200" baseline="0" dirty="0">
            <a:solidFill>
              <a:srgbClr val="07103F"/>
            </a:solidFill>
            <a:latin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0" y="3449833"/>
        <a:ext cx="5976663" cy="7986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35173-A074-4E32-B88E-9E2CDD227570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54EB0-B7FF-4D3C-89B0-32E25968C8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296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E20A9-0FF5-43DA-A940-AA4C01C0925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7109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54EB0-B7FF-4D3C-89B0-32E25968C8A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2220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E20A9-0FF5-43DA-A940-AA4C01C0925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6442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6.png"/><Relationship Id="rId5" Type="http://schemas.openxmlformats.org/officeDocument/2006/relationships/diagramQuickStyle" Target="../diagrams/quickStyle1.xml"/><Relationship Id="rId10" Type="http://schemas.microsoft.com/office/2007/relationships/hdphoto" Target="../media/hdphoto1.wdp"/><Relationship Id="rId4" Type="http://schemas.openxmlformats.org/officeDocument/2006/relationships/diagramLayout" Target="../diagrams/layout1.xm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12" Type="http://schemas.openxmlformats.org/officeDocument/2006/relationships/image" Target="../media/image1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image" Target="../media/image12.png"/><Relationship Id="rId5" Type="http://schemas.openxmlformats.org/officeDocument/2006/relationships/diagramColors" Target="../diagrams/colors2.xml"/><Relationship Id="rId10" Type="http://schemas.openxmlformats.org/officeDocument/2006/relationships/image" Target="../media/image11.jpe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5.png"/><Relationship Id="rId5" Type="http://schemas.openxmlformats.org/officeDocument/2006/relationships/image" Target="../media/image3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vk.com/public193165660" TargetMode="External"/><Relationship Id="rId3" Type="http://schemas.openxmlformats.org/officeDocument/2006/relationships/hyperlink" Target="mailto:zammetod@pionerov.ru" TargetMode="External"/><Relationship Id="rId7" Type="http://schemas.openxmlformats.org/officeDocument/2006/relationships/hyperlink" Target="http://www.pionerov.r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economy@pionerov.ru" TargetMode="External"/><Relationship Id="rId5" Type="http://schemas.openxmlformats.org/officeDocument/2006/relationships/hyperlink" Target="mailto:navigator@pionerov.ru" TargetMode="External"/><Relationship Id="rId4" Type="http://schemas.openxmlformats.org/officeDocument/2006/relationships/hyperlink" Target="mailto:metod@pionerov.ru" TargetMode="External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9968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1331640" y="2060848"/>
            <a:ext cx="7128792" cy="2330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реализации </a:t>
            </a:r>
            <a:endParaRPr lang="ru-RU" sz="2300" b="1" dirty="0" smtClean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300" b="1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персонифицированного </a:t>
            </a:r>
            <a:r>
              <a:rPr lang="ru-RU" sz="2300" b="1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финансирования дополнительного образования детей </a:t>
            </a:r>
            <a:endParaRPr lang="ru-RU" sz="2300" b="1" dirty="0" smtClean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300" b="1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300" b="1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мероприятий федерального проекта «Успех каждого ребенка» </a:t>
            </a:r>
            <a:endParaRPr lang="ru-RU" sz="2300" b="1" dirty="0" smtClean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300" b="1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национального </a:t>
            </a:r>
            <a:r>
              <a:rPr lang="ru-RU" sz="2300" b="1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«Образование</a:t>
            </a:r>
            <a:r>
              <a:rPr lang="ru-RU" sz="2300" b="1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300" b="1" dirty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42637"/>
            <a:ext cx="1203883" cy="1248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704825" y="342637"/>
            <a:ext cx="5760640" cy="9261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науки Архангельской области</a:t>
            </a:r>
          </a:p>
          <a:p>
            <a:pPr algn="ctr"/>
            <a:endParaRPr lang="ru-RU" sz="700" dirty="0" smtClean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образовательное учреждение</a:t>
            </a:r>
          </a:p>
          <a:p>
            <a:pPr algn="ctr"/>
            <a:r>
              <a:rPr lang="ru-RU" sz="14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дополнительного образования Архангельской области</a:t>
            </a:r>
          </a:p>
          <a:p>
            <a:pPr algn="ctr"/>
            <a:r>
              <a:rPr lang="ru-RU" sz="14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«Дворец детского и юношеского творчества»</a:t>
            </a:r>
            <a:endParaRPr lang="ru-RU" sz="1400" dirty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23555" y="5805264"/>
            <a:ext cx="396044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октября 2021 года</a:t>
            </a:r>
            <a:endParaRPr lang="ru-RU" sz="1600" dirty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91880" y="4671789"/>
            <a:ext cx="5402560" cy="1133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ru-RU" sz="1600" dirty="0" err="1">
                <a:solidFill>
                  <a:srgbClr val="07103F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Марценковская</a:t>
            </a:r>
            <a:r>
              <a:rPr lang="ru-RU" sz="1600" dirty="0">
                <a:solidFill>
                  <a:srgbClr val="07103F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Елена Анатольевна, </a:t>
            </a:r>
            <a:endParaRPr lang="ru-RU" sz="1600" dirty="0">
              <a:solidFill>
                <a:srgbClr val="07103F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r"/>
            <a:r>
              <a:rPr lang="ru-RU" sz="1600" dirty="0" smtClean="0">
                <a:solidFill>
                  <a:srgbClr val="07103F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руководитель РМЦ</a:t>
            </a:r>
            <a:endParaRPr lang="ru-RU" sz="1600" dirty="0">
              <a:solidFill>
                <a:srgbClr val="07103F"/>
              </a:solidFill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873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8701" y="0"/>
            <a:ext cx="144907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0369" y="260648"/>
            <a:ext cx="7007247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7103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Персонифицированное </a:t>
            </a:r>
            <a:r>
              <a:rPr lang="ru-RU" sz="2800" b="1" dirty="0" smtClean="0">
                <a:solidFill>
                  <a:srgbClr val="07103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финансирование дополнительного образования детей</a:t>
            </a:r>
            <a:endParaRPr lang="ru-RU" sz="2800" b="1" dirty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36472143"/>
              </p:ext>
            </p:extLst>
          </p:nvPr>
        </p:nvGraphicFramePr>
        <p:xfrm>
          <a:off x="1420370" y="1609826"/>
          <a:ext cx="6058718" cy="4425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962552C-6B20-5B44-8FEE-70749974CCC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699633" y="3861048"/>
            <a:ext cx="761433" cy="79640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03B9EA3C-F01E-3E4C-978E-ED614820951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10">
                    <a14:imgEffect>
                      <a14:brightnessContrast bright="-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76289" y="4941168"/>
            <a:ext cx="857729" cy="857729"/>
          </a:xfrm>
          <a:prstGeom prst="rect">
            <a:avLst/>
          </a:prstGeom>
        </p:spPr>
      </p:pic>
      <p:pic>
        <p:nvPicPr>
          <p:cNvPr id="1026" name="Picture 2" descr="C:\Users\Каб28-комп4\Desktop\Logo-rmc6w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76289" y="1700808"/>
            <a:ext cx="810429" cy="834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\\192.168.0.4\fileDDUT\Отделы\Методический центр\1 Графические изображения для работы\Навигатор инфографика\Логотипы\Лого-Региональный-Навигатор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76289" y="2780928"/>
            <a:ext cx="877883" cy="752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529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3811" y="260648"/>
            <a:ext cx="7632848" cy="39604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b="1" dirty="0" smtClean="0">
                <a:solidFill>
                  <a:srgbClr val="07103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Постановление </a:t>
            </a:r>
            <a:r>
              <a:rPr lang="ru-RU" sz="1600" b="1" dirty="0">
                <a:solidFill>
                  <a:srgbClr val="07103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Правительства Архангельской </a:t>
            </a:r>
            <a:r>
              <a:rPr lang="ru-RU" sz="1600" b="1" dirty="0" smtClean="0">
                <a:solidFill>
                  <a:srgbClr val="07103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области </a:t>
            </a:r>
          </a:p>
          <a:p>
            <a:pPr marL="0" indent="0" algn="ctr">
              <a:buNone/>
            </a:pPr>
            <a:r>
              <a:rPr lang="ru-RU" sz="1600" b="1" dirty="0" smtClean="0">
                <a:solidFill>
                  <a:srgbClr val="07103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 </a:t>
            </a:r>
            <a:r>
              <a:rPr lang="ru-RU" sz="1600" b="1" dirty="0">
                <a:solidFill>
                  <a:srgbClr val="07103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14 апреля 2020 г. № 198-пп </a:t>
            </a:r>
            <a:endParaRPr lang="ru-RU" sz="1600" b="1" dirty="0" smtClean="0">
              <a:solidFill>
                <a:srgbClr val="07103F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600" dirty="0" smtClean="0">
                <a:solidFill>
                  <a:srgbClr val="07103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</a:t>
            </a:r>
            <a:r>
              <a:rPr lang="ru-RU" sz="1600" dirty="0">
                <a:solidFill>
                  <a:srgbClr val="07103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 внедрении модели персонифицированного финансирования </a:t>
            </a:r>
            <a:endParaRPr lang="ru-RU" sz="1600" dirty="0" smtClean="0">
              <a:solidFill>
                <a:srgbClr val="07103F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600" dirty="0" smtClean="0">
                <a:solidFill>
                  <a:srgbClr val="07103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дополнительного </a:t>
            </a:r>
            <a:r>
              <a:rPr lang="ru-RU" sz="1600" dirty="0">
                <a:solidFill>
                  <a:srgbClr val="07103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образования детей в Архангельской области</a:t>
            </a:r>
            <a:r>
              <a:rPr lang="ru-RU" sz="1600" dirty="0" smtClean="0">
                <a:solidFill>
                  <a:srgbClr val="07103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»</a:t>
            </a:r>
          </a:p>
          <a:p>
            <a:pPr marL="0" indent="0" algn="ctr"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8701" y="0"/>
            <a:ext cx="144907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1451190" y="4869160"/>
            <a:ext cx="7112071" cy="183306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ru-RU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ru-RU" sz="2900" b="1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 персонифицированного финансирования </a:t>
            </a:r>
            <a:r>
              <a:rPr lang="ru-RU" sz="29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29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реестровая запись в Навигаторе, предусматривающая 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29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оплаты образовательных услуг</a:t>
            </a:r>
          </a:p>
          <a:p>
            <a:pPr marL="0" indent="0" algn="ctr">
              <a:buFont typeface="Arial" pitchFamily="34" charset="0"/>
              <a:buNone/>
            </a:pPr>
            <a:endParaRPr lang="ru-RU" sz="2000" dirty="0" smtClean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ru-RU" sz="2900" b="1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Номинал сертификата </a:t>
            </a:r>
            <a:r>
              <a:rPr lang="ru-RU" sz="29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объем индивидуальных бюджетных гарантий </a:t>
            </a:r>
            <a:br>
              <a:rPr lang="ru-RU" sz="29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оплате образовательных услуг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187624" y="2149256"/>
            <a:ext cx="4104456" cy="1972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сентября 2020 года 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муниципалитетов </a:t>
            </a:r>
          </a:p>
          <a:p>
            <a:pPr marL="0" indent="0" algn="ctr">
              <a:buFont typeface="Arial" pitchFamily="34" charset="0"/>
              <a:buNone/>
            </a:pPr>
            <a:endPara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сентября 2021 года 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муниципалитетов</a:t>
            </a:r>
            <a:endParaRPr lang="ru-RU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MarcenkovskayaEA\Desktop\v 2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14329" y="1551488"/>
            <a:ext cx="3314163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4960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404664"/>
            <a:ext cx="7056784" cy="144016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600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состоянию на </a:t>
            </a:r>
            <a:r>
              <a:rPr lang="ru-RU" sz="16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ru-RU" sz="1600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октября 2021 года на территории региона выдано </a:t>
            </a:r>
            <a:r>
              <a:rPr lang="ru-RU" sz="16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 </a:t>
            </a:r>
            <a:r>
              <a:rPr lang="ru-RU" sz="1600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процентов (</a:t>
            </a:r>
            <a:r>
              <a:rPr lang="ru-RU" sz="16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36475) сертификатов персонифицированного </a:t>
            </a:r>
            <a:r>
              <a:rPr lang="ru-RU" sz="1600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финансирования от планового значения (36858), </a:t>
            </a:r>
            <a:r>
              <a:rPr lang="ru-RU" sz="16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них</a:t>
            </a:r>
            <a:br>
              <a:rPr lang="ru-RU" sz="16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66,2 процента </a:t>
            </a:r>
            <a:r>
              <a:rPr lang="ru-RU" sz="1600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24147) </a:t>
            </a:r>
            <a:r>
              <a:rPr lang="ru-RU" sz="1600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закреплено договорами об </a:t>
            </a:r>
            <a:r>
              <a:rPr lang="ru-RU" sz="16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обучении </a:t>
            </a:r>
            <a:endParaRPr lang="ru-RU" sz="1600" dirty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51597954"/>
              </p:ext>
            </p:extLst>
          </p:nvPr>
        </p:nvGraphicFramePr>
        <p:xfrm>
          <a:off x="179512" y="1700808"/>
          <a:ext cx="8229600" cy="4886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8701" y="0"/>
            <a:ext cx="144907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4627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0368" y="274638"/>
            <a:ext cx="7544120" cy="114300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600" dirty="0" smtClean="0">
                <a:solidFill>
                  <a:srgbClr val="071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600" dirty="0">
                <a:solidFill>
                  <a:srgbClr val="071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состоянию на 1 октября 2021 года </a:t>
            </a:r>
            <a:r>
              <a:rPr lang="ru-RU" sz="1600" dirty="0" smtClean="0">
                <a:solidFill>
                  <a:srgbClr val="071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solidFill>
                  <a:srgbClr val="07103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solidFill>
                  <a:srgbClr val="071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600" dirty="0">
                <a:solidFill>
                  <a:srgbClr val="071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реестр сертифицированных программ ГИС АО «Навигатор» </a:t>
            </a:r>
            <a:r>
              <a:rPr lang="ru-RU" sz="1600" dirty="0" smtClean="0">
                <a:solidFill>
                  <a:srgbClr val="071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solidFill>
                  <a:srgbClr val="07103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solidFill>
                  <a:srgbClr val="071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dirty="0">
                <a:solidFill>
                  <a:srgbClr val="071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 персонифицированного финансирования) </a:t>
            </a:r>
            <a:r>
              <a:rPr lang="ru-RU" sz="1600" dirty="0" smtClean="0">
                <a:solidFill>
                  <a:srgbClr val="071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solidFill>
                  <a:srgbClr val="07103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solidFill>
                  <a:srgbClr val="071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включены </a:t>
            </a:r>
            <a:r>
              <a:rPr lang="ru-RU" sz="1600" dirty="0">
                <a:solidFill>
                  <a:srgbClr val="071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1480 дополнительных общеобразовательных </a:t>
            </a:r>
            <a:r>
              <a:rPr lang="ru-RU" sz="1600" dirty="0" smtClean="0">
                <a:solidFill>
                  <a:srgbClr val="071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</a:t>
            </a:r>
            <a:endParaRPr lang="ru-RU" sz="1600" dirty="0">
              <a:solidFill>
                <a:srgbClr val="0710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77783200"/>
              </p:ext>
            </p:extLst>
          </p:nvPr>
        </p:nvGraphicFramePr>
        <p:xfrm>
          <a:off x="1547664" y="1600200"/>
          <a:ext cx="734481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8701" y="0"/>
            <a:ext cx="144907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1267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188640"/>
            <a:ext cx="6336704" cy="100811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br>
              <a:rPr lang="ru-RU" sz="2800" b="1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иных форм собственности</a:t>
            </a:r>
            <a:endParaRPr lang="ru-RU" sz="2800" dirty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91379612"/>
              </p:ext>
            </p:extLst>
          </p:nvPr>
        </p:nvGraphicFramePr>
        <p:xfrm>
          <a:off x="1420369" y="1412776"/>
          <a:ext cx="597666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8701" y="0"/>
            <a:ext cx="128833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C:\Users\MarcenkovskayaEA\Desktop\5fdc5a9f83c8a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33778" y="1702373"/>
            <a:ext cx="1202755" cy="859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MarcenkovskayaEA\Desktop\Kompyuternye-kursy (1)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00993" y="2508309"/>
            <a:ext cx="612069" cy="77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MarcenkovskayaEA\Desktop\making-pottery-as-creative-activity-no-gradients-44758989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76355" y="4149081"/>
            <a:ext cx="90010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MarcenkovskayaEA\Desktop\1375431010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33778" y="3406660"/>
            <a:ext cx="1175359" cy="658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MarcenkovskayaEA\Desktop\unnamed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76355" y="4941168"/>
            <a:ext cx="828093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8726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776864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Содержательные </a:t>
            </a:r>
            <a:r>
              <a:rPr lang="ru-RU" sz="2800" b="1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внедрения </a:t>
            </a:r>
            <a:br>
              <a:rPr lang="ru-RU" sz="2800" b="1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персонифицированного финансирования </a:t>
            </a:r>
            <a:r>
              <a:rPr lang="ru-RU" sz="2800" b="1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году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988840"/>
            <a:ext cx="7272808" cy="41764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права ребенка на получение востребованного, качественного и соответствующего его ожиданиям дополнительного </a:t>
            </a:r>
            <a:r>
              <a:rPr lang="ru-RU" sz="18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  <a:p>
            <a:pPr marL="0" indent="0">
              <a:buNone/>
            </a:pPr>
            <a:endParaRPr lang="ru-RU" sz="1050" dirty="0" smtClean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</a:t>
            </a:r>
            <a:r>
              <a:rPr lang="ru-RU" sz="1800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обучения как по дополнительным общеобразовательным программам в рамках </a:t>
            </a:r>
            <a:r>
              <a:rPr lang="ru-RU" sz="18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ПФДОД, </a:t>
            </a:r>
            <a:r>
              <a:rPr lang="ru-RU" sz="1800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и по программам, реализуемым в </a:t>
            </a:r>
            <a:r>
              <a:rPr lang="ru-RU" sz="18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муниципальных/государственных </a:t>
            </a:r>
            <a:r>
              <a:rPr lang="ru-RU" sz="1800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заданий </a:t>
            </a:r>
            <a:r>
              <a:rPr lang="ru-RU" sz="18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</a:t>
            </a:r>
          </a:p>
          <a:p>
            <a:pPr marL="0" indent="0">
              <a:buNone/>
            </a:pPr>
            <a:endParaRPr lang="ru-RU" sz="900" dirty="0" smtClean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</a:t>
            </a:r>
            <a:r>
              <a:rPr lang="ru-RU" sz="1800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и повышение качества дополнительных общеобразовательных </a:t>
            </a:r>
            <a:r>
              <a:rPr lang="ru-RU" sz="18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</a:p>
          <a:p>
            <a:pPr marL="0" indent="0">
              <a:buNone/>
            </a:pPr>
            <a:endParaRPr lang="ru-RU" sz="900" dirty="0" smtClean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1800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благоприятной профессиональной конкуренции в среде поставщиков образовательных </a:t>
            </a:r>
            <a:r>
              <a:rPr lang="ru-RU" sz="18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8701" y="0"/>
            <a:ext cx="128833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0770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31880"/>
            <a:ext cx="1041573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268542" y="359757"/>
            <a:ext cx="6183778" cy="11521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и нормативное закрепление статуса муниципальных опорных центров дополнительного образования </a:t>
            </a:r>
            <a:endParaRPr lang="ru-RU" sz="2400" b="1" dirty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81434878"/>
              </p:ext>
            </p:extLst>
          </p:nvPr>
        </p:nvGraphicFramePr>
        <p:xfrm>
          <a:off x="1115616" y="1844824"/>
          <a:ext cx="7920880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0"/>
              </a:tblGrid>
              <a:tr h="34318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A2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A2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Организация/структурное подразделение, наделенное функциями </a:t>
                      </a:r>
                      <a:b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A2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A2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организационному, методическому и аналитическому сопровождению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A2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 также мониторингу развития системы дополнительного образования детей на территории муниципального образования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ru-RU" sz="1600" b="0" baseline="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B924FE90-8C03-B34D-BDE4-C5F33FCCE576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49713" y="2030668"/>
            <a:ext cx="1104341" cy="1078683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A8EB1A28-9722-664F-A6F4-45A06229908C}"/>
              </a:ext>
            </a:extLst>
          </p:cNvPr>
          <p:cNvSpPr/>
          <p:nvPr/>
        </p:nvSpPr>
        <p:spPr>
          <a:xfrm>
            <a:off x="1187624" y="3109351"/>
            <a:ext cx="4176464" cy="108811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ru-RU" sz="3600" b="1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</a:t>
            </a:r>
          </a:p>
          <a:p>
            <a:pPr algn="ctr"/>
            <a:r>
              <a:rPr kumimoji="0" lang="ru-RU" sz="2000" i="0" u="none" strike="noStrike" kern="0" cap="none" spc="0" normalizeH="0" baseline="0" noProof="0" dirty="0" smtClean="0">
                <a:ln>
                  <a:noFill/>
                </a:ln>
                <a:solidFill>
                  <a:srgbClr val="07103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</a:t>
            </a:r>
            <a:r>
              <a:rPr kumimoji="0" lang="ru-RU" sz="2000" i="0" u="none" strike="noStrike" kern="0" cap="none" spc="0" normalizeH="0" noProof="0" dirty="0" smtClean="0">
                <a:ln>
                  <a:noFill/>
                </a:ln>
                <a:solidFill>
                  <a:srgbClr val="07103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опорных</a:t>
            </a:r>
            <a:r>
              <a:rPr kumimoji="0" lang="ru-RU" sz="2000" i="0" u="none" strike="noStrike" kern="0" cap="none" spc="0" normalizeH="0" baseline="0" noProof="0" dirty="0" smtClean="0">
                <a:ln>
                  <a:noFill/>
                </a:ln>
                <a:solidFill>
                  <a:srgbClr val="07103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центров</a:t>
            </a:r>
            <a:r>
              <a:rPr kumimoji="0" lang="ru-RU" sz="2000" i="0" u="none" strike="noStrike" kern="0" cap="none" spc="0" normalizeH="0" noProof="0" dirty="0" smtClean="0">
                <a:ln>
                  <a:noFill/>
                </a:ln>
                <a:solidFill>
                  <a:srgbClr val="07103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kumimoji="0" lang="ru-RU" sz="2000" i="0" u="none" strike="noStrike" kern="0" cap="none" spc="0" normalizeH="0" noProof="0" dirty="0" smtClean="0">
                <a:ln>
                  <a:noFill/>
                </a:ln>
                <a:solidFill>
                  <a:srgbClr val="07103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образования</a:t>
            </a:r>
            <a:endParaRPr kumimoji="0" lang="ru-RU" sz="2000" i="0" u="none" strike="noStrike" kern="0" cap="none" spc="0" normalizeH="0" baseline="0" noProof="0" dirty="0" smtClean="0">
              <a:ln>
                <a:noFill/>
              </a:ln>
              <a:solidFill>
                <a:srgbClr val="07103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80528" y="0"/>
            <a:ext cx="144907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45104" y="1628800"/>
            <a:ext cx="3316287" cy="316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6119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143" y="0"/>
            <a:ext cx="239968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620688"/>
            <a:ext cx="6048672" cy="1224136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</a:t>
            </a:r>
            <a:r>
              <a:rPr lang="ru-RU" sz="1600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sz="16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Архангельской области</a:t>
            </a:r>
            <a:br>
              <a:rPr lang="ru-RU" sz="16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</a:t>
            </a:r>
            <a:r>
              <a:rPr lang="ru-RU" sz="1600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образовательное учреждение </a:t>
            </a:r>
            <a:r>
              <a:rPr lang="ru-RU" sz="16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</a:t>
            </a:r>
            <a:r>
              <a:rPr lang="ru-RU" sz="1600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Архангельской </a:t>
            </a:r>
            <a:r>
              <a:rPr lang="ru-RU" sz="16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br>
              <a:rPr lang="ru-RU" sz="16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«Дворец </a:t>
            </a:r>
            <a:r>
              <a:rPr lang="ru-RU" sz="1600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детского и юношеского творчества»</a:t>
            </a:r>
            <a:br>
              <a:rPr lang="ru-RU" sz="1600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564904"/>
            <a:ext cx="7848872" cy="3600400"/>
          </a:xfrm>
        </p:spPr>
        <p:txBody>
          <a:bodyPr>
            <a:normAutofit fontScale="25000" lnSpcReduction="20000"/>
          </a:bodyPr>
          <a:lstStyle/>
          <a:p>
            <a:endParaRPr lang="ru-RU" sz="67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0" b="1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Контактная информация</a:t>
            </a:r>
          </a:p>
          <a:p>
            <a:endParaRPr lang="ru-RU" sz="8000" b="1" dirty="0" smtClean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0" b="1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</a:t>
            </a:r>
            <a:r>
              <a:rPr lang="ru-RU" sz="80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г. Архангельск</a:t>
            </a:r>
            <a:r>
              <a:rPr lang="ru-RU" sz="8000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набережная Северной Двины, д.73</a:t>
            </a:r>
          </a:p>
          <a:p>
            <a:r>
              <a:rPr lang="ru-RU" sz="80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модельный центр дополнительного образования</a:t>
            </a:r>
          </a:p>
          <a:p>
            <a:endParaRPr lang="ru-RU" sz="8000" dirty="0" smtClean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8000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80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-mail</a:t>
            </a:r>
            <a:r>
              <a:rPr lang="ru-RU" sz="8000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8000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zammetod@pionerov</a:t>
            </a:r>
            <a:r>
              <a:rPr lang="ru-RU" sz="8000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sz="8000" dirty="0" err="1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ru</a:t>
            </a:r>
            <a:r>
              <a:rPr lang="ru-RU" sz="80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8000" dirty="0" err="1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metod@pionerov</a:t>
            </a:r>
            <a:r>
              <a:rPr lang="ru-RU" sz="8000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</a:t>
            </a:r>
            <a:r>
              <a:rPr lang="en-US" sz="8000" dirty="0" err="1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ru</a:t>
            </a:r>
            <a:r>
              <a:rPr lang="ru-RU" sz="80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80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navigator@pionerov.ru</a:t>
            </a:r>
            <a:r>
              <a:rPr lang="ru-RU" sz="80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80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economy@pionerov.ru</a:t>
            </a:r>
            <a:r>
              <a:rPr lang="ru-RU" sz="80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8000" b="1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8000" b="1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80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80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(8182)286616 </a:t>
            </a:r>
            <a:endParaRPr lang="ru-RU" sz="8000" dirty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0" b="1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</a:t>
            </a:r>
            <a:r>
              <a:rPr lang="ru-RU" sz="80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80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www</a:t>
            </a:r>
            <a:r>
              <a:rPr lang="ru-RU" sz="8000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.</a:t>
            </a:r>
            <a:r>
              <a:rPr lang="en-US" sz="8000" dirty="0" err="1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pionerov</a:t>
            </a:r>
            <a:r>
              <a:rPr lang="ru-RU" sz="8000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.</a:t>
            </a:r>
            <a:r>
              <a:rPr lang="en-US" sz="8000" dirty="0" err="1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ru</a:t>
            </a:r>
            <a:endParaRPr lang="ru-RU" sz="8000" dirty="0" smtClean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80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</a:t>
            </a:r>
            <a:r>
              <a:rPr lang="en-US" sz="8000" dirty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://</a:t>
            </a:r>
            <a:r>
              <a:rPr lang="en-US" sz="8000" dirty="0" smtClean="0">
                <a:solidFill>
                  <a:srgbClr val="07103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vk.com/public193165660</a:t>
            </a:r>
            <a:endParaRPr lang="en-US" sz="8000" dirty="0" smtClean="0">
              <a:solidFill>
                <a:srgbClr val="07103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5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5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7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7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7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7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48680"/>
            <a:ext cx="1293565" cy="14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7750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6350">
        <a:solidFill>
          <a:schemeClr val="phClr"/>
        </a:solidFill>
        <a:miter lim="800000"/>
      </a:ln>
      <a:ln w="12700">
        <a:solidFill>
          <a:schemeClr val="phClr"/>
        </a:solidFill>
        <a:miter lim="800000"/>
      </a:ln>
      <a:ln w="19050">
        <a:solidFill>
          <a:schemeClr val="phClr"/>
        </a:solidFill>
        <a:miter lim="800000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339</Words>
  <Application>Microsoft Office PowerPoint</Application>
  <PresentationFormat>Экран (4:3)</PresentationFormat>
  <Paragraphs>96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Персонифицированное финансирование дополнительного образования детей</vt:lpstr>
      <vt:lpstr>Слайд 3</vt:lpstr>
      <vt:lpstr>По состоянию на 11 октября 2021 года на территории региона выдано  99 процентов (36475) сертификатов персонифицированного финансирования от планового значения (36858), из них 66,2 процента (24147) закреплено договорами об обучении </vt:lpstr>
      <vt:lpstr>По состоянию на 1 октября 2021 года  в реестр сертифицированных программ ГИС АО «Навигатор»  (программ персонифицированного финансирования)  включены 1480 дополнительных общеобразовательных программ</vt:lpstr>
      <vt:lpstr>Организации  иных форм собственности</vt:lpstr>
      <vt:lpstr>Содержательные итоги внедрения  системы персонифицированного финансирования в 2021 году</vt:lpstr>
      <vt:lpstr>Слайд 8</vt:lpstr>
      <vt:lpstr> Министерство образования Архангельской области  Государственное бюджетное образовательное учреждение  дополнительного образования Архангельской области  «Дворец детского и юношеского творчества»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деятельности  Регионального модельного центра  дополнительного образования детей Архангельской области  за 2020 год</dc:title>
  <dc:creator>Каб28-комп4</dc:creator>
  <cp:lastModifiedBy>toporischeva</cp:lastModifiedBy>
  <cp:revision>118</cp:revision>
  <dcterms:created xsi:type="dcterms:W3CDTF">2020-12-09T08:46:42Z</dcterms:created>
  <dcterms:modified xsi:type="dcterms:W3CDTF">2021-10-13T11:57:58Z</dcterms:modified>
</cp:coreProperties>
</file>