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96" r:id="rId2"/>
    <p:sldId id="332" r:id="rId3"/>
    <p:sldId id="319" r:id="rId4"/>
    <p:sldId id="316" r:id="rId5"/>
    <p:sldId id="320" r:id="rId6"/>
    <p:sldId id="334" r:id="rId7"/>
    <p:sldId id="315" r:id="rId8"/>
    <p:sldId id="333" r:id="rId9"/>
    <p:sldId id="335" r:id="rId10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0000"/>
    <a:srgbClr val="903012"/>
    <a:srgbClr val="D31F07"/>
    <a:srgbClr val="CC3300"/>
    <a:srgbClr val="5C0000"/>
    <a:srgbClr val="FF7C80"/>
    <a:srgbClr val="FF66FF"/>
    <a:srgbClr val="BB1515"/>
    <a:srgbClr val="D3262F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45" autoAdjust="0"/>
    <p:restoredTop sz="99821" autoAdjust="0"/>
  </p:normalViewPr>
  <p:slideViewPr>
    <p:cSldViewPr snapToGrid="0" snapToObjects="1">
      <p:cViewPr varScale="1">
        <p:scale>
          <a:sx n="116" d="100"/>
          <a:sy n="116" d="100"/>
        </p:scale>
        <p:origin x="-14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rich>
      </c:tx>
      <c:layout>
        <c:manualLayout>
          <c:xMode val="edge"/>
          <c:yMode val="edge"/>
          <c:x val="0.12906858755466374"/>
          <c:y val="0.64444933527157799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8918667841098982"/>
          <c:y val="4.9318078768590325E-2"/>
          <c:w val="0.77945194892473113"/>
          <c:h val="0.62473798940667813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Лист1!$A$3:$A$9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2020</c:v>
                </c:pt>
                <c:pt idx="4">
                  <c:v>2021</c:v>
                </c:pt>
                <c:pt idx="5">
                  <c:v>2024</c:v>
                </c:pt>
              </c:numCache>
            </c:numRef>
          </c:cat>
          <c:val>
            <c:numRef>
              <c:f>Лист1!$B$3:$B$9</c:f>
              <c:numCache>
                <c:formatCode>General</c:formatCode>
                <c:ptCount val="7"/>
                <c:pt idx="0">
                  <c:v>65</c:v>
                </c:pt>
                <c:pt idx="1">
                  <c:v>68</c:v>
                </c:pt>
                <c:pt idx="2">
                  <c:v>70</c:v>
                </c:pt>
                <c:pt idx="3">
                  <c:v>73</c:v>
                </c:pt>
                <c:pt idx="4">
                  <c:v>75</c:v>
                </c:pt>
                <c:pt idx="5">
                  <c:v>80</c:v>
                </c:pt>
              </c:numCache>
            </c:numRef>
          </c:val>
        </c:ser>
        <c:dLbls>
          <c:showVal val="1"/>
        </c:dLbls>
        <c:gapWidth val="100"/>
        <c:axId val="158977408"/>
        <c:axId val="159511680"/>
      </c:barChart>
      <c:catAx>
        <c:axId val="15897740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9511680"/>
        <c:crosses val="autoZero"/>
        <c:auto val="1"/>
        <c:lblAlgn val="ctr"/>
        <c:lblOffset val="100"/>
      </c:catAx>
      <c:valAx>
        <c:axId val="159511680"/>
        <c:scaling>
          <c:orientation val="minMax"/>
          <c:max val="80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8977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>
      <a:outerShdw blurRad="50800" dist="50800" dir="5400000" sx="91000" sy="91000" algn="ctr" rotWithShape="0">
        <a:srgbClr val="000000"/>
      </a:outerShdw>
    </a:effectLst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632140-D665-4B78-A2EF-5510F44C33F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C2DCD6-FE8D-4036-A287-CC355785882D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300" b="0" dirty="0" smtClean="0">
              <a:solidFill>
                <a:srgbClr val="002060"/>
              </a:solidFill>
            </a:rPr>
            <a:t>Указ Президента </a:t>
          </a:r>
          <a:r>
            <a:rPr lang="ru-RU" sz="2300" dirty="0" smtClean="0">
              <a:solidFill>
                <a:srgbClr val="002060"/>
              </a:solidFill>
            </a:rPr>
            <a:t>от 07 мая 2012 года № 599 </a:t>
          </a:r>
          <a:br>
            <a:rPr lang="ru-RU" sz="2300" dirty="0" smtClean="0">
              <a:solidFill>
                <a:srgbClr val="002060"/>
              </a:solidFill>
            </a:rPr>
          </a:br>
          <a:r>
            <a:rPr lang="ru-RU" sz="2300" b="1" dirty="0" smtClean="0">
              <a:solidFill>
                <a:srgbClr val="002060"/>
              </a:solidFill>
            </a:rPr>
            <a:t>«О мерах по реализации государственной политики в области образования и науки»</a:t>
          </a:r>
        </a:p>
        <a:p>
          <a:pPr>
            <a:spcAft>
              <a:spcPts val="0"/>
            </a:spcAft>
          </a:pPr>
          <a:endParaRPr lang="ru-RU" sz="2300" b="1" dirty="0">
            <a:solidFill>
              <a:srgbClr val="002060"/>
            </a:solidFill>
          </a:endParaRPr>
        </a:p>
      </dgm:t>
    </dgm:pt>
    <dgm:pt modelId="{ABE8D6A7-8B3E-4C6C-99DB-4FDFF6D14DAF}" type="parTrans" cxnId="{C8239C74-A366-4368-8B01-ED18BFF833DA}">
      <dgm:prSet/>
      <dgm:spPr/>
      <dgm:t>
        <a:bodyPr/>
        <a:lstStyle/>
        <a:p>
          <a:endParaRPr lang="ru-RU"/>
        </a:p>
      </dgm:t>
    </dgm:pt>
    <dgm:pt modelId="{3F3D5C1A-3FED-4E55-86AE-5C03460B73D4}" type="sibTrans" cxnId="{C8239C74-A366-4368-8B01-ED18BFF833DA}">
      <dgm:prSet/>
      <dgm:spPr/>
      <dgm:t>
        <a:bodyPr/>
        <a:lstStyle/>
        <a:p>
          <a:endParaRPr lang="ru-RU"/>
        </a:p>
      </dgm:t>
    </dgm:pt>
    <dgm:pt modelId="{564EC3A7-8740-4BC5-B2E3-49C3CF64969B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300" b="1" dirty="0" smtClean="0">
              <a:solidFill>
                <a:srgbClr val="002060"/>
              </a:solidFill>
            </a:rPr>
            <a:t>Концепция развития дополнительного образования</a:t>
          </a:r>
          <a:r>
            <a:rPr lang="ru-RU" sz="2300" dirty="0" smtClean="0">
              <a:solidFill>
                <a:srgbClr val="002060"/>
              </a:solidFill>
            </a:rPr>
            <a:t>, утвержденная распоряжением Правительства РФ от 4 сентября 2014 года № 1726-р</a:t>
          </a:r>
        </a:p>
      </dgm:t>
    </dgm:pt>
    <dgm:pt modelId="{9C248901-9915-4CDF-99BB-688AD3714AF5}" type="parTrans" cxnId="{C9A5A7B5-CDF3-4D2B-8742-8E620CB96216}">
      <dgm:prSet/>
      <dgm:spPr/>
      <dgm:t>
        <a:bodyPr/>
        <a:lstStyle/>
        <a:p>
          <a:endParaRPr lang="ru-RU"/>
        </a:p>
      </dgm:t>
    </dgm:pt>
    <dgm:pt modelId="{5D1BB033-F3CD-4548-831F-187A415628FA}" type="sibTrans" cxnId="{C9A5A7B5-CDF3-4D2B-8742-8E620CB96216}">
      <dgm:prSet/>
      <dgm:spPr/>
      <dgm:t>
        <a:bodyPr/>
        <a:lstStyle/>
        <a:p>
          <a:endParaRPr lang="ru-RU"/>
        </a:p>
      </dgm:t>
    </dgm:pt>
    <dgm:pt modelId="{33BB86DD-5A0A-47C8-BC73-7B3B52CD6438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dirty="0" smtClean="0">
              <a:solidFill>
                <a:srgbClr val="002060"/>
              </a:solidFill>
            </a:rPr>
            <a:t>Указ президента РФ </a:t>
          </a:r>
          <a:r>
            <a:rPr lang="ru-RU" sz="2300" dirty="0" smtClean="0">
              <a:solidFill>
                <a:srgbClr val="002060"/>
              </a:solidFill>
            </a:rPr>
            <a:t>от 7 мая 2018 года № 204 </a:t>
          </a:r>
          <a:r>
            <a:rPr lang="ru-RU" sz="2300" b="1" dirty="0" smtClean="0">
              <a:solidFill>
                <a:srgbClr val="002060"/>
              </a:solidFill>
            </a:rPr>
            <a:t>«О национальных целях и стратегических задачах развития Российской Федерации на период до 2024 года»</a:t>
          </a:r>
          <a:endParaRPr lang="ru-RU" sz="2300" dirty="0">
            <a:solidFill>
              <a:srgbClr val="002060"/>
            </a:solidFill>
          </a:endParaRPr>
        </a:p>
      </dgm:t>
    </dgm:pt>
    <dgm:pt modelId="{EC31868C-D788-4D2B-8DEE-29E3822BAE43}" type="parTrans" cxnId="{C0FE786B-F086-4CB6-B0C8-E2CDB0BC3CEE}">
      <dgm:prSet/>
      <dgm:spPr/>
      <dgm:t>
        <a:bodyPr/>
        <a:lstStyle/>
        <a:p>
          <a:endParaRPr lang="ru-RU"/>
        </a:p>
      </dgm:t>
    </dgm:pt>
    <dgm:pt modelId="{B998C4E8-AAD6-4054-8FA7-E80619137FD6}" type="sibTrans" cxnId="{C0FE786B-F086-4CB6-B0C8-E2CDB0BC3CEE}">
      <dgm:prSet/>
      <dgm:spPr/>
      <dgm:t>
        <a:bodyPr/>
        <a:lstStyle/>
        <a:p>
          <a:endParaRPr lang="ru-RU"/>
        </a:p>
      </dgm:t>
    </dgm:pt>
    <dgm:pt modelId="{C4F470AE-0DBD-4F3D-A56D-E0A1C3D2ED3A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2300" b="1" dirty="0" smtClean="0">
              <a:solidFill>
                <a:srgbClr val="002060"/>
              </a:solidFill>
            </a:rPr>
            <a:t>Федеральный проект «Успех каждого ребенка» национального проекта «Образование»</a:t>
          </a:r>
          <a:endParaRPr lang="ru-RU" sz="2300" b="1" dirty="0">
            <a:solidFill>
              <a:srgbClr val="002060"/>
            </a:solidFill>
          </a:endParaRPr>
        </a:p>
      </dgm:t>
    </dgm:pt>
    <dgm:pt modelId="{B733B516-28EC-492E-B041-EF5DAD90607F}" type="parTrans" cxnId="{3093953F-100C-4E81-9F68-12B6156D8957}">
      <dgm:prSet/>
      <dgm:spPr/>
      <dgm:t>
        <a:bodyPr/>
        <a:lstStyle/>
        <a:p>
          <a:endParaRPr lang="ru-RU"/>
        </a:p>
      </dgm:t>
    </dgm:pt>
    <dgm:pt modelId="{1F2D13C4-633A-440A-9F84-405CAA9C3AAA}" type="sibTrans" cxnId="{3093953F-100C-4E81-9F68-12B6156D8957}">
      <dgm:prSet/>
      <dgm:spPr/>
      <dgm:t>
        <a:bodyPr/>
        <a:lstStyle/>
        <a:p>
          <a:endParaRPr lang="ru-RU"/>
        </a:p>
      </dgm:t>
    </dgm:pt>
    <dgm:pt modelId="{8236BECB-BB62-42B7-82BE-9055EBCED91D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300" b="1" dirty="0" smtClean="0">
              <a:solidFill>
                <a:srgbClr val="002060"/>
              </a:solidFill>
            </a:rPr>
            <a:t>Приоритетный национальный проект «Дополнительное образование»</a:t>
          </a:r>
          <a:r>
            <a:rPr lang="ru-RU" sz="2300" dirty="0" smtClean="0">
              <a:solidFill>
                <a:srgbClr val="002060"/>
              </a:solidFill>
            </a:rPr>
            <a:t>, утвержденный протоколом заседания президиума Совета при Президенте Российской Федерации по стратегическому развитию и приоритетным проектам от 30 ноября 2016 года № 11  </a:t>
          </a:r>
        </a:p>
      </dgm:t>
    </dgm:pt>
    <dgm:pt modelId="{8405172E-2845-4005-95CB-8A8C8F12BD75}" type="parTrans" cxnId="{115BC4B8-01C5-4AE9-AC48-72E78B1A43D1}">
      <dgm:prSet/>
      <dgm:spPr/>
      <dgm:t>
        <a:bodyPr/>
        <a:lstStyle/>
        <a:p>
          <a:endParaRPr lang="ru-RU"/>
        </a:p>
      </dgm:t>
    </dgm:pt>
    <dgm:pt modelId="{523E2D35-D3F9-4570-91EC-C93C6CA5BA8C}" type="sibTrans" cxnId="{115BC4B8-01C5-4AE9-AC48-72E78B1A43D1}">
      <dgm:prSet/>
      <dgm:spPr/>
      <dgm:t>
        <a:bodyPr/>
        <a:lstStyle/>
        <a:p>
          <a:endParaRPr lang="ru-RU"/>
        </a:p>
      </dgm:t>
    </dgm:pt>
    <dgm:pt modelId="{CCFF3D00-E8FC-4A7F-946A-31993482DD1C}" type="pres">
      <dgm:prSet presAssocID="{32632140-D665-4B78-A2EF-5510F44C33F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C64DE9-4D7E-441C-AD06-0693EC7A0CD9}" type="pres">
      <dgm:prSet presAssocID="{99C2DCD6-FE8D-4036-A287-CC355785882D}" presName="parentText" presStyleLbl="node1" presStyleIdx="0" presStyleCnt="5" custScaleY="768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45F411-6B1A-4A93-B67D-D4B96F6BA365}" type="pres">
      <dgm:prSet presAssocID="{3F3D5C1A-3FED-4E55-86AE-5C03460B73D4}" presName="spacer" presStyleCnt="0"/>
      <dgm:spPr/>
    </dgm:pt>
    <dgm:pt modelId="{878C7337-A886-4554-8A7F-F4FA75B2DCF2}" type="pres">
      <dgm:prSet presAssocID="{564EC3A7-8740-4BC5-B2E3-49C3CF64969B}" presName="parentText" presStyleLbl="node1" presStyleIdx="1" presStyleCnt="5" custScaleY="65441" custLinFactNeighborX="1287" custLinFactNeighborY="41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454A14-69F8-480B-8B31-9214437D15CA}" type="pres">
      <dgm:prSet presAssocID="{5D1BB033-F3CD-4548-831F-187A415628FA}" presName="spacer" presStyleCnt="0"/>
      <dgm:spPr/>
    </dgm:pt>
    <dgm:pt modelId="{734F43D1-E258-4243-A348-5FB39374F095}" type="pres">
      <dgm:prSet presAssocID="{8236BECB-BB62-42B7-82BE-9055EBCED91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9EFD74-D79F-4114-A7AA-5DE7289C6180}" type="pres">
      <dgm:prSet presAssocID="{523E2D35-D3F9-4570-91EC-C93C6CA5BA8C}" presName="spacer" presStyleCnt="0"/>
      <dgm:spPr/>
    </dgm:pt>
    <dgm:pt modelId="{1AB5E441-0759-4D18-80BE-D8068CF7347D}" type="pres">
      <dgm:prSet presAssocID="{33BB86DD-5A0A-47C8-BC73-7B3B52CD6438}" presName="parentText" presStyleLbl="node1" presStyleIdx="3" presStyleCnt="5" custScaleY="678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CC3245-C3B9-4B2B-B29B-FCA273A01DDA}" type="pres">
      <dgm:prSet presAssocID="{B998C4E8-AAD6-4054-8FA7-E80619137FD6}" presName="spacer" presStyleCnt="0"/>
      <dgm:spPr/>
    </dgm:pt>
    <dgm:pt modelId="{50CF760D-CD3E-4646-BA0E-110CE44F8E80}" type="pres">
      <dgm:prSet presAssocID="{C4F470AE-0DBD-4F3D-A56D-E0A1C3D2ED3A}" presName="parentText" presStyleLbl="node1" presStyleIdx="4" presStyleCnt="5" custScaleY="39992" custLinFactNeighborY="165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93953F-100C-4E81-9F68-12B6156D8957}" srcId="{32632140-D665-4B78-A2EF-5510F44C33F4}" destId="{C4F470AE-0DBD-4F3D-A56D-E0A1C3D2ED3A}" srcOrd="4" destOrd="0" parTransId="{B733B516-28EC-492E-B041-EF5DAD90607F}" sibTransId="{1F2D13C4-633A-440A-9F84-405CAA9C3AAA}"/>
    <dgm:cxn modelId="{C9E23191-4E9A-4216-9836-91A386927954}" type="presOf" srcId="{33BB86DD-5A0A-47C8-BC73-7B3B52CD6438}" destId="{1AB5E441-0759-4D18-80BE-D8068CF7347D}" srcOrd="0" destOrd="0" presId="urn:microsoft.com/office/officeart/2005/8/layout/vList2"/>
    <dgm:cxn modelId="{C0FE786B-F086-4CB6-B0C8-E2CDB0BC3CEE}" srcId="{32632140-D665-4B78-A2EF-5510F44C33F4}" destId="{33BB86DD-5A0A-47C8-BC73-7B3B52CD6438}" srcOrd="3" destOrd="0" parTransId="{EC31868C-D788-4D2B-8DEE-29E3822BAE43}" sibTransId="{B998C4E8-AAD6-4054-8FA7-E80619137FD6}"/>
    <dgm:cxn modelId="{115BC4B8-01C5-4AE9-AC48-72E78B1A43D1}" srcId="{32632140-D665-4B78-A2EF-5510F44C33F4}" destId="{8236BECB-BB62-42B7-82BE-9055EBCED91D}" srcOrd="2" destOrd="0" parTransId="{8405172E-2845-4005-95CB-8A8C8F12BD75}" sibTransId="{523E2D35-D3F9-4570-91EC-C93C6CA5BA8C}"/>
    <dgm:cxn modelId="{C9A5A7B5-CDF3-4D2B-8742-8E620CB96216}" srcId="{32632140-D665-4B78-A2EF-5510F44C33F4}" destId="{564EC3A7-8740-4BC5-B2E3-49C3CF64969B}" srcOrd="1" destOrd="0" parTransId="{9C248901-9915-4CDF-99BB-688AD3714AF5}" sibTransId="{5D1BB033-F3CD-4548-831F-187A415628FA}"/>
    <dgm:cxn modelId="{3C5900A2-4CD9-4FFA-8FD4-E1AFC893B341}" type="presOf" srcId="{32632140-D665-4B78-A2EF-5510F44C33F4}" destId="{CCFF3D00-E8FC-4A7F-946A-31993482DD1C}" srcOrd="0" destOrd="0" presId="urn:microsoft.com/office/officeart/2005/8/layout/vList2"/>
    <dgm:cxn modelId="{1AB9E2ED-667E-4C17-93B2-6FC5EB45A9A6}" type="presOf" srcId="{C4F470AE-0DBD-4F3D-A56D-E0A1C3D2ED3A}" destId="{50CF760D-CD3E-4646-BA0E-110CE44F8E80}" srcOrd="0" destOrd="0" presId="urn:microsoft.com/office/officeart/2005/8/layout/vList2"/>
    <dgm:cxn modelId="{915A5910-6820-4639-8A36-F789E4A73252}" type="presOf" srcId="{8236BECB-BB62-42B7-82BE-9055EBCED91D}" destId="{734F43D1-E258-4243-A348-5FB39374F095}" srcOrd="0" destOrd="0" presId="urn:microsoft.com/office/officeart/2005/8/layout/vList2"/>
    <dgm:cxn modelId="{CD463D14-CB04-41E0-9B77-13E64C2D5D96}" type="presOf" srcId="{564EC3A7-8740-4BC5-B2E3-49C3CF64969B}" destId="{878C7337-A886-4554-8A7F-F4FA75B2DCF2}" srcOrd="0" destOrd="0" presId="urn:microsoft.com/office/officeart/2005/8/layout/vList2"/>
    <dgm:cxn modelId="{C623A533-D741-46AD-8BB6-EBC7DCF3DD52}" type="presOf" srcId="{99C2DCD6-FE8D-4036-A287-CC355785882D}" destId="{EBC64DE9-4D7E-441C-AD06-0693EC7A0CD9}" srcOrd="0" destOrd="0" presId="urn:microsoft.com/office/officeart/2005/8/layout/vList2"/>
    <dgm:cxn modelId="{C8239C74-A366-4368-8B01-ED18BFF833DA}" srcId="{32632140-D665-4B78-A2EF-5510F44C33F4}" destId="{99C2DCD6-FE8D-4036-A287-CC355785882D}" srcOrd="0" destOrd="0" parTransId="{ABE8D6A7-8B3E-4C6C-99DB-4FDFF6D14DAF}" sibTransId="{3F3D5C1A-3FED-4E55-86AE-5C03460B73D4}"/>
    <dgm:cxn modelId="{AE248CBC-8884-42EA-A357-03B35910553B}" type="presParOf" srcId="{CCFF3D00-E8FC-4A7F-946A-31993482DD1C}" destId="{EBC64DE9-4D7E-441C-AD06-0693EC7A0CD9}" srcOrd="0" destOrd="0" presId="urn:microsoft.com/office/officeart/2005/8/layout/vList2"/>
    <dgm:cxn modelId="{5022F44F-CB49-4C7B-B7EB-F1ACC2D75B21}" type="presParOf" srcId="{CCFF3D00-E8FC-4A7F-946A-31993482DD1C}" destId="{9645F411-6B1A-4A93-B67D-D4B96F6BA365}" srcOrd="1" destOrd="0" presId="urn:microsoft.com/office/officeart/2005/8/layout/vList2"/>
    <dgm:cxn modelId="{52E4969A-89D4-4FFC-AC95-5DA82C2E335F}" type="presParOf" srcId="{CCFF3D00-E8FC-4A7F-946A-31993482DD1C}" destId="{878C7337-A886-4554-8A7F-F4FA75B2DCF2}" srcOrd="2" destOrd="0" presId="urn:microsoft.com/office/officeart/2005/8/layout/vList2"/>
    <dgm:cxn modelId="{B3BC19AF-3D8F-4DCF-8080-7402097C2863}" type="presParOf" srcId="{CCFF3D00-E8FC-4A7F-946A-31993482DD1C}" destId="{D1454A14-69F8-480B-8B31-9214437D15CA}" srcOrd="3" destOrd="0" presId="urn:microsoft.com/office/officeart/2005/8/layout/vList2"/>
    <dgm:cxn modelId="{6F2A928E-3EBA-462F-A5CB-81623DD798EC}" type="presParOf" srcId="{CCFF3D00-E8FC-4A7F-946A-31993482DD1C}" destId="{734F43D1-E258-4243-A348-5FB39374F095}" srcOrd="4" destOrd="0" presId="urn:microsoft.com/office/officeart/2005/8/layout/vList2"/>
    <dgm:cxn modelId="{4B1056FF-A530-4C5C-9CE6-ADBE38998EFD}" type="presParOf" srcId="{CCFF3D00-E8FC-4A7F-946A-31993482DD1C}" destId="{0F9EFD74-D79F-4114-A7AA-5DE7289C6180}" srcOrd="5" destOrd="0" presId="urn:microsoft.com/office/officeart/2005/8/layout/vList2"/>
    <dgm:cxn modelId="{B1425A97-E763-4D81-9077-622814876036}" type="presParOf" srcId="{CCFF3D00-E8FC-4A7F-946A-31993482DD1C}" destId="{1AB5E441-0759-4D18-80BE-D8068CF7347D}" srcOrd="6" destOrd="0" presId="urn:microsoft.com/office/officeart/2005/8/layout/vList2"/>
    <dgm:cxn modelId="{BE5F88F4-5D3A-4420-B5B1-FBF8F607190E}" type="presParOf" srcId="{CCFF3D00-E8FC-4A7F-946A-31993482DD1C}" destId="{C6CC3245-C3B9-4B2B-B29B-FCA273A01DDA}" srcOrd="7" destOrd="0" presId="urn:microsoft.com/office/officeart/2005/8/layout/vList2"/>
    <dgm:cxn modelId="{2C7976BD-DE2D-47C6-89A3-6FA6E4B05242}" type="presParOf" srcId="{CCFF3D00-E8FC-4A7F-946A-31993482DD1C}" destId="{50CF760D-CD3E-4646-BA0E-110CE44F8E8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632140-D665-4B78-A2EF-5510F44C33F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C2DCD6-FE8D-4036-A287-CC355785882D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ru-RU" sz="2400" b="1" dirty="0" err="1" smtClean="0">
              <a:solidFill>
                <a:srgbClr val="002060"/>
              </a:solidFill>
            </a:rPr>
            <a:t>Разноуровневые</a:t>
          </a:r>
          <a:r>
            <a:rPr lang="ru-RU" sz="2400" b="1" dirty="0" smtClean="0">
              <a:solidFill>
                <a:srgbClr val="002060"/>
              </a:solidFill>
            </a:rPr>
            <a:t> дополнительные </a:t>
          </a:r>
        </a:p>
        <a:p>
          <a:pPr algn="ctr">
            <a:spcAft>
              <a:spcPts val="0"/>
            </a:spcAft>
          </a:pPr>
          <a:r>
            <a:rPr lang="ru-RU" sz="2400" b="1" dirty="0" smtClean="0">
              <a:solidFill>
                <a:srgbClr val="002060"/>
              </a:solidFill>
            </a:rPr>
            <a:t>общеобразовательные программы</a:t>
          </a:r>
          <a:endParaRPr lang="ru-RU" sz="2400" b="1" dirty="0">
            <a:solidFill>
              <a:srgbClr val="002060"/>
            </a:solidFill>
          </a:endParaRPr>
        </a:p>
      </dgm:t>
    </dgm:pt>
    <dgm:pt modelId="{ABE8D6A7-8B3E-4C6C-99DB-4FDFF6D14DAF}" type="parTrans" cxnId="{C8239C74-A366-4368-8B01-ED18BFF833DA}">
      <dgm:prSet/>
      <dgm:spPr/>
      <dgm:t>
        <a:bodyPr/>
        <a:lstStyle/>
        <a:p>
          <a:endParaRPr lang="ru-RU"/>
        </a:p>
      </dgm:t>
    </dgm:pt>
    <dgm:pt modelId="{3F3D5C1A-3FED-4E55-86AE-5C03460B73D4}" type="sibTrans" cxnId="{C8239C74-A366-4368-8B01-ED18BFF833DA}">
      <dgm:prSet/>
      <dgm:spPr/>
      <dgm:t>
        <a:bodyPr/>
        <a:lstStyle/>
        <a:p>
          <a:endParaRPr lang="ru-RU"/>
        </a:p>
      </dgm:t>
    </dgm:pt>
    <dgm:pt modelId="{564EC3A7-8740-4BC5-B2E3-49C3CF64969B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ru-RU" sz="2400" b="1" dirty="0" smtClean="0">
              <a:solidFill>
                <a:srgbClr val="002060"/>
              </a:solidFill>
            </a:rPr>
            <a:t>Сетевое взаимодействие</a:t>
          </a:r>
        </a:p>
      </dgm:t>
    </dgm:pt>
    <dgm:pt modelId="{9C248901-9915-4CDF-99BB-688AD3714AF5}" type="parTrans" cxnId="{C9A5A7B5-CDF3-4D2B-8742-8E620CB96216}">
      <dgm:prSet/>
      <dgm:spPr/>
      <dgm:t>
        <a:bodyPr/>
        <a:lstStyle/>
        <a:p>
          <a:endParaRPr lang="ru-RU"/>
        </a:p>
      </dgm:t>
    </dgm:pt>
    <dgm:pt modelId="{5D1BB033-F3CD-4548-831F-187A415628FA}" type="sibTrans" cxnId="{C9A5A7B5-CDF3-4D2B-8742-8E620CB96216}">
      <dgm:prSet/>
      <dgm:spPr/>
      <dgm:t>
        <a:bodyPr/>
        <a:lstStyle/>
        <a:p>
          <a:endParaRPr lang="ru-RU"/>
        </a:p>
      </dgm:t>
    </dgm:pt>
    <dgm:pt modelId="{33BB86DD-5A0A-47C8-BC73-7B3B52CD6438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2400" b="1" dirty="0" smtClean="0">
              <a:solidFill>
                <a:srgbClr val="002060"/>
              </a:solidFill>
            </a:rPr>
            <a:t>Дистанционное обучение</a:t>
          </a:r>
          <a:endParaRPr lang="ru-RU" sz="2400" b="1" dirty="0">
            <a:solidFill>
              <a:srgbClr val="002060"/>
            </a:solidFill>
          </a:endParaRPr>
        </a:p>
      </dgm:t>
    </dgm:pt>
    <dgm:pt modelId="{EC31868C-D788-4D2B-8DEE-29E3822BAE43}" type="parTrans" cxnId="{C0FE786B-F086-4CB6-B0C8-E2CDB0BC3CEE}">
      <dgm:prSet/>
      <dgm:spPr/>
      <dgm:t>
        <a:bodyPr/>
        <a:lstStyle/>
        <a:p>
          <a:endParaRPr lang="ru-RU"/>
        </a:p>
      </dgm:t>
    </dgm:pt>
    <dgm:pt modelId="{B998C4E8-AAD6-4054-8FA7-E80619137FD6}" type="sibTrans" cxnId="{C0FE786B-F086-4CB6-B0C8-E2CDB0BC3CEE}">
      <dgm:prSet/>
      <dgm:spPr/>
      <dgm:t>
        <a:bodyPr/>
        <a:lstStyle/>
        <a:p>
          <a:endParaRPr lang="ru-RU"/>
        </a:p>
      </dgm:t>
    </dgm:pt>
    <dgm:pt modelId="{C4F470AE-0DBD-4F3D-A56D-E0A1C3D2ED3A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ru-RU" sz="2400" b="1" dirty="0" smtClean="0">
              <a:solidFill>
                <a:srgbClr val="002060"/>
              </a:solidFill>
            </a:rPr>
            <a:t>Просвещение родителей </a:t>
          </a:r>
        </a:p>
        <a:p>
          <a:pPr algn="ctr">
            <a:spcAft>
              <a:spcPts val="0"/>
            </a:spcAft>
          </a:pPr>
          <a:r>
            <a:rPr lang="ru-RU" sz="2400" b="1" dirty="0" smtClean="0">
              <a:solidFill>
                <a:srgbClr val="002060"/>
              </a:solidFill>
            </a:rPr>
            <a:t>в области дополнительного образования </a:t>
          </a:r>
          <a:endParaRPr lang="ru-RU" sz="2400" b="1" dirty="0">
            <a:solidFill>
              <a:srgbClr val="002060"/>
            </a:solidFill>
          </a:endParaRPr>
        </a:p>
      </dgm:t>
    </dgm:pt>
    <dgm:pt modelId="{B733B516-28EC-492E-B041-EF5DAD90607F}" type="parTrans" cxnId="{3093953F-100C-4E81-9F68-12B6156D8957}">
      <dgm:prSet/>
      <dgm:spPr/>
      <dgm:t>
        <a:bodyPr/>
        <a:lstStyle/>
        <a:p>
          <a:endParaRPr lang="ru-RU"/>
        </a:p>
      </dgm:t>
    </dgm:pt>
    <dgm:pt modelId="{1F2D13C4-633A-440A-9F84-405CAA9C3AAA}" type="sibTrans" cxnId="{3093953F-100C-4E81-9F68-12B6156D8957}">
      <dgm:prSet/>
      <dgm:spPr/>
      <dgm:t>
        <a:bodyPr/>
        <a:lstStyle/>
        <a:p>
          <a:endParaRPr lang="ru-RU"/>
        </a:p>
      </dgm:t>
    </dgm:pt>
    <dgm:pt modelId="{CCFF3D00-E8FC-4A7F-946A-31993482DD1C}" type="pres">
      <dgm:prSet presAssocID="{32632140-D665-4B78-A2EF-5510F44C33F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C64DE9-4D7E-441C-AD06-0693EC7A0CD9}" type="pres">
      <dgm:prSet presAssocID="{99C2DCD6-FE8D-4036-A287-CC355785882D}" presName="parentText" presStyleLbl="node1" presStyleIdx="0" presStyleCnt="4" custScaleY="93034" custLinFactY="-1809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45F411-6B1A-4A93-B67D-D4B96F6BA365}" type="pres">
      <dgm:prSet presAssocID="{3F3D5C1A-3FED-4E55-86AE-5C03460B73D4}" presName="spacer" presStyleCnt="0"/>
      <dgm:spPr/>
    </dgm:pt>
    <dgm:pt modelId="{878C7337-A886-4554-8A7F-F4FA75B2DCF2}" type="pres">
      <dgm:prSet presAssocID="{564EC3A7-8740-4BC5-B2E3-49C3CF64969B}" presName="parentText" presStyleLbl="node1" presStyleIdx="1" presStyleCnt="4" custScaleY="1048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454A14-69F8-480B-8B31-9214437D15CA}" type="pres">
      <dgm:prSet presAssocID="{5D1BB033-F3CD-4548-831F-187A415628FA}" presName="spacer" presStyleCnt="0"/>
      <dgm:spPr/>
    </dgm:pt>
    <dgm:pt modelId="{1AB5E441-0759-4D18-80BE-D8068CF7347D}" type="pres">
      <dgm:prSet presAssocID="{33BB86DD-5A0A-47C8-BC73-7B3B52CD6438}" presName="parentText" presStyleLbl="node1" presStyleIdx="2" presStyleCnt="4" custScaleY="78988" custLinFactNeighborX="7419" custLinFactNeighborY="64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CC3245-C3B9-4B2B-B29B-FCA273A01DDA}" type="pres">
      <dgm:prSet presAssocID="{B998C4E8-AAD6-4054-8FA7-E80619137FD6}" presName="spacer" presStyleCnt="0"/>
      <dgm:spPr/>
    </dgm:pt>
    <dgm:pt modelId="{50CF760D-CD3E-4646-BA0E-110CE44F8E80}" type="pres">
      <dgm:prSet presAssocID="{C4F470AE-0DBD-4F3D-A56D-E0A1C3D2ED3A}" presName="parentText" presStyleLbl="node1" presStyleIdx="3" presStyleCnt="4" custLinFactNeighborX="-455" custLinFactNeighborY="800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93953F-100C-4E81-9F68-12B6156D8957}" srcId="{32632140-D665-4B78-A2EF-5510F44C33F4}" destId="{C4F470AE-0DBD-4F3D-A56D-E0A1C3D2ED3A}" srcOrd="3" destOrd="0" parTransId="{B733B516-28EC-492E-B041-EF5DAD90607F}" sibTransId="{1F2D13C4-633A-440A-9F84-405CAA9C3AAA}"/>
    <dgm:cxn modelId="{D1A7A3D1-CBCB-405C-B370-36212C82A229}" type="presOf" srcId="{33BB86DD-5A0A-47C8-BC73-7B3B52CD6438}" destId="{1AB5E441-0759-4D18-80BE-D8068CF7347D}" srcOrd="0" destOrd="0" presId="urn:microsoft.com/office/officeart/2005/8/layout/vList2"/>
    <dgm:cxn modelId="{C0FE786B-F086-4CB6-B0C8-E2CDB0BC3CEE}" srcId="{32632140-D665-4B78-A2EF-5510F44C33F4}" destId="{33BB86DD-5A0A-47C8-BC73-7B3B52CD6438}" srcOrd="2" destOrd="0" parTransId="{EC31868C-D788-4D2B-8DEE-29E3822BAE43}" sibTransId="{B998C4E8-AAD6-4054-8FA7-E80619137FD6}"/>
    <dgm:cxn modelId="{C9A5A7B5-CDF3-4D2B-8742-8E620CB96216}" srcId="{32632140-D665-4B78-A2EF-5510F44C33F4}" destId="{564EC3A7-8740-4BC5-B2E3-49C3CF64969B}" srcOrd="1" destOrd="0" parTransId="{9C248901-9915-4CDF-99BB-688AD3714AF5}" sibTransId="{5D1BB033-F3CD-4548-831F-187A415628FA}"/>
    <dgm:cxn modelId="{6B4772CF-0646-4562-9E4A-D39DF5149DAB}" type="presOf" srcId="{C4F470AE-0DBD-4F3D-A56D-E0A1C3D2ED3A}" destId="{50CF760D-CD3E-4646-BA0E-110CE44F8E80}" srcOrd="0" destOrd="0" presId="urn:microsoft.com/office/officeart/2005/8/layout/vList2"/>
    <dgm:cxn modelId="{32871CA7-881A-499D-86F7-FD8E6D522691}" type="presOf" srcId="{564EC3A7-8740-4BC5-B2E3-49C3CF64969B}" destId="{878C7337-A886-4554-8A7F-F4FA75B2DCF2}" srcOrd="0" destOrd="0" presId="urn:microsoft.com/office/officeart/2005/8/layout/vList2"/>
    <dgm:cxn modelId="{2EF98B04-9CD0-450D-88DD-668846870F9E}" type="presOf" srcId="{99C2DCD6-FE8D-4036-A287-CC355785882D}" destId="{EBC64DE9-4D7E-441C-AD06-0693EC7A0CD9}" srcOrd="0" destOrd="0" presId="urn:microsoft.com/office/officeart/2005/8/layout/vList2"/>
    <dgm:cxn modelId="{B3F9BE68-2EC9-4405-AFB2-37FE20F756B1}" type="presOf" srcId="{32632140-D665-4B78-A2EF-5510F44C33F4}" destId="{CCFF3D00-E8FC-4A7F-946A-31993482DD1C}" srcOrd="0" destOrd="0" presId="urn:microsoft.com/office/officeart/2005/8/layout/vList2"/>
    <dgm:cxn modelId="{C8239C74-A366-4368-8B01-ED18BFF833DA}" srcId="{32632140-D665-4B78-A2EF-5510F44C33F4}" destId="{99C2DCD6-FE8D-4036-A287-CC355785882D}" srcOrd="0" destOrd="0" parTransId="{ABE8D6A7-8B3E-4C6C-99DB-4FDFF6D14DAF}" sibTransId="{3F3D5C1A-3FED-4E55-86AE-5C03460B73D4}"/>
    <dgm:cxn modelId="{75881901-B733-4167-B933-A78343441725}" type="presParOf" srcId="{CCFF3D00-E8FC-4A7F-946A-31993482DD1C}" destId="{EBC64DE9-4D7E-441C-AD06-0693EC7A0CD9}" srcOrd="0" destOrd="0" presId="urn:microsoft.com/office/officeart/2005/8/layout/vList2"/>
    <dgm:cxn modelId="{A4F62BB9-48B0-429D-BFED-899E1AE7C029}" type="presParOf" srcId="{CCFF3D00-E8FC-4A7F-946A-31993482DD1C}" destId="{9645F411-6B1A-4A93-B67D-D4B96F6BA365}" srcOrd="1" destOrd="0" presId="urn:microsoft.com/office/officeart/2005/8/layout/vList2"/>
    <dgm:cxn modelId="{A2087F59-197C-43B7-9471-8B47B79C8243}" type="presParOf" srcId="{CCFF3D00-E8FC-4A7F-946A-31993482DD1C}" destId="{878C7337-A886-4554-8A7F-F4FA75B2DCF2}" srcOrd="2" destOrd="0" presId="urn:microsoft.com/office/officeart/2005/8/layout/vList2"/>
    <dgm:cxn modelId="{46FB9F90-2768-4654-A9E7-D6DAC6041248}" type="presParOf" srcId="{CCFF3D00-E8FC-4A7F-946A-31993482DD1C}" destId="{D1454A14-69F8-480B-8B31-9214437D15CA}" srcOrd="3" destOrd="0" presId="urn:microsoft.com/office/officeart/2005/8/layout/vList2"/>
    <dgm:cxn modelId="{C0DC7EDF-7454-4ED1-9145-7736FC9E349C}" type="presParOf" srcId="{CCFF3D00-E8FC-4A7F-946A-31993482DD1C}" destId="{1AB5E441-0759-4D18-80BE-D8068CF7347D}" srcOrd="4" destOrd="0" presId="urn:microsoft.com/office/officeart/2005/8/layout/vList2"/>
    <dgm:cxn modelId="{C1D7042F-8E5B-4F5E-8EB3-E0A0EEF09645}" type="presParOf" srcId="{CCFF3D00-E8FC-4A7F-946A-31993482DD1C}" destId="{C6CC3245-C3B9-4B2B-B29B-FCA273A01DDA}" srcOrd="5" destOrd="0" presId="urn:microsoft.com/office/officeart/2005/8/layout/vList2"/>
    <dgm:cxn modelId="{2431F044-582B-47BC-AF43-076F49A60588}" type="presParOf" srcId="{CCFF3D00-E8FC-4A7F-946A-31993482DD1C}" destId="{50CF760D-CD3E-4646-BA0E-110CE44F8E8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C64DE9-4D7E-441C-AD06-0693EC7A0CD9}">
      <dsp:nvSpPr>
        <dsp:cNvPr id="0" name=""/>
        <dsp:cNvSpPr/>
      </dsp:nvSpPr>
      <dsp:spPr>
        <a:xfrm>
          <a:off x="0" y="12456"/>
          <a:ext cx="11844537" cy="1067753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tx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300" b="0" kern="1200" dirty="0" smtClean="0">
              <a:solidFill>
                <a:srgbClr val="002060"/>
              </a:solidFill>
            </a:rPr>
            <a:t>Указ Президента </a:t>
          </a:r>
          <a:r>
            <a:rPr lang="ru-RU" sz="2300" kern="1200" dirty="0" smtClean="0">
              <a:solidFill>
                <a:srgbClr val="002060"/>
              </a:solidFill>
            </a:rPr>
            <a:t>от 07 мая 2012 года № 599 </a:t>
          </a:r>
          <a:br>
            <a:rPr lang="ru-RU" sz="2300" kern="1200" dirty="0" smtClean="0">
              <a:solidFill>
                <a:srgbClr val="002060"/>
              </a:solidFill>
            </a:rPr>
          </a:br>
          <a:r>
            <a:rPr lang="ru-RU" sz="2300" b="1" kern="1200" dirty="0" smtClean="0">
              <a:solidFill>
                <a:srgbClr val="002060"/>
              </a:solidFill>
            </a:rPr>
            <a:t>«О мерах по реализации государственной политики в области образования и науки»</a:t>
          </a:r>
        </a:p>
        <a:p>
          <a:pPr lvl="0" algn="l">
            <a:spcBef>
              <a:spcPct val="0"/>
            </a:spcBef>
            <a:spcAft>
              <a:spcPts val="0"/>
            </a:spcAft>
          </a:pPr>
          <a:endParaRPr lang="ru-RU" sz="2300" b="1" kern="1200" dirty="0">
            <a:solidFill>
              <a:srgbClr val="002060"/>
            </a:solidFill>
          </a:endParaRPr>
        </a:p>
      </dsp:txBody>
      <dsp:txXfrm>
        <a:off x="0" y="12456"/>
        <a:ext cx="11844537" cy="1067753"/>
      </dsp:txXfrm>
    </dsp:sp>
    <dsp:sp modelId="{878C7337-A886-4554-8A7F-F4FA75B2DCF2}">
      <dsp:nvSpPr>
        <dsp:cNvPr id="0" name=""/>
        <dsp:cNvSpPr/>
      </dsp:nvSpPr>
      <dsp:spPr>
        <a:xfrm>
          <a:off x="0" y="1161226"/>
          <a:ext cx="11844537" cy="909603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tx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300" b="1" kern="1200" dirty="0" smtClean="0">
              <a:solidFill>
                <a:srgbClr val="002060"/>
              </a:solidFill>
            </a:rPr>
            <a:t>Концепция развития дополнительного образования</a:t>
          </a:r>
          <a:r>
            <a:rPr lang="ru-RU" sz="2300" kern="1200" dirty="0" smtClean="0">
              <a:solidFill>
                <a:srgbClr val="002060"/>
              </a:solidFill>
            </a:rPr>
            <a:t>, утвержденная распоряжением Правительства РФ от 4 сентября 2014 года № 1726-р</a:t>
          </a:r>
        </a:p>
      </dsp:txBody>
      <dsp:txXfrm>
        <a:off x="0" y="1161226"/>
        <a:ext cx="11844537" cy="909603"/>
      </dsp:txXfrm>
    </dsp:sp>
    <dsp:sp modelId="{734F43D1-E258-4243-A348-5FB39374F095}">
      <dsp:nvSpPr>
        <dsp:cNvPr id="0" name=""/>
        <dsp:cNvSpPr/>
      </dsp:nvSpPr>
      <dsp:spPr>
        <a:xfrm>
          <a:off x="0" y="2145333"/>
          <a:ext cx="11844537" cy="138996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tx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300" b="1" kern="1200" dirty="0" smtClean="0">
              <a:solidFill>
                <a:srgbClr val="002060"/>
              </a:solidFill>
            </a:rPr>
            <a:t>Приоритетный национальный проект «Дополнительное образование»</a:t>
          </a:r>
          <a:r>
            <a:rPr lang="ru-RU" sz="2300" kern="1200" dirty="0" smtClean="0">
              <a:solidFill>
                <a:srgbClr val="002060"/>
              </a:solidFill>
            </a:rPr>
            <a:t>, утвержденный протоколом заседания президиума Совета при Президенте Российской Федерации по стратегическому развитию и приоритетным проектам от 30 ноября 2016 года № 11  </a:t>
          </a:r>
        </a:p>
      </dsp:txBody>
      <dsp:txXfrm>
        <a:off x="0" y="2145333"/>
        <a:ext cx="11844537" cy="1389960"/>
      </dsp:txXfrm>
    </dsp:sp>
    <dsp:sp modelId="{1AB5E441-0759-4D18-80BE-D8068CF7347D}">
      <dsp:nvSpPr>
        <dsp:cNvPr id="0" name=""/>
        <dsp:cNvSpPr/>
      </dsp:nvSpPr>
      <dsp:spPr>
        <a:xfrm>
          <a:off x="0" y="3613053"/>
          <a:ext cx="11844537" cy="943171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tx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kern="1200" dirty="0" smtClean="0">
              <a:solidFill>
                <a:srgbClr val="002060"/>
              </a:solidFill>
            </a:rPr>
            <a:t>Указ президента РФ </a:t>
          </a:r>
          <a:r>
            <a:rPr lang="ru-RU" sz="2300" kern="1200" dirty="0" smtClean="0">
              <a:solidFill>
                <a:srgbClr val="002060"/>
              </a:solidFill>
            </a:rPr>
            <a:t>от 7 мая 2018 года № 204 </a:t>
          </a:r>
          <a:r>
            <a:rPr lang="ru-RU" sz="2300" b="1" kern="1200" dirty="0" smtClean="0">
              <a:solidFill>
                <a:srgbClr val="002060"/>
              </a:solidFill>
            </a:rPr>
            <a:t>«О национальных целях и стратегических задачах развития Российской Федерации на период до 2024 года»</a:t>
          </a:r>
          <a:endParaRPr lang="ru-RU" sz="2300" kern="1200" dirty="0">
            <a:solidFill>
              <a:srgbClr val="002060"/>
            </a:solidFill>
          </a:endParaRPr>
        </a:p>
      </dsp:txBody>
      <dsp:txXfrm>
        <a:off x="0" y="3613053"/>
        <a:ext cx="11844537" cy="943171"/>
      </dsp:txXfrm>
    </dsp:sp>
    <dsp:sp modelId="{50CF760D-CD3E-4646-BA0E-110CE44F8E80}">
      <dsp:nvSpPr>
        <dsp:cNvPr id="0" name=""/>
        <dsp:cNvSpPr/>
      </dsp:nvSpPr>
      <dsp:spPr>
        <a:xfrm>
          <a:off x="0" y="4646441"/>
          <a:ext cx="11844537" cy="555872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tx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rgbClr val="002060"/>
              </a:solidFill>
            </a:rPr>
            <a:t>Федеральный проект «Успех каждого ребенка» национального проекта «Образование»</a:t>
          </a:r>
          <a:endParaRPr lang="ru-RU" sz="2300" b="1" kern="1200" dirty="0">
            <a:solidFill>
              <a:srgbClr val="002060"/>
            </a:solidFill>
          </a:endParaRPr>
        </a:p>
      </dsp:txBody>
      <dsp:txXfrm>
        <a:off x="0" y="4646441"/>
        <a:ext cx="11844537" cy="55587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C64DE9-4D7E-441C-AD06-0693EC7A0CD9}">
      <dsp:nvSpPr>
        <dsp:cNvPr id="0" name=""/>
        <dsp:cNvSpPr/>
      </dsp:nvSpPr>
      <dsp:spPr>
        <a:xfrm>
          <a:off x="0" y="0"/>
          <a:ext cx="6737761" cy="90563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err="1" smtClean="0">
              <a:solidFill>
                <a:srgbClr val="002060"/>
              </a:solidFill>
            </a:rPr>
            <a:t>Разноуровневые</a:t>
          </a:r>
          <a:r>
            <a:rPr lang="ru-RU" sz="2400" b="1" kern="1200" dirty="0" smtClean="0">
              <a:solidFill>
                <a:srgbClr val="002060"/>
              </a:solidFill>
            </a:rPr>
            <a:t> дополнительные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общеобразовательные программы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0" y="0"/>
        <a:ext cx="6737761" cy="905630"/>
      </dsp:txXfrm>
    </dsp:sp>
    <dsp:sp modelId="{878C7337-A886-4554-8A7F-F4FA75B2DCF2}">
      <dsp:nvSpPr>
        <dsp:cNvPr id="0" name=""/>
        <dsp:cNvSpPr/>
      </dsp:nvSpPr>
      <dsp:spPr>
        <a:xfrm>
          <a:off x="0" y="1059006"/>
          <a:ext cx="6737761" cy="1020953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Сетевое взаимодействие</a:t>
          </a:r>
        </a:p>
      </dsp:txBody>
      <dsp:txXfrm>
        <a:off x="0" y="1059006"/>
        <a:ext cx="6737761" cy="1020953"/>
      </dsp:txXfrm>
    </dsp:sp>
    <dsp:sp modelId="{1AB5E441-0759-4D18-80BE-D8068CF7347D}">
      <dsp:nvSpPr>
        <dsp:cNvPr id="0" name=""/>
        <dsp:cNvSpPr/>
      </dsp:nvSpPr>
      <dsp:spPr>
        <a:xfrm>
          <a:off x="0" y="2239369"/>
          <a:ext cx="6737761" cy="76890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Дистанционное обучение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0" y="2239369"/>
        <a:ext cx="6737761" cy="768900"/>
      </dsp:txXfrm>
    </dsp:sp>
    <dsp:sp modelId="{50CF760D-CD3E-4646-BA0E-110CE44F8E80}">
      <dsp:nvSpPr>
        <dsp:cNvPr id="0" name=""/>
        <dsp:cNvSpPr/>
      </dsp:nvSpPr>
      <dsp:spPr>
        <a:xfrm>
          <a:off x="0" y="3151998"/>
          <a:ext cx="6737761" cy="97344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Просвещение родителей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в области дополнительного образования 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0" y="3151998"/>
        <a:ext cx="6737761" cy="973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0.76048</cdr:y>
    </cdr:from>
    <cdr:to>
      <cdr:x>1</cdr:x>
      <cdr:y>0.84942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0" y="3341914"/>
          <a:ext cx="8928000" cy="3908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94707-FA19-4264-8D7B-2389AC941F53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197F9-3BE8-4517-9AB9-DADED7BBEC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5831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7CF214-498A-164D-8CF9-FF84482AD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5F214C4-9B17-8545-8365-9396A6D91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0E881B6-7A73-BA4D-AE57-FFEB28FA1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D669-8B47-3046-B45E-2F8B7275DD14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579ED86-24D1-8E4D-B399-A5E1385F5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A371456-9BF6-0A4E-8B12-42D140A3C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AA28E-4B32-D846-9457-8C125F4A78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1360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F88A8A-B1B5-184C-B330-41B695E34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889D73E-86AA-2940-B8A8-A71A0ECF7A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9C63E7A-30BD-C546-AB2A-6F0DC8037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D669-8B47-3046-B45E-2F8B7275DD14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D842843-6C9C-A142-B339-801ACE739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7DDA23D-BCE0-7740-9AEE-F695ED6A7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AA28E-4B32-D846-9457-8C125F4A78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0418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DAA13B1C-7225-9045-9047-BDF36B8B22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FF81012-F680-5B4C-AC08-C0733B688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85093F2-B3CC-5543-89A1-A77DFCF3E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D669-8B47-3046-B45E-2F8B7275DD14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FE6D9EE-614A-FD46-B09E-2B4DF737F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D11164C-6EC3-2441-81A8-7446A05A3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AA28E-4B32-D846-9457-8C125F4A78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5981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2946E1-5F6E-504A-9D97-D571B4921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8952005-53A4-3148-8EC2-DC4DB9B69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0B4DC89-2E29-9949-A266-4B447151B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D669-8B47-3046-B45E-2F8B7275DD14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A59719A-7E58-4B45-8735-25A64C329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45ABC59-524F-4248-B82D-7ED549949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AA28E-4B32-D846-9457-8C125F4A78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4468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1D1D48-866F-C445-9BD9-D5BE91209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5D1DB60-F170-D543-BAA4-0E23E40C0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C9B5983-57F6-2A46-BD4C-8473ED9EB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D669-8B47-3046-B45E-2F8B7275DD14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FA61339-60A3-D04C-BEE8-74B12CFD8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BE40D1C-1319-9A4D-921D-782824E19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AA28E-4B32-D846-9457-8C125F4A78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309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614974-FE4E-A14A-BC75-EA79C6CE1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02B4C53-9757-E044-83C0-54BDE6FC65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DF816AA-60C3-C14D-8816-5938F6619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1ECEA5F-1C40-6D4F-A1AE-7B104DDF1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D669-8B47-3046-B45E-2F8B7275DD14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1B7F19B-DE7F-7A4E-B777-87FFD93C0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AB5002E-E52E-B748-A01F-2B26AA259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AA28E-4B32-D846-9457-8C125F4A78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9296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ABF314-39AB-E248-8452-F9902A70D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2BB464E-F9D2-9D44-9024-0309CD5B1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6F4AF20-3F53-A747-836A-2709A0B3CB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80FCE47-05E7-614C-88DA-F0074ED8B4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65AC9A7-4712-664F-B88A-0300029500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41AB5DC-5172-A64F-9F1A-4E1ECD61F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D669-8B47-3046-B45E-2F8B7275DD14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9162C20-1F8A-A240-86E1-A49D9794E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73A94FB-82A9-4947-90BD-6E81C0057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AA28E-4B32-D846-9457-8C125F4A78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4214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6206F7-E401-9942-BCE6-F2B0F5A37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B64E3EF-0C7D-C94F-8005-F181243C2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D669-8B47-3046-B45E-2F8B7275DD14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E12E56E-05B3-EA41-9E4E-E95F77904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F9A64C4-0D2F-7042-B55F-0EDFE56C8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AA28E-4B32-D846-9457-8C125F4A78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0440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6E03DE9-37D8-924F-B136-822BBB980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D669-8B47-3046-B45E-2F8B7275DD14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9DB4FF3-1883-3749-BC00-83EB8DF97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6116C64-07F5-A147-8228-354D6B605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AA28E-4B32-D846-9457-8C125F4A78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2542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DC3172-BBDA-084F-AC7D-A03013424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0B8F840-F376-584F-8A21-C1B617663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E67BE2F-65F3-444A-868C-24470C8A6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A3F9604-F344-194D-91A6-ED757753B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D669-8B47-3046-B45E-2F8B7275DD14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89A5BBD-821B-9046-BA41-615FAB54A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ED2549E-869D-3C41-A89D-8DF73D652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AA28E-4B32-D846-9457-8C125F4A78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1195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9D3E77-4F22-B94A-B35A-4194C2E61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4DA686F-C02C-7443-868C-3CF64BB195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1D374F2-A327-C941-AF1A-94E236C27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AD215D7-C009-2444-B638-425751BAF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D669-8B47-3046-B45E-2F8B7275DD14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7CA94C0-21FA-0848-A5F3-A3C776F8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DED5FD3-3563-594C-A222-14083F74E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AA28E-4B32-D846-9457-8C125F4A78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1180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BACC04-8D09-4A4E-8964-162F6F75B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E6A557E-E6F9-404A-AD70-56D56B475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CFCEB75-2A76-1B4D-AC83-F9638A07F8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1D669-8B47-3046-B45E-2F8B7275DD14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62A0AE7-B55A-3146-9C8C-FE48079B84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F241FDB-A94D-FB41-B394-6EC1B9D75A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AA28E-4B32-D846-9457-8C125F4A78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7276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image" Target="../media/image4.png"/><Relationship Id="rId9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png"/><Relationship Id="rId7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10" Type="http://schemas.openxmlformats.org/officeDocument/2006/relationships/image" Target="../media/image12.png"/><Relationship Id="rId4" Type="http://schemas.openxmlformats.org/officeDocument/2006/relationships/hyperlink" Target="https://dop29.ru/" TargetMode="Externa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microsoft.com/office/2007/relationships/hdphoto" Target="../media/hdphoto3.wdp"/><Relationship Id="rId18" Type="http://schemas.openxmlformats.org/officeDocument/2006/relationships/image" Target="../media/image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5.jpeg"/><Relationship Id="rId17" Type="http://schemas.openxmlformats.org/officeDocument/2006/relationships/image" Target="../media/image2.svg"/><Relationship Id="rId2" Type="http://schemas.openxmlformats.org/officeDocument/2006/relationships/image" Target="../media/image2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microsoft.com/office/2007/relationships/hdphoto" Target="../media/hdphoto2.wdp"/><Relationship Id="rId5" Type="http://schemas.openxmlformats.org/officeDocument/2006/relationships/diagramQuickStyle" Target="../diagrams/quickStyle2.xml"/><Relationship Id="rId15" Type="http://schemas.microsoft.com/office/2007/relationships/hdphoto" Target="../media/hdphoto4.wdp"/><Relationship Id="rId10" Type="http://schemas.openxmlformats.org/officeDocument/2006/relationships/image" Target="../media/image14.jpeg"/><Relationship Id="rId4" Type="http://schemas.openxmlformats.org/officeDocument/2006/relationships/diagramLayout" Target="../diagrams/layout2.xml"/><Relationship Id="rId9" Type="http://schemas.microsoft.com/office/2007/relationships/hdphoto" Target="../media/hdphoto1.wdp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.png"/><Relationship Id="rId10" Type="http://schemas.openxmlformats.org/officeDocument/2006/relationships/image" Target="../media/image21.jpeg"/><Relationship Id="rId4" Type="http://schemas.openxmlformats.org/officeDocument/2006/relationships/image" Target="../media/image2.sv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91" y="1669278"/>
            <a:ext cx="10227076" cy="3381375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990000"/>
                </a:solidFill>
                <a:latin typeface="+mn-lt"/>
              </a:rPr>
              <a:t>Дополнительное образование детей </a:t>
            </a:r>
            <a:r>
              <a:rPr lang="ru-RU" sz="3600" b="1" dirty="0" smtClean="0">
                <a:solidFill>
                  <a:srgbClr val="990000"/>
                </a:solidFill>
                <a:latin typeface="+mn-lt"/>
              </a:rPr>
              <a:t/>
            </a:r>
            <a:br>
              <a:rPr lang="ru-RU" sz="3600" b="1" dirty="0" smtClean="0">
                <a:solidFill>
                  <a:srgbClr val="990000"/>
                </a:solidFill>
                <a:latin typeface="+mn-lt"/>
              </a:rPr>
            </a:br>
            <a:r>
              <a:rPr lang="ru-RU" sz="3600" b="1" dirty="0" smtClean="0">
                <a:solidFill>
                  <a:srgbClr val="990000"/>
                </a:solidFill>
                <a:latin typeface="+mn-lt"/>
              </a:rPr>
              <a:t>в </a:t>
            </a:r>
            <a:r>
              <a:rPr lang="ru-RU" sz="3600" b="1" dirty="0">
                <a:solidFill>
                  <a:srgbClr val="990000"/>
                </a:solidFill>
                <a:latin typeface="+mn-lt"/>
              </a:rPr>
              <a:t>Архангельской области: </a:t>
            </a:r>
            <a:br>
              <a:rPr lang="ru-RU" sz="3600" b="1" dirty="0">
                <a:solidFill>
                  <a:srgbClr val="990000"/>
                </a:solidFill>
                <a:latin typeface="+mn-lt"/>
              </a:rPr>
            </a:br>
            <a:r>
              <a:rPr lang="ru-RU" sz="3600" b="1" dirty="0">
                <a:solidFill>
                  <a:srgbClr val="990000"/>
                </a:solidFill>
                <a:latin typeface="+mn-lt"/>
              </a:rPr>
              <a:t>задачи, проблемы, перспективы. </a:t>
            </a:r>
            <a:br>
              <a:rPr lang="ru-RU" sz="3600" b="1" dirty="0">
                <a:solidFill>
                  <a:srgbClr val="990000"/>
                </a:solidFill>
                <a:latin typeface="+mn-lt"/>
              </a:rPr>
            </a:br>
            <a:r>
              <a:rPr lang="ru-RU" sz="3600" b="1" dirty="0">
                <a:solidFill>
                  <a:srgbClr val="990000"/>
                </a:solidFill>
                <a:latin typeface="+mn-lt"/>
              </a:rPr>
              <a:t>Практика введения персонифицированного учета в учреждениях дополнительного образования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2142" y="295357"/>
            <a:ext cx="64801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6658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F19B9251-72B5-354B-8333-5F60C9E97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2018" y="392095"/>
            <a:ext cx="710649" cy="710649"/>
          </a:xfrm>
          <a:prstGeom prst="rect">
            <a:avLst/>
          </a:prstGeom>
        </p:spPr>
      </p:pic>
      <p:sp>
        <p:nvSpPr>
          <p:cNvPr id="36" name="Прямоугольник с одним вырезанным углом 35">
            <a:extLst>
              <a:ext uri="{FF2B5EF4-FFF2-40B4-BE49-F238E27FC236}">
                <a16:creationId xmlns:a16="http://schemas.microsoft.com/office/drawing/2014/main" xmlns="" id="{CF52742F-F7CC-8F45-B5A6-F2FF68CF85F5}"/>
              </a:ext>
            </a:extLst>
          </p:cNvPr>
          <p:cNvSpPr/>
          <p:nvPr/>
        </p:nvSpPr>
        <p:spPr>
          <a:xfrm rot="10800000">
            <a:off x="3812057" y="35833"/>
            <a:ext cx="8363009" cy="1410755"/>
          </a:xfrm>
          <a:prstGeom prst="snip1Rect">
            <a:avLst>
              <a:gd name="adj" fmla="val 50000"/>
            </a:avLst>
          </a:prstGeom>
          <a:solidFill>
            <a:srgbClr val="004C9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с одним вырезанным углом 36">
            <a:extLst>
              <a:ext uri="{FF2B5EF4-FFF2-40B4-BE49-F238E27FC236}">
                <a16:creationId xmlns:a16="http://schemas.microsoft.com/office/drawing/2014/main" xmlns="" id="{95785393-A0F0-7C48-8678-21C0D6CAFDD7}"/>
              </a:ext>
            </a:extLst>
          </p:cNvPr>
          <p:cNvSpPr/>
          <p:nvPr/>
        </p:nvSpPr>
        <p:spPr>
          <a:xfrm rot="10800000">
            <a:off x="3895183" y="35829"/>
            <a:ext cx="8279883" cy="1253549"/>
          </a:xfrm>
          <a:prstGeom prst="snip1Rect">
            <a:avLst>
              <a:gd name="adj" fmla="val 50000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dirty="0"/>
          </a:p>
        </p:txBody>
      </p:sp>
      <p:graphicFrame>
        <p:nvGraphicFramePr>
          <p:cNvPr id="26" name="Объект 2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64754150"/>
              </p:ext>
            </p:extLst>
          </p:nvPr>
        </p:nvGraphicFramePr>
        <p:xfrm>
          <a:off x="178130" y="1509204"/>
          <a:ext cx="11844537" cy="5202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5" name="Заголовок 1">
            <a:extLst>
              <a:ext uri="{FF2B5EF4-FFF2-40B4-BE49-F238E27FC236}">
                <a16:creationId xmlns:a16="http://schemas.microsoft.com/office/drawing/2014/main" xmlns="" id="{3CBC4026-8D8A-4F4C-AEF3-DA4EED212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748" y="290750"/>
            <a:ext cx="7521919" cy="74370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4C97"/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  <a:t>Приоритеты государственной политики </a:t>
            </a:r>
            <a:br>
              <a:rPr lang="ru-RU" sz="2800" b="1" dirty="0" smtClean="0">
                <a:solidFill>
                  <a:srgbClr val="004C97"/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</a:br>
            <a:r>
              <a:rPr lang="ru-RU" sz="2800" b="1" dirty="0" smtClean="0">
                <a:solidFill>
                  <a:srgbClr val="004C97"/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  <a:t>в сфере дополнительного образования детей</a:t>
            </a:r>
            <a:endParaRPr lang="ru-RU" sz="2800" b="1" dirty="0">
              <a:solidFill>
                <a:srgbClr val="004C97"/>
              </a:solidFill>
              <a:latin typeface="+mn-lt"/>
              <a:ea typeface="Hiragino Sans W4" panose="020B0400000000000000" pitchFamily="34" charset="-128"/>
              <a:cs typeface="Gurmukhi Sangam MN" pitchFamily="2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8" cstate="print"/>
          <a:srcRect l="25332" r="27559"/>
          <a:stretch/>
        </p:blipFill>
        <p:spPr bwMode="auto">
          <a:xfrm>
            <a:off x="498764" y="222097"/>
            <a:ext cx="2937164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8355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F19B9251-72B5-354B-8333-5F60C9E97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2018" y="392095"/>
            <a:ext cx="710649" cy="710649"/>
          </a:xfrm>
          <a:prstGeom prst="rect">
            <a:avLst/>
          </a:prstGeom>
        </p:spPr>
      </p:pic>
      <p:sp>
        <p:nvSpPr>
          <p:cNvPr id="36" name="Прямоугольник с одним вырезанным углом 35">
            <a:extLst>
              <a:ext uri="{FF2B5EF4-FFF2-40B4-BE49-F238E27FC236}">
                <a16:creationId xmlns:a16="http://schemas.microsoft.com/office/drawing/2014/main" xmlns="" id="{CF52742F-F7CC-8F45-B5A6-F2FF68CF85F5}"/>
              </a:ext>
            </a:extLst>
          </p:cNvPr>
          <p:cNvSpPr/>
          <p:nvPr/>
        </p:nvSpPr>
        <p:spPr>
          <a:xfrm rot="10800000">
            <a:off x="3727395" y="50802"/>
            <a:ext cx="8363009" cy="1253549"/>
          </a:xfrm>
          <a:prstGeom prst="snip1Rect">
            <a:avLst>
              <a:gd name="adj" fmla="val 50000"/>
            </a:avLst>
          </a:prstGeom>
          <a:solidFill>
            <a:srgbClr val="004C9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с одним вырезанным углом 36">
            <a:extLst>
              <a:ext uri="{FF2B5EF4-FFF2-40B4-BE49-F238E27FC236}">
                <a16:creationId xmlns:a16="http://schemas.microsoft.com/office/drawing/2014/main" xmlns="" id="{95785393-A0F0-7C48-8678-21C0D6CAFDD7}"/>
              </a:ext>
            </a:extLst>
          </p:cNvPr>
          <p:cNvSpPr/>
          <p:nvPr/>
        </p:nvSpPr>
        <p:spPr>
          <a:xfrm rot="10800000">
            <a:off x="3812059" y="11501"/>
            <a:ext cx="8363009" cy="1253549"/>
          </a:xfrm>
          <a:prstGeom prst="snip1Rect">
            <a:avLst>
              <a:gd name="adj" fmla="val 50000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BC4026-8D8A-4F4C-AEF3-DA4EED212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7912" y="258569"/>
            <a:ext cx="4693389" cy="74370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4C97"/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  <a:t>Федеральный проект </a:t>
            </a:r>
            <a:br>
              <a:rPr lang="ru-RU" sz="2800" b="1" dirty="0">
                <a:solidFill>
                  <a:srgbClr val="004C97"/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</a:br>
            <a:r>
              <a:rPr lang="ru-RU" sz="2800" b="1" dirty="0">
                <a:solidFill>
                  <a:srgbClr val="004C97"/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  <a:t>«Успех каждого ребенка»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66DE755D-42E4-CB40-A6D9-95A778346CF5}"/>
              </a:ext>
            </a:extLst>
          </p:cNvPr>
          <p:cNvSpPr/>
          <p:nvPr/>
        </p:nvSpPr>
        <p:spPr>
          <a:xfrm>
            <a:off x="2441360" y="2445512"/>
            <a:ext cx="7732450" cy="731117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990000"/>
                </a:solidFill>
              </a:rPr>
              <a:t>Целевая </a:t>
            </a:r>
            <a:r>
              <a:rPr lang="ru-RU" sz="2000" b="1" dirty="0">
                <a:solidFill>
                  <a:srgbClr val="990000"/>
                </a:solidFill>
              </a:rPr>
              <a:t>модель </a:t>
            </a:r>
            <a:r>
              <a:rPr lang="ru-RU" sz="2000" b="1" dirty="0" smtClean="0">
                <a:solidFill>
                  <a:srgbClr val="990000"/>
                </a:solidFill>
              </a:rPr>
              <a:t>развития региональных </a:t>
            </a:r>
            <a:r>
              <a:rPr lang="ru-RU" sz="2000" b="1" dirty="0">
                <a:solidFill>
                  <a:srgbClr val="990000"/>
                </a:solidFill>
              </a:rPr>
              <a:t>систем </a:t>
            </a:r>
            <a:endParaRPr lang="ru-RU" sz="2000" b="1" dirty="0" smtClean="0">
              <a:solidFill>
                <a:srgbClr val="99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990000"/>
                </a:solidFill>
              </a:rPr>
              <a:t>дополнительного образования детей</a:t>
            </a:r>
            <a:endParaRPr lang="ru-RU" sz="2000" b="1" dirty="0">
              <a:solidFill>
                <a:srgbClr val="990000"/>
              </a:solidFill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EAA43A54-DCF9-3D4C-9E2F-6FB1112D4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042" y="3804159"/>
            <a:ext cx="938769" cy="73515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B924FE90-8C03-B34D-BDE4-C5F33FCCE5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010" y="4976636"/>
            <a:ext cx="938769" cy="968843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5132FEB0-38BB-1347-8EFA-8FEEF1371BE1}"/>
              </a:ext>
            </a:extLst>
          </p:cNvPr>
          <p:cNvSpPr/>
          <p:nvPr/>
        </p:nvSpPr>
        <p:spPr>
          <a:xfrm>
            <a:off x="1443683" y="1487094"/>
            <a:ext cx="5687551" cy="731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Средства федерального бюджета – </a:t>
            </a:r>
            <a:r>
              <a:rPr lang="ru-RU" b="1" dirty="0" smtClean="0">
                <a:solidFill>
                  <a:srgbClr val="990000"/>
                </a:solidFill>
              </a:rPr>
              <a:t>14 216,0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тыс. руб.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Средства областного бюджета – </a:t>
            </a:r>
            <a:r>
              <a:rPr lang="ru-RU" b="1" dirty="0">
                <a:solidFill>
                  <a:srgbClr val="990000"/>
                </a:solidFill>
              </a:rPr>
              <a:t>1 090,1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тыс. руб.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2274025" y="324409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1CCC1FC9-D0EE-8140-AD1C-BC8992C6D653}"/>
              </a:ext>
            </a:extLst>
          </p:cNvPr>
          <p:cNvSpPr/>
          <p:nvPr/>
        </p:nvSpPr>
        <p:spPr>
          <a:xfrm>
            <a:off x="1943100" y="3789801"/>
            <a:ext cx="2009775" cy="87209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Региональный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модельный </a:t>
            </a:r>
            <a:r>
              <a:rPr lang="ru-RU" sz="2000" b="1" dirty="0">
                <a:solidFill>
                  <a:srgbClr val="002060"/>
                </a:solidFill>
              </a:rPr>
              <a:t>центр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A8EB1A28-9722-664F-A6F4-45A06229908C}"/>
              </a:ext>
            </a:extLst>
          </p:cNvPr>
          <p:cNvSpPr/>
          <p:nvPr/>
        </p:nvSpPr>
        <p:spPr>
          <a:xfrm>
            <a:off x="1862811" y="5071970"/>
            <a:ext cx="2075416" cy="87209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Опорные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муниципальные </a:t>
            </a:r>
            <a:r>
              <a:rPr lang="ru-RU" sz="2000" b="1" dirty="0">
                <a:solidFill>
                  <a:srgbClr val="002060"/>
                </a:solidFill>
              </a:rPr>
              <a:t>центры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0AF203D8-7C29-7A47-B1FB-70C355AECD9A}"/>
              </a:ext>
            </a:extLst>
          </p:cNvPr>
          <p:cNvSpPr/>
          <p:nvPr/>
        </p:nvSpPr>
        <p:spPr>
          <a:xfrm>
            <a:off x="4705858" y="3647193"/>
            <a:ext cx="3108522" cy="132944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2000" b="1" dirty="0">
                <a:solidFill>
                  <a:srgbClr val="002060"/>
                </a:solidFill>
              </a:rPr>
              <a:t>Персонифицированное финансирование дополнительного образования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0AC8B69E-9C32-5D43-90D5-69015E2E2572}"/>
              </a:ext>
            </a:extLst>
          </p:cNvPr>
          <p:cNvSpPr/>
          <p:nvPr/>
        </p:nvSpPr>
        <p:spPr>
          <a:xfrm>
            <a:off x="8630021" y="3647194"/>
            <a:ext cx="3108522" cy="119756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2000" b="1" dirty="0">
                <a:solidFill>
                  <a:srgbClr val="002060"/>
                </a:solidFill>
              </a:rPr>
              <a:t>Региональный навигатор дополнительного образования</a:t>
            </a:r>
          </a:p>
        </p:txBody>
      </p: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xmlns="" id="{9AAC8658-08F7-0541-9A67-C0830DC728EE}"/>
              </a:ext>
            </a:extLst>
          </p:cNvPr>
          <p:cNvCxnSpPr>
            <a:cxnSpLocks/>
          </p:cNvCxnSpPr>
          <p:nvPr/>
        </p:nvCxnSpPr>
        <p:spPr>
          <a:xfrm>
            <a:off x="2900519" y="4674761"/>
            <a:ext cx="2" cy="3399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2876863" y="3240173"/>
            <a:ext cx="7790198" cy="39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>
            <a:off x="2876863" y="3244099"/>
            <a:ext cx="1226" cy="5457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6260119" y="3244099"/>
            <a:ext cx="0" cy="4070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10667061" y="3231624"/>
            <a:ext cx="0" cy="4155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F6BCD8A9-4D22-3F47-A13D-9BA99A6D03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7266" y="1962537"/>
            <a:ext cx="801949" cy="801949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6962552C-6B20-5B44-8FEE-70749974CC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9649" y="4118531"/>
            <a:ext cx="685292" cy="68529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9A08EDE1-158C-1C4D-8CF4-60F84D1926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72361" y="4246863"/>
            <a:ext cx="584905" cy="58490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705858" y="5315324"/>
            <a:ext cx="6661727" cy="9233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990000"/>
                </a:solidFill>
              </a:rPr>
              <a:t>Обеспечение равного доступа к современным дополнительным общеобразовательным программам детей, </a:t>
            </a:r>
            <a:endParaRPr lang="ru-RU" b="1" dirty="0" smtClean="0">
              <a:solidFill>
                <a:srgbClr val="990000"/>
              </a:solidFill>
            </a:endParaRPr>
          </a:p>
          <a:p>
            <a:pPr algn="ctr"/>
            <a:r>
              <a:rPr lang="ru-RU" b="1" dirty="0" smtClean="0">
                <a:solidFill>
                  <a:srgbClr val="990000"/>
                </a:solidFill>
              </a:rPr>
              <a:t>в </a:t>
            </a:r>
            <a:r>
              <a:rPr lang="ru-RU" b="1" dirty="0">
                <a:solidFill>
                  <a:srgbClr val="990000"/>
                </a:solidFill>
              </a:rPr>
              <a:t>том числе из сельской местности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C3E0A58-E009-2841-B88E-4A36FE4290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287459" y="281453"/>
            <a:ext cx="3152028" cy="807227"/>
          </a:xfrm>
          <a:prstGeom prst="rect">
            <a:avLst/>
          </a:prstGeom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 rotWithShape="1">
          <a:blip r:embed="rId10" cstate="print"/>
          <a:srcRect l="25332" r="27559"/>
          <a:stretch/>
        </p:blipFill>
        <p:spPr bwMode="auto">
          <a:xfrm>
            <a:off x="498764" y="222097"/>
            <a:ext cx="2937164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3485" y="1617321"/>
            <a:ext cx="1053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2020 г.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515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F19B9251-72B5-354B-8333-5F60C9E97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2018" y="392095"/>
            <a:ext cx="710649" cy="710649"/>
          </a:xfrm>
          <a:prstGeom prst="rect">
            <a:avLst/>
          </a:prstGeom>
        </p:spPr>
      </p:pic>
      <p:sp>
        <p:nvSpPr>
          <p:cNvPr id="36" name="Прямоугольник с одним вырезанным углом 35">
            <a:extLst>
              <a:ext uri="{FF2B5EF4-FFF2-40B4-BE49-F238E27FC236}">
                <a16:creationId xmlns:a16="http://schemas.microsoft.com/office/drawing/2014/main" xmlns="" id="{CF52742F-F7CC-8F45-B5A6-F2FF68CF85F5}"/>
              </a:ext>
            </a:extLst>
          </p:cNvPr>
          <p:cNvSpPr/>
          <p:nvPr/>
        </p:nvSpPr>
        <p:spPr>
          <a:xfrm rot="10800000">
            <a:off x="3812057" y="35833"/>
            <a:ext cx="8363009" cy="1410755"/>
          </a:xfrm>
          <a:prstGeom prst="snip1Rect">
            <a:avLst>
              <a:gd name="adj" fmla="val 50000"/>
            </a:avLst>
          </a:prstGeom>
          <a:solidFill>
            <a:srgbClr val="004C9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с одним вырезанным углом 36">
            <a:extLst>
              <a:ext uri="{FF2B5EF4-FFF2-40B4-BE49-F238E27FC236}">
                <a16:creationId xmlns:a16="http://schemas.microsoft.com/office/drawing/2014/main" xmlns="" id="{95785393-A0F0-7C48-8678-21C0D6CAFDD7}"/>
              </a:ext>
            </a:extLst>
          </p:cNvPr>
          <p:cNvSpPr/>
          <p:nvPr/>
        </p:nvSpPr>
        <p:spPr>
          <a:xfrm rot="10800000">
            <a:off x="3895183" y="35829"/>
            <a:ext cx="8279883" cy="1253549"/>
          </a:xfrm>
          <a:prstGeom prst="snip1Rect">
            <a:avLst>
              <a:gd name="adj" fmla="val 50000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579" y="1645641"/>
            <a:ext cx="4762423" cy="2897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15468" y="4743930"/>
            <a:ext cx="50113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5C0000"/>
                </a:solidFill>
                <a:latin typeface="Arial Narrow" pitchFamily="34" charset="0"/>
              </a:rPr>
              <a:t>Государственная информационная система дополнительного образования </a:t>
            </a:r>
          </a:p>
          <a:p>
            <a:pPr algn="ctr"/>
            <a:r>
              <a:rPr lang="ru-RU" sz="1600" b="1" dirty="0" smtClean="0">
                <a:solidFill>
                  <a:srgbClr val="5C0000"/>
                </a:solidFill>
                <a:latin typeface="Arial Narrow" pitchFamily="34" charset="0"/>
              </a:rPr>
              <a:t>Архангельской области</a:t>
            </a:r>
          </a:p>
          <a:p>
            <a:pPr algn="ctr"/>
            <a:r>
              <a:rPr lang="ru-RU" sz="1600" b="1" dirty="0" smtClean="0">
                <a:solidFill>
                  <a:srgbClr val="5C0000"/>
                </a:solidFill>
                <a:latin typeface="Arial Narrow" pitchFamily="34" charset="0"/>
              </a:rPr>
              <a:t> «Навигатор дополнительного образования»</a:t>
            </a:r>
            <a:endParaRPr lang="ru-RU" sz="1600" b="1" dirty="0">
              <a:solidFill>
                <a:srgbClr val="5C0000"/>
              </a:solidFill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64338" y="6022254"/>
            <a:ext cx="35060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ru-RU" sz="36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://dop29.ru/</a:t>
            </a:r>
            <a:endParaRPr lang="ru-RU" sz="3600" b="1" u="sng" dirty="0">
              <a:solidFill>
                <a:srgbClr val="FF0000"/>
              </a:solidFill>
            </a:endParaRP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 rotWithShape="1">
          <a:blip r:embed="rId5" cstate="print"/>
          <a:srcRect l="25332" r="27559"/>
          <a:stretch/>
        </p:blipFill>
        <p:spPr bwMode="auto">
          <a:xfrm>
            <a:off x="498764" y="222097"/>
            <a:ext cx="2937164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3CBC4026-8D8A-4F4C-AEF3-DA4EED212225}"/>
              </a:ext>
            </a:extLst>
          </p:cNvPr>
          <p:cNvSpPr txBox="1">
            <a:spLocks/>
          </p:cNvSpPr>
          <p:nvPr/>
        </p:nvSpPr>
        <p:spPr>
          <a:xfrm>
            <a:off x="7227912" y="258569"/>
            <a:ext cx="4693389" cy="7437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smtClean="0">
                <a:solidFill>
                  <a:srgbClr val="004C97"/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  <a:t>Федеральный проект </a:t>
            </a:r>
            <a:br>
              <a:rPr lang="ru-RU" sz="2800" b="1" smtClean="0">
                <a:solidFill>
                  <a:srgbClr val="004C97"/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</a:br>
            <a:r>
              <a:rPr lang="ru-RU" sz="2800" b="1" smtClean="0">
                <a:solidFill>
                  <a:srgbClr val="004C97"/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  <a:t>«Успех каждого ребенка»</a:t>
            </a:r>
            <a:endParaRPr lang="ru-RU" sz="2800" b="1" dirty="0">
              <a:solidFill>
                <a:srgbClr val="004C97"/>
              </a:solidFill>
              <a:latin typeface="+mn-lt"/>
              <a:ea typeface="Hiragino Sans W4" panose="020B0400000000000000" pitchFamily="34" charset="-128"/>
              <a:cs typeface="Gurmukhi Sangam MN" pitchFamily="2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3C3E0A58-E009-2841-B88E-4A36FE4290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287459" y="281453"/>
            <a:ext cx="3152028" cy="80722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42843" y="1535000"/>
            <a:ext cx="4698154" cy="292141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37682" y="4456412"/>
            <a:ext cx="3184985" cy="230375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72" r="4344"/>
          <a:stretch/>
        </p:blipFill>
        <p:spPr>
          <a:xfrm>
            <a:off x="5763840" y="4542823"/>
            <a:ext cx="2847499" cy="225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052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F19B9251-72B5-354B-8333-5F60C9E97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2018" y="392095"/>
            <a:ext cx="710649" cy="710649"/>
          </a:xfrm>
          <a:prstGeom prst="rect">
            <a:avLst/>
          </a:prstGeom>
        </p:spPr>
      </p:pic>
      <p:sp>
        <p:nvSpPr>
          <p:cNvPr id="36" name="Прямоугольник с одним вырезанным углом 35">
            <a:extLst>
              <a:ext uri="{FF2B5EF4-FFF2-40B4-BE49-F238E27FC236}">
                <a16:creationId xmlns:a16="http://schemas.microsoft.com/office/drawing/2014/main" xmlns="" id="{CF52742F-F7CC-8F45-B5A6-F2FF68CF85F5}"/>
              </a:ext>
            </a:extLst>
          </p:cNvPr>
          <p:cNvSpPr/>
          <p:nvPr/>
        </p:nvSpPr>
        <p:spPr>
          <a:xfrm rot="10800000">
            <a:off x="3812057" y="35833"/>
            <a:ext cx="8363009" cy="1410755"/>
          </a:xfrm>
          <a:prstGeom prst="snip1Rect">
            <a:avLst>
              <a:gd name="adj" fmla="val 50000"/>
            </a:avLst>
          </a:prstGeom>
          <a:solidFill>
            <a:srgbClr val="004C9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с одним вырезанным углом 36">
            <a:extLst>
              <a:ext uri="{FF2B5EF4-FFF2-40B4-BE49-F238E27FC236}">
                <a16:creationId xmlns:a16="http://schemas.microsoft.com/office/drawing/2014/main" xmlns="" id="{95785393-A0F0-7C48-8678-21C0D6CAFDD7}"/>
              </a:ext>
            </a:extLst>
          </p:cNvPr>
          <p:cNvSpPr/>
          <p:nvPr/>
        </p:nvSpPr>
        <p:spPr>
          <a:xfrm rot="10800000">
            <a:off x="3895183" y="35829"/>
            <a:ext cx="8279883" cy="1253549"/>
          </a:xfrm>
          <a:prstGeom prst="snip1Rect">
            <a:avLst>
              <a:gd name="adj" fmla="val 50000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dirty="0"/>
          </a:p>
        </p:txBody>
      </p:sp>
      <p:graphicFrame>
        <p:nvGraphicFramePr>
          <p:cNvPr id="26" name="Объект 2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14109609"/>
              </p:ext>
            </p:extLst>
          </p:nvPr>
        </p:nvGraphicFramePr>
        <p:xfrm>
          <a:off x="3596863" y="1532412"/>
          <a:ext cx="6737761" cy="4125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66DE755D-42E4-CB40-A6D9-95A778346CF5}"/>
              </a:ext>
            </a:extLst>
          </p:cNvPr>
          <p:cNvSpPr/>
          <p:nvPr/>
        </p:nvSpPr>
        <p:spPr>
          <a:xfrm>
            <a:off x="195554" y="1367738"/>
            <a:ext cx="3010785" cy="2809410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</a:rPr>
              <a:t>Модели обеспечения доступности </a:t>
            </a:r>
          </a:p>
          <a:p>
            <a:pPr algn="ctr"/>
            <a:r>
              <a:rPr lang="ru-RU" sz="2600" dirty="0" smtClean="0">
                <a:solidFill>
                  <a:srgbClr val="002060"/>
                </a:solidFill>
              </a:rPr>
              <a:t>дополнительного образования детей </a:t>
            </a:r>
          </a:p>
          <a:p>
            <a:pPr algn="ctr"/>
            <a:r>
              <a:rPr lang="ru-RU" sz="2600" dirty="0" smtClean="0">
                <a:solidFill>
                  <a:srgbClr val="002060"/>
                </a:solidFill>
              </a:rPr>
              <a:t>в Архангельской области</a:t>
            </a:r>
            <a:endParaRPr lang="ru-RU" sz="2600" dirty="0">
              <a:solidFill>
                <a:srgbClr val="002060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0539004" y="1580115"/>
            <a:ext cx="1044100" cy="3966358"/>
            <a:chOff x="9661322" y="2006930"/>
            <a:chExt cx="1044100" cy="3966358"/>
          </a:xfrm>
        </p:grpSpPr>
        <p:pic>
          <p:nvPicPr>
            <p:cNvPr id="4098" name="Picture 2" descr="C:\Users\Каб28-комп4\Desktop\2.jpg"/>
            <p:cNvPicPr>
              <a:picLocks noChangeAspect="1" noChangeArrowheads="1"/>
            </p:cNvPicPr>
            <p:nvPr/>
          </p:nvPicPr>
          <p:blipFill>
            <a:blip r:embed="rId8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3125" y="5068413"/>
              <a:ext cx="904875" cy="904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C:\Users\Каб28-комп4\Desktop\3.jpg"/>
            <p:cNvPicPr>
              <a:picLocks noChangeAspect="1" noChangeArrowheads="1"/>
            </p:cNvPicPr>
            <p:nvPr/>
          </p:nvPicPr>
          <p:blipFill rotWithShape="1">
            <a:blip r:embed="rId10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11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3293" b="14638"/>
            <a:stretch/>
          </p:blipFill>
          <p:spPr bwMode="auto">
            <a:xfrm>
              <a:off x="9661322" y="4177148"/>
              <a:ext cx="1044100" cy="891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1" name="Picture 5" descr="C:\Users\Каб28-комп4\Desktop\4.jpg"/>
            <p:cNvPicPr>
              <a:picLocks noChangeAspect="1" noChangeArrowheads="1"/>
            </p:cNvPicPr>
            <p:nvPr/>
          </p:nvPicPr>
          <p:blipFill>
            <a:blip r:embed="rId1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1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25703" y="2006930"/>
              <a:ext cx="942297" cy="9422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C:\Users\Каб28-комп4\Desktop\5.png"/>
            <p:cNvPicPr>
              <a:picLocks noChangeAspect="1" noChangeArrowheads="1"/>
            </p:cNvPicPr>
            <p:nvPr/>
          </p:nvPicPr>
          <p:blipFill>
            <a:blip r:embed="rId1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15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4752" y="3176400"/>
              <a:ext cx="983248" cy="910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4" name="Прямая соединительная линия 3"/>
          <p:cNvCxnSpPr/>
          <p:nvPr/>
        </p:nvCxnSpPr>
        <p:spPr>
          <a:xfrm>
            <a:off x="3308142" y="2858610"/>
            <a:ext cx="25608" cy="2799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66DE755D-42E4-CB40-A6D9-95A778346CF5}"/>
              </a:ext>
            </a:extLst>
          </p:cNvPr>
          <p:cNvSpPr/>
          <p:nvPr/>
        </p:nvSpPr>
        <p:spPr>
          <a:xfrm>
            <a:off x="195554" y="4341181"/>
            <a:ext cx="2911949" cy="2509998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</a:rPr>
              <a:t>Независимая оценка качества </a:t>
            </a:r>
            <a:r>
              <a:rPr lang="ru-RU" sz="2600" dirty="0" smtClean="0">
                <a:solidFill>
                  <a:srgbClr val="002060"/>
                </a:solidFill>
              </a:rPr>
              <a:t>дополнительных общеобразовательных программ</a:t>
            </a:r>
            <a:endParaRPr lang="ru-RU" sz="2600" dirty="0">
              <a:solidFill>
                <a:srgbClr val="002060"/>
              </a:solidFill>
            </a:endParaRP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xmlns="" id="{3CBC4026-8D8A-4F4C-AEF3-DA4EED212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7912" y="258569"/>
            <a:ext cx="4693389" cy="74370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4C97"/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  <a:t>Федеральный проект </a:t>
            </a:r>
            <a:br>
              <a:rPr lang="ru-RU" sz="2800" b="1" dirty="0">
                <a:solidFill>
                  <a:srgbClr val="004C97"/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</a:br>
            <a:r>
              <a:rPr lang="ru-RU" sz="2800" b="1" dirty="0">
                <a:solidFill>
                  <a:srgbClr val="004C97"/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  <a:t>«Успех каждого ребенка»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3C3E0A58-E009-2841-B88E-4A36FE42908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4287459" y="281453"/>
            <a:ext cx="3152028" cy="807227"/>
          </a:xfrm>
          <a:prstGeom prst="rect">
            <a:avLst/>
          </a:prstGeom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 rotWithShape="1">
          <a:blip r:embed="rId18" cstate="print"/>
          <a:srcRect l="25332" r="27559"/>
          <a:stretch/>
        </p:blipFill>
        <p:spPr bwMode="auto">
          <a:xfrm>
            <a:off x="498764" y="222097"/>
            <a:ext cx="2937164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3812057" y="5904853"/>
            <a:ext cx="45485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386430" y="6122893"/>
            <a:ext cx="7636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ea typeface="Calibri" panose="020F0502020204030204" pitchFamily="34" charset="0"/>
              </a:rPr>
              <a:t>2020 </a:t>
            </a:r>
            <a:r>
              <a:rPr lang="ru-RU" sz="2400" b="1" dirty="0" smtClean="0">
                <a:ea typeface="Calibri" panose="020F0502020204030204" pitchFamily="34" charset="0"/>
              </a:rPr>
              <a:t>год – 2</a:t>
            </a:r>
            <a:r>
              <a:rPr lang="ru-RU" sz="2400" b="1" dirty="0">
                <a:ea typeface="Calibri" panose="020F0502020204030204" pitchFamily="34" charset="0"/>
              </a:rPr>
              <a:t> 374 программы, </a:t>
            </a:r>
            <a:r>
              <a:rPr lang="ru-RU" sz="2400" b="1" dirty="0" smtClean="0">
                <a:ea typeface="Calibri" panose="020F0502020204030204" pitchFamily="34" charset="0"/>
              </a:rPr>
              <a:t>2021 год </a:t>
            </a:r>
            <a:r>
              <a:rPr lang="ru-RU" sz="2400" b="1" dirty="0">
                <a:ea typeface="Calibri" panose="020F0502020204030204" pitchFamily="34" charset="0"/>
              </a:rPr>
              <a:t>– 965 программ </a:t>
            </a:r>
            <a:endParaRPr lang="ru-RU" sz="2400" b="1" dirty="0"/>
          </a:p>
        </p:txBody>
      </p:sp>
      <p:sp>
        <p:nvSpPr>
          <p:cNvPr id="9" name="Пятиугольник 8"/>
          <p:cNvSpPr/>
          <p:nvPr/>
        </p:nvSpPr>
        <p:spPr>
          <a:xfrm>
            <a:off x="3267753" y="6122893"/>
            <a:ext cx="1081255" cy="461665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ятиугольник 24"/>
          <p:cNvSpPr/>
          <p:nvPr/>
        </p:nvSpPr>
        <p:spPr>
          <a:xfrm>
            <a:off x="2787769" y="1820430"/>
            <a:ext cx="721429" cy="461665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652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F19B9251-72B5-354B-8333-5F60C9E97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2018" y="392095"/>
            <a:ext cx="710649" cy="710649"/>
          </a:xfrm>
          <a:prstGeom prst="rect">
            <a:avLst/>
          </a:prstGeom>
        </p:spPr>
      </p:pic>
      <p:sp>
        <p:nvSpPr>
          <p:cNvPr id="36" name="Прямоугольник с одним вырезанным углом 35">
            <a:extLst>
              <a:ext uri="{FF2B5EF4-FFF2-40B4-BE49-F238E27FC236}">
                <a16:creationId xmlns:a16="http://schemas.microsoft.com/office/drawing/2014/main" xmlns="" id="{CF52742F-F7CC-8F45-B5A6-F2FF68CF85F5}"/>
              </a:ext>
            </a:extLst>
          </p:cNvPr>
          <p:cNvSpPr/>
          <p:nvPr/>
        </p:nvSpPr>
        <p:spPr>
          <a:xfrm rot="10800000">
            <a:off x="3812057" y="35833"/>
            <a:ext cx="8363009" cy="1410755"/>
          </a:xfrm>
          <a:prstGeom prst="snip1Rect">
            <a:avLst>
              <a:gd name="adj" fmla="val 50000"/>
            </a:avLst>
          </a:prstGeom>
          <a:solidFill>
            <a:srgbClr val="004C9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с одним вырезанным углом 36">
            <a:extLst>
              <a:ext uri="{FF2B5EF4-FFF2-40B4-BE49-F238E27FC236}">
                <a16:creationId xmlns:a16="http://schemas.microsoft.com/office/drawing/2014/main" xmlns="" id="{95785393-A0F0-7C48-8678-21C0D6CAFDD7}"/>
              </a:ext>
            </a:extLst>
          </p:cNvPr>
          <p:cNvSpPr/>
          <p:nvPr/>
        </p:nvSpPr>
        <p:spPr>
          <a:xfrm rot="10800000">
            <a:off x="3895183" y="35829"/>
            <a:ext cx="8279883" cy="1253549"/>
          </a:xfrm>
          <a:prstGeom prst="snip1Rect">
            <a:avLst>
              <a:gd name="adj" fmla="val 50000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dirty="0"/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xmlns="" id="{3CBC4026-8D8A-4F4C-AEF3-DA4EED212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7912" y="258569"/>
            <a:ext cx="4693389" cy="74370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4C97"/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  <a:t>Федеральный проект </a:t>
            </a:r>
            <a:br>
              <a:rPr lang="ru-RU" sz="2800" b="1" dirty="0">
                <a:solidFill>
                  <a:srgbClr val="004C97"/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</a:br>
            <a:r>
              <a:rPr lang="ru-RU" sz="2800" b="1" dirty="0">
                <a:solidFill>
                  <a:srgbClr val="004C97"/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  <a:t>«Успех каждого ребенка»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3C3E0A58-E009-2841-B88E-4A36FE4290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287459" y="281453"/>
            <a:ext cx="3152028" cy="807227"/>
          </a:xfrm>
          <a:prstGeom prst="rect">
            <a:avLst/>
          </a:prstGeom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 rotWithShape="1">
          <a:blip r:embed="rId5" cstate="print"/>
          <a:srcRect l="25332" r="27559"/>
          <a:stretch/>
        </p:blipFill>
        <p:spPr bwMode="auto">
          <a:xfrm>
            <a:off x="498764" y="222097"/>
            <a:ext cx="2937164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profttc.ru/wp-content/uploads/2021/09/a114ad6b71e8c97f006ddc1b6db8fbb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44" t="13767" r="2193" b="17168"/>
          <a:stretch/>
        </p:blipFill>
        <p:spPr bwMode="auto">
          <a:xfrm>
            <a:off x="7227912" y="1586802"/>
            <a:ext cx="4061572" cy="152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/>
          <a:srcRect t="16158"/>
          <a:stretch/>
        </p:blipFill>
        <p:spPr>
          <a:xfrm>
            <a:off x="2467992" y="4701314"/>
            <a:ext cx="3753228" cy="1464099"/>
          </a:xfrm>
          <a:prstGeom prst="rect">
            <a:avLst/>
          </a:prstGeom>
        </p:spPr>
      </p:pic>
      <p:pic>
        <p:nvPicPr>
          <p:cNvPr id="1028" name="Picture 4" descr="https://solncesvet.ru/uploads/2019/02/30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144"/>
          <a:stretch/>
        </p:blipFill>
        <p:spPr bwMode="auto">
          <a:xfrm>
            <a:off x="74252" y="4466646"/>
            <a:ext cx="2393740" cy="193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0236" y="1894889"/>
            <a:ext cx="6296094" cy="2322004"/>
          </a:xfrm>
          <a:prstGeom prst="rect">
            <a:avLst/>
          </a:prstGeom>
        </p:spPr>
      </p:pic>
      <p:pic>
        <p:nvPicPr>
          <p:cNvPr id="1030" name="Picture 6" descr="https://nzpr.ru/upload/iblock/ea7/opros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19" r="3260"/>
          <a:stretch/>
        </p:blipFill>
        <p:spPr bwMode="auto">
          <a:xfrm>
            <a:off x="7611889" y="3152052"/>
            <a:ext cx="3293617" cy="235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221220" y="542471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Оценка 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удовлетворенности населения услугами дополнительного образования для детей в </a:t>
            </a: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регионе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Оценка 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удовлетворенности условиями работы в сфере дополнительного образования </a:t>
            </a: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региона</a:t>
            </a:r>
            <a:endParaRPr lang="ru-RU" b="1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994299" y="4216893"/>
            <a:ext cx="530884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866219" y="3115772"/>
            <a:ext cx="515644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726330" y="2041864"/>
            <a:ext cx="0" cy="308942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8543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F19B9251-72B5-354B-8333-5F60C9E97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2018" y="392095"/>
            <a:ext cx="710649" cy="710649"/>
          </a:xfrm>
          <a:prstGeom prst="rect">
            <a:avLst/>
          </a:prstGeom>
        </p:spPr>
      </p:pic>
      <p:sp>
        <p:nvSpPr>
          <p:cNvPr id="36" name="Прямоугольник с одним вырезанным углом 35">
            <a:extLst>
              <a:ext uri="{FF2B5EF4-FFF2-40B4-BE49-F238E27FC236}">
                <a16:creationId xmlns:a16="http://schemas.microsoft.com/office/drawing/2014/main" xmlns="" id="{CF52742F-F7CC-8F45-B5A6-F2FF68CF85F5}"/>
              </a:ext>
            </a:extLst>
          </p:cNvPr>
          <p:cNvSpPr/>
          <p:nvPr/>
        </p:nvSpPr>
        <p:spPr>
          <a:xfrm rot="10800000">
            <a:off x="3812057" y="35833"/>
            <a:ext cx="8363009" cy="1410755"/>
          </a:xfrm>
          <a:prstGeom prst="snip1Rect">
            <a:avLst>
              <a:gd name="adj" fmla="val 50000"/>
            </a:avLst>
          </a:prstGeom>
          <a:solidFill>
            <a:srgbClr val="004C9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с одним вырезанным углом 36">
            <a:extLst>
              <a:ext uri="{FF2B5EF4-FFF2-40B4-BE49-F238E27FC236}">
                <a16:creationId xmlns:a16="http://schemas.microsoft.com/office/drawing/2014/main" xmlns="" id="{95785393-A0F0-7C48-8678-21C0D6CAFDD7}"/>
              </a:ext>
            </a:extLst>
          </p:cNvPr>
          <p:cNvSpPr/>
          <p:nvPr/>
        </p:nvSpPr>
        <p:spPr>
          <a:xfrm rot="10800000">
            <a:off x="3895183" y="35829"/>
            <a:ext cx="8279883" cy="1253549"/>
          </a:xfrm>
          <a:prstGeom prst="snip1Rect">
            <a:avLst>
              <a:gd name="adj" fmla="val 50000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dirty="0"/>
          </a:p>
        </p:txBody>
      </p:sp>
      <p:sp>
        <p:nvSpPr>
          <p:cNvPr id="35" name="Заголовок 1">
            <a:extLst>
              <a:ext uri="{FF2B5EF4-FFF2-40B4-BE49-F238E27FC236}">
                <a16:creationId xmlns:a16="http://schemas.microsoft.com/office/drawing/2014/main" xmlns="" id="{3CBC4026-8D8A-4F4C-AEF3-DA4EED212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748" y="290750"/>
            <a:ext cx="7521919" cy="74370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4C97"/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  <a:t>Статистические данные</a:t>
            </a:r>
            <a:endParaRPr lang="ru-RU" sz="2800" b="1" dirty="0">
              <a:solidFill>
                <a:srgbClr val="004C97"/>
              </a:solidFill>
              <a:latin typeface="+mn-lt"/>
              <a:ea typeface="Hiragino Sans W4" panose="020B0400000000000000" pitchFamily="34" charset="-128"/>
              <a:cs typeface="Gurmukhi Sangam MN" pitchFamily="2" charset="0"/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469" y="499494"/>
            <a:ext cx="2725738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6533" y="1547741"/>
            <a:ext cx="5640809" cy="3681660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9720" y="5223514"/>
            <a:ext cx="2674434" cy="1626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2405" y="1635794"/>
            <a:ext cx="539052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u="sng" dirty="0">
                <a:solidFill>
                  <a:srgbClr val="903012"/>
                </a:solidFill>
                <a:ea typeface="Calibri" panose="020F0502020204030204" pitchFamily="34" charset="0"/>
              </a:rPr>
              <a:t>630</a:t>
            </a:r>
            <a:r>
              <a:rPr lang="ru-RU" sz="2800" u="sng" dirty="0">
                <a:ea typeface="Calibri" panose="020F0502020204030204" pitchFamily="34" charset="0"/>
              </a:rPr>
              <a:t> </a:t>
            </a:r>
            <a:r>
              <a:rPr lang="ru-RU" sz="2800" b="1" u="sng" dirty="0" smtClean="0">
                <a:ea typeface="Calibri" panose="020F0502020204030204" pitchFamily="34" charset="0"/>
              </a:rPr>
              <a:t>организаций, из </a:t>
            </a:r>
            <a:r>
              <a:rPr lang="ru-RU" sz="2800" b="1" u="sng" dirty="0">
                <a:ea typeface="Calibri" panose="020F0502020204030204" pitchFamily="34" charset="0"/>
              </a:rPr>
              <a:t>них</a:t>
            </a:r>
            <a:r>
              <a:rPr lang="ru-RU" sz="2800" b="1" u="sng" dirty="0" smtClean="0">
                <a:ea typeface="Calibri" panose="020F0502020204030204" pitchFamily="34" charset="0"/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903012"/>
                </a:solidFill>
                <a:ea typeface="Calibri" panose="020F0502020204030204" pitchFamily="34" charset="0"/>
              </a:rPr>
              <a:t>80</a:t>
            </a:r>
            <a:r>
              <a:rPr lang="ru-RU" sz="2800" dirty="0" smtClean="0">
                <a:ea typeface="Calibri" panose="020F0502020204030204" pitchFamily="34" charset="0"/>
              </a:rPr>
              <a:t> организаций дополнительного образования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903012"/>
                </a:solidFill>
                <a:ea typeface="Calibri" panose="020F0502020204030204" pitchFamily="34" charset="0"/>
              </a:rPr>
              <a:t>51</a:t>
            </a:r>
            <a:r>
              <a:rPr lang="ru-RU" sz="2800" dirty="0" smtClean="0">
                <a:ea typeface="Calibri" panose="020F0502020204030204" pitchFamily="34" charset="0"/>
              </a:rPr>
              <a:t> </a:t>
            </a:r>
            <a:r>
              <a:rPr lang="ru-RU" sz="2800" dirty="0">
                <a:ea typeface="Calibri" panose="020F0502020204030204" pitchFamily="34" charset="0"/>
              </a:rPr>
              <a:t>государственная образовательная </a:t>
            </a:r>
            <a:r>
              <a:rPr lang="ru-RU" sz="2800" dirty="0" smtClean="0">
                <a:ea typeface="Calibri" panose="020F0502020204030204" pitchFamily="34" charset="0"/>
              </a:rPr>
              <a:t>организация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903012"/>
                </a:solidFill>
                <a:ea typeface="Calibri" panose="020F0502020204030204" pitchFamily="34" charset="0"/>
              </a:rPr>
              <a:t>561</a:t>
            </a:r>
            <a:r>
              <a:rPr lang="ru-RU" sz="2800" dirty="0" smtClean="0">
                <a:ea typeface="Calibri" panose="020F0502020204030204" pitchFamily="34" charset="0"/>
              </a:rPr>
              <a:t> муниципальная образовательная организация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903012"/>
                </a:solidFill>
                <a:ea typeface="Calibri" panose="020F0502020204030204" pitchFamily="34" charset="0"/>
              </a:rPr>
              <a:t>2</a:t>
            </a:r>
            <a:r>
              <a:rPr lang="ru-RU" sz="2800" dirty="0" smtClean="0">
                <a:ea typeface="Calibri" panose="020F0502020204030204" pitchFamily="34" charset="0"/>
              </a:rPr>
              <a:t> федеральные организации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903012"/>
                </a:solidFill>
                <a:ea typeface="Calibri" panose="020F0502020204030204" pitchFamily="34" charset="0"/>
              </a:rPr>
              <a:t>16</a:t>
            </a:r>
            <a:r>
              <a:rPr lang="ru-RU" sz="2800" dirty="0" smtClean="0">
                <a:ea typeface="Calibri" panose="020F0502020204030204" pitchFamily="34" charset="0"/>
              </a:rPr>
              <a:t> негосударственных организаций (включая </a:t>
            </a:r>
            <a:r>
              <a:rPr lang="ru-RU" sz="2800" dirty="0">
                <a:ea typeface="Calibri" panose="020F0502020204030204" pitchFamily="34" charset="0"/>
              </a:rPr>
              <a:t>ИП)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46762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F19B9251-72B5-354B-8333-5F60C9E97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2018" y="392095"/>
            <a:ext cx="710649" cy="710649"/>
          </a:xfrm>
          <a:prstGeom prst="rect">
            <a:avLst/>
          </a:prstGeom>
        </p:spPr>
      </p:pic>
      <p:sp>
        <p:nvSpPr>
          <p:cNvPr id="36" name="Прямоугольник с одним вырезанным углом 35">
            <a:extLst>
              <a:ext uri="{FF2B5EF4-FFF2-40B4-BE49-F238E27FC236}">
                <a16:creationId xmlns:a16="http://schemas.microsoft.com/office/drawing/2014/main" xmlns="" id="{CF52742F-F7CC-8F45-B5A6-F2FF68CF85F5}"/>
              </a:ext>
            </a:extLst>
          </p:cNvPr>
          <p:cNvSpPr/>
          <p:nvPr/>
        </p:nvSpPr>
        <p:spPr>
          <a:xfrm rot="10800000">
            <a:off x="3812057" y="35833"/>
            <a:ext cx="8363009" cy="1410755"/>
          </a:xfrm>
          <a:prstGeom prst="snip1Rect">
            <a:avLst>
              <a:gd name="adj" fmla="val 50000"/>
            </a:avLst>
          </a:prstGeom>
          <a:solidFill>
            <a:srgbClr val="004C9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с одним вырезанным углом 36">
            <a:extLst>
              <a:ext uri="{FF2B5EF4-FFF2-40B4-BE49-F238E27FC236}">
                <a16:creationId xmlns:a16="http://schemas.microsoft.com/office/drawing/2014/main" xmlns="" id="{95785393-A0F0-7C48-8678-21C0D6CAFDD7}"/>
              </a:ext>
            </a:extLst>
          </p:cNvPr>
          <p:cNvSpPr/>
          <p:nvPr/>
        </p:nvSpPr>
        <p:spPr>
          <a:xfrm rot="10800000">
            <a:off x="3895183" y="35829"/>
            <a:ext cx="8279883" cy="1253549"/>
          </a:xfrm>
          <a:prstGeom prst="snip1Rect">
            <a:avLst>
              <a:gd name="adj" fmla="val 50000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dirty="0"/>
          </a:p>
        </p:txBody>
      </p:sp>
      <p:sp>
        <p:nvSpPr>
          <p:cNvPr id="35" name="Заголовок 1">
            <a:extLst>
              <a:ext uri="{FF2B5EF4-FFF2-40B4-BE49-F238E27FC236}">
                <a16:creationId xmlns:a16="http://schemas.microsoft.com/office/drawing/2014/main" xmlns="" id="{3CBC4026-8D8A-4F4C-AEF3-DA4EED212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748" y="290750"/>
            <a:ext cx="7521919" cy="74370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4C97"/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  <a:t>Статистические данные</a:t>
            </a:r>
            <a:endParaRPr lang="ru-RU" sz="2800" b="1" dirty="0">
              <a:solidFill>
                <a:srgbClr val="004C97"/>
              </a:solidFill>
              <a:latin typeface="+mn-lt"/>
              <a:ea typeface="Hiragino Sans W4" panose="020B0400000000000000" pitchFamily="34" charset="-128"/>
              <a:cs typeface="Gurmukhi Sangam M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54577" y="5515614"/>
            <a:ext cx="838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процент</a:t>
            </a:r>
            <a:endParaRPr lang="ru-RU" sz="1200" b="1" dirty="0">
              <a:solidFill>
                <a:srgbClr val="002060"/>
              </a:solidFill>
            </a:endParaRP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xmlns="" val="2538001638"/>
              </p:ext>
            </p:extLst>
          </p:nvPr>
        </p:nvGraphicFramePr>
        <p:xfrm>
          <a:off x="-651943" y="1711565"/>
          <a:ext cx="8928000" cy="6129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540210" y="1801566"/>
            <a:ext cx="60960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Охват обучающихся </a:t>
            </a: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системой дополнительного образования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 rotWithShape="1">
          <a:blip r:embed="rId4" cstate="print"/>
          <a:srcRect l="25332" r="27559"/>
          <a:stretch/>
        </p:blipFill>
        <p:spPr bwMode="auto">
          <a:xfrm>
            <a:off x="498764" y="222097"/>
            <a:ext cx="2937164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4891596" y="3028918"/>
            <a:ext cx="648069" cy="61630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49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166191" y="2146589"/>
            <a:ext cx="3783152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Пинежский район – 67,4 </a:t>
            </a:r>
          </a:p>
          <a:p>
            <a:r>
              <a:rPr lang="ru-RU" sz="2400" b="1" dirty="0" smtClean="0"/>
              <a:t>Устьянский район – 66,6</a:t>
            </a:r>
          </a:p>
          <a:p>
            <a:r>
              <a:rPr lang="ru-RU" sz="2400" b="1" dirty="0" smtClean="0"/>
              <a:t>г. Северодвинск – 66,3</a:t>
            </a:r>
          </a:p>
          <a:p>
            <a:r>
              <a:rPr lang="ru-RU" sz="2400" b="1" dirty="0" smtClean="0"/>
              <a:t>Вилегодский район – 64,5</a:t>
            </a:r>
            <a:endParaRPr lang="ru-RU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166190" y="4006285"/>
            <a:ext cx="3783153" cy="1938992"/>
          </a:xfrm>
          <a:prstGeom prst="rect">
            <a:avLst/>
          </a:prstGeom>
          <a:solidFill>
            <a:srgbClr val="D31F07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Шенкурский район – 38,7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Верхнетоемский р-н – 36,6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Виноградовский р-н – 35,4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Приморский район – 39,2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Вельский район – 38,2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96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/>
          <p:cNvPicPr>
            <a:picLocks noChangeAspect="1" noChangeArrowheads="1"/>
          </p:cNvPicPr>
          <p:nvPr/>
        </p:nvPicPr>
        <p:blipFill rotWithShape="1">
          <a:blip r:embed="rId2" cstate="print"/>
          <a:srcRect l="25332" r="27559"/>
          <a:stretch/>
        </p:blipFill>
        <p:spPr bwMode="auto">
          <a:xfrm>
            <a:off x="4546982" y="298824"/>
            <a:ext cx="2937164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340528" y="1414244"/>
            <a:ext cx="9667783" cy="7613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Федеральный закон </a:t>
            </a:r>
            <a:r>
              <a:rPr lang="ru-RU" sz="2000" b="1" dirty="0"/>
              <a:t>от 29.12.2012 г. № 273-ФЗ </a:t>
            </a:r>
            <a:br>
              <a:rPr lang="ru-RU" sz="2000" b="1" dirty="0"/>
            </a:br>
            <a:r>
              <a:rPr lang="ru-RU" sz="2000" b="1" dirty="0"/>
              <a:t>«Об образовании в Российской Федерации»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2249" y="2823578"/>
            <a:ext cx="5644054" cy="61256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Государственные органы исполнительной власти</a:t>
            </a:r>
            <a:endParaRPr lang="ru-RU" sz="20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400800" y="2821824"/>
            <a:ext cx="5390224" cy="612560"/>
          </a:xfrm>
          <a:prstGeom prst="rect">
            <a:avLst/>
          </a:prstGeom>
          <a:solidFill>
            <a:srgbClr val="990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Органы местного самоуправления</a:t>
            </a:r>
            <a:endParaRPr lang="ru-RU" b="1" dirty="0"/>
          </a:p>
        </p:txBody>
      </p:sp>
      <p:sp>
        <p:nvSpPr>
          <p:cNvPr id="9" name="Блок-схема: ссылка на другую страницу 8"/>
          <p:cNvSpPr/>
          <p:nvPr/>
        </p:nvSpPr>
        <p:spPr>
          <a:xfrm>
            <a:off x="2885243" y="2219397"/>
            <a:ext cx="834501" cy="546937"/>
          </a:xfrm>
          <a:prstGeom prst="flowChartOffpageConnector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Ст. 8</a:t>
            </a:r>
            <a:endParaRPr lang="ru-RU" b="1" dirty="0"/>
          </a:p>
        </p:txBody>
      </p:sp>
      <p:sp>
        <p:nvSpPr>
          <p:cNvPr id="22" name="Блок-схема: ссылка на другую страницу 21"/>
          <p:cNvSpPr/>
          <p:nvPr/>
        </p:nvSpPr>
        <p:spPr>
          <a:xfrm>
            <a:off x="8701596" y="2219396"/>
            <a:ext cx="834501" cy="546937"/>
          </a:xfrm>
          <a:prstGeom prst="flowChartOffpageConnector">
            <a:avLst/>
          </a:prstGeom>
          <a:solidFill>
            <a:srgbClr val="990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Ст. 9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40103" y="3493382"/>
            <a:ext cx="5656200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a typeface="Calibri" panose="020F0502020204030204" pitchFamily="34" charset="0"/>
              </a:rPr>
              <a:t>обеспечение дополнительного образования детей </a:t>
            </a:r>
            <a:r>
              <a:rPr lang="ru-RU" b="1" dirty="0" smtClean="0">
                <a:solidFill>
                  <a:schemeClr val="bg1"/>
                </a:solidFill>
                <a:ea typeface="Calibri" panose="020F0502020204030204" pitchFamily="34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ea typeface="Calibri" panose="020F0502020204030204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в </a:t>
            </a:r>
            <a:r>
              <a:rPr lang="ru-RU" b="1" dirty="0">
                <a:solidFill>
                  <a:schemeClr val="bg1"/>
                </a:solidFill>
                <a:ea typeface="Calibri" panose="020F0502020204030204" pitchFamily="34" charset="0"/>
              </a:rPr>
              <a:t>муниципальных общеобразовательных организациях посредством предоставления субвенций местным бюджетам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00800" y="3511578"/>
            <a:ext cx="5390224" cy="1200329"/>
          </a:xfrm>
          <a:prstGeom prst="rect">
            <a:avLst/>
          </a:prstGeom>
          <a:solidFill>
            <a:srgbClr val="990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a typeface="Calibri" panose="020F0502020204030204" pitchFamily="34" charset="0"/>
              </a:rPr>
              <a:t>организация предоставления дополнительного образования детей в муниципальных образовательных организациях </a:t>
            </a:r>
            <a:endParaRPr lang="ru-RU" b="1" dirty="0" smtClean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5140936" y="4502624"/>
            <a:ext cx="2015231" cy="1254328"/>
          </a:xfrm>
          <a:prstGeom prst="triangle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2021 г</a:t>
            </a:r>
            <a:endParaRPr lang="ru-RU" sz="2400" b="1" dirty="0"/>
          </a:p>
        </p:txBody>
      </p:sp>
      <p:sp>
        <p:nvSpPr>
          <p:cNvPr id="14" name="Выноска со стрелкой вправо 13"/>
          <p:cNvSpPr/>
          <p:nvPr/>
        </p:nvSpPr>
        <p:spPr>
          <a:xfrm>
            <a:off x="1190475" y="4921380"/>
            <a:ext cx="4224036" cy="1671145"/>
          </a:xfrm>
          <a:prstGeom prst="rightArrowCallout">
            <a:avLst>
              <a:gd name="adj1" fmla="val 49324"/>
              <a:gd name="adj2" fmla="val 24418"/>
              <a:gd name="adj3" fmla="val 60811"/>
              <a:gd name="adj4" fmla="val 75941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Областной бюджет</a:t>
            </a:r>
          </a:p>
          <a:p>
            <a:pPr algn="ctr"/>
            <a:r>
              <a:rPr lang="ru-RU" sz="2800" b="1" dirty="0" smtClean="0"/>
              <a:t>317,0 млн. р</a:t>
            </a:r>
            <a:r>
              <a:rPr lang="ru-RU" sz="2400" b="1" dirty="0" smtClean="0"/>
              <a:t>уб.</a:t>
            </a:r>
            <a:endParaRPr lang="ru-RU" sz="2400" b="1" dirty="0"/>
          </a:p>
        </p:txBody>
      </p:sp>
      <p:sp>
        <p:nvSpPr>
          <p:cNvPr id="15" name="Выноска со стрелкой влево 14"/>
          <p:cNvSpPr/>
          <p:nvPr/>
        </p:nvSpPr>
        <p:spPr>
          <a:xfrm>
            <a:off x="6863255" y="4921380"/>
            <a:ext cx="4603531" cy="1671145"/>
          </a:xfrm>
          <a:prstGeom prst="leftArrowCallout">
            <a:avLst>
              <a:gd name="adj1" fmla="val 23584"/>
              <a:gd name="adj2" fmla="val 24371"/>
              <a:gd name="adj3" fmla="val 65251"/>
              <a:gd name="adj4" fmla="val 76998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Областной бюджет</a:t>
            </a:r>
          </a:p>
          <a:p>
            <a:pPr algn="ctr"/>
            <a:r>
              <a:rPr lang="ru-RU" sz="2800" b="1" dirty="0" smtClean="0"/>
              <a:t>54,8 млн. руб.</a:t>
            </a:r>
            <a:endParaRPr lang="ru-RU" sz="2800" b="1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-6187" y="5527054"/>
            <a:ext cx="1673014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субвенция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174772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5232</TotalTime>
  <Words>363</Words>
  <Application>Microsoft Office PowerPoint</Application>
  <PresentationFormat>Произвольный</PresentationFormat>
  <Paragraphs>75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Дополнительное образование детей  в Архангельской области:  задачи, проблемы, перспективы.  Практика введения персонифицированного учета в учреждениях дополнительного образования</vt:lpstr>
      <vt:lpstr>Приоритеты государственной политики  в сфере дополнительного образования детей</vt:lpstr>
      <vt:lpstr>Федеральный проект  «Успех каждого ребенка»</vt:lpstr>
      <vt:lpstr>Слайд 4</vt:lpstr>
      <vt:lpstr>Федеральный проект  «Успех каждого ребенка»</vt:lpstr>
      <vt:lpstr>Федеральный проект  «Успех каждого ребенка»</vt:lpstr>
      <vt:lpstr>Статистические данные</vt:lpstr>
      <vt:lpstr>Статистические данные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Национальный проект  «Образование»</dc:title>
  <dc:creator>mvk@krao29.ru</dc:creator>
  <cp:lastModifiedBy>toporischeva</cp:lastModifiedBy>
  <cp:revision>329</cp:revision>
  <cp:lastPrinted>2020-02-25T15:35:50Z</cp:lastPrinted>
  <dcterms:created xsi:type="dcterms:W3CDTF">2020-02-21T22:17:02Z</dcterms:created>
  <dcterms:modified xsi:type="dcterms:W3CDTF">2021-10-13T11:58:32Z</dcterms:modified>
</cp:coreProperties>
</file>