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83" r:id="rId3"/>
    <p:sldId id="301" r:id="rId4"/>
    <p:sldId id="303" r:id="rId5"/>
    <p:sldId id="290" r:id="rId6"/>
    <p:sldId id="304" r:id="rId7"/>
    <p:sldId id="298" r:id="rId8"/>
    <p:sldId id="306" r:id="rId9"/>
    <p:sldId id="307" r:id="rId10"/>
    <p:sldId id="313" r:id="rId11"/>
    <p:sldId id="294" r:id="rId12"/>
    <p:sldId id="296" r:id="rId13"/>
    <p:sldId id="305" r:id="rId14"/>
    <p:sldId id="311" r:id="rId15"/>
    <p:sldId id="312" r:id="rId16"/>
    <p:sldId id="30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FFFB899E-494E-4B40-8F9F-A4FC06D8C195}">
          <p14:sldIdLst>
            <p14:sldId id="256"/>
            <p14:sldId id="283"/>
          </p14:sldIdLst>
        </p14:section>
        <p14:section name="Раздел без заголовка" id="{80AEEFAD-026F-4301-A167-5E6BE863D4CD}">
          <p14:sldIdLst>
            <p14:sldId id="301"/>
          </p14:sldIdLst>
        </p14:section>
        <p14:section name="Раздел без заголовка" id="{0A9C0B62-92EB-48F5-953B-E605473A0B39}">
          <p14:sldIdLst>
            <p14:sldId id="303"/>
            <p14:sldId id="290"/>
            <p14:sldId id="304"/>
            <p14:sldId id="298"/>
            <p14:sldId id="306"/>
            <p14:sldId id="307"/>
            <p14:sldId id="313"/>
            <p14:sldId id="294"/>
            <p14:sldId id="296"/>
            <p14:sldId id="305"/>
            <p14:sldId id="311"/>
            <p14:sldId id="312"/>
            <p14:sldId id="30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75" autoAdjust="0"/>
  </p:normalViewPr>
  <p:slideViewPr>
    <p:cSldViewPr>
      <p:cViewPr varScale="1">
        <p:scale>
          <a:sx n="105" d="100"/>
          <a:sy n="105" d="100"/>
        </p:scale>
        <p:origin x="-17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EA07F9-DCA1-4354-B4F6-37D73162C19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35D901-EF11-46EB-989F-3F77F223655E}">
      <dgm:prSet phldrT="[Текст]"/>
      <dgm:spPr/>
      <dgm:t>
        <a:bodyPr/>
        <a:lstStyle/>
        <a:p>
          <a:r>
            <a: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год</a:t>
          </a:r>
        </a:p>
      </dgm:t>
    </dgm:pt>
    <dgm:pt modelId="{02B9BEEB-EBF3-48FB-ADF0-82A6E0393AA9}" type="parTrans" cxnId="{46DFC99C-4E47-4D01-A317-0707B3D9E922}">
      <dgm:prSet/>
      <dgm:spPr/>
      <dgm:t>
        <a:bodyPr/>
        <a:lstStyle/>
        <a:p>
          <a:endParaRPr lang="ru-RU"/>
        </a:p>
      </dgm:t>
    </dgm:pt>
    <dgm:pt modelId="{9D2AA522-9E3B-4B6B-86E4-90C918AFF042}" type="sibTrans" cxnId="{46DFC99C-4E47-4D01-A317-0707B3D9E922}">
      <dgm:prSet/>
      <dgm:spPr/>
      <dgm:t>
        <a:bodyPr/>
        <a:lstStyle/>
        <a:p>
          <a:endParaRPr lang="ru-RU"/>
        </a:p>
      </dgm:t>
    </dgm:pt>
    <dgm:pt modelId="{B7043C23-CC73-4897-8D14-4DD4ED776551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Лагеря палаточного типа                                               план 3 </a:t>
          </a:r>
        </a:p>
        <a:p>
          <a:r>
            <a: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 2</a:t>
          </a:r>
          <a:r>
            <a: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b="1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2200" i="1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F97FBD-EAE9-4105-A956-8E64D6195BB2}" type="parTrans" cxnId="{CA98CEB4-71D1-4D6F-9A52-E6BE392935B0}">
      <dgm:prSet/>
      <dgm:spPr/>
      <dgm:t>
        <a:bodyPr/>
        <a:lstStyle/>
        <a:p>
          <a:endParaRPr lang="ru-RU"/>
        </a:p>
      </dgm:t>
    </dgm:pt>
    <dgm:pt modelId="{D30A75C9-5C40-4F34-B7D6-EB83AA6857C5}" type="sibTrans" cxnId="{CA98CEB4-71D1-4D6F-9A52-E6BE392935B0}">
      <dgm:prSet/>
      <dgm:spPr/>
      <dgm:t>
        <a:bodyPr/>
        <a:lstStyle/>
        <a:p>
          <a:endParaRPr lang="ru-RU"/>
        </a:p>
      </dgm:t>
    </dgm:pt>
    <dgm:pt modelId="{9C56147A-D604-4C88-A29C-A6DE18E868DB}">
      <dgm:prSet custT="1"/>
      <dgm:spPr/>
      <dgm:t>
        <a:bodyPr/>
        <a:lstStyle/>
        <a:p>
          <a:r>
            <a: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лаге</a:t>
          </a:r>
          <a:r>
            <a:rPr lang="ru-RU" sz="2000" b="1" baseline="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ря</a:t>
          </a:r>
          <a:r>
            <a: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 дневным пребыванием детей</a:t>
          </a:r>
          <a:r>
            <a: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</a:t>
          </a:r>
          <a:r>
            <a: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 20 </a:t>
          </a:r>
        </a:p>
        <a:p>
          <a:r>
            <a: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 16</a:t>
          </a:r>
        </a:p>
      </dgm:t>
    </dgm:pt>
    <dgm:pt modelId="{84EF49B1-F897-436F-BFA4-96DDC8DAC739}" type="parTrans" cxnId="{1A3411C8-098D-4744-B344-09F41D896C36}">
      <dgm:prSet/>
      <dgm:spPr/>
      <dgm:t>
        <a:bodyPr/>
        <a:lstStyle/>
        <a:p>
          <a:endParaRPr lang="ru-RU"/>
        </a:p>
      </dgm:t>
    </dgm:pt>
    <dgm:pt modelId="{376D305B-BC1C-4817-ADDB-88F654BE7F31}" type="sibTrans" cxnId="{1A3411C8-098D-4744-B344-09F41D896C36}">
      <dgm:prSet/>
      <dgm:spPr/>
      <dgm:t>
        <a:bodyPr/>
        <a:lstStyle/>
        <a:p>
          <a:endParaRPr lang="ru-RU"/>
        </a:p>
      </dgm:t>
    </dgm:pt>
    <dgm:pt modelId="{51061F4B-FDA6-4BE1-A5FB-9DF6C5B6BF49}">
      <dgm:prSet custT="1"/>
      <dgm:spPr/>
      <dgm:t>
        <a:bodyPr/>
        <a:lstStyle/>
        <a:p>
          <a:r>
            <a: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выезд детей, в организации отдыха, расположенные за пределами региона </a:t>
          </a:r>
        </a:p>
        <a:p>
          <a:r>
            <a: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ВЫДАНО 27 СЕРТИФИКАТОВ</a:t>
          </a:r>
        </a:p>
      </dgm:t>
    </dgm:pt>
    <dgm:pt modelId="{97243DAA-3352-48E5-AAA2-363B40A17453}" type="parTrans" cxnId="{B2D695D5-B626-40A5-AC26-3E5CCEB04134}">
      <dgm:prSet/>
      <dgm:spPr/>
      <dgm:t>
        <a:bodyPr/>
        <a:lstStyle/>
        <a:p>
          <a:endParaRPr lang="ru-RU"/>
        </a:p>
      </dgm:t>
    </dgm:pt>
    <dgm:pt modelId="{9302A856-45CC-419F-9CE4-A3F4AEEC9971}" type="sibTrans" cxnId="{B2D695D5-B626-40A5-AC26-3E5CCEB04134}">
      <dgm:prSet/>
      <dgm:spPr/>
      <dgm:t>
        <a:bodyPr/>
        <a:lstStyle/>
        <a:p>
          <a:endParaRPr lang="ru-RU"/>
        </a:p>
      </dgm:t>
    </dgm:pt>
    <dgm:pt modelId="{357C0931-685A-4963-97D2-05B7754CD3B8}">
      <dgm:prSet custT="1"/>
      <dgm:spPr/>
      <dgm:t>
        <a:bodyPr/>
        <a:lstStyle/>
        <a:p>
          <a:r>
            <a:rPr lang="ru-RU" sz="2000" b="1" i="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Загородные стационарные лагеря с круглосуточным пребыванием</a:t>
          </a:r>
        </a:p>
        <a:p>
          <a:r>
            <a:rPr lang="ru-RU" sz="2000" b="1" i="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план 3</a:t>
          </a:r>
        </a:p>
        <a:p>
          <a:r>
            <a:rPr lang="ru-RU" sz="2000" b="1" i="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факт 0</a:t>
          </a:r>
        </a:p>
      </dgm:t>
    </dgm:pt>
    <dgm:pt modelId="{1D8E8564-341F-47BF-A456-EF8F1B2F31C8}" type="parTrans" cxnId="{4F06B9E2-36EB-45E9-A886-000EBD65E1E8}">
      <dgm:prSet/>
      <dgm:spPr/>
      <dgm:t>
        <a:bodyPr/>
        <a:lstStyle/>
        <a:p>
          <a:endParaRPr lang="ru-RU"/>
        </a:p>
      </dgm:t>
    </dgm:pt>
    <dgm:pt modelId="{56A64383-DF87-450D-8D16-D27B03355110}" type="sibTrans" cxnId="{4F06B9E2-36EB-45E9-A886-000EBD65E1E8}">
      <dgm:prSet/>
      <dgm:spPr/>
      <dgm:t>
        <a:bodyPr/>
        <a:lstStyle/>
        <a:p>
          <a:endParaRPr lang="ru-RU"/>
        </a:p>
      </dgm:t>
    </dgm:pt>
    <dgm:pt modelId="{37FD37E5-9740-4362-84D4-7D2166A02D0B}" type="pres">
      <dgm:prSet presAssocID="{8DEA07F9-DCA1-4354-B4F6-37D73162C19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90C865-4555-435E-BFDC-FF76FA942CFD}" type="pres">
      <dgm:prSet presAssocID="{C135D901-EF11-46EB-989F-3F77F223655E}" presName="root1" presStyleCnt="0"/>
      <dgm:spPr/>
    </dgm:pt>
    <dgm:pt modelId="{C60127D2-277F-486C-8FA5-70CC762A5057}" type="pres">
      <dgm:prSet presAssocID="{C135D901-EF11-46EB-989F-3F77F223655E}" presName="LevelOneTextNode" presStyleLbl="node0" presStyleIdx="0" presStyleCnt="1" custFlipVert="1" custScaleX="163901" custScaleY="99075" custLinFactNeighborX="1507" custLinFactNeighborY="-2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6EC418-3F28-4775-8702-E7D0DFCCC983}" type="pres">
      <dgm:prSet presAssocID="{C135D901-EF11-46EB-989F-3F77F223655E}" presName="level2hierChild" presStyleCnt="0"/>
      <dgm:spPr/>
    </dgm:pt>
    <dgm:pt modelId="{8B2A47D4-E380-4FAF-A5E4-3604C65726C3}" type="pres">
      <dgm:prSet presAssocID="{84EF49B1-F897-436F-BFA4-96DDC8DAC739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46D54BD6-2F6D-48D3-9FA4-8C2D5D0012A5}" type="pres">
      <dgm:prSet presAssocID="{84EF49B1-F897-436F-BFA4-96DDC8DAC739}" presName="connTx" presStyleLbl="parChTrans1D2" presStyleIdx="0" presStyleCnt="4"/>
      <dgm:spPr/>
      <dgm:t>
        <a:bodyPr/>
        <a:lstStyle/>
        <a:p>
          <a:endParaRPr lang="ru-RU"/>
        </a:p>
      </dgm:t>
    </dgm:pt>
    <dgm:pt modelId="{6F885E82-E57A-4614-8040-D3A1CE16A83D}" type="pres">
      <dgm:prSet presAssocID="{9C56147A-D604-4C88-A29C-A6DE18E868DB}" presName="root2" presStyleCnt="0"/>
      <dgm:spPr/>
    </dgm:pt>
    <dgm:pt modelId="{9E9E8F94-F247-4E80-B78C-B87B3EE83A9F}" type="pres">
      <dgm:prSet presAssocID="{9C56147A-D604-4C88-A29C-A6DE18E868DB}" presName="LevelTwoTextNode" presStyleLbl="node2" presStyleIdx="0" presStyleCnt="4" custScaleX="167235" custScaleY="119374" custLinFactNeighborX="741" custLinFactNeighborY="39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A89E1F-D90B-4AFA-B56B-84911A1C4155}" type="pres">
      <dgm:prSet presAssocID="{9C56147A-D604-4C88-A29C-A6DE18E868DB}" presName="level3hierChild" presStyleCnt="0"/>
      <dgm:spPr/>
    </dgm:pt>
    <dgm:pt modelId="{D18DDDD7-ACEF-45A0-9F7B-4B2DDCC304D0}" type="pres">
      <dgm:prSet presAssocID="{1D8E8564-341F-47BF-A456-EF8F1B2F31C8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3AF5621A-4111-4AA3-92C7-F0AAEF2C717F}" type="pres">
      <dgm:prSet presAssocID="{1D8E8564-341F-47BF-A456-EF8F1B2F31C8}" presName="connTx" presStyleLbl="parChTrans1D2" presStyleIdx="1" presStyleCnt="4"/>
      <dgm:spPr/>
      <dgm:t>
        <a:bodyPr/>
        <a:lstStyle/>
        <a:p>
          <a:endParaRPr lang="ru-RU"/>
        </a:p>
      </dgm:t>
    </dgm:pt>
    <dgm:pt modelId="{A9EB9F5C-AC53-4053-91EA-3F48AD000E4E}" type="pres">
      <dgm:prSet presAssocID="{357C0931-685A-4963-97D2-05B7754CD3B8}" presName="root2" presStyleCnt="0"/>
      <dgm:spPr/>
    </dgm:pt>
    <dgm:pt modelId="{09B31E60-D142-4FD4-9233-28B921118654}" type="pres">
      <dgm:prSet presAssocID="{357C0931-685A-4963-97D2-05B7754CD3B8}" presName="LevelTwoTextNode" presStyleLbl="node2" presStyleIdx="1" presStyleCnt="4" custScaleX="169453" custScaleY="155420" custLinFactNeighborX="-888" custLinFactNeighborY="-310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28AD396-5497-4237-B1C7-9DF6FBE93A63}" type="pres">
      <dgm:prSet presAssocID="{357C0931-685A-4963-97D2-05B7754CD3B8}" presName="level3hierChild" presStyleCnt="0"/>
      <dgm:spPr/>
    </dgm:pt>
    <dgm:pt modelId="{5B229ADF-643D-4364-B5DD-17D37708C35C}" type="pres">
      <dgm:prSet presAssocID="{A0F97FBD-EAE9-4105-A956-8E64D6195BB2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40ECDA0F-99F7-429A-B190-02D8946DEDBB}" type="pres">
      <dgm:prSet presAssocID="{A0F97FBD-EAE9-4105-A956-8E64D6195BB2}" presName="connTx" presStyleLbl="parChTrans1D2" presStyleIdx="2" presStyleCnt="4"/>
      <dgm:spPr/>
      <dgm:t>
        <a:bodyPr/>
        <a:lstStyle/>
        <a:p>
          <a:endParaRPr lang="ru-RU"/>
        </a:p>
      </dgm:t>
    </dgm:pt>
    <dgm:pt modelId="{E7DFAD43-720B-49F7-83F2-FB6B0CAC66B0}" type="pres">
      <dgm:prSet presAssocID="{B7043C23-CC73-4897-8D14-4DD4ED776551}" presName="root2" presStyleCnt="0"/>
      <dgm:spPr/>
    </dgm:pt>
    <dgm:pt modelId="{0FA3379F-2DC2-4316-A468-BA89AA59774F}" type="pres">
      <dgm:prSet presAssocID="{B7043C23-CC73-4897-8D14-4DD4ED776551}" presName="LevelTwoTextNode" presStyleLbl="node2" presStyleIdx="2" presStyleCnt="4" custScaleX="168578" custScaleY="140414" custLinFactNeighborX="289" custLinFactNeighborY="35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FCF5F9-90D1-4AD7-81A3-FBCDF1B7074B}" type="pres">
      <dgm:prSet presAssocID="{B7043C23-CC73-4897-8D14-4DD4ED776551}" presName="level3hierChild" presStyleCnt="0"/>
      <dgm:spPr/>
    </dgm:pt>
    <dgm:pt modelId="{C6AAF717-0D37-49A0-A9C8-F9D904D005DD}" type="pres">
      <dgm:prSet presAssocID="{97243DAA-3352-48E5-AAA2-363B40A17453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67E62C80-BD1A-4A34-927E-F24F6CA7E7A7}" type="pres">
      <dgm:prSet presAssocID="{97243DAA-3352-48E5-AAA2-363B40A17453}" presName="connTx" presStyleLbl="parChTrans1D2" presStyleIdx="3" presStyleCnt="4"/>
      <dgm:spPr/>
      <dgm:t>
        <a:bodyPr/>
        <a:lstStyle/>
        <a:p>
          <a:endParaRPr lang="ru-RU"/>
        </a:p>
      </dgm:t>
    </dgm:pt>
    <dgm:pt modelId="{E9EBE4C4-D20E-45F2-A39E-90AAED20CB12}" type="pres">
      <dgm:prSet presAssocID="{51061F4B-FDA6-4BE1-A5FB-9DF6C5B6BF49}" presName="root2" presStyleCnt="0"/>
      <dgm:spPr/>
    </dgm:pt>
    <dgm:pt modelId="{D294647F-EB97-4BF4-84F9-4175DED54BAD}" type="pres">
      <dgm:prSet presAssocID="{51061F4B-FDA6-4BE1-A5FB-9DF6C5B6BF49}" presName="LevelTwoTextNode" presStyleLbl="node2" presStyleIdx="3" presStyleCnt="4" custScaleX="167234" custLinFactNeighborX="289" custLinFactNeighborY="20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AE238B-B4CE-49DB-91E6-1A5E1926E006}" type="pres">
      <dgm:prSet presAssocID="{51061F4B-FDA6-4BE1-A5FB-9DF6C5B6BF49}" presName="level3hierChild" presStyleCnt="0"/>
      <dgm:spPr/>
    </dgm:pt>
  </dgm:ptLst>
  <dgm:cxnLst>
    <dgm:cxn modelId="{1A3411C8-098D-4744-B344-09F41D896C36}" srcId="{C135D901-EF11-46EB-989F-3F77F223655E}" destId="{9C56147A-D604-4C88-A29C-A6DE18E868DB}" srcOrd="0" destOrd="0" parTransId="{84EF49B1-F897-436F-BFA4-96DDC8DAC739}" sibTransId="{376D305B-BC1C-4817-ADDB-88F654BE7F31}"/>
    <dgm:cxn modelId="{F3507CF0-5380-4704-B5EF-E16377E91596}" type="presOf" srcId="{51061F4B-FDA6-4BE1-A5FB-9DF6C5B6BF49}" destId="{D294647F-EB97-4BF4-84F9-4175DED54BAD}" srcOrd="0" destOrd="0" presId="urn:microsoft.com/office/officeart/2008/layout/HorizontalMultiLevelHierarchy"/>
    <dgm:cxn modelId="{46DFC99C-4E47-4D01-A317-0707B3D9E922}" srcId="{8DEA07F9-DCA1-4354-B4F6-37D73162C19D}" destId="{C135D901-EF11-46EB-989F-3F77F223655E}" srcOrd="0" destOrd="0" parTransId="{02B9BEEB-EBF3-48FB-ADF0-82A6E0393AA9}" sibTransId="{9D2AA522-9E3B-4B6B-86E4-90C918AFF042}"/>
    <dgm:cxn modelId="{4F06B9E2-36EB-45E9-A886-000EBD65E1E8}" srcId="{C135D901-EF11-46EB-989F-3F77F223655E}" destId="{357C0931-685A-4963-97D2-05B7754CD3B8}" srcOrd="1" destOrd="0" parTransId="{1D8E8564-341F-47BF-A456-EF8F1B2F31C8}" sibTransId="{56A64383-DF87-450D-8D16-D27B03355110}"/>
    <dgm:cxn modelId="{F0FD05AA-3C74-4BC3-9DC1-6EFCE7AD988D}" type="presOf" srcId="{1D8E8564-341F-47BF-A456-EF8F1B2F31C8}" destId="{D18DDDD7-ACEF-45A0-9F7B-4B2DDCC304D0}" srcOrd="0" destOrd="0" presId="urn:microsoft.com/office/officeart/2008/layout/HorizontalMultiLevelHierarchy"/>
    <dgm:cxn modelId="{450522C1-6FEC-4C44-9C96-C20BEF3D3E39}" type="presOf" srcId="{357C0931-685A-4963-97D2-05B7754CD3B8}" destId="{09B31E60-D142-4FD4-9233-28B921118654}" srcOrd="0" destOrd="0" presId="urn:microsoft.com/office/officeart/2008/layout/HorizontalMultiLevelHierarchy"/>
    <dgm:cxn modelId="{CA98CEB4-71D1-4D6F-9A52-E6BE392935B0}" srcId="{C135D901-EF11-46EB-989F-3F77F223655E}" destId="{B7043C23-CC73-4897-8D14-4DD4ED776551}" srcOrd="2" destOrd="0" parTransId="{A0F97FBD-EAE9-4105-A956-8E64D6195BB2}" sibTransId="{D30A75C9-5C40-4F34-B7D6-EB83AA6857C5}"/>
    <dgm:cxn modelId="{C43EACBC-69CB-4350-BE54-B811A530C984}" type="presOf" srcId="{8DEA07F9-DCA1-4354-B4F6-37D73162C19D}" destId="{37FD37E5-9740-4362-84D4-7D2166A02D0B}" srcOrd="0" destOrd="0" presId="urn:microsoft.com/office/officeart/2008/layout/HorizontalMultiLevelHierarchy"/>
    <dgm:cxn modelId="{04F70534-445C-45A9-949F-0CFDF59C5AD2}" type="presOf" srcId="{A0F97FBD-EAE9-4105-A956-8E64D6195BB2}" destId="{5B229ADF-643D-4364-B5DD-17D37708C35C}" srcOrd="0" destOrd="0" presId="urn:microsoft.com/office/officeart/2008/layout/HorizontalMultiLevelHierarchy"/>
    <dgm:cxn modelId="{249F748A-82AB-446B-BD71-FB24DD826EB0}" type="presOf" srcId="{A0F97FBD-EAE9-4105-A956-8E64D6195BB2}" destId="{40ECDA0F-99F7-429A-B190-02D8946DEDBB}" srcOrd="1" destOrd="0" presId="urn:microsoft.com/office/officeart/2008/layout/HorizontalMultiLevelHierarchy"/>
    <dgm:cxn modelId="{523FAAE0-0FCE-4071-80E9-98D8E5BC1B71}" type="presOf" srcId="{9C56147A-D604-4C88-A29C-A6DE18E868DB}" destId="{9E9E8F94-F247-4E80-B78C-B87B3EE83A9F}" srcOrd="0" destOrd="0" presId="urn:microsoft.com/office/officeart/2008/layout/HorizontalMultiLevelHierarchy"/>
    <dgm:cxn modelId="{BDFB53DF-5171-4A40-9206-C08184EBEA2D}" type="presOf" srcId="{C135D901-EF11-46EB-989F-3F77F223655E}" destId="{C60127D2-277F-486C-8FA5-70CC762A5057}" srcOrd="0" destOrd="0" presId="urn:microsoft.com/office/officeart/2008/layout/HorizontalMultiLevelHierarchy"/>
    <dgm:cxn modelId="{2C6274FE-2775-4E56-9666-C6BC0674DEAF}" type="presOf" srcId="{B7043C23-CC73-4897-8D14-4DD4ED776551}" destId="{0FA3379F-2DC2-4316-A468-BA89AA59774F}" srcOrd="0" destOrd="0" presId="urn:microsoft.com/office/officeart/2008/layout/HorizontalMultiLevelHierarchy"/>
    <dgm:cxn modelId="{B234A909-3C05-4396-9759-107192F8AA16}" type="presOf" srcId="{84EF49B1-F897-436F-BFA4-96DDC8DAC739}" destId="{46D54BD6-2F6D-48D3-9FA4-8C2D5D0012A5}" srcOrd="1" destOrd="0" presId="urn:microsoft.com/office/officeart/2008/layout/HorizontalMultiLevelHierarchy"/>
    <dgm:cxn modelId="{8C7D660F-4281-41E6-9E4F-3A008C9BF4A3}" type="presOf" srcId="{84EF49B1-F897-436F-BFA4-96DDC8DAC739}" destId="{8B2A47D4-E380-4FAF-A5E4-3604C65726C3}" srcOrd="0" destOrd="0" presId="urn:microsoft.com/office/officeart/2008/layout/HorizontalMultiLevelHierarchy"/>
    <dgm:cxn modelId="{86D4E7FC-4C97-441A-9D87-733962E5BCF6}" type="presOf" srcId="{97243DAA-3352-48E5-AAA2-363B40A17453}" destId="{C6AAF717-0D37-49A0-A9C8-F9D904D005DD}" srcOrd="0" destOrd="0" presId="urn:microsoft.com/office/officeart/2008/layout/HorizontalMultiLevelHierarchy"/>
    <dgm:cxn modelId="{690ADB2D-4DB6-4901-8335-D973B34AAD96}" type="presOf" srcId="{1D8E8564-341F-47BF-A456-EF8F1B2F31C8}" destId="{3AF5621A-4111-4AA3-92C7-F0AAEF2C717F}" srcOrd="1" destOrd="0" presId="urn:microsoft.com/office/officeart/2008/layout/HorizontalMultiLevelHierarchy"/>
    <dgm:cxn modelId="{CCB44C70-37C4-475F-A527-25770CF0B22F}" type="presOf" srcId="{97243DAA-3352-48E5-AAA2-363B40A17453}" destId="{67E62C80-BD1A-4A34-927E-F24F6CA7E7A7}" srcOrd="1" destOrd="0" presId="urn:microsoft.com/office/officeart/2008/layout/HorizontalMultiLevelHierarchy"/>
    <dgm:cxn modelId="{B2D695D5-B626-40A5-AC26-3E5CCEB04134}" srcId="{C135D901-EF11-46EB-989F-3F77F223655E}" destId="{51061F4B-FDA6-4BE1-A5FB-9DF6C5B6BF49}" srcOrd="3" destOrd="0" parTransId="{97243DAA-3352-48E5-AAA2-363B40A17453}" sibTransId="{9302A856-45CC-419F-9CE4-A3F4AEEC9971}"/>
    <dgm:cxn modelId="{286C59CE-7EAD-405C-BB3E-9060DEEC9C5D}" type="presParOf" srcId="{37FD37E5-9740-4362-84D4-7D2166A02D0B}" destId="{A790C865-4555-435E-BFDC-FF76FA942CFD}" srcOrd="0" destOrd="0" presId="urn:microsoft.com/office/officeart/2008/layout/HorizontalMultiLevelHierarchy"/>
    <dgm:cxn modelId="{DD0C6ED0-564A-41C1-A40D-2CA31398F285}" type="presParOf" srcId="{A790C865-4555-435E-BFDC-FF76FA942CFD}" destId="{C60127D2-277F-486C-8FA5-70CC762A5057}" srcOrd="0" destOrd="0" presId="urn:microsoft.com/office/officeart/2008/layout/HorizontalMultiLevelHierarchy"/>
    <dgm:cxn modelId="{F4B9C956-19EE-4CB2-AC83-A5F3AA15F746}" type="presParOf" srcId="{A790C865-4555-435E-BFDC-FF76FA942CFD}" destId="{896EC418-3F28-4775-8702-E7D0DFCCC983}" srcOrd="1" destOrd="0" presId="urn:microsoft.com/office/officeart/2008/layout/HorizontalMultiLevelHierarchy"/>
    <dgm:cxn modelId="{25FE3496-4CBC-478F-BE81-4A73B8BDFDEC}" type="presParOf" srcId="{896EC418-3F28-4775-8702-E7D0DFCCC983}" destId="{8B2A47D4-E380-4FAF-A5E4-3604C65726C3}" srcOrd="0" destOrd="0" presId="urn:microsoft.com/office/officeart/2008/layout/HorizontalMultiLevelHierarchy"/>
    <dgm:cxn modelId="{180101FA-BB71-4F83-B19A-5197D3ED06F1}" type="presParOf" srcId="{8B2A47D4-E380-4FAF-A5E4-3604C65726C3}" destId="{46D54BD6-2F6D-48D3-9FA4-8C2D5D0012A5}" srcOrd="0" destOrd="0" presId="urn:microsoft.com/office/officeart/2008/layout/HorizontalMultiLevelHierarchy"/>
    <dgm:cxn modelId="{AC5B4D62-EEDF-4838-AC04-A831248C7175}" type="presParOf" srcId="{896EC418-3F28-4775-8702-E7D0DFCCC983}" destId="{6F885E82-E57A-4614-8040-D3A1CE16A83D}" srcOrd="1" destOrd="0" presId="urn:microsoft.com/office/officeart/2008/layout/HorizontalMultiLevelHierarchy"/>
    <dgm:cxn modelId="{69F51B42-7BC5-45E6-9413-2DA9E76166B3}" type="presParOf" srcId="{6F885E82-E57A-4614-8040-D3A1CE16A83D}" destId="{9E9E8F94-F247-4E80-B78C-B87B3EE83A9F}" srcOrd="0" destOrd="0" presId="urn:microsoft.com/office/officeart/2008/layout/HorizontalMultiLevelHierarchy"/>
    <dgm:cxn modelId="{D55BDBF6-E88E-4055-BA33-F7BF76165719}" type="presParOf" srcId="{6F885E82-E57A-4614-8040-D3A1CE16A83D}" destId="{C6A89E1F-D90B-4AFA-B56B-84911A1C4155}" srcOrd="1" destOrd="0" presId="urn:microsoft.com/office/officeart/2008/layout/HorizontalMultiLevelHierarchy"/>
    <dgm:cxn modelId="{4AC59E9E-04D5-499A-95CC-DE06B4B0133A}" type="presParOf" srcId="{896EC418-3F28-4775-8702-E7D0DFCCC983}" destId="{D18DDDD7-ACEF-45A0-9F7B-4B2DDCC304D0}" srcOrd="2" destOrd="0" presId="urn:microsoft.com/office/officeart/2008/layout/HorizontalMultiLevelHierarchy"/>
    <dgm:cxn modelId="{BC788A54-B021-4E41-A26E-8D2A8C3565B0}" type="presParOf" srcId="{D18DDDD7-ACEF-45A0-9F7B-4B2DDCC304D0}" destId="{3AF5621A-4111-4AA3-92C7-F0AAEF2C717F}" srcOrd="0" destOrd="0" presId="urn:microsoft.com/office/officeart/2008/layout/HorizontalMultiLevelHierarchy"/>
    <dgm:cxn modelId="{E5688963-D13A-4375-B7CB-AEC2B6F05E16}" type="presParOf" srcId="{896EC418-3F28-4775-8702-E7D0DFCCC983}" destId="{A9EB9F5C-AC53-4053-91EA-3F48AD000E4E}" srcOrd="3" destOrd="0" presId="urn:microsoft.com/office/officeart/2008/layout/HorizontalMultiLevelHierarchy"/>
    <dgm:cxn modelId="{3ABA1643-0F7C-47F6-807E-76CC5FD613E7}" type="presParOf" srcId="{A9EB9F5C-AC53-4053-91EA-3F48AD000E4E}" destId="{09B31E60-D142-4FD4-9233-28B921118654}" srcOrd="0" destOrd="0" presId="urn:microsoft.com/office/officeart/2008/layout/HorizontalMultiLevelHierarchy"/>
    <dgm:cxn modelId="{DD565136-17E8-4A1E-8332-3A6036FDB60D}" type="presParOf" srcId="{A9EB9F5C-AC53-4053-91EA-3F48AD000E4E}" destId="{128AD396-5497-4237-B1C7-9DF6FBE93A63}" srcOrd="1" destOrd="0" presId="urn:microsoft.com/office/officeart/2008/layout/HorizontalMultiLevelHierarchy"/>
    <dgm:cxn modelId="{067352CB-D556-4268-AA10-894E488336AB}" type="presParOf" srcId="{896EC418-3F28-4775-8702-E7D0DFCCC983}" destId="{5B229ADF-643D-4364-B5DD-17D37708C35C}" srcOrd="4" destOrd="0" presId="urn:microsoft.com/office/officeart/2008/layout/HorizontalMultiLevelHierarchy"/>
    <dgm:cxn modelId="{74A46AFA-8410-4DC8-9B04-8435EF7706B9}" type="presParOf" srcId="{5B229ADF-643D-4364-B5DD-17D37708C35C}" destId="{40ECDA0F-99F7-429A-B190-02D8946DEDBB}" srcOrd="0" destOrd="0" presId="urn:microsoft.com/office/officeart/2008/layout/HorizontalMultiLevelHierarchy"/>
    <dgm:cxn modelId="{8BBFDABF-0C67-4FBE-AFAB-17059A8F9687}" type="presParOf" srcId="{896EC418-3F28-4775-8702-E7D0DFCCC983}" destId="{E7DFAD43-720B-49F7-83F2-FB6B0CAC66B0}" srcOrd="5" destOrd="0" presId="urn:microsoft.com/office/officeart/2008/layout/HorizontalMultiLevelHierarchy"/>
    <dgm:cxn modelId="{DAF889D0-141C-4FA4-BB59-B37A9E8A771B}" type="presParOf" srcId="{E7DFAD43-720B-49F7-83F2-FB6B0CAC66B0}" destId="{0FA3379F-2DC2-4316-A468-BA89AA59774F}" srcOrd="0" destOrd="0" presId="urn:microsoft.com/office/officeart/2008/layout/HorizontalMultiLevelHierarchy"/>
    <dgm:cxn modelId="{A3191DED-DB00-44D7-BC7C-9315A80E41E9}" type="presParOf" srcId="{E7DFAD43-720B-49F7-83F2-FB6B0CAC66B0}" destId="{B4FCF5F9-90D1-4AD7-81A3-FBCDF1B7074B}" srcOrd="1" destOrd="0" presId="urn:microsoft.com/office/officeart/2008/layout/HorizontalMultiLevelHierarchy"/>
    <dgm:cxn modelId="{D0A8725F-8B9B-46C6-9EEE-68D342A3FCF6}" type="presParOf" srcId="{896EC418-3F28-4775-8702-E7D0DFCCC983}" destId="{C6AAF717-0D37-49A0-A9C8-F9D904D005DD}" srcOrd="6" destOrd="0" presId="urn:microsoft.com/office/officeart/2008/layout/HorizontalMultiLevelHierarchy"/>
    <dgm:cxn modelId="{A38390E3-80E4-4CFA-A081-1BE00CD96385}" type="presParOf" srcId="{C6AAF717-0D37-49A0-A9C8-F9D904D005DD}" destId="{67E62C80-BD1A-4A34-927E-F24F6CA7E7A7}" srcOrd="0" destOrd="0" presId="urn:microsoft.com/office/officeart/2008/layout/HorizontalMultiLevelHierarchy"/>
    <dgm:cxn modelId="{9A5B0861-5CEB-4B92-A958-F9B6CFCE0166}" type="presParOf" srcId="{896EC418-3F28-4775-8702-E7D0DFCCC983}" destId="{E9EBE4C4-D20E-45F2-A39E-90AAED20CB12}" srcOrd="7" destOrd="0" presId="urn:microsoft.com/office/officeart/2008/layout/HorizontalMultiLevelHierarchy"/>
    <dgm:cxn modelId="{DE94E1A2-C774-407C-ABB7-C8AEE540D3F5}" type="presParOf" srcId="{E9EBE4C4-D20E-45F2-A39E-90AAED20CB12}" destId="{D294647F-EB97-4BF4-84F9-4175DED54BAD}" srcOrd="0" destOrd="0" presId="urn:microsoft.com/office/officeart/2008/layout/HorizontalMultiLevelHierarchy"/>
    <dgm:cxn modelId="{32E5FF85-AF0D-4A69-B32C-DA03763B595E}" type="presParOf" srcId="{E9EBE4C4-D20E-45F2-A39E-90AAED20CB12}" destId="{8AAE238B-B4CE-49DB-91E6-1A5E1926E00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AAF717-0D37-49A0-A9C8-F9D904D005DD}">
      <dsp:nvSpPr>
        <dsp:cNvPr id="0" name=""/>
        <dsp:cNvSpPr/>
      </dsp:nvSpPr>
      <dsp:spPr>
        <a:xfrm>
          <a:off x="2282241" y="2543942"/>
          <a:ext cx="562763" cy="2136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1381" y="0"/>
              </a:lnTo>
              <a:lnTo>
                <a:pt x="281381" y="2136002"/>
              </a:lnTo>
              <a:lnTo>
                <a:pt x="562763" y="213600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508401" y="3556721"/>
        <a:ext cx="110444" cy="110444"/>
      </dsp:txXfrm>
    </dsp:sp>
    <dsp:sp modelId="{5B229ADF-643D-4364-B5DD-17D37708C35C}">
      <dsp:nvSpPr>
        <dsp:cNvPr id="0" name=""/>
        <dsp:cNvSpPr/>
      </dsp:nvSpPr>
      <dsp:spPr>
        <a:xfrm>
          <a:off x="2282241" y="2543942"/>
          <a:ext cx="562763" cy="907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1381" y="0"/>
              </a:lnTo>
              <a:lnTo>
                <a:pt x="281381" y="907039"/>
              </a:lnTo>
              <a:lnTo>
                <a:pt x="562763" y="90703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36937" y="2970776"/>
        <a:ext cx="53371" cy="53371"/>
      </dsp:txXfrm>
    </dsp:sp>
    <dsp:sp modelId="{D18DDDD7-ACEF-45A0-9F7B-4B2DDCC304D0}">
      <dsp:nvSpPr>
        <dsp:cNvPr id="0" name=""/>
        <dsp:cNvSpPr/>
      </dsp:nvSpPr>
      <dsp:spPr>
        <a:xfrm>
          <a:off x="2282241" y="1897650"/>
          <a:ext cx="529360" cy="646292"/>
        </a:xfrm>
        <a:custGeom>
          <a:avLst/>
          <a:gdLst/>
          <a:ahLst/>
          <a:cxnLst/>
          <a:rect l="0" t="0" r="0" b="0"/>
          <a:pathLst>
            <a:path>
              <a:moveTo>
                <a:pt x="0" y="646292"/>
              </a:moveTo>
              <a:lnTo>
                <a:pt x="264680" y="646292"/>
              </a:lnTo>
              <a:lnTo>
                <a:pt x="264680" y="0"/>
              </a:lnTo>
              <a:lnTo>
                <a:pt x="52936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26036" y="2199911"/>
        <a:ext cx="41770" cy="41770"/>
      </dsp:txXfrm>
    </dsp:sp>
    <dsp:sp modelId="{8B2A47D4-E380-4FAF-A5E4-3604C65726C3}">
      <dsp:nvSpPr>
        <dsp:cNvPr id="0" name=""/>
        <dsp:cNvSpPr/>
      </dsp:nvSpPr>
      <dsp:spPr>
        <a:xfrm>
          <a:off x="2282241" y="553725"/>
          <a:ext cx="575591" cy="1990216"/>
        </a:xfrm>
        <a:custGeom>
          <a:avLst/>
          <a:gdLst/>
          <a:ahLst/>
          <a:cxnLst/>
          <a:rect l="0" t="0" r="0" b="0"/>
          <a:pathLst>
            <a:path>
              <a:moveTo>
                <a:pt x="0" y="1990216"/>
              </a:moveTo>
              <a:lnTo>
                <a:pt x="287795" y="1990216"/>
              </a:lnTo>
              <a:lnTo>
                <a:pt x="287795" y="0"/>
              </a:lnTo>
              <a:lnTo>
                <a:pt x="57559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518243" y="1497039"/>
        <a:ext cx="103588" cy="103588"/>
      </dsp:txXfrm>
    </dsp:sp>
    <dsp:sp modelId="{C60127D2-277F-486C-8FA5-70CC762A5057}">
      <dsp:nvSpPr>
        <dsp:cNvPr id="0" name=""/>
        <dsp:cNvSpPr/>
      </dsp:nvSpPr>
      <dsp:spPr>
        <a:xfrm rot="5400000" flipV="1">
          <a:off x="-682729" y="1834870"/>
          <a:ext cx="4511798" cy="14181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год</a:t>
          </a:r>
        </a:p>
      </dsp:txBody>
      <dsp:txXfrm rot="5400000" flipV="1">
        <a:off x="-682729" y="1834870"/>
        <a:ext cx="4511798" cy="1418145"/>
      </dsp:txXfrm>
    </dsp:sp>
    <dsp:sp modelId="{9E9E8F94-F247-4E80-B78C-B87B3EE83A9F}">
      <dsp:nvSpPr>
        <dsp:cNvPr id="0" name=""/>
        <dsp:cNvSpPr/>
      </dsp:nvSpPr>
      <dsp:spPr>
        <a:xfrm>
          <a:off x="2857833" y="37287"/>
          <a:ext cx="4746136" cy="10328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лаге</a:t>
          </a:r>
          <a:r>
            <a:rPr lang="ru-RU" sz="2000" b="1" kern="1200" baseline="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ря</a:t>
          </a:r>
          <a:r>
            <a:rPr lang="ru-RU" sz="2000" b="1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 дневным пребыванием детей</a:t>
          </a:r>
          <a:r>
            <a:rPr lang="ru-RU" sz="20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</a:t>
          </a:r>
          <a:r>
            <a:rPr lang="ru-RU" sz="2000" b="1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 20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 16</a:t>
          </a:r>
        </a:p>
      </dsp:txBody>
      <dsp:txXfrm>
        <a:off x="2857833" y="37287"/>
        <a:ext cx="4746136" cy="1032877"/>
      </dsp:txXfrm>
    </dsp:sp>
    <dsp:sp modelId="{09B31E60-D142-4FD4-9233-28B921118654}">
      <dsp:nvSpPr>
        <dsp:cNvPr id="0" name=""/>
        <dsp:cNvSpPr/>
      </dsp:nvSpPr>
      <dsp:spPr>
        <a:xfrm>
          <a:off x="2811602" y="1225268"/>
          <a:ext cx="4809083" cy="1344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Загородные стационарные лагеря с круглосуточным пребыванием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план 3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факт 0</a:t>
          </a:r>
        </a:p>
      </dsp:txBody>
      <dsp:txXfrm>
        <a:off x="2811602" y="1225268"/>
        <a:ext cx="4809083" cy="1344764"/>
      </dsp:txXfrm>
    </dsp:sp>
    <dsp:sp modelId="{0FA3379F-2DC2-4316-A468-BA89AA59774F}">
      <dsp:nvSpPr>
        <dsp:cNvPr id="0" name=""/>
        <dsp:cNvSpPr/>
      </dsp:nvSpPr>
      <dsp:spPr>
        <a:xfrm>
          <a:off x="2845005" y="2843519"/>
          <a:ext cx="4784250" cy="1214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Лагеря палаточного типа                                               план 3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 2</a:t>
          </a:r>
          <a:r>
            <a:rPr lang="en-US" sz="2000" b="1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b="1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i="1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5005" y="2843519"/>
        <a:ext cx="4784250" cy="1214925"/>
      </dsp:txXfrm>
    </dsp:sp>
    <dsp:sp modelId="{D294647F-EB97-4BF4-84F9-4175DED54BAD}">
      <dsp:nvSpPr>
        <dsp:cNvPr id="0" name=""/>
        <dsp:cNvSpPr/>
      </dsp:nvSpPr>
      <dsp:spPr>
        <a:xfrm>
          <a:off x="2845005" y="4247322"/>
          <a:ext cx="4746108" cy="865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выезд детей, в организации отдыха, расположенные за пределами региона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ВЫДАНО 27 СЕРТИФИКАТОВ</a:t>
          </a:r>
        </a:p>
      </dsp:txBody>
      <dsp:txXfrm>
        <a:off x="2845005" y="4247322"/>
        <a:ext cx="4746108" cy="865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3708-7031-463F-86B2-CBEBA7FE5911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1C487-78B2-49BF-8CCA-E3045E6E39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5178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1C487-78B2-49BF-8CCA-E3045E6E39A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1797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1C487-78B2-49BF-8CCA-E3045E6E39A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1797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1C487-78B2-49BF-8CCA-E3045E6E39A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1797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1C487-78B2-49BF-8CCA-E3045E6E39A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1797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1C487-78B2-49BF-8CCA-E3045E6E39A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1797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1C487-78B2-49BF-8CCA-E3045E6E39A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1797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1C487-78B2-49BF-8CCA-E3045E6E39A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1797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1C487-78B2-49BF-8CCA-E3045E6E39A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3091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88840"/>
            <a:ext cx="7848872" cy="4209331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3200" dirty="0"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000" b="1" dirty="0">
                <a:latin typeface="Times New Roman"/>
                <a:ea typeface="Times New Roman"/>
                <a:cs typeface="Times New Roman"/>
              </a:rPr>
              <a:t>Отдых и занятость детей в каникулярный период в 2021 году, трудоустройство подростков в летнее время</a:t>
            </a:r>
            <a:endParaRPr lang="ru-RU" sz="3000" b="1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sz="3900" b="1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b="1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200" b="1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Докладчик: Попова Татьяна Павловна- председатель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Собрания депутатов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sz="1200" b="1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r">
              <a:spcBef>
                <a:spcPts val="0"/>
              </a:spcBef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500" b="1" dirty="0">
                <a:solidFill>
                  <a:srgbClr val="32323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r">
              <a:spcBef>
                <a:spcPts val="0"/>
              </a:spcBef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Муниципальное образование </a:t>
            </a:r>
            <a:b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Устьянский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муниципальный район»</a:t>
            </a:r>
            <a:b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00811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47264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65618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Средства местного бюджета, направленные на укрепление  материально-технической базы организаций отдыха детей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и их оздоровления, находящихся в муниципальной собственности муниципального образования «</a:t>
            </a:r>
            <a:r>
              <a:rPr lang="ru-RU" sz="2000" b="1" dirty="0" err="1">
                <a:solidFill>
                  <a:schemeClr val="tx1"/>
                </a:solidFill>
              </a:rPr>
              <a:t>Устьянский</a:t>
            </a:r>
            <a:r>
              <a:rPr lang="ru-RU" sz="2000" b="1" dirty="0">
                <a:solidFill>
                  <a:schemeClr val="tx1"/>
                </a:solidFill>
              </a:rPr>
              <a:t> муниципальный район»  в 2021 г.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392825733"/>
              </p:ext>
            </p:extLst>
          </p:nvPr>
        </p:nvGraphicFramePr>
        <p:xfrm>
          <a:off x="323528" y="2060848"/>
          <a:ext cx="8352929" cy="3003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49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02138">
                  <a:extLst>
                    <a:ext uri="{9D8B030D-6E8A-4147-A177-3AD203B41FA5}">
                      <a16:colId xmlns:a16="http://schemas.microsoft.com/office/drawing/2014/main" xmlns="" val="2595957393"/>
                    </a:ext>
                  </a:extLst>
                </a:gridCol>
                <a:gridCol w="1974327">
                  <a:extLst>
                    <a:ext uri="{9D8B030D-6E8A-4147-A177-3AD203B41FA5}">
                      <a16:colId xmlns:a16="http://schemas.microsoft.com/office/drawing/2014/main" xmlns="" val="3910699667"/>
                    </a:ext>
                  </a:extLst>
                </a:gridCol>
              </a:tblGrid>
              <a:tr h="936836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№п/п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лагеря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Сумма МБ, руб.</a:t>
                      </a: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2021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Сумма МБ, руб.                         2020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Сумма ОБ, руб. 2019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376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ДОЛ «Колос»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293 330,71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1 436 874,79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prstClr val="black"/>
                          </a:solidFill>
                          <a:latin typeface="Candara" panose="020E0502030303020204" pitchFamily="34" charset="0"/>
                        </a:rPr>
                        <a:t>50 000,00</a:t>
                      </a:r>
                      <a:endParaRPr lang="ru-RU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3309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ДОЛ «Усадьба</a:t>
                      </a:r>
                      <a:r>
                        <a:rPr lang="ru-RU" baseline="0" dirty="0"/>
                        <a:t> Ломоноса»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73 710,36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8025">
                <a:tc gridSpan="2">
                  <a:txBody>
                    <a:bodyPr/>
                    <a:lstStyle/>
                    <a:p>
                      <a:r>
                        <a:rPr lang="ru-RU" sz="2000" b="1" dirty="0"/>
                        <a:t>ИТОГО: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367 041,07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1 436 874,79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50 000,00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2AA7AEF7-4A90-4AF8-A18F-4EF7D1A1B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5859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826AAC-0C12-494C-8AB7-D4857B6039AA}"/>
              </a:ext>
            </a:extLst>
          </p:cNvPr>
          <p:cNvSpPr txBox="1"/>
          <p:nvPr/>
        </p:nvSpPr>
        <p:spPr>
          <a:xfrm>
            <a:off x="755576" y="5589240"/>
            <a:ext cx="7931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2018 году за счет средств районного бюджета была отремонтирована дорога к лагерю ДОЛ «Колос» на сумму более 700 000 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745891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908720"/>
            <a:ext cx="8640959" cy="5616623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7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7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7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7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3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3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был объявлен конкурс на право получения субсидии из Областного бюджета на реализацию мероприятий  по содействию трудоустройству несовершеннолетних граждан на территории Архангельской области в рамках государственной программы Архангельской области «Молодежь Поморья»</a:t>
            </a:r>
          </a:p>
          <a:p>
            <a:pPr marL="0" indent="0" algn="just">
              <a:buNone/>
            </a:pPr>
            <a:r>
              <a:rPr lang="ru-RU" sz="2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конкурса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Устьянский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район получил:</a:t>
            </a:r>
          </a:p>
          <a:p>
            <a:pPr marL="0" indent="0" algn="just">
              <a:buNone/>
            </a:pPr>
            <a:r>
              <a:rPr lang="ru-RU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290 000 руб.-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областного бюджета, </a:t>
            </a:r>
          </a:p>
          <a:p>
            <a:pPr marL="0" indent="0" algn="just">
              <a:buNone/>
            </a:pPr>
            <a:r>
              <a:rPr lang="ru-RU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100 000 руб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местного бюджета.</a:t>
            </a:r>
          </a:p>
          <a:p>
            <a:pPr marL="0" indent="0" algn="just">
              <a:buNone/>
            </a:pPr>
            <a:r>
              <a:rPr lang="ru-RU" sz="2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Несовершеннолетние были трудоустроены:</a:t>
            </a:r>
          </a:p>
          <a:p>
            <a:pPr marL="0" indent="0" algn="just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МБОУ «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Устьянская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 - 10 чел. (июнь-июль 2021г.)</a:t>
            </a:r>
          </a:p>
          <a:p>
            <a:pPr marL="0" indent="0" algn="just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МБОУ «Дмитриевская СОШ» – 4 чел. (июль 2021г.), </a:t>
            </a:r>
          </a:p>
          <a:p>
            <a:pPr marL="0" indent="0" algn="just">
              <a:buNone/>
            </a:pPr>
            <a:r>
              <a:rPr lang="ru-RU" sz="2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Должность: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уборщик производственных и служебных помещений, озеленители,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культорганизаторы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ВАЖНО! ВСЕ несовершеннолетние получили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футболки с нанесение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принта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ПОЛИТАКА АРХАНГЕЛЬСКОЙ ОБЛАСТИ</a:t>
            </a: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/>
            </a:endParaRPr>
          </a:p>
          <a:p>
            <a:pPr marL="0" indent="0">
              <a:buNone/>
            </a:pPr>
            <a:endParaRPr lang="ru-RU" dirty="0">
              <a:latin typeface="Times New Roman"/>
            </a:endParaRPr>
          </a:p>
          <a:p>
            <a:pPr marL="0" indent="0">
              <a:buNone/>
            </a:pPr>
            <a:endParaRPr lang="ru-RU" dirty="0">
              <a:latin typeface="Times New Roman"/>
            </a:endParaRPr>
          </a:p>
          <a:p>
            <a:pPr marL="0" indent="0">
              <a:buNone/>
            </a:pPr>
            <a:endParaRPr lang="ru-RU" dirty="0">
              <a:latin typeface="Times New Roman"/>
            </a:endParaRPr>
          </a:p>
          <a:p>
            <a:pPr marL="0" indent="0">
              <a:buNone/>
            </a:pPr>
            <a:endParaRPr lang="ru-RU" dirty="0">
              <a:latin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71440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Трудоустройство несовершеннолетних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5F374C90-0FBC-46A5-9F5F-FCA1C1FAD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1"/>
            <a:ext cx="864096" cy="100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68052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5608" y="1051827"/>
            <a:ext cx="396044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79858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908720"/>
            <a:ext cx="8640959" cy="56166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7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7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7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7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7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7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7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7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/>
            </a:endParaRPr>
          </a:p>
          <a:p>
            <a:pPr marL="0" indent="0">
              <a:buNone/>
            </a:pPr>
            <a:endParaRPr lang="ru-RU" dirty="0">
              <a:latin typeface="Times New Roman"/>
            </a:endParaRPr>
          </a:p>
          <a:p>
            <a:pPr marL="0" indent="0">
              <a:buNone/>
            </a:pPr>
            <a:endParaRPr lang="ru-RU" dirty="0">
              <a:latin typeface="Times New Roman"/>
            </a:endParaRPr>
          </a:p>
          <a:p>
            <a:pPr marL="0" indent="0">
              <a:buNone/>
            </a:pPr>
            <a:endParaRPr lang="ru-RU" dirty="0">
              <a:latin typeface="Times New Roman"/>
            </a:endParaRPr>
          </a:p>
          <a:p>
            <a:pPr marL="0" indent="0">
              <a:buNone/>
            </a:pPr>
            <a:endParaRPr lang="ru-RU" dirty="0">
              <a:latin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71440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Трудоустройство несовершеннолетних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5F374C90-0FBC-46A5-9F5F-FCA1C1FAD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1"/>
            <a:ext cx="864096" cy="100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205040"/>
            <a:ext cx="1584176" cy="145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1944216" cy="1459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Трудовая бригада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52736"/>
            <a:ext cx="4176463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2448272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5" y="1052736"/>
            <a:ext cx="2016225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342172" y="3861048"/>
            <a:ext cx="4464496" cy="29061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ВАЖНО! </a:t>
            </a:r>
            <a:r>
              <a:rPr lang="ru-RU" dirty="0">
                <a:solidFill>
                  <a:schemeClr val="tx1"/>
                </a:solidFill>
              </a:rPr>
              <a:t>За каждой трудовой бригадой был назначен ответственный БРИГАДИР, который прошел обучение, подготовку по программе </a:t>
            </a:r>
            <a:r>
              <a:rPr lang="ru-RU" b="1" dirty="0">
                <a:solidFill>
                  <a:schemeClr val="tx1"/>
                </a:solidFill>
              </a:rPr>
              <a:t>«БРИГАДИР ТРУДОВОЙ БРИГАДЫ НЕСОВЕРШЕННОЛЕТНИХ»</a:t>
            </a:r>
            <a:r>
              <a:rPr lang="ru-RU" dirty="0">
                <a:solidFill>
                  <a:schemeClr val="tx1"/>
                </a:solidFill>
              </a:rPr>
              <a:t>  в ГАУ АО «Штаб молодежных трудовых отрядов Архангельской области»,  по концу обучения </a:t>
            </a:r>
            <a:r>
              <a:rPr lang="ru-RU" b="1" dirty="0">
                <a:solidFill>
                  <a:schemeClr val="tx1"/>
                </a:solidFill>
              </a:rPr>
              <a:t>БРИГАДИРЫ ПОЛУЧИЛИ СЕРТИФИКАТЫ</a:t>
            </a:r>
          </a:p>
        </p:txBody>
      </p:sp>
      <p:sp>
        <p:nvSpPr>
          <p:cNvPr id="17" name="Нашивка 16"/>
          <p:cNvSpPr/>
          <p:nvPr/>
        </p:nvSpPr>
        <p:spPr>
          <a:xfrm>
            <a:off x="4833740" y="6184489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6023839" y="6184489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6624406" y="6174861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5436096" y="6174861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023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908720"/>
            <a:ext cx="8640959" cy="561662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ТРУДОУСТРОЕНО:  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105 детей</a:t>
            </a:r>
          </a:p>
          <a:p>
            <a:pPr marL="0" indent="0" algn="just">
              <a:buNone/>
            </a:pPr>
            <a:endParaRPr lang="ru-RU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РАБОТОДАТЕЛЬ: </a:t>
            </a:r>
          </a:p>
          <a:p>
            <a:pPr marL="0" indent="0" algn="just">
              <a:buNone/>
            </a:pPr>
            <a:endParaRPr lang="ru-RU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«УСТЬЯНСКАЯ МОЛОЧНАЯ КОМПАНИЯ»</a:t>
            </a:r>
          </a:p>
          <a:p>
            <a:pPr marL="0" indent="0" algn="just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5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ВАЖНО! ВСЕ несовершеннолетние получили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материальную поддержку от Центра занятости населения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местностях, приравненных к районам Крайнего Севера – 1800 рублей в месяц.</a:t>
            </a:r>
          </a:p>
          <a:p>
            <a:pPr marL="0" indent="0" algn="just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материального пособия производится в календарных днях, в зависимости от периода трудоустройства, который указан в договоре между работодателем и несовершеннолетним. </a:t>
            </a: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/>
            </a:endParaRPr>
          </a:p>
          <a:p>
            <a:pPr marL="0" indent="0">
              <a:buNone/>
            </a:pPr>
            <a:endParaRPr lang="ru-RU" dirty="0">
              <a:latin typeface="Times New Roman"/>
            </a:endParaRPr>
          </a:p>
          <a:p>
            <a:pPr marL="0" indent="0">
              <a:buNone/>
            </a:pPr>
            <a:endParaRPr lang="ru-RU" dirty="0">
              <a:latin typeface="Times New Roman"/>
            </a:endParaRPr>
          </a:p>
          <a:p>
            <a:pPr marL="0" indent="0">
              <a:buNone/>
            </a:pPr>
            <a:endParaRPr lang="ru-RU" dirty="0">
              <a:latin typeface="Times New Roman"/>
            </a:endParaRPr>
          </a:p>
          <a:p>
            <a:pPr marL="0" indent="0">
              <a:buNone/>
            </a:pPr>
            <a:endParaRPr lang="ru-RU" dirty="0">
              <a:latin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121846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Трудоустройство </a:t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chemeClr val="tx1"/>
                </a:solidFill>
              </a:rPr>
              <a:t>несовершеннолетних </a:t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chemeClr val="tx1"/>
                </a:solidFill>
              </a:rPr>
              <a:t>через Центр занятости населения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5F374C90-0FBC-46A5-9F5F-FCA1C1FAD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1"/>
            <a:ext cx="864096" cy="100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Desktop\1111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288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1767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00811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13984" y="980728"/>
            <a:ext cx="66967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+mj-lt"/>
              </a:rPr>
              <a:t>              Проектная</a:t>
            </a:r>
            <a:r>
              <a:rPr lang="ru-RU" sz="40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+mj-lt"/>
              </a:rPr>
              <a:t>деятельность</a:t>
            </a:r>
          </a:p>
          <a:p>
            <a:endParaRPr lang="ru-RU" sz="2800" b="1" dirty="0">
              <a:solidFill>
                <a:srgbClr val="000000"/>
              </a:solidFill>
              <a:latin typeface="+mj-lt"/>
            </a:endParaRPr>
          </a:p>
          <a:p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    «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Устьянская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мини-футбольная лига»</a:t>
            </a:r>
          </a:p>
          <a:p>
            <a:pPr marL="742950" indent="-742950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 команд 105 участников</a:t>
            </a:r>
          </a:p>
          <a:p>
            <a:pPr marL="742950" indent="-742950"/>
            <a:endParaRPr lang="ru-RU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 startAt="2"/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Туристический слёт «Мы вместе»</a:t>
            </a:r>
          </a:p>
          <a:p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 команд 35 участников</a:t>
            </a:r>
          </a:p>
          <a:p>
            <a:endParaRPr lang="ru-RU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Общий охват детей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Устьянского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района  составил  58% всеми видами деятельности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6604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00811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836712"/>
            <a:ext cx="756084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+mj-lt"/>
              </a:rPr>
              <a:t>ПРЕДЛОЖЕНИЯ</a:t>
            </a:r>
          </a:p>
          <a:p>
            <a:pPr algn="ctr"/>
            <a:endParaRPr lang="ru-RU" sz="2800" b="1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1. Необходима программа по укреплению МТБ муниципальных оздоровительных лагерей стационарного типа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2. Продолжить в 2022 году реализацию Программы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кешбэка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при организации отдыха детей как стационарных, так и палаточных лагерях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3. Ввести дифференцированный подход по организации медицинской помощи на базе стационарных лагерей в зависимости от количества детей и места расположения лагеря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4.Увеличение стоимости питания детей в лагерях с дневным пребыванием детей</a:t>
            </a:r>
          </a:p>
          <a:p>
            <a:endParaRPr lang="ru-RU" sz="2800" b="1" dirty="0">
              <a:solidFill>
                <a:srgbClr val="000000"/>
              </a:solidFill>
              <a:latin typeface="+mj-lt"/>
            </a:endParaRPr>
          </a:p>
          <a:p>
            <a:endParaRPr lang="ru-RU" sz="28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189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00811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13984" y="1916832"/>
            <a:ext cx="6696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dirty="0">
              <a:solidFill>
                <a:srgbClr val="000000"/>
              </a:solidFill>
              <a:latin typeface="+mj-lt"/>
            </a:endParaRPr>
          </a:p>
          <a:p>
            <a:endParaRPr lang="ru-RU" sz="4000" b="1" dirty="0">
              <a:solidFill>
                <a:srgbClr val="000000"/>
              </a:solidFill>
              <a:latin typeface="+mj-lt"/>
            </a:endParaRPr>
          </a:p>
          <a:p>
            <a:r>
              <a:rPr lang="ru-RU" sz="4000" b="1" dirty="0">
                <a:solidFill>
                  <a:srgbClr val="000000"/>
                </a:solidFill>
                <a:latin typeface="+mj-lt"/>
              </a:rPr>
              <a:t>СПАСИБО ЗА ВНИМАНИЕ! </a:t>
            </a:r>
            <a:endParaRPr lang="ru-RU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660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332656"/>
            <a:ext cx="8640960" cy="63367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ИТОГИ ОРГАНИЗАЦИИ ОТДЫХА ДЕТЕЙ И ИХ ОЗДОРОВЛЕНИЯ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6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sz="30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sz="20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sz="20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ru-RU" sz="2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465918479"/>
              </p:ext>
            </p:extLst>
          </p:nvPr>
        </p:nvGraphicFramePr>
        <p:xfrm>
          <a:off x="395536" y="1340768"/>
          <a:ext cx="849694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17617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63272" cy="1800200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</a:rPr>
              <a:t>                </a:t>
            </a:r>
            <a:r>
              <a:rPr lang="ru-RU" sz="2600" b="1" dirty="0">
                <a:solidFill>
                  <a:schemeClr val="tx1"/>
                </a:solidFill>
              </a:rPr>
              <a:t>На территории </a:t>
            </a:r>
            <a:r>
              <a:rPr lang="ru-RU" sz="2600" b="1" dirty="0" err="1">
                <a:solidFill>
                  <a:schemeClr val="tx1"/>
                </a:solidFill>
              </a:rPr>
              <a:t>Устьянского</a:t>
            </a:r>
            <a:r>
              <a:rPr lang="ru-RU" sz="2600" b="1" dirty="0">
                <a:solidFill>
                  <a:schemeClr val="tx1"/>
                </a:solidFill>
              </a:rPr>
              <a:t> муниципального района Архангельской области в 2021 г. функционировали </a:t>
            </a:r>
            <a:r>
              <a:rPr lang="ru-RU" sz="1600" b="1" dirty="0">
                <a:solidFill>
                  <a:schemeClr val="tx1"/>
                </a:solidFill>
              </a:rPr>
              <a:t/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ЛАГЕРЯ С ДНЕВНЫМ ПРЕБЫВАНИЕМ ДЕТЕЙ  (ЛДП)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07721059"/>
              </p:ext>
            </p:extLst>
          </p:nvPr>
        </p:nvGraphicFramePr>
        <p:xfrm>
          <a:off x="431540" y="2492896"/>
          <a:ext cx="8280920" cy="3864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2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321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Месяц проведения смены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Кол-во функционирующих лагерей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ОХВАТ ДЕТЕЙ (план)</a:t>
                      </a:r>
                      <a:endParaRPr lang="ru-RU" sz="16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ОХВАТ ДЕТЕЙ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 (факт)</a:t>
                      </a:r>
                      <a:endParaRPr lang="ru-RU" sz="16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5192">
                <a:tc>
                  <a:txBody>
                    <a:bodyPr/>
                    <a:lstStyle/>
                    <a:p>
                      <a:r>
                        <a:rPr lang="ru-RU" sz="16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464">
                <a:tc>
                  <a:txBody>
                    <a:bodyPr/>
                    <a:lstStyle/>
                    <a:p>
                      <a:r>
                        <a:rPr lang="ru-RU" sz="16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848">
                <a:tc>
                  <a:txBody>
                    <a:bodyPr/>
                    <a:lstStyle/>
                    <a:p>
                      <a:r>
                        <a:rPr lang="ru-RU" sz="16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ru-RU" sz="16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392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1383</a:t>
                      </a:r>
                    </a:p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7445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Autofit/>
          </a:bodyPr>
          <a:lstStyle/>
          <a:p>
            <a:r>
              <a:rPr lang="ru-RU" sz="3900" b="1" dirty="0">
                <a:solidFill>
                  <a:schemeClr val="tx1"/>
                </a:solidFill>
              </a:rPr>
              <a:t> </a:t>
            </a:r>
            <a:endParaRPr lang="ru-RU" sz="30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1360547"/>
              </p:ext>
            </p:extLst>
          </p:nvPr>
        </p:nvGraphicFramePr>
        <p:xfrm>
          <a:off x="683568" y="2801640"/>
          <a:ext cx="8208912" cy="350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57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78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78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451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20342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 ОУ, В КОТ. БЫЛИ СОЗДАНЫ ТРУДОВЫЕ БРИГАДЫ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ОХВАТ ДЕТЕЙ, план </a:t>
                      </a:r>
                      <a:endParaRPr kumimoji="0" lang="ru-RU" sz="1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algn="ctr"/>
                      <a:endParaRPr lang="ru-RU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ОХВАТ ДЕТЕЙ, факт </a:t>
                      </a:r>
                      <a:endParaRPr lang="ru-RU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tx1"/>
                          </a:solidFill>
                        </a:rPr>
                        <a:t>СЕРТИФИКАТЫ</a:t>
                      </a:r>
                      <a:r>
                        <a:rPr lang="ru-RU" sz="1400" i="1" baseline="0" dirty="0">
                          <a:solidFill>
                            <a:schemeClr val="tx1"/>
                          </a:solidFill>
                        </a:rPr>
                        <a:t> 2000,00 РУБ. ЗА ШТ.</a:t>
                      </a:r>
                      <a:endParaRPr lang="ru-RU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tx1"/>
                          </a:solidFill>
                        </a:rPr>
                        <a:t>СМЕТА,</a:t>
                      </a:r>
                      <a:r>
                        <a:rPr lang="ru-RU" sz="1400" i="1" baseline="0" dirty="0">
                          <a:solidFill>
                            <a:schemeClr val="tx1"/>
                          </a:solidFill>
                        </a:rPr>
                        <a:t> руб.</a:t>
                      </a:r>
                      <a:endParaRPr lang="ru-RU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tx1"/>
                          </a:solidFill>
                        </a:rPr>
                        <a:t>ВСЕГО</a:t>
                      </a:r>
                      <a:r>
                        <a:rPr lang="ru-RU" sz="1400" i="1" baseline="0" dirty="0">
                          <a:solidFill>
                            <a:schemeClr val="tx1"/>
                          </a:solidFill>
                        </a:rPr>
                        <a:t> ,средств МБ, руб.</a:t>
                      </a:r>
                      <a:endParaRPr lang="ru-RU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5995">
                <a:tc>
                  <a:txBody>
                    <a:bodyPr/>
                    <a:lstStyle/>
                    <a:p>
                      <a:r>
                        <a:rPr lang="ru-RU" sz="18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u="none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МБОУ «ОСОШ №1» </a:t>
                      </a:r>
                      <a:endParaRPr lang="ru-RU" sz="1600" b="1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32 000,00 </a:t>
                      </a:r>
                    </a:p>
                    <a:p>
                      <a:pPr algn="ctr"/>
                      <a:r>
                        <a:rPr lang="ru-RU" sz="1400" i="1" dirty="0"/>
                        <a:t>16 сертификатов</a:t>
                      </a:r>
                      <a:r>
                        <a:rPr lang="ru-RU" sz="1400" i="1" baseline="0" dirty="0"/>
                        <a:t> в ДНС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i="1" dirty="0"/>
                        <a:t>14 051,00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i="1" dirty="0"/>
                        <a:t>46051,00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1476">
                <a:tc>
                  <a:txBody>
                    <a:bodyPr/>
                    <a:lstStyle/>
                    <a:p>
                      <a:r>
                        <a:rPr lang="ru-RU" sz="18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«УСТЬЯНСКАЯ СОШ»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i="0" dirty="0"/>
                        <a:t>40 000,00</a:t>
                      </a:r>
                    </a:p>
                    <a:p>
                      <a:pPr algn="ctr"/>
                      <a:r>
                        <a:rPr lang="ru-RU" sz="1400" i="1" dirty="0"/>
                        <a:t>15 сертификатов</a:t>
                      </a:r>
                      <a:r>
                        <a:rPr lang="ru-RU" sz="1400" i="1" baseline="0" dirty="0"/>
                        <a:t> маг. Фаворит и 5 сертификатов  ДНС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i="1" dirty="0"/>
                        <a:t>13 949,00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i="1" dirty="0"/>
                        <a:t>53 949,00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641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b="1" dirty="0"/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/>
                        <a:t>72 000,00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/>
                        <a:t>28 000,00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/>
                        <a:t>100 000,00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11760" y="404664"/>
            <a:ext cx="51125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prstClr val="black"/>
                </a:solidFill>
              </a:rPr>
              <a:t>ТРУДОВЫЕ БРИГАДЫ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1115616" y="958662"/>
            <a:ext cx="7560840" cy="1462226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В рамках муниципальной программы «Профилактика безнадзорности и правонарушений несовершеннолетних в </a:t>
            </a:r>
            <a:r>
              <a:rPr lang="ru-RU" sz="2000" b="1" dirty="0" err="1">
                <a:solidFill>
                  <a:schemeClr val="tx1"/>
                </a:solidFill>
              </a:rPr>
              <a:t>Устьянском</a:t>
            </a:r>
            <a:r>
              <a:rPr lang="ru-RU" sz="2000" b="1" dirty="0">
                <a:solidFill>
                  <a:schemeClr val="tx1"/>
                </a:solidFill>
              </a:rPr>
              <a:t> районе» были предусмотрены средства местного бюджета в сумме </a:t>
            </a:r>
            <a:r>
              <a:rPr lang="ru-RU" sz="2500" b="1" dirty="0">
                <a:solidFill>
                  <a:schemeClr val="tx1"/>
                </a:solidFill>
              </a:rPr>
              <a:t>100 000 руб</a:t>
            </a:r>
            <a:r>
              <a:rPr lang="ru-RU" sz="2000" b="1" dirty="0">
                <a:solidFill>
                  <a:schemeClr val="tx1"/>
                </a:solidFill>
              </a:rPr>
              <a:t>.- ОСВОЕНЫ В ПОЛНОМ ОБЪЕМЕ</a:t>
            </a:r>
            <a:r>
              <a:rPr lang="ru-RU" dirty="0"/>
              <a:t>.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483412" y="2429024"/>
            <a:ext cx="484632" cy="36004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5238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63272" cy="2304256"/>
          </a:xfrm>
        </p:spPr>
        <p:txBody>
          <a:bodyPr>
            <a:noAutofit/>
          </a:bodyPr>
          <a:lstStyle/>
          <a:p>
            <a:r>
              <a:rPr lang="ru-RU" sz="3900" b="1" dirty="0">
                <a:solidFill>
                  <a:schemeClr val="tx1"/>
                </a:solidFill>
              </a:rPr>
              <a:t> </a:t>
            </a:r>
            <a:r>
              <a:rPr lang="ru-RU" sz="3000" b="1" dirty="0">
                <a:solidFill>
                  <a:schemeClr val="tx1"/>
                </a:solidFill>
              </a:rPr>
              <a:t>КРАТКОСРОЧНЫЕ ПРОГРАММЫ ДОПОЛНИТЕЛЬНОГО ОБРАЗОВАНИЯ функционировали на базе образовательных учреждений, там где  по объективным причинам открытие ЛПД было невозможно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01390119"/>
              </p:ext>
            </p:extLst>
          </p:nvPr>
        </p:nvGraphicFramePr>
        <p:xfrm>
          <a:off x="611560" y="2845423"/>
          <a:ext cx="8280920" cy="3623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2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321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 ОУ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КОЛ-ВО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 РЕАЛИЗОВАННЫХ ПРОГРАММ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ОХВАТ ДЕТЕЙ (план)</a:t>
                      </a:r>
                      <a:endParaRPr lang="ru-RU" sz="16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ОХВАТ ДЕТЕЙ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 (факт)</a:t>
                      </a:r>
                      <a:endParaRPr lang="ru-RU" sz="16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3923">
                <a:tc>
                  <a:txBody>
                    <a:bodyPr/>
                    <a:lstStyle/>
                    <a:p>
                      <a:r>
                        <a:rPr lang="ru-RU" sz="18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МБОУ</a:t>
                      </a:r>
                      <a:r>
                        <a:rPr lang="ru-RU" sz="2000" b="1" baseline="0" dirty="0"/>
                        <a:t> «</a:t>
                      </a:r>
                      <a:r>
                        <a:rPr lang="ru-RU" sz="2000" b="1" baseline="0" dirty="0" err="1"/>
                        <a:t>Малодорская</a:t>
                      </a:r>
                      <a:r>
                        <a:rPr lang="ru-RU" sz="2000" b="1" baseline="0" dirty="0"/>
                        <a:t> СОШ»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/>
                        <a:t>  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i="1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3923">
                <a:tc>
                  <a:txBody>
                    <a:bodyPr/>
                    <a:lstStyle/>
                    <a:p>
                      <a:r>
                        <a:rPr lang="ru-RU" sz="18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МБОУ «ОСОШ №</a:t>
                      </a:r>
                      <a:r>
                        <a:rPr lang="ru-RU" sz="2000" b="1" baseline="0" dirty="0"/>
                        <a:t> 2</a:t>
                      </a:r>
                      <a:r>
                        <a:rPr lang="ru-RU" sz="2000" b="1" dirty="0"/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/>
                        <a:t>   239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i="1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3923">
                <a:tc>
                  <a:txBody>
                    <a:bodyPr/>
                    <a:lstStyle/>
                    <a:p>
                      <a:r>
                        <a:rPr lang="ru-RU" sz="18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СП «</a:t>
                      </a:r>
                      <a:r>
                        <a:rPr lang="ru-RU" sz="2000" b="1" dirty="0" err="1"/>
                        <a:t>Устьянский</a:t>
                      </a:r>
                      <a:r>
                        <a:rPr lang="ru-RU" sz="2000" b="1" dirty="0"/>
                        <a:t> ДЮЦ»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/>
                        <a:t>  181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i="1" dirty="0"/>
                        <a:t>163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00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/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/>
                        <a:t>460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/>
                        <a:t>   263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8268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Autofit/>
          </a:bodyPr>
          <a:lstStyle/>
          <a:p>
            <a:r>
              <a:rPr lang="ru-RU" sz="3900" b="1" dirty="0">
                <a:solidFill>
                  <a:schemeClr val="tx1"/>
                </a:solidFill>
              </a:rPr>
              <a:t> </a:t>
            </a:r>
            <a:endParaRPr lang="ru-RU" sz="30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3796611"/>
              </p:ext>
            </p:extLst>
          </p:nvPr>
        </p:nvGraphicFramePr>
        <p:xfrm>
          <a:off x="539552" y="2060848"/>
          <a:ext cx="8208912" cy="3980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6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546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414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131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7122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 ОУ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Сроки проведения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 смены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ОХВАТ ДЕТЕЙ (план)</a:t>
                      </a:r>
                      <a:endParaRPr lang="ru-RU" sz="16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5678">
                <a:tc>
                  <a:txBody>
                    <a:bodyPr/>
                    <a:lstStyle/>
                    <a:p>
                      <a:r>
                        <a:rPr lang="ru-RU" sz="18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МБОУ «Синицкая ООШ»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25.10.2021-30.10.2021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5361">
                <a:tc>
                  <a:txBody>
                    <a:bodyPr/>
                    <a:lstStyle/>
                    <a:p>
                      <a:r>
                        <a:rPr lang="ru-RU" sz="18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МБОУ «ОСОШ №1»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01.11.2021-06.11.2021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8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МБОУ «</a:t>
                      </a:r>
                      <a:r>
                        <a:rPr lang="ru-RU" sz="16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Илезская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СОШ»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01.11.2021-06.11.2021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r>
                        <a:rPr lang="ru-RU" sz="18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«Ульяновская СОШ»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01.11.2021- 06.11.2021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4511">
                <a:tc>
                  <a:txBody>
                    <a:bodyPr/>
                    <a:lstStyle/>
                    <a:p>
                      <a:r>
                        <a:rPr lang="ru-RU" sz="1800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«Ростовская основная школа» филиал МБОУ «Ульяновская СОШ»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01.11.2021-06.11.2021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7263">
                <a:tc rowSpan="2">
                  <a:txBody>
                    <a:bodyPr/>
                    <a:lstStyle/>
                    <a:p>
                      <a:r>
                        <a:rPr lang="ru-RU" sz="1800" dirty="0"/>
                        <a:t>6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«</a:t>
                      </a:r>
                      <a:r>
                        <a:rPr lang="ru-RU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Устьянская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СОШ»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01.11.2021-06.11.2021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0382">
                <a:tc v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25.12.2021-31.12.2021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5289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b="1" dirty="0"/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/>
                        <a:t>346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03648" y="404664"/>
            <a:ext cx="7056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prstClr val="black"/>
                </a:solidFill>
              </a:rPr>
              <a:t>РАБОТА ЛАГЕРЕЙ С ДНЕВНЫМ ПРЕБЫВАНИЕМ ДЕТЕЙ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ru-RU" sz="3000" b="1" dirty="0">
                <a:solidFill>
                  <a:prstClr val="black"/>
                </a:solidFill>
              </a:rPr>
              <a:t>в осенний и зимний период 2021 г. 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50445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211144" cy="1186392"/>
          </a:xfrm>
        </p:spPr>
        <p:txBody>
          <a:bodyPr>
            <a:noAutofit/>
          </a:bodyPr>
          <a:lstStyle/>
          <a:p>
            <a:r>
              <a:rPr lang="ru-RU" sz="3900" b="1" dirty="0">
                <a:solidFill>
                  <a:schemeClr val="tx1"/>
                </a:solidFill>
              </a:rPr>
              <a:t>Работа палаточных лагерей в 2021 году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79434834"/>
              </p:ext>
            </p:extLst>
          </p:nvPr>
        </p:nvGraphicFramePr>
        <p:xfrm>
          <a:off x="539552" y="1628800"/>
          <a:ext cx="8352928" cy="5131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Название лагеря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Период проведения смены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Кол-во детей (план)</a:t>
                      </a:r>
                      <a:endParaRPr lang="ru-RU" sz="16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Кол-во детей (факт)</a:t>
                      </a:r>
                      <a:endParaRPr lang="ru-RU" sz="16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3923">
                <a:tc rowSpan="4">
                  <a:txBody>
                    <a:bodyPr/>
                    <a:lstStyle/>
                    <a:p>
                      <a:r>
                        <a:rPr lang="ru-RU" sz="1800" dirty="0"/>
                        <a:t>1.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ru-RU" sz="2000" b="1" dirty="0"/>
                        <a:t>ЛПТ «Эрудит» (МБОУ «</a:t>
                      </a:r>
                      <a:r>
                        <a:rPr lang="ru-RU" sz="2000" b="1" dirty="0" err="1"/>
                        <a:t>Устьянская</a:t>
                      </a:r>
                      <a:r>
                        <a:rPr lang="ru-RU" sz="2000" b="1" dirty="0"/>
                        <a:t> СОШ»)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25.06.2021-01.07.2021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  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dirty="0"/>
                        <a:t>смена</a:t>
                      </a:r>
                      <a:r>
                        <a:rPr lang="ru-RU" sz="1800" i="1" baseline="0" dirty="0"/>
                        <a:t> отменена</a:t>
                      </a:r>
                      <a:endParaRPr lang="ru-RU" sz="18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392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05.07.2021-25.07.2021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  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dirty="0"/>
                        <a:t>смена отменена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392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28.07.2021-03.08.2021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  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dirty="0"/>
                        <a:t>смена отменена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00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09.08.2021-15.08.2021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  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   35</a:t>
                      </a:r>
                      <a:r>
                        <a:rPr lang="ru-RU" sz="1800" baseline="0" dirty="0"/>
                        <a:t> </a:t>
                      </a:r>
                      <a:r>
                        <a:rPr lang="ru-RU" sz="1600" baseline="0" dirty="0"/>
                        <a:t>(из них 6 дети </a:t>
                      </a:r>
                      <a:r>
                        <a:rPr lang="ru-RU" sz="1600" baseline="0" dirty="0" err="1"/>
                        <a:t>Устьянского</a:t>
                      </a:r>
                      <a:r>
                        <a:rPr lang="ru-RU" sz="1600" baseline="0" dirty="0"/>
                        <a:t> района, 29 дети других районов)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8033">
                <a:tc>
                  <a:txBody>
                    <a:bodyPr/>
                    <a:lstStyle/>
                    <a:p>
                      <a:r>
                        <a:rPr lang="ru-RU" sz="18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ЛПТ «Гремячий»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26.07.2021-15.08.2021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  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   </a:t>
                      </a:r>
                      <a:r>
                        <a:rPr lang="ru-RU" sz="1800" dirty="0"/>
                        <a:t>30</a:t>
                      </a:r>
                      <a:r>
                        <a:rPr lang="ru-RU" sz="1600" baseline="0" dirty="0"/>
                        <a:t> (26 дети </a:t>
                      </a:r>
                      <a:r>
                        <a:rPr lang="ru-RU" sz="1600" baseline="0" dirty="0" err="1"/>
                        <a:t>Устьянскго</a:t>
                      </a:r>
                      <a:r>
                        <a:rPr lang="ru-RU" sz="1600" baseline="0" dirty="0"/>
                        <a:t> района, 4 – дети </a:t>
                      </a:r>
                      <a:r>
                        <a:rPr lang="ru-RU" sz="1600" baseline="0" dirty="0" err="1"/>
                        <a:t>г.Архангельск</a:t>
                      </a:r>
                      <a:r>
                        <a:rPr lang="ru-RU" sz="1600" baseline="0" dirty="0"/>
                        <a:t>)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6527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Охват детей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65 (из них 32 дети </a:t>
                      </a:r>
                      <a:r>
                        <a:rPr lang="ru-RU" b="1" dirty="0" err="1"/>
                        <a:t>Устьянского</a:t>
                      </a:r>
                      <a:r>
                        <a:rPr lang="ru-RU" b="1" dirty="0"/>
                        <a:t> района)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F6A9190A-DD95-44B1-9D67-EB56062F1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83433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>
            <a:noAutofit/>
          </a:bodyPr>
          <a:lstStyle/>
          <a:p>
            <a:r>
              <a:rPr lang="ru-RU" sz="2500" b="1" dirty="0">
                <a:solidFill>
                  <a:schemeClr val="tx1"/>
                </a:solidFill>
              </a:rPr>
              <a:t>          РАСПРЕДЕЛЕНИЕ СРЕДСТВ МЕСТНОГО БЮДЖЕТА в 2021 г.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522727406"/>
              </p:ext>
            </p:extLst>
          </p:nvPr>
        </p:nvGraphicFramePr>
        <p:xfrm>
          <a:off x="1043608" y="1412776"/>
          <a:ext cx="7344816" cy="5347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2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409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15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8842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№п/п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Статья 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>
                          <a:solidFill>
                            <a:schemeClr val="tx1"/>
                          </a:solidFill>
                        </a:rPr>
                        <a:t>Сумма,руб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3218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Проведение </a:t>
                      </a:r>
                      <a:r>
                        <a:rPr lang="ru-RU" sz="1400" dirty="0" err="1"/>
                        <a:t>акарицидной</a:t>
                      </a:r>
                      <a:r>
                        <a:rPr lang="ru-RU" sz="1400" dirty="0"/>
                        <a:t> обработки территорий лагерей (против клещей)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145</a:t>
                      </a:r>
                      <a:r>
                        <a:rPr lang="ru-RU" sz="1400" baseline="0" dirty="0"/>
                        <a:t> 495,70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7279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Проведение </a:t>
                      </a:r>
                      <a:r>
                        <a:rPr lang="ru-RU" sz="1400" dirty="0" err="1"/>
                        <a:t>дератизационной</a:t>
                      </a:r>
                      <a:r>
                        <a:rPr lang="ru-RU" sz="1400" dirty="0"/>
                        <a:t> обработки</a:t>
                      </a:r>
                      <a:r>
                        <a:rPr lang="ru-RU" sz="1400" baseline="0" dirty="0"/>
                        <a:t> (против грызунов)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87 463,23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3218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Проведение ремонтных работ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dirty="0"/>
                        <a:t>по ДОЛ «Колос», </a:t>
                      </a:r>
                      <a:r>
                        <a:rPr lang="ru-RU" sz="1400" dirty="0" err="1"/>
                        <a:t>софинансирование</a:t>
                      </a:r>
                      <a:r>
                        <a:rPr lang="ru-RU" sz="1400" dirty="0"/>
                        <a:t> на укрепление МТБ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93 330,71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20895"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Приобретение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мед.оборудования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получения лицензии на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мед.деятельность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ДОЛ «Колос»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200 000,00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7279"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Трудоустройство несовершеннолетних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100 000,00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0469"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Приобретение </a:t>
                      </a: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мед.оборудования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для получения лицензии на </a:t>
                      </a: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мед.деятельность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ДОЛ «Усадьба Ломоноса»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73 710,36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5798">
                <a:tc gridSpan="2">
                  <a:txBody>
                    <a:bodyPr/>
                    <a:lstStyle/>
                    <a:p>
                      <a:r>
                        <a:rPr lang="ru-RU" sz="1400" b="1" dirty="0"/>
                        <a:t>ИТОГО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700 000,00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AB2F53F4-5FE4-44E7-9345-94F10D38D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61212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65618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ИТОГИ Конкурса на право получения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              субсидий (грантов в форме субсидий) из областного бюджета на укрепление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материально-технической базы организаций отдыха детей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и их оздоровления, находящихся в муниципальной собственности муниципального образования «</a:t>
            </a:r>
            <a:r>
              <a:rPr lang="ru-RU" sz="2000" b="1" dirty="0" err="1">
                <a:solidFill>
                  <a:schemeClr val="tx1"/>
                </a:solidFill>
              </a:rPr>
              <a:t>Устьянский</a:t>
            </a:r>
            <a:r>
              <a:rPr lang="ru-RU" sz="2000" b="1" dirty="0">
                <a:solidFill>
                  <a:schemeClr val="tx1"/>
                </a:solidFill>
              </a:rPr>
              <a:t> муниципальный район»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762357814"/>
              </p:ext>
            </p:extLst>
          </p:nvPr>
        </p:nvGraphicFramePr>
        <p:xfrm>
          <a:off x="539552" y="2233182"/>
          <a:ext cx="8352929" cy="4536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49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74146">
                  <a:extLst>
                    <a:ext uri="{9D8B030D-6E8A-4147-A177-3AD203B41FA5}">
                      <a16:colId xmlns:a16="http://schemas.microsoft.com/office/drawing/2014/main" xmlns="" val="2595957393"/>
                    </a:ext>
                  </a:extLst>
                </a:gridCol>
                <a:gridCol w="1974327">
                  <a:extLst>
                    <a:ext uri="{9D8B030D-6E8A-4147-A177-3AD203B41FA5}">
                      <a16:colId xmlns:a16="http://schemas.microsoft.com/office/drawing/2014/main" xmlns="" val="3910699667"/>
                    </a:ext>
                  </a:extLst>
                </a:gridCol>
              </a:tblGrid>
              <a:tr h="871442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№п/п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лагеря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Сумма ОБ, руб.</a:t>
                      </a: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2021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Сумма ОБ, руб.                         2020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Сумма ОБ, руб. 2019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376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ДОЛ «Колос»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587 064,38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2 286 607,00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prstClr val="black"/>
                          </a:solidFill>
                          <a:latin typeface="Candara" panose="020E0502030303020204" pitchFamily="34" charset="0"/>
                        </a:rPr>
                        <a:t>937 539,13 </a:t>
                      </a:r>
                      <a:endParaRPr lang="ru-RU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3309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ДОЛ «Усадьба</a:t>
                      </a:r>
                      <a:r>
                        <a:rPr lang="ru-RU" baseline="0" dirty="0"/>
                        <a:t> Ломоноса»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22 004,72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0010">
                <a:tc>
                  <a:txBody>
                    <a:bodyPr/>
                    <a:lstStyle/>
                    <a:p>
                      <a:r>
                        <a:rPr lang="ru-RU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/>
                        <a:t>ЛПТ «Эрудит»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195 134,00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989992"/>
                  </a:ext>
                </a:extLst>
              </a:tr>
              <a:tr h="871442">
                <a:tc>
                  <a:txBody>
                    <a:bodyPr/>
                    <a:lstStyle/>
                    <a:p>
                      <a:r>
                        <a:rPr lang="ru-RU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/>
                        <a:t>ЛПТ «Северянин»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/>
                        <a:t>203 727,00</a:t>
                      </a:r>
                      <a:endParaRPr lang="ru-RU" dirty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9135258"/>
                  </a:ext>
                </a:extLst>
              </a:tr>
              <a:tr h="398025">
                <a:tc gridSpan="2">
                  <a:txBody>
                    <a:bodyPr/>
                    <a:lstStyle/>
                    <a:p>
                      <a:r>
                        <a:rPr lang="ru-RU" sz="2000" b="1" dirty="0"/>
                        <a:t>ИТОГО: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609 069,10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2 685 468,00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937 539,13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2AA7AEF7-4A90-4AF8-A18F-4EF7D1A1B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5859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1022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3065</TotalTime>
  <Words>1131</Words>
  <Application>Microsoft Office PowerPoint</Application>
  <PresentationFormat>Экран (4:3)</PresentationFormat>
  <Paragraphs>362</Paragraphs>
  <Slides>16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Муниципальное образование  «Устьянский муниципальный район» </vt:lpstr>
      <vt:lpstr>Слайд 2</vt:lpstr>
      <vt:lpstr>                На территории Устьянского муниципального района Архангельской области в 2021 г. функционировали  ЛАГЕРЯ С ДНЕВНЫМ ПРЕБЫВАНИЕМ ДЕТЕЙ  (ЛДП)</vt:lpstr>
      <vt:lpstr> </vt:lpstr>
      <vt:lpstr> КРАТКОСРОЧНЫЕ ПРОГРАММЫ ДОПОЛНИТЕЛЬНОГО ОБРАЗОВАНИЯ функционировали на базе образовательных учреждений, там где  по объективным причинам открытие ЛПД было невозможно</vt:lpstr>
      <vt:lpstr> </vt:lpstr>
      <vt:lpstr>Работа палаточных лагерей в 2021 году</vt:lpstr>
      <vt:lpstr>          РАСПРЕДЕЛЕНИЕ СРЕДСТВ МЕСТНОГО БЮДЖЕТА в 2021 г.</vt:lpstr>
      <vt:lpstr>ИТОГИ Конкурса на право получения               субсидий (грантов в форме субсидий) из областного бюджета на укрепление материально-технической базы организаций отдыха детей и их оздоровления, находящихся в муниципальной собственности муниципального образования «Устьянский муниципальный район»</vt:lpstr>
      <vt:lpstr>Средства местного бюджета, направленные на укрепление  материально-технической базы организаций отдыха детей и их оздоровления, находящихся в муниципальной собственности муниципального образования «Устьянский муниципальный район»  в 2021 г. </vt:lpstr>
      <vt:lpstr>Трудоустройство несовершеннолетних</vt:lpstr>
      <vt:lpstr>Трудоустройство несовершеннолетних</vt:lpstr>
      <vt:lpstr>Трудоустройство  несовершеннолетних  через Центр занятости населения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образование  «Устьянский муниципальный район»</dc:title>
  <dc:creator>ododo3</dc:creator>
  <cp:lastModifiedBy>toporischeva</cp:lastModifiedBy>
  <cp:revision>305</cp:revision>
  <dcterms:created xsi:type="dcterms:W3CDTF">2019-10-18T07:21:52Z</dcterms:created>
  <dcterms:modified xsi:type="dcterms:W3CDTF">2021-10-14T05:19:17Z</dcterms:modified>
</cp:coreProperties>
</file>