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280" r:id="rId4"/>
    <p:sldId id="299" r:id="rId5"/>
    <p:sldId id="304" r:id="rId6"/>
    <p:sldId id="302" r:id="rId7"/>
    <p:sldId id="290" r:id="rId8"/>
    <p:sldId id="301" r:id="rId9"/>
    <p:sldId id="294" r:id="rId10"/>
    <p:sldId id="296" r:id="rId11"/>
    <p:sldId id="297" r:id="rId12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D0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8151" autoAdjust="0"/>
  </p:normalViewPr>
  <p:slideViewPr>
    <p:cSldViewPr showGuides="1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074734563746451"/>
          <c:y val="0.18926956705121836"/>
          <c:w val="0.4396392550141186"/>
          <c:h val="0.7238862694998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8633926321880896E-2"/>
                  <c:y val="1.28119326500206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23538603067973"/>
                  <c:y val="-0.1782463746388627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073811717604756E-2"/>
                  <c:y val="9.7623947551965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899602181431128E-2"/>
                  <c:y val="-4.87218314060320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224230910280914E-2"/>
                  <c:y val="-7.57685715835602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Лагеря с дневным пребыванием</c:v>
                </c:pt>
                <c:pt idx="1">
                  <c:v>Сертификаты</c:v>
                </c:pt>
                <c:pt idx="2">
                  <c:v>Субсидия на укрепление МТБ</c:v>
                </c:pt>
                <c:pt idx="3">
                  <c:v>Мероприятия в сфере детского отдыха</c:v>
                </c:pt>
                <c:pt idx="4">
                  <c:v>Финансирование подведомственных учреждений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77.400000000000006</c:v>
                </c:pt>
                <c:pt idx="1">
                  <c:v>318.8</c:v>
                </c:pt>
                <c:pt idx="2">
                  <c:v>11.1</c:v>
                </c:pt>
                <c:pt idx="3">
                  <c:v>1.9</c:v>
                </c:pt>
                <c:pt idx="4">
                  <c:v>17.600000000000001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3240424291401"/>
          <c:y val="0"/>
          <c:w val="0.32306759575708621"/>
          <c:h val="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2EB5F-0E54-4E99-83EB-13B39B44EB9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61FE0-EA1F-4C33-8894-111B85B1E88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371</a:t>
          </a:r>
        </a:p>
        <a:p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отдыха на территории Архангельской области</a:t>
          </a:r>
          <a:endParaRPr lang="ru-RU" sz="18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07A00-B3C1-4714-8EC4-6CADB65B3722}" type="parTrans" cxnId="{5419DCA4-F101-4670-B760-9FD93E9DDF7E}">
      <dgm:prSet/>
      <dgm:spPr/>
      <dgm:t>
        <a:bodyPr/>
        <a:lstStyle/>
        <a:p>
          <a:endParaRPr lang="ru-RU"/>
        </a:p>
      </dgm:t>
    </dgm:pt>
    <dgm:pt modelId="{4564FB2D-84D9-438B-8B05-E957E00C4ADF}" type="sibTrans" cxnId="{5419DCA4-F101-4670-B760-9FD93E9DDF7E}">
      <dgm:prSet/>
      <dgm:spPr/>
      <dgm:t>
        <a:bodyPr/>
        <a:lstStyle/>
        <a:p>
          <a:endParaRPr lang="ru-RU"/>
        </a:p>
      </dgm:t>
    </dgm:pt>
    <dgm:pt modelId="{751C287E-77A4-442D-8DC8-ECD53ACA08AE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349</a:t>
          </a:r>
        </a:p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лагерей с дневным пребыванием детей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C6E7C-712A-43A0-8026-45F93A3F81BC}" type="parTrans" cxnId="{1C381381-7D02-483F-96C1-72F8260A6CFA}">
      <dgm:prSet/>
      <dgm:spPr/>
      <dgm:t>
        <a:bodyPr/>
        <a:lstStyle/>
        <a:p>
          <a:endParaRPr lang="ru-RU"/>
        </a:p>
      </dgm:t>
    </dgm:pt>
    <dgm:pt modelId="{E9837A91-2CAE-4490-8A5C-70D824983CCA}" type="sibTrans" cxnId="{1C381381-7D02-483F-96C1-72F8260A6CFA}">
      <dgm:prSet/>
      <dgm:spPr/>
      <dgm:t>
        <a:bodyPr/>
        <a:lstStyle/>
        <a:p>
          <a:endParaRPr lang="ru-RU"/>
        </a:p>
      </dgm:t>
    </dgm:pt>
    <dgm:pt modelId="{E1562C4C-1FD4-4950-8078-DF5F1486591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Летом отдохнул 36 361 ребенок:</a:t>
          </a:r>
        </a:p>
        <a:p>
          <a:pPr algn="ctr">
            <a:lnSpc>
              <a:spcPct val="90000"/>
            </a:lnSpc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территории Архангельской                           области – 28 531 чел.</a:t>
          </a:r>
        </a:p>
        <a:p>
          <a:pPr algn="ctr">
            <a:lnSpc>
              <a:spcPct val="90000"/>
            </a:lnSpc>
          </a:pP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пределами – 7 830 чел.</a:t>
          </a:r>
        </a:p>
      </dgm:t>
    </dgm:pt>
    <dgm:pt modelId="{DCABD363-1D47-4CC1-B897-2802BE26FB44}" type="sibTrans" cxnId="{98D98D8F-07B5-4C95-A253-D9224C63FA43}">
      <dgm:prSet/>
      <dgm:spPr/>
      <dgm:t>
        <a:bodyPr/>
        <a:lstStyle/>
        <a:p>
          <a:endParaRPr lang="ru-RU"/>
        </a:p>
      </dgm:t>
    </dgm:pt>
    <dgm:pt modelId="{04CA901C-1F41-4512-86A4-7E790005E9AC}" type="parTrans" cxnId="{98D98D8F-07B5-4C95-A253-D9224C63FA43}">
      <dgm:prSet/>
      <dgm:spPr/>
      <dgm:t>
        <a:bodyPr/>
        <a:lstStyle/>
        <a:p>
          <a:endParaRPr lang="ru-RU"/>
        </a:p>
      </dgm:t>
    </dgm:pt>
    <dgm:pt modelId="{D44CC670-6837-4375-BA17-F7170B2D51CD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загородных стационарных лагерей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6E697-E9C3-44D4-9D05-21312D85A6BB}" type="parTrans" cxnId="{371963ED-A7D1-4D74-9232-9DE2D69078F5}">
      <dgm:prSet/>
      <dgm:spPr/>
      <dgm:t>
        <a:bodyPr/>
        <a:lstStyle/>
        <a:p>
          <a:endParaRPr lang="ru-RU"/>
        </a:p>
      </dgm:t>
    </dgm:pt>
    <dgm:pt modelId="{8062BA37-49BE-4FF6-A0F5-E5473DB77622}" type="sibTrans" cxnId="{371963ED-A7D1-4D74-9232-9DE2D69078F5}">
      <dgm:prSet/>
      <dgm:spPr/>
      <dgm:t>
        <a:bodyPr/>
        <a:lstStyle/>
        <a:p>
          <a:endParaRPr lang="ru-RU"/>
        </a:p>
      </dgm:t>
    </dgm:pt>
    <dgm:pt modelId="{26792366-2818-4F06-B662-D98BA15D1F5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</a:p>
        <a:p>
          <a:pPr>
            <a:lnSpc>
              <a:spcPct val="90000"/>
            </a:lnSpc>
          </a:pP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лагерь на базе санаторной организации</a:t>
          </a:r>
          <a:endParaRPr lang="ru-RU" sz="1800" b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209E4-94E7-4502-823F-41ACD911030C}" type="parTrans" cxnId="{A3F3DA93-A6CE-46AB-BCDF-DD19E29526E5}">
      <dgm:prSet/>
      <dgm:spPr/>
      <dgm:t>
        <a:bodyPr/>
        <a:lstStyle/>
        <a:p>
          <a:endParaRPr lang="ru-RU"/>
        </a:p>
      </dgm:t>
    </dgm:pt>
    <dgm:pt modelId="{C558DD94-1322-4DAD-9A16-B898B9B2F85A}" type="sibTrans" cxnId="{A3F3DA93-A6CE-46AB-BCDF-DD19E29526E5}">
      <dgm:prSet/>
      <dgm:spPr/>
      <dgm:t>
        <a:bodyPr/>
        <a:lstStyle/>
        <a:p>
          <a:endParaRPr lang="ru-RU"/>
        </a:p>
      </dgm:t>
    </dgm:pt>
    <dgm:pt modelId="{EEF2E05A-9A9A-429C-9F5A-D997A701AF34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2000" b="1" baseline="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baseline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лагерей палаточного типа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67649-AEF1-4F06-AB59-8E3D2CC502D8}" type="parTrans" cxnId="{63458EFD-CAB3-48CB-A8CB-D6AD2664C47D}">
      <dgm:prSet/>
      <dgm:spPr/>
      <dgm:t>
        <a:bodyPr/>
        <a:lstStyle/>
        <a:p>
          <a:endParaRPr lang="ru-RU"/>
        </a:p>
      </dgm:t>
    </dgm:pt>
    <dgm:pt modelId="{2AE8F22E-F610-415F-B33F-E015A2917289}" type="sibTrans" cxnId="{63458EFD-CAB3-48CB-A8CB-D6AD2664C47D}">
      <dgm:prSet/>
      <dgm:spPr/>
      <dgm:t>
        <a:bodyPr/>
        <a:lstStyle/>
        <a:p>
          <a:endParaRPr lang="ru-RU"/>
        </a:p>
      </dgm:t>
    </dgm:pt>
    <dgm:pt modelId="{D2EF3B16-35D2-4286-8CFE-83ECB3C513F4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23 523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 лагерях с дневным пребыванием</a:t>
          </a:r>
        </a:p>
        <a:p>
          <a:pPr algn="l"/>
          <a:endParaRPr lang="ru-RU" sz="800" b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4 065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 загородных стационарных лагерях</a:t>
          </a:r>
        </a:p>
        <a:p>
          <a:pPr algn="l"/>
          <a:endParaRPr lang="ru-RU" sz="800" b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189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чел. – в лагере на базе санаторной организации</a:t>
          </a:r>
        </a:p>
        <a:p>
          <a:pPr algn="l"/>
          <a:endParaRPr lang="ru-RU" sz="800" b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754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чел. – в лагерях палаточного типа</a:t>
          </a:r>
        </a:p>
      </dgm:t>
    </dgm:pt>
    <dgm:pt modelId="{AD24C3D8-B267-415F-9206-B7F7FE71C2BD}" type="sibTrans" cxnId="{83600CB6-8E73-48F1-873B-CF78340B6501}">
      <dgm:prSet/>
      <dgm:spPr/>
      <dgm:t>
        <a:bodyPr/>
        <a:lstStyle/>
        <a:p>
          <a:endParaRPr lang="ru-RU"/>
        </a:p>
      </dgm:t>
    </dgm:pt>
    <dgm:pt modelId="{247FBD8B-E4DE-494C-B6A7-EDF9351B8698}" type="parTrans" cxnId="{83600CB6-8E73-48F1-873B-CF78340B6501}">
      <dgm:prSet/>
      <dgm:spPr/>
      <dgm:t>
        <a:bodyPr/>
        <a:lstStyle/>
        <a:p>
          <a:endParaRPr lang="ru-RU"/>
        </a:p>
      </dgm:t>
    </dgm:pt>
    <dgm:pt modelId="{3AA42B4F-4706-4697-B227-3D4A4D28D785}" type="pres">
      <dgm:prSet presAssocID="{9862EB5F-0E54-4E99-83EB-13B39B44EB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00BB1E-524D-4ED0-A4EA-C9B3CEEF5FFA}" type="pres">
      <dgm:prSet presAssocID="{60661FE0-EA1F-4C33-8894-111B85B1E889}" presName="root" presStyleCnt="0"/>
      <dgm:spPr/>
      <dgm:t>
        <a:bodyPr/>
        <a:lstStyle/>
        <a:p>
          <a:endParaRPr lang="ru-RU"/>
        </a:p>
      </dgm:t>
    </dgm:pt>
    <dgm:pt modelId="{C29D902C-08D4-442F-B3BF-14BB68688CF5}" type="pres">
      <dgm:prSet presAssocID="{60661FE0-EA1F-4C33-8894-111B85B1E889}" presName="rootComposite" presStyleCnt="0"/>
      <dgm:spPr/>
      <dgm:t>
        <a:bodyPr/>
        <a:lstStyle/>
        <a:p>
          <a:endParaRPr lang="ru-RU"/>
        </a:p>
      </dgm:t>
    </dgm:pt>
    <dgm:pt modelId="{77DE05CC-8743-4F92-A94D-FBC55520A53F}" type="pres">
      <dgm:prSet presAssocID="{60661FE0-EA1F-4C33-8894-111B85B1E889}" presName="rootText" presStyleLbl="node1" presStyleIdx="0" presStyleCnt="2" custScaleX="185900" custScaleY="127285" custLinFactNeighborX="14198" custLinFactNeighborY="-5308"/>
      <dgm:spPr/>
      <dgm:t>
        <a:bodyPr/>
        <a:lstStyle/>
        <a:p>
          <a:endParaRPr lang="ru-RU"/>
        </a:p>
      </dgm:t>
    </dgm:pt>
    <dgm:pt modelId="{650C09A0-723D-4497-95AD-4C32C22A2F4E}" type="pres">
      <dgm:prSet presAssocID="{60661FE0-EA1F-4C33-8894-111B85B1E889}" presName="rootConnector" presStyleLbl="node1" presStyleIdx="0" presStyleCnt="2"/>
      <dgm:spPr/>
      <dgm:t>
        <a:bodyPr/>
        <a:lstStyle/>
        <a:p>
          <a:endParaRPr lang="ru-RU"/>
        </a:p>
      </dgm:t>
    </dgm:pt>
    <dgm:pt modelId="{0AF0AE2C-2A42-4B59-9192-67C6D6457D1E}" type="pres">
      <dgm:prSet presAssocID="{60661FE0-EA1F-4C33-8894-111B85B1E889}" presName="childShape" presStyleCnt="0"/>
      <dgm:spPr/>
      <dgm:t>
        <a:bodyPr/>
        <a:lstStyle/>
        <a:p>
          <a:endParaRPr lang="ru-RU"/>
        </a:p>
      </dgm:t>
    </dgm:pt>
    <dgm:pt modelId="{5222184D-F580-454E-AECE-E4BC31A0B897}" type="pres">
      <dgm:prSet presAssocID="{177C6E7C-712A-43A0-8026-45F93A3F81B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693A415B-B712-4F2C-AA96-22D3E5DFE49C}" type="pres">
      <dgm:prSet presAssocID="{751C287E-77A4-442D-8DC8-ECD53ACA08AE}" presName="childText" presStyleLbl="bgAcc1" presStyleIdx="0" presStyleCnt="5" custScaleX="141898" custScaleY="100365" custLinFactNeighborX="56536" custLinFactNeighborY="-15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8120C-3C97-472D-BAC7-EAA8FB411ADD}" type="pres">
      <dgm:prSet presAssocID="{E6A6E697-E9C3-44D4-9D05-21312D85A6B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FCFFA17C-9D0F-4F94-A9B9-0FAAFA478E57}" type="pres">
      <dgm:prSet presAssocID="{D44CC670-6837-4375-BA17-F7170B2D51CD}" presName="childText" presStyleLbl="bgAcc1" presStyleIdx="1" presStyleCnt="5" custScaleX="150264" custScaleY="98045" custLinFactNeighborX="50857" custLinFactNeighborY="-1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1107F-6C86-40CB-B5B3-00010C9FECF1}" type="pres">
      <dgm:prSet presAssocID="{8FA209E4-94E7-4502-823F-41ACD911030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AFB4463-6039-48A3-882B-9B7F0B9BE3AF}" type="pres">
      <dgm:prSet presAssocID="{26792366-2818-4F06-B662-D98BA15D1F50}" presName="childText" presStyleLbl="bgAcc1" presStyleIdx="2" presStyleCnt="5" custScaleX="151253" custScaleY="103139" custLinFactNeighborX="51520" custLinFactNeighborY="-1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0B33F-1764-45A9-84D1-D84B0D0EEF33}" type="pres">
      <dgm:prSet presAssocID="{42F67649-AEF1-4F06-AB59-8E3D2CC502D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5E98813-D1DC-4B06-9A61-A418787CCEE0}" type="pres">
      <dgm:prSet presAssocID="{EEF2E05A-9A9A-429C-9F5A-D997A701AF34}" presName="childText" presStyleLbl="bgAcc1" presStyleIdx="3" presStyleCnt="5" custScaleX="152581" custScaleY="83015" custLinFactNeighborX="50857" custLinFactNeighborY="-1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6880E-A1F8-44F1-8D5B-0A6DF26F08D5}" type="pres">
      <dgm:prSet presAssocID="{E1562C4C-1FD4-4950-8078-DF5F14865918}" presName="root" presStyleCnt="0"/>
      <dgm:spPr/>
      <dgm:t>
        <a:bodyPr/>
        <a:lstStyle/>
        <a:p>
          <a:endParaRPr lang="ru-RU"/>
        </a:p>
      </dgm:t>
    </dgm:pt>
    <dgm:pt modelId="{3B84D542-9408-47D7-80C2-6CDA4D573D88}" type="pres">
      <dgm:prSet presAssocID="{E1562C4C-1FD4-4950-8078-DF5F14865918}" presName="rootComposite" presStyleCnt="0"/>
      <dgm:spPr/>
      <dgm:t>
        <a:bodyPr/>
        <a:lstStyle/>
        <a:p>
          <a:endParaRPr lang="ru-RU"/>
        </a:p>
      </dgm:t>
    </dgm:pt>
    <dgm:pt modelId="{131792B0-3610-4744-A7B0-DCE35EBC8C2A}" type="pres">
      <dgm:prSet presAssocID="{E1562C4C-1FD4-4950-8078-DF5F14865918}" presName="rootText" presStyleLbl="node1" presStyleIdx="1" presStyleCnt="2" custScaleX="232630" custScaleY="164022" custLinFactNeighborX="48053" custLinFactNeighborY="3693"/>
      <dgm:spPr/>
      <dgm:t>
        <a:bodyPr/>
        <a:lstStyle/>
        <a:p>
          <a:endParaRPr lang="ru-RU"/>
        </a:p>
      </dgm:t>
    </dgm:pt>
    <dgm:pt modelId="{66169F52-B478-4181-B212-5A31037592E8}" type="pres">
      <dgm:prSet presAssocID="{E1562C4C-1FD4-4950-8078-DF5F14865918}" presName="rootConnector" presStyleLbl="node1" presStyleIdx="1" presStyleCnt="2"/>
      <dgm:spPr/>
      <dgm:t>
        <a:bodyPr/>
        <a:lstStyle/>
        <a:p>
          <a:endParaRPr lang="ru-RU"/>
        </a:p>
      </dgm:t>
    </dgm:pt>
    <dgm:pt modelId="{1733B387-7EE4-4E3A-B0D2-63C4673B54C5}" type="pres">
      <dgm:prSet presAssocID="{E1562C4C-1FD4-4950-8078-DF5F14865918}" presName="childShape" presStyleCnt="0"/>
      <dgm:spPr/>
      <dgm:t>
        <a:bodyPr/>
        <a:lstStyle/>
        <a:p>
          <a:endParaRPr lang="ru-RU"/>
        </a:p>
      </dgm:t>
    </dgm:pt>
    <dgm:pt modelId="{32D2FEA7-33C9-4C8D-9ABC-ABF93D86639E}" type="pres">
      <dgm:prSet presAssocID="{247FBD8B-E4DE-494C-B6A7-EDF9351B8698}" presName="Name13" presStyleLbl="parChTrans1D2" presStyleIdx="4" presStyleCnt="5"/>
      <dgm:spPr/>
      <dgm:t>
        <a:bodyPr/>
        <a:lstStyle/>
        <a:p>
          <a:endParaRPr lang="ru-RU"/>
        </a:p>
      </dgm:t>
    </dgm:pt>
    <dgm:pt modelId="{E58F3D2C-8993-48BE-9911-7703FEEF2B7B}" type="pres">
      <dgm:prSet presAssocID="{D2EF3B16-35D2-4286-8CFE-83ECB3C513F4}" presName="childText" presStyleLbl="bgAcc1" presStyleIdx="4" presStyleCnt="5" custScaleX="325607" custScaleY="228071" custLinFactNeighborX="-9169" custLinFactNeighborY="-6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6F804-9BAE-4807-9A47-73F2911BA2BA}" type="presOf" srcId="{E1562C4C-1FD4-4950-8078-DF5F14865918}" destId="{66169F52-B478-4181-B212-5A31037592E8}" srcOrd="1" destOrd="0" presId="urn:microsoft.com/office/officeart/2005/8/layout/hierarchy3"/>
    <dgm:cxn modelId="{A3F3DA93-A6CE-46AB-BCDF-DD19E29526E5}" srcId="{60661FE0-EA1F-4C33-8894-111B85B1E889}" destId="{26792366-2818-4F06-B662-D98BA15D1F50}" srcOrd="2" destOrd="0" parTransId="{8FA209E4-94E7-4502-823F-41ACD911030C}" sibTransId="{C558DD94-1322-4DAD-9A16-B898B9B2F85A}"/>
    <dgm:cxn modelId="{0F71F0D0-10EA-4194-980F-FB6DEB005DB5}" type="presOf" srcId="{9862EB5F-0E54-4E99-83EB-13B39B44EB95}" destId="{3AA42B4F-4706-4697-B227-3D4A4D28D785}" srcOrd="0" destOrd="0" presId="urn:microsoft.com/office/officeart/2005/8/layout/hierarchy3"/>
    <dgm:cxn modelId="{A86383FA-69EB-4A06-99AF-0D907083C0E1}" type="presOf" srcId="{751C287E-77A4-442D-8DC8-ECD53ACA08AE}" destId="{693A415B-B712-4F2C-AA96-22D3E5DFE49C}" srcOrd="0" destOrd="0" presId="urn:microsoft.com/office/officeart/2005/8/layout/hierarchy3"/>
    <dgm:cxn modelId="{154B369B-FB05-4AE0-BE21-2590E4BDCD7B}" type="presOf" srcId="{60661FE0-EA1F-4C33-8894-111B85B1E889}" destId="{77DE05CC-8743-4F92-A94D-FBC55520A53F}" srcOrd="0" destOrd="0" presId="urn:microsoft.com/office/officeart/2005/8/layout/hierarchy3"/>
    <dgm:cxn modelId="{1C381381-7D02-483F-96C1-72F8260A6CFA}" srcId="{60661FE0-EA1F-4C33-8894-111B85B1E889}" destId="{751C287E-77A4-442D-8DC8-ECD53ACA08AE}" srcOrd="0" destOrd="0" parTransId="{177C6E7C-712A-43A0-8026-45F93A3F81BC}" sibTransId="{E9837A91-2CAE-4490-8A5C-70D824983CCA}"/>
    <dgm:cxn modelId="{371963ED-A7D1-4D74-9232-9DE2D69078F5}" srcId="{60661FE0-EA1F-4C33-8894-111B85B1E889}" destId="{D44CC670-6837-4375-BA17-F7170B2D51CD}" srcOrd="1" destOrd="0" parTransId="{E6A6E697-E9C3-44D4-9D05-21312D85A6BB}" sibTransId="{8062BA37-49BE-4FF6-A0F5-E5473DB77622}"/>
    <dgm:cxn modelId="{5419DCA4-F101-4670-B760-9FD93E9DDF7E}" srcId="{9862EB5F-0E54-4E99-83EB-13B39B44EB95}" destId="{60661FE0-EA1F-4C33-8894-111B85B1E889}" srcOrd="0" destOrd="0" parTransId="{B1407A00-B3C1-4714-8EC4-6CADB65B3722}" sibTransId="{4564FB2D-84D9-438B-8B05-E957E00C4ADF}"/>
    <dgm:cxn modelId="{B1E20E1D-843E-4A5F-9C66-29FF154993E1}" type="presOf" srcId="{E1562C4C-1FD4-4950-8078-DF5F14865918}" destId="{131792B0-3610-4744-A7B0-DCE35EBC8C2A}" srcOrd="0" destOrd="0" presId="urn:microsoft.com/office/officeart/2005/8/layout/hierarchy3"/>
    <dgm:cxn modelId="{98D98D8F-07B5-4C95-A253-D9224C63FA43}" srcId="{9862EB5F-0E54-4E99-83EB-13B39B44EB95}" destId="{E1562C4C-1FD4-4950-8078-DF5F14865918}" srcOrd="1" destOrd="0" parTransId="{04CA901C-1F41-4512-86A4-7E790005E9AC}" sibTransId="{DCABD363-1D47-4CC1-B897-2802BE26FB44}"/>
    <dgm:cxn modelId="{C23EE9C3-1CC4-4C8E-B0AE-3294B8BC723D}" type="presOf" srcId="{177C6E7C-712A-43A0-8026-45F93A3F81BC}" destId="{5222184D-F580-454E-AECE-E4BC31A0B897}" srcOrd="0" destOrd="0" presId="urn:microsoft.com/office/officeart/2005/8/layout/hierarchy3"/>
    <dgm:cxn modelId="{3D37A46A-6EC6-42A0-9582-32966AE369FA}" type="presOf" srcId="{42F67649-AEF1-4F06-AB59-8E3D2CC502D8}" destId="{DD40B33F-1764-45A9-84D1-D84B0D0EEF33}" srcOrd="0" destOrd="0" presId="urn:microsoft.com/office/officeart/2005/8/layout/hierarchy3"/>
    <dgm:cxn modelId="{8BD79AB6-BBFE-4BA8-B7BB-1B824BFDD727}" type="presOf" srcId="{60661FE0-EA1F-4C33-8894-111B85B1E889}" destId="{650C09A0-723D-4497-95AD-4C32C22A2F4E}" srcOrd="1" destOrd="0" presId="urn:microsoft.com/office/officeart/2005/8/layout/hierarchy3"/>
    <dgm:cxn modelId="{83600CB6-8E73-48F1-873B-CF78340B6501}" srcId="{E1562C4C-1FD4-4950-8078-DF5F14865918}" destId="{D2EF3B16-35D2-4286-8CFE-83ECB3C513F4}" srcOrd="0" destOrd="0" parTransId="{247FBD8B-E4DE-494C-B6A7-EDF9351B8698}" sibTransId="{AD24C3D8-B267-415F-9206-B7F7FE71C2BD}"/>
    <dgm:cxn modelId="{DD7DD6B2-E107-490F-9FE4-FFCB9C6D1A3A}" type="presOf" srcId="{8FA209E4-94E7-4502-823F-41ACD911030C}" destId="{6551107F-6C86-40CB-B5B3-00010C9FECF1}" srcOrd="0" destOrd="0" presId="urn:microsoft.com/office/officeart/2005/8/layout/hierarchy3"/>
    <dgm:cxn modelId="{89CE9C47-EBCF-470D-804B-1F25D0F14359}" type="presOf" srcId="{26792366-2818-4F06-B662-D98BA15D1F50}" destId="{9AFB4463-6039-48A3-882B-9B7F0B9BE3AF}" srcOrd="0" destOrd="0" presId="urn:microsoft.com/office/officeart/2005/8/layout/hierarchy3"/>
    <dgm:cxn modelId="{E25BF30C-826F-4C67-ACD8-49AE45B8DA41}" type="presOf" srcId="{247FBD8B-E4DE-494C-B6A7-EDF9351B8698}" destId="{32D2FEA7-33C9-4C8D-9ABC-ABF93D86639E}" srcOrd="0" destOrd="0" presId="urn:microsoft.com/office/officeart/2005/8/layout/hierarchy3"/>
    <dgm:cxn modelId="{63458EFD-CAB3-48CB-A8CB-D6AD2664C47D}" srcId="{60661FE0-EA1F-4C33-8894-111B85B1E889}" destId="{EEF2E05A-9A9A-429C-9F5A-D997A701AF34}" srcOrd="3" destOrd="0" parTransId="{42F67649-AEF1-4F06-AB59-8E3D2CC502D8}" sibTransId="{2AE8F22E-F610-415F-B33F-E015A2917289}"/>
    <dgm:cxn modelId="{C89D2C03-E58E-4ECB-A242-EF0F05B4C419}" type="presOf" srcId="{D2EF3B16-35D2-4286-8CFE-83ECB3C513F4}" destId="{E58F3D2C-8993-48BE-9911-7703FEEF2B7B}" srcOrd="0" destOrd="0" presId="urn:microsoft.com/office/officeart/2005/8/layout/hierarchy3"/>
    <dgm:cxn modelId="{8954DFF9-17A8-43C1-A044-5BA28D88AE15}" type="presOf" srcId="{D44CC670-6837-4375-BA17-F7170B2D51CD}" destId="{FCFFA17C-9D0F-4F94-A9B9-0FAAFA478E57}" srcOrd="0" destOrd="0" presId="urn:microsoft.com/office/officeart/2005/8/layout/hierarchy3"/>
    <dgm:cxn modelId="{8FABC5CF-C22B-43DA-8F3E-C27C5B1AC46C}" type="presOf" srcId="{EEF2E05A-9A9A-429C-9F5A-D997A701AF34}" destId="{15E98813-D1DC-4B06-9A61-A418787CCEE0}" srcOrd="0" destOrd="0" presId="urn:microsoft.com/office/officeart/2005/8/layout/hierarchy3"/>
    <dgm:cxn modelId="{1E2CAEE2-2E2C-4711-AF93-27033F2162AB}" type="presOf" srcId="{E6A6E697-E9C3-44D4-9D05-21312D85A6BB}" destId="{2C28120C-3C97-472D-BAC7-EAA8FB411ADD}" srcOrd="0" destOrd="0" presId="urn:microsoft.com/office/officeart/2005/8/layout/hierarchy3"/>
    <dgm:cxn modelId="{1B56CAFA-F10F-4492-B285-BD9A6AE86805}" type="presParOf" srcId="{3AA42B4F-4706-4697-B227-3D4A4D28D785}" destId="{4000BB1E-524D-4ED0-A4EA-C9B3CEEF5FFA}" srcOrd="0" destOrd="0" presId="urn:microsoft.com/office/officeart/2005/8/layout/hierarchy3"/>
    <dgm:cxn modelId="{8AD14EC3-3213-4BE5-A42E-0D9CAF4F8F94}" type="presParOf" srcId="{4000BB1E-524D-4ED0-A4EA-C9B3CEEF5FFA}" destId="{C29D902C-08D4-442F-B3BF-14BB68688CF5}" srcOrd="0" destOrd="0" presId="urn:microsoft.com/office/officeart/2005/8/layout/hierarchy3"/>
    <dgm:cxn modelId="{4D52503E-886E-478E-BCC6-63230F9CAEA7}" type="presParOf" srcId="{C29D902C-08D4-442F-B3BF-14BB68688CF5}" destId="{77DE05CC-8743-4F92-A94D-FBC55520A53F}" srcOrd="0" destOrd="0" presId="urn:microsoft.com/office/officeart/2005/8/layout/hierarchy3"/>
    <dgm:cxn modelId="{F5A7BED6-767A-436E-9385-DA1293B95BF1}" type="presParOf" srcId="{C29D902C-08D4-442F-B3BF-14BB68688CF5}" destId="{650C09A0-723D-4497-95AD-4C32C22A2F4E}" srcOrd="1" destOrd="0" presId="urn:microsoft.com/office/officeart/2005/8/layout/hierarchy3"/>
    <dgm:cxn modelId="{09300DD9-C81D-40B8-88E7-59D29B11B6DA}" type="presParOf" srcId="{4000BB1E-524D-4ED0-A4EA-C9B3CEEF5FFA}" destId="{0AF0AE2C-2A42-4B59-9192-67C6D6457D1E}" srcOrd="1" destOrd="0" presId="urn:microsoft.com/office/officeart/2005/8/layout/hierarchy3"/>
    <dgm:cxn modelId="{83D31AA7-56B7-475C-88F9-3A946C862234}" type="presParOf" srcId="{0AF0AE2C-2A42-4B59-9192-67C6D6457D1E}" destId="{5222184D-F580-454E-AECE-E4BC31A0B897}" srcOrd="0" destOrd="0" presId="urn:microsoft.com/office/officeart/2005/8/layout/hierarchy3"/>
    <dgm:cxn modelId="{22969618-1DFE-4E85-AC14-E15D06BB52A2}" type="presParOf" srcId="{0AF0AE2C-2A42-4B59-9192-67C6D6457D1E}" destId="{693A415B-B712-4F2C-AA96-22D3E5DFE49C}" srcOrd="1" destOrd="0" presId="urn:microsoft.com/office/officeart/2005/8/layout/hierarchy3"/>
    <dgm:cxn modelId="{915CAD42-DBFF-4FAB-B60E-3823977E2E9B}" type="presParOf" srcId="{0AF0AE2C-2A42-4B59-9192-67C6D6457D1E}" destId="{2C28120C-3C97-472D-BAC7-EAA8FB411ADD}" srcOrd="2" destOrd="0" presId="urn:microsoft.com/office/officeart/2005/8/layout/hierarchy3"/>
    <dgm:cxn modelId="{ED94A916-A612-43CC-8A18-DB6BEB21DE7D}" type="presParOf" srcId="{0AF0AE2C-2A42-4B59-9192-67C6D6457D1E}" destId="{FCFFA17C-9D0F-4F94-A9B9-0FAAFA478E57}" srcOrd="3" destOrd="0" presId="urn:microsoft.com/office/officeart/2005/8/layout/hierarchy3"/>
    <dgm:cxn modelId="{7215D177-00CB-45B7-955B-C27B33234D94}" type="presParOf" srcId="{0AF0AE2C-2A42-4B59-9192-67C6D6457D1E}" destId="{6551107F-6C86-40CB-B5B3-00010C9FECF1}" srcOrd="4" destOrd="0" presId="urn:microsoft.com/office/officeart/2005/8/layout/hierarchy3"/>
    <dgm:cxn modelId="{7FC98D59-D030-4F28-8596-758BFEA635F5}" type="presParOf" srcId="{0AF0AE2C-2A42-4B59-9192-67C6D6457D1E}" destId="{9AFB4463-6039-48A3-882B-9B7F0B9BE3AF}" srcOrd="5" destOrd="0" presId="urn:microsoft.com/office/officeart/2005/8/layout/hierarchy3"/>
    <dgm:cxn modelId="{A63A40F1-A656-4DD8-B5C8-919CA19D30D1}" type="presParOf" srcId="{0AF0AE2C-2A42-4B59-9192-67C6D6457D1E}" destId="{DD40B33F-1764-45A9-84D1-D84B0D0EEF33}" srcOrd="6" destOrd="0" presId="urn:microsoft.com/office/officeart/2005/8/layout/hierarchy3"/>
    <dgm:cxn modelId="{8A5F38C3-F91D-46CD-857F-86E139D8E750}" type="presParOf" srcId="{0AF0AE2C-2A42-4B59-9192-67C6D6457D1E}" destId="{15E98813-D1DC-4B06-9A61-A418787CCEE0}" srcOrd="7" destOrd="0" presId="urn:microsoft.com/office/officeart/2005/8/layout/hierarchy3"/>
    <dgm:cxn modelId="{6E3B10BD-4DE7-4EFD-9AF7-EA577E4AA309}" type="presParOf" srcId="{3AA42B4F-4706-4697-B227-3D4A4D28D785}" destId="{9066880E-A1F8-44F1-8D5B-0A6DF26F08D5}" srcOrd="1" destOrd="0" presId="urn:microsoft.com/office/officeart/2005/8/layout/hierarchy3"/>
    <dgm:cxn modelId="{F6A2C1A4-B01C-469A-ADD5-CED6F0934126}" type="presParOf" srcId="{9066880E-A1F8-44F1-8D5B-0A6DF26F08D5}" destId="{3B84D542-9408-47D7-80C2-6CDA4D573D88}" srcOrd="0" destOrd="0" presId="urn:microsoft.com/office/officeart/2005/8/layout/hierarchy3"/>
    <dgm:cxn modelId="{CBC6FD9D-62DB-42B7-A67C-BF425191B27C}" type="presParOf" srcId="{3B84D542-9408-47D7-80C2-6CDA4D573D88}" destId="{131792B0-3610-4744-A7B0-DCE35EBC8C2A}" srcOrd="0" destOrd="0" presId="urn:microsoft.com/office/officeart/2005/8/layout/hierarchy3"/>
    <dgm:cxn modelId="{A48FAB67-C07F-4DF9-B5DC-1173AAD74505}" type="presParOf" srcId="{3B84D542-9408-47D7-80C2-6CDA4D573D88}" destId="{66169F52-B478-4181-B212-5A31037592E8}" srcOrd="1" destOrd="0" presId="urn:microsoft.com/office/officeart/2005/8/layout/hierarchy3"/>
    <dgm:cxn modelId="{D04417CA-6923-401D-BFCB-9B5533054562}" type="presParOf" srcId="{9066880E-A1F8-44F1-8D5B-0A6DF26F08D5}" destId="{1733B387-7EE4-4E3A-B0D2-63C4673B54C5}" srcOrd="1" destOrd="0" presId="urn:microsoft.com/office/officeart/2005/8/layout/hierarchy3"/>
    <dgm:cxn modelId="{D3ACB933-1D90-4D16-B66B-02EEF4AA2FCB}" type="presParOf" srcId="{1733B387-7EE4-4E3A-B0D2-63C4673B54C5}" destId="{32D2FEA7-33C9-4C8D-9ABC-ABF93D86639E}" srcOrd="0" destOrd="0" presId="urn:microsoft.com/office/officeart/2005/8/layout/hierarchy3"/>
    <dgm:cxn modelId="{F2FBDEA2-803C-4AEE-947B-EE063651FBCA}" type="presParOf" srcId="{1733B387-7EE4-4E3A-B0D2-63C4673B54C5}" destId="{E58F3D2C-8993-48BE-9911-7703FEEF2B7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E05CC-8743-4F92-A94D-FBC55520A53F}">
      <dsp:nvSpPr>
        <dsp:cNvPr id="0" name=""/>
        <dsp:cNvSpPr/>
      </dsp:nvSpPr>
      <dsp:spPr>
        <a:xfrm>
          <a:off x="250404" y="81717"/>
          <a:ext cx="3214193" cy="110037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отдыха на территории Архангельской области</a:t>
          </a:r>
          <a:endParaRPr lang="ru-RU" sz="18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404" y="81717"/>
        <a:ext cx="3214193" cy="1100372"/>
      </dsp:txXfrm>
    </dsp:sp>
    <dsp:sp modelId="{5222184D-F580-454E-AECE-E4BC31A0B897}">
      <dsp:nvSpPr>
        <dsp:cNvPr id="0" name=""/>
        <dsp:cNvSpPr/>
      </dsp:nvSpPr>
      <dsp:spPr>
        <a:xfrm>
          <a:off x="571823" y="1182090"/>
          <a:ext cx="857938" cy="55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364"/>
              </a:lnTo>
              <a:lnTo>
                <a:pt x="857938" y="5583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415B-B712-4F2C-AA96-22D3E5DFE49C}">
      <dsp:nvSpPr>
        <dsp:cNvPr id="0" name=""/>
        <dsp:cNvSpPr/>
      </dsp:nvSpPr>
      <dsp:spPr>
        <a:xfrm>
          <a:off x="1429762" y="1306629"/>
          <a:ext cx="1962722" cy="86765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лагерей с дневным пребыванием детей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762" y="1306629"/>
        <a:ext cx="1962722" cy="867650"/>
      </dsp:txXfrm>
    </dsp:sp>
    <dsp:sp modelId="{2C28120C-3C97-472D-BAC7-EAA8FB411ADD}">
      <dsp:nvSpPr>
        <dsp:cNvPr id="0" name=""/>
        <dsp:cNvSpPr/>
      </dsp:nvSpPr>
      <dsp:spPr>
        <a:xfrm>
          <a:off x="571823" y="1182090"/>
          <a:ext cx="779387" cy="1624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45"/>
              </a:lnTo>
              <a:lnTo>
                <a:pt x="779387" y="16240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FA17C-9D0F-4F94-A9B9-0FAAFA478E57}">
      <dsp:nvSpPr>
        <dsp:cNvPr id="0" name=""/>
        <dsp:cNvSpPr/>
      </dsp:nvSpPr>
      <dsp:spPr>
        <a:xfrm>
          <a:off x="1351211" y="2382338"/>
          <a:ext cx="2078440" cy="84759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загородных стационарных лагерей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1211" y="2382338"/>
        <a:ext cx="2078440" cy="847594"/>
      </dsp:txXfrm>
    </dsp:sp>
    <dsp:sp modelId="{6551107F-6C86-40CB-B5B3-00010C9FECF1}">
      <dsp:nvSpPr>
        <dsp:cNvPr id="0" name=""/>
        <dsp:cNvSpPr/>
      </dsp:nvSpPr>
      <dsp:spPr>
        <a:xfrm>
          <a:off x="571823" y="1182090"/>
          <a:ext cx="788558" cy="273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595"/>
              </a:lnTo>
              <a:lnTo>
                <a:pt x="788558" y="27385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B4463-6039-48A3-882B-9B7F0B9BE3AF}">
      <dsp:nvSpPr>
        <dsp:cNvPr id="0" name=""/>
        <dsp:cNvSpPr/>
      </dsp:nvSpPr>
      <dsp:spPr>
        <a:xfrm>
          <a:off x="1360382" y="3474870"/>
          <a:ext cx="2092120" cy="89163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лагерь на базе санаторной организации</a:t>
          </a:r>
          <a:endParaRPr lang="ru-RU" sz="1800" b="1" kern="120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0382" y="3474870"/>
        <a:ext cx="2092120" cy="891631"/>
      </dsp:txXfrm>
    </dsp:sp>
    <dsp:sp modelId="{DD40B33F-1764-45A9-84D1-D84B0D0EEF33}">
      <dsp:nvSpPr>
        <dsp:cNvPr id="0" name=""/>
        <dsp:cNvSpPr/>
      </dsp:nvSpPr>
      <dsp:spPr>
        <a:xfrm>
          <a:off x="571823" y="1182090"/>
          <a:ext cx="779387" cy="371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682"/>
              </a:lnTo>
              <a:lnTo>
                <a:pt x="779387" y="3715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98813-D1DC-4B06-9A61-A418787CCEE0}">
      <dsp:nvSpPr>
        <dsp:cNvPr id="0" name=""/>
        <dsp:cNvSpPr/>
      </dsp:nvSpPr>
      <dsp:spPr>
        <a:xfrm>
          <a:off x="1351211" y="4538943"/>
          <a:ext cx="2110488" cy="71766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endParaRPr lang="ru-RU" sz="2000" b="1" kern="1200" baseline="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лагерей палаточного типа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1211" y="4538943"/>
        <a:ext cx="2110488" cy="717660"/>
      </dsp:txXfrm>
    </dsp:sp>
    <dsp:sp modelId="{131792B0-3610-4744-A7B0-DCE35EBC8C2A}">
      <dsp:nvSpPr>
        <dsp:cNvPr id="0" name=""/>
        <dsp:cNvSpPr/>
      </dsp:nvSpPr>
      <dsp:spPr>
        <a:xfrm>
          <a:off x="4482195" y="159530"/>
          <a:ext cx="4022150" cy="14179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Летом отдохнул 36 361 ребенок: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территории Архангельской                           области – 28 531 чел.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пределами – 7 830 чел.</a:t>
          </a:r>
        </a:p>
      </dsp:txBody>
      <dsp:txXfrm>
        <a:off x="4482195" y="159530"/>
        <a:ext cx="4022150" cy="1417962"/>
      </dsp:txXfrm>
    </dsp:sp>
    <dsp:sp modelId="{32D2FEA7-33C9-4C8D-9ABC-ABF93D86639E}">
      <dsp:nvSpPr>
        <dsp:cNvPr id="0" name=""/>
        <dsp:cNvSpPr/>
      </dsp:nvSpPr>
      <dsp:spPr>
        <a:xfrm>
          <a:off x="4328968" y="1577493"/>
          <a:ext cx="555441" cy="1113059"/>
        </a:xfrm>
        <a:custGeom>
          <a:avLst/>
          <a:gdLst/>
          <a:ahLst/>
          <a:cxnLst/>
          <a:rect l="0" t="0" r="0" b="0"/>
          <a:pathLst>
            <a:path>
              <a:moveTo>
                <a:pt x="555441" y="0"/>
              </a:moveTo>
              <a:lnTo>
                <a:pt x="0" y="11130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3D2C-8993-48BE-9911-7703FEEF2B7B}">
      <dsp:nvSpPr>
        <dsp:cNvPr id="0" name=""/>
        <dsp:cNvSpPr/>
      </dsp:nvSpPr>
      <dsp:spPr>
        <a:xfrm>
          <a:off x="4328968" y="1704721"/>
          <a:ext cx="4503771" cy="197166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23 523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 лагерях с дневным пребыванием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4 065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чел.</a:t>
          </a: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 загородных стационарных лагерях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189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чел. – в лагере на базе санаторной организации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754</a:t>
          </a: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чел. – в лагерях палаточного типа</a:t>
          </a:r>
        </a:p>
      </dsp:txBody>
      <dsp:txXfrm>
        <a:off x="4328968" y="1704721"/>
        <a:ext cx="4503771" cy="197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7" y="3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/>
          <a:lstStyle>
            <a:lvl1pPr algn="r">
              <a:defRPr sz="1200"/>
            </a:lvl1pPr>
          </a:lstStyle>
          <a:p>
            <a:fld id="{434419C7-7A24-4CAF-8B54-1B1C4ED2FBAE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646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7" y="6456646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 anchor="b"/>
          <a:lstStyle>
            <a:lvl1pPr algn="r">
              <a:defRPr sz="1200"/>
            </a:lvl1pPr>
          </a:lstStyle>
          <a:p>
            <a:fld id="{61F88732-8CD5-45C0-A41E-0F73032D6B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44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127" y="3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/>
          <a:lstStyle>
            <a:lvl1pPr algn="r">
              <a:defRPr sz="1200"/>
            </a:lvl1pPr>
          </a:lstStyle>
          <a:p>
            <a:fld id="{9D8AB351-9A68-43DA-9166-8BE22292C07C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11175"/>
            <a:ext cx="3398837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7" tIns="45623" rIns="91247" bIns="456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08" y="3228873"/>
            <a:ext cx="7899053" cy="3059446"/>
          </a:xfrm>
          <a:prstGeom prst="rect">
            <a:avLst/>
          </a:prstGeom>
        </p:spPr>
        <p:txBody>
          <a:bodyPr vert="horz" lIns="91247" tIns="45623" rIns="91247" bIns="456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646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127" y="6456646"/>
            <a:ext cx="4279230" cy="339939"/>
          </a:xfrm>
          <a:prstGeom prst="rect">
            <a:avLst/>
          </a:prstGeom>
        </p:spPr>
        <p:txBody>
          <a:bodyPr vert="horz" lIns="91247" tIns="45623" rIns="91247" bIns="45623" rtlCol="0" anchor="b"/>
          <a:lstStyle>
            <a:lvl1pPr algn="r">
              <a:defRPr sz="1200"/>
            </a:lvl1pPr>
          </a:lstStyle>
          <a:p>
            <a:fld id="{CAD92C55-108E-4BE8-BD02-0CFC267F9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4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9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36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Охватить организованными формами отдыха в загородных стационарных организациях, расположенных на территории Архангельской области, в первую смену планируется около 2 </a:t>
            </a:r>
            <a:r>
              <a:rPr lang="ru-RU" dirty="0" err="1"/>
              <a:t>тыч</a:t>
            </a:r>
            <a:r>
              <a:rPr lang="ru-RU" dirty="0"/>
              <a:t>. детей. Планировалось открытие в первую смену  15 загородных стационарных оздоровительных детских учреждений, включенных в реестр организаций отдыха детей и их оздоровления Архангельской области. Примут детей – 14 организаций. В первую смену не откроется ранее заявленный на первую смену детский оздоровительный лагерь «Мечтатель», являющийся структурным подразделением муниципального учреждения Дворец детского и юношеского спорта (Онежский район) (предельная наполняемость лагеря – 96 человек, планируемая смена – 21 день). По информации, предоставленной администрацией района и руководителем организации отдыха детей и их оздоровления, данная ситуация сложилась по причине несостоявшегося набора детей в лагерь (информация поступила в министерство 21 мая </a:t>
            </a:r>
            <a:r>
              <a:rPr lang="ru-RU" dirty="0" err="1"/>
              <a:t>т.г</a:t>
            </a:r>
            <a:r>
              <a:rPr lang="ru-RU" dirty="0"/>
              <a:t>.). </a:t>
            </a:r>
          </a:p>
          <a:p>
            <a:r>
              <a:rPr lang="ru-RU" dirty="0"/>
              <a:t>В первую смену в Архангельской области примут детей 7 лагерей палаточного типа в г. Архангельске, </a:t>
            </a:r>
            <a:r>
              <a:rPr lang="ru-RU" dirty="0" err="1"/>
              <a:t>Вилегодском</a:t>
            </a:r>
            <a:r>
              <a:rPr lang="ru-RU" dirty="0"/>
              <a:t>, </a:t>
            </a:r>
            <a:r>
              <a:rPr lang="ru-RU" dirty="0" err="1"/>
              <a:t>Пинежском</a:t>
            </a:r>
            <a:r>
              <a:rPr lang="ru-RU" dirty="0"/>
              <a:t>, </a:t>
            </a:r>
            <a:r>
              <a:rPr lang="ru-RU" dirty="0" err="1"/>
              <a:t>Устьянском</a:t>
            </a:r>
            <a:r>
              <a:rPr lang="ru-RU" dirty="0"/>
              <a:t> и </a:t>
            </a:r>
            <a:r>
              <a:rPr lang="ru-RU" dirty="0" err="1"/>
              <a:t>Верхнетоемском</a:t>
            </a:r>
            <a:r>
              <a:rPr lang="ru-RU" dirty="0"/>
              <a:t> районах. Планируется, что в первую смену в лагерях палаточного типа отдохнут около 250 детей. </a:t>
            </a:r>
          </a:p>
          <a:p>
            <a:r>
              <a:rPr lang="ru-RU" dirty="0"/>
              <a:t>На сегодняшний день в перечень организаций отдыха детей и оздоровления, расположенных за пределами Архангельской области, внесены 15 лагерей.</a:t>
            </a:r>
            <a:r>
              <a:rPr lang="ru-RU" i="1" dirty="0"/>
              <a:t> </a:t>
            </a:r>
            <a:r>
              <a:rPr lang="ru-RU" dirty="0"/>
              <a:t>Это организации отдыха детей и их оздоровления, расположенные на территории Вологодской, Ярославской и Ростовской областей, Краснодарского края и Крымском побережье.</a:t>
            </a:r>
          </a:p>
          <a:p>
            <a:r>
              <a:rPr lang="ru-RU" dirty="0"/>
              <a:t>На выдачу санитарно-эпидемиологических заключений поступило 310 заявлений или 74,5 % от запланированных к открытию. </a:t>
            </a:r>
          </a:p>
          <a:p>
            <a:r>
              <a:rPr lang="ru-RU" dirty="0"/>
              <a:t>На 22 мая санитарно-эпидемиологические заключения Роспотребнадзора получили 295 организаций отдыха детей и их оздоровления, планируемых к открытию в летний период (70,9 процента) на территории Архангельской области. Санитарно-эпидемиологические заключения получены всеми лагерями, организуемыми на базе санаториев, 11 из 22 стационарными загородными оздоровительными лагерями, 8 из 18 палаточных лагерей. </a:t>
            </a:r>
          </a:p>
          <a:p>
            <a:r>
              <a:rPr lang="ru-RU" dirty="0"/>
              <a:t>В большинстве своем получение санитарно-эпидемиологических заключений идет в плановом порядке. За исключением детского оздоровительного лагеря, организуемого на базе Октябрьского детского дома. Дети в данный лагерь должны заехать 1 июня </a:t>
            </a:r>
            <a:r>
              <a:rPr lang="ru-RU" dirty="0" err="1"/>
              <a:t>т.г</a:t>
            </a:r>
            <a:r>
              <a:rPr lang="ru-RU" dirty="0"/>
              <a:t>., но в настоящий момент санитарно-эпидемиологическое заключение не получено, по данным Роспотребнадзора, предписания не выполнены.</a:t>
            </a:r>
            <a:r>
              <a:rPr lang="ru-RU" i="1" dirty="0"/>
              <a:t> </a:t>
            </a:r>
            <a:r>
              <a:rPr lang="ru-RU" dirty="0"/>
              <a:t>Данная ситуация находится на контроле министерства образования и науки Архангельской области.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08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Охватить организованными формами отдыха в загородных стационарных организациях, расположенных на территории Архангельской области, в первую смену планируется около 2 </a:t>
            </a:r>
            <a:r>
              <a:rPr lang="ru-RU" dirty="0" err="1"/>
              <a:t>тыч</a:t>
            </a:r>
            <a:r>
              <a:rPr lang="ru-RU" dirty="0"/>
              <a:t>. детей. Планировалось открытие в первую смену  15 загородных стационарных оздоровительных детских учреждений, включенных в реестр организаций отдыха детей и их оздоровления Архангельской области. Примут детей – 14 организаций. В первую смену не откроется ранее заявленный на первую смену детский оздоровительный лагерь «Мечтатель», являющийся структурным подразделением муниципального учреждения Дворец детского и юношеского спорта (Онежский район) (предельная наполняемость лагеря – 96 человек, планируемая смена – 21 день). По информации, предоставленной администрацией района и руководителем организации отдыха детей и их оздоровления, данная ситуация сложилась по причине несостоявшегося набора детей в лагерь (информация поступила в министерство 21 мая </a:t>
            </a:r>
            <a:r>
              <a:rPr lang="ru-RU" dirty="0" err="1"/>
              <a:t>т.г</a:t>
            </a:r>
            <a:r>
              <a:rPr lang="ru-RU" dirty="0"/>
              <a:t>.). </a:t>
            </a:r>
          </a:p>
          <a:p>
            <a:r>
              <a:rPr lang="ru-RU" dirty="0"/>
              <a:t>В первую смену в Архангельской области примут детей 7 лагерей палаточного типа в г. Архангельске, </a:t>
            </a:r>
            <a:r>
              <a:rPr lang="ru-RU" dirty="0" err="1"/>
              <a:t>Вилегодском</a:t>
            </a:r>
            <a:r>
              <a:rPr lang="ru-RU" dirty="0"/>
              <a:t>, </a:t>
            </a:r>
            <a:r>
              <a:rPr lang="ru-RU" dirty="0" err="1"/>
              <a:t>Пинежском</a:t>
            </a:r>
            <a:r>
              <a:rPr lang="ru-RU" dirty="0"/>
              <a:t>, </a:t>
            </a:r>
            <a:r>
              <a:rPr lang="ru-RU" dirty="0" err="1"/>
              <a:t>Устьянском</a:t>
            </a:r>
            <a:r>
              <a:rPr lang="ru-RU" dirty="0"/>
              <a:t> и </a:t>
            </a:r>
            <a:r>
              <a:rPr lang="ru-RU" dirty="0" err="1"/>
              <a:t>Верхнетоемском</a:t>
            </a:r>
            <a:r>
              <a:rPr lang="ru-RU" dirty="0"/>
              <a:t> районах. Планируется, что в первую смену в лагерях палаточного типа отдохнут около 250 детей. </a:t>
            </a:r>
          </a:p>
          <a:p>
            <a:r>
              <a:rPr lang="ru-RU" dirty="0"/>
              <a:t>На сегодняшний день в перечень организаций отдыха детей и оздоровления, расположенных за пределами Архангельской области, внесены 15 лагерей.</a:t>
            </a:r>
            <a:r>
              <a:rPr lang="ru-RU" i="1" dirty="0"/>
              <a:t> </a:t>
            </a:r>
            <a:r>
              <a:rPr lang="ru-RU" dirty="0"/>
              <a:t>Это организации отдыха детей и их оздоровления, расположенные на территории Вологодской, Ярославской и Ростовской областей, Краснодарского края и Крымском побережье.</a:t>
            </a:r>
          </a:p>
          <a:p>
            <a:r>
              <a:rPr lang="ru-RU" dirty="0"/>
              <a:t>На выдачу санитарно-эпидемиологических заключений поступило 310 заявлений или 74,5 % от запланированных к открытию. </a:t>
            </a:r>
          </a:p>
          <a:p>
            <a:r>
              <a:rPr lang="ru-RU" dirty="0"/>
              <a:t>На 22 мая санитарно-эпидемиологические заключения Роспотребнадзора получили 295 организаций отдыха детей и их оздоровления, планируемых к открытию в летний период (70,9 процента) на территории Архангельской области. Санитарно-эпидемиологические заключения получены всеми лагерями, организуемыми на базе санаториев, 11 из 22 стационарными загородными оздоровительными лагерями, 8 из 18 палаточных лагерей. </a:t>
            </a:r>
          </a:p>
          <a:p>
            <a:r>
              <a:rPr lang="ru-RU" dirty="0"/>
              <a:t>В большинстве своем получение санитарно-эпидемиологических заключений идет в плановом порядке. За исключением детского оздоровительного лагеря, организуемого на базе Октябрьского детского дома. Дети в данный лагерь должны заехать 1 июня </a:t>
            </a:r>
            <a:r>
              <a:rPr lang="ru-RU" dirty="0" err="1"/>
              <a:t>т.г</a:t>
            </a:r>
            <a:r>
              <a:rPr lang="ru-RU" dirty="0"/>
              <a:t>., но в настоящий момент санитарно-эпидемиологическое заключение не получено, по данным Роспотребнадзора, предписания не выполнены.</a:t>
            </a:r>
            <a:r>
              <a:rPr lang="ru-RU" i="1" dirty="0"/>
              <a:t> </a:t>
            </a:r>
            <a:r>
              <a:rPr lang="ru-RU" dirty="0"/>
              <a:t>Данная ситуация находится на контроле министерства образования и науки Архангельской области.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3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9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9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2C55-108E-4BE8-BD02-0CFC267F93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9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4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9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1610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50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78026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13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8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94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8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5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6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47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2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8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75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19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6E59-E531-44C8-8082-5CA0A5AC40B2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70CEFC-8EA1-4340-AD62-9B76B8CFA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23398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834782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отдыха и оздоровления детей на территории муниципальных образований Архангельской области </a:t>
            </a:r>
          </a:p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altLang="ru-RU" sz="3200" b="1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ru-RU" alt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Свиридов Сергей Анатольевич</a:t>
            </a:r>
          </a:p>
          <a:p>
            <a:pPr algn="r">
              <a:lnSpc>
                <a:spcPct val="80000"/>
              </a:lnSpc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труда, занятости </a:t>
            </a:r>
            <a:b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развития </a:t>
            </a:r>
          </a:p>
          <a:p>
            <a:pPr algn="r">
              <a:lnSpc>
                <a:spcPct val="80000"/>
              </a:lnSpc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</a:p>
          <a:p>
            <a:pPr algn="ctr">
              <a:lnSpc>
                <a:spcPct val="80000"/>
              </a:lnSpc>
            </a:pPr>
            <a:endParaRPr lang="ru-RU" alt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2021 года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76976"/>
            <a:ext cx="7920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52736"/>
            <a:ext cx="783478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alt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522" y="857232"/>
            <a:ext cx="7526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поездок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кэшбек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детские лагеря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500861"/>
            <a:ext cx="6858048" cy="38585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899591" y="5589241"/>
            <a:ext cx="7992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Архангельской области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лагерей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подключились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Программе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кэшбека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опубликован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мирпутешествий.рф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800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6617" y="739385"/>
            <a:ext cx="783478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alt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68761"/>
            <a:ext cx="8749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pPr hangingPunct="0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208912" cy="575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по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 к проведению детской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оздоровительной кампании в 2022 году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Рекомендовать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главам муниципальных образований Архангельской области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председателям представительных органов муниципальных образований Архангельской области обеспечить реализацию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 по укреплению материально-технической базы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организаций отдыха детей и их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оздоровления</a:t>
            </a:r>
          </a:p>
          <a:p>
            <a:pPr lvl="0" algn="just">
              <a:spcAft>
                <a:spcPts val="0"/>
              </a:spcAft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Рекомендовать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главам муниципальных образований «Вельский муниципальный район»,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Коношский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муниципальный район», «Шенкурский муниципальный район» обеспечить введение в эксплуатацию стационарных лагерей, расположенных на их территории («Орленок», «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Зелёная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поляна», «Альтаир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Рекомендовать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главам городских округов Архангельской области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«Город Коряжма», «Северодвинск», «Котлас», и главам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Виноградовского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Ленского, Лешуконского муниципальных районов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на территории которых нет стационарных организаций отдыха детей и их оздоровления, рассмотреть возможность организации лагерей палаточного типа или других форм организованного отдыха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детей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501122" cy="51669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в период весенних каникул 2021 года</a:t>
            </a:r>
          </a:p>
        </p:txBody>
      </p:sp>
      <p:pic>
        <p:nvPicPr>
          <p:cNvPr id="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057124"/>
              </p:ext>
            </p:extLst>
          </p:nvPr>
        </p:nvGraphicFramePr>
        <p:xfrm>
          <a:off x="270745" y="1556795"/>
          <a:ext cx="8693743" cy="4742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313"/>
                <a:gridCol w="2500330"/>
                <a:gridCol w="2535100"/>
              </a:tblGrid>
              <a:tr h="10308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/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лагерей с дневным пребыванием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Новодвинск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412354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9672" y="116632"/>
            <a:ext cx="6888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2861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9273" y="3068960"/>
            <a:ext cx="5457223" cy="4084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32765"/>
            <a:ext cx="7200800" cy="50405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74318"/>
              </p:ext>
            </p:extLst>
          </p:nvPr>
        </p:nvGraphicFramePr>
        <p:xfrm>
          <a:off x="0" y="1052736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20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52019"/>
            <a:ext cx="7632848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08720"/>
            <a:ext cx="7920881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открылись в летний период 2021 года:</a:t>
            </a:r>
          </a:p>
        </p:txBody>
      </p:sp>
      <p:pic>
        <p:nvPicPr>
          <p:cNvPr id="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2843154"/>
              </p:ext>
            </p:extLst>
          </p:nvPr>
        </p:nvGraphicFramePr>
        <p:xfrm>
          <a:off x="270745" y="1556794"/>
          <a:ext cx="8693743" cy="512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151"/>
                <a:gridCol w="1584176"/>
                <a:gridCol w="3744416"/>
              </a:tblGrid>
              <a:tr h="5274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не открытия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48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«Зелёная поляна»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«Зелёная поляна»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отрицательное заключение </a:t>
                      </a:r>
                      <a:r>
                        <a:rPr lang="ru-RU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Роспотребнадзора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212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 «Мечтатель» </a:t>
                      </a:r>
                      <a:b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«Дворец спорта»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возможно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исполнить санитарно-</a:t>
                      </a:r>
                      <a:r>
                        <a:rPr lang="ru-RU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эпид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требования </a:t>
                      </a:r>
                      <a:b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изолированности детских групп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48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Лагерь палаточного типа «Северянин»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получено санитарно-эпидемиологическое заключение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48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«Усадьба Ломоноса» </a:t>
                      </a:r>
                      <a:b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Устьянская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лицензии на ведение медицинской деятельности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48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Трансформеры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b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«Никольская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лицензии на ведение медицинской деятельности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48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«Колос»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«Октябрьская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территориальной 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МВК – неблагоприятная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ситуация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61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34434"/>
            <a:ext cx="784887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710498"/>
            <a:ext cx="7920881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детей, млн. рублей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62417935"/>
              </p:ext>
            </p:extLst>
          </p:nvPr>
        </p:nvGraphicFramePr>
        <p:xfrm>
          <a:off x="486768" y="1136738"/>
          <a:ext cx="8117681" cy="40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7" y="5445224"/>
            <a:ext cx="792088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омпенсация стоимости путевки, а также проезда в организации отдыха детей и их оздоровления за счет средств местных бюджетов предусмотрены в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муниципальных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образованиях: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Северодвинск, Город Коряжма, Город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Архангельск,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Красноборском, Плесецком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Мезенском муниципальных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районах </a:t>
            </a:r>
            <a:endParaRPr lang="ru-RU" sz="15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6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827584" y="1015804"/>
            <a:ext cx="8137724" cy="5842196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 9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200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COVID-2019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наборов для проведения обследований персонала пищеблоков на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рота- вирусные инфекции</a:t>
            </a: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лагеря закреплены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конкретными медицинскими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</a:t>
            </a: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маршрутизации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пациентов (в том числе детей)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COVID-2019, подозрением на COVID-2019 (ОРВИ, внебольничные пневмонии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алгоритм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лагерями, ГМУ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случаев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(в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новой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у детей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загородных организаций отдыха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оперативные внеплановые совещания в режиме видео-конференц-связи 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и медицинских работников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реализации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алгоритма,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ограничительных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9 проверок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агерей в рамках государственного контроля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Посещено 15 лагерей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91680" y="128589"/>
            <a:ext cx="7200800" cy="42009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/>
          </a:p>
        </p:txBody>
      </p:sp>
      <p:pic>
        <p:nvPicPr>
          <p:cNvPr id="5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6464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Меры по созданию безопасных условий пребывания детей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2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111" y="188640"/>
            <a:ext cx="7246345" cy="28803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39952" y="1396807"/>
            <a:ext cx="4644009" cy="5200545"/>
          </a:xfrm>
        </p:spPr>
        <p:txBody>
          <a:bodyPr>
            <a:normAutofit fontScale="85000" lnSpcReduction="20000"/>
          </a:bodyPr>
          <a:lstStyle/>
          <a:p>
            <a:pPr marL="1588" indent="0"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11 лагерях с дневным пребыванием детей </a:t>
            </a:r>
          </a:p>
          <a:p>
            <a:pPr marL="1588" indent="0"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приостановлена работа отрядов: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 лагерях – города Котласа;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лагерях – города Архангельска;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одному лагерю Ленского, Лешуконского районов</a:t>
            </a:r>
          </a:p>
          <a:p>
            <a:pPr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недопущения распространения covid-19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закрылся лагерь с дневным пребыванием детей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Устьянском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(МБОУ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Илезская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СОШ»),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выявлено 7 заболевших детей. </a:t>
            </a:r>
          </a:p>
          <a:p>
            <a:pPr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стационарном лагере «Северный Артек»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(Холмогорский район) из-за вспышки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-19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(заболел врач-педиатр и по результатам тестирования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диагноз подтвердился у 5 детей)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Досрочно завершена вторая смена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548680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Заболеваемость детей или персонала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COVID-19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644" y="4221088"/>
            <a:ext cx="3575361" cy="2363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644" y="1340768"/>
            <a:ext cx="3565466" cy="267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8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47664" y="1556792"/>
            <a:ext cx="777686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Высокая наполняемость стационарных лагерей: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 «Боровое»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ЗСДОЛ «Северный Артек» (Холмогорский район)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 «Лесная Поляна» (г. Мирный)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 «Жемчужина Севера» (г.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Новодвинск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Высокая наполняемость лагерей палаточного типа: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Подборье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Вилегодский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район), «Пять стихий»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Верхнетоемский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район), «Архангел» (Архангельск), «Архистратиг», «Школа туризма»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район), «Экологический лагерь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Кенозерья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«Сказка лета»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Каргопольский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Низкая наполняемость: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Солониха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«Нам память досталась в наследство» (Приморский район)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" y="116632"/>
            <a:ext cx="943343" cy="1002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971742"/>
            <a:ext cx="76328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Наполняемость организаций отдыха детей и их оздоровления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856895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430111" y="144353"/>
            <a:ext cx="6742289" cy="4318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" y="0"/>
            <a:ext cx="1075876" cy="1143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0100" y="141948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труда, занятости и социального развития Архангельской области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218" y="1105609"/>
            <a:ext cx="783478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ru-RU" alt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Arial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949964"/>
            <a:ext cx="738205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укрепление материально-технической базы лагерей</a:t>
            </a:r>
            <a:endParaRPr lang="ru-RU" sz="17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85926"/>
            <a:ext cx="52149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санитарно-гигиенических условий для детей</a:t>
            </a:r>
            <a:endParaRPr lang="en-US" sz="17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пищеблоков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противопожарной безопасности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антитеррористической защищенности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мест для купания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активного спорта</a:t>
            </a:r>
          </a:p>
        </p:txBody>
      </p:sp>
      <p:pic>
        <p:nvPicPr>
          <p:cNvPr id="9" name="Picture 6" descr="C:\Users\gos\AppData\Local\Microsoft\Windows\Temporary Internet Files\Content.Outlook\4EMH1FJS\Изображение 23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2" y="4648248"/>
            <a:ext cx="3267287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os\AppData\Local\Microsoft\Windows\Temporary Internet Files\Content.Outlook\4EMH1FJS\Изображение 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71" y="4648248"/>
            <a:ext cx="3286116" cy="228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745438"/>
            <a:ext cx="3627952" cy="4847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1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5729</TotalTime>
  <Words>1413</Words>
  <Application>Microsoft Office PowerPoint</Application>
  <PresentationFormat>Экран (4:3)</PresentationFormat>
  <Paragraphs>210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Слайд 1</vt:lpstr>
      <vt:lpstr>Слайд 2</vt:lpstr>
      <vt:lpstr>Министерство труда, занятости и социального развития Архангельской области</vt:lpstr>
      <vt:lpstr>Министерство труда, занятости и социального развития Архангельской области</vt:lpstr>
      <vt:lpstr>Министерство труда, занятости и социального развития Архангельской области </vt:lpstr>
      <vt:lpstr>Министерство труда, занятости и социального развития Архангельской области</vt:lpstr>
      <vt:lpstr>Министерство труда, занятости и социального развития Архангельской области</vt:lpstr>
      <vt:lpstr>Министерство труда, занятости и социального развития Архангельской области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toporischeva</cp:lastModifiedBy>
  <cp:revision>448</cp:revision>
  <cp:lastPrinted>2021-10-12T06:56:13Z</cp:lastPrinted>
  <dcterms:created xsi:type="dcterms:W3CDTF">2015-02-23T16:41:26Z</dcterms:created>
  <dcterms:modified xsi:type="dcterms:W3CDTF">2021-10-13T14:51:56Z</dcterms:modified>
</cp:coreProperties>
</file>