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6" r:id="rId2"/>
    <p:sldId id="268" r:id="rId3"/>
    <p:sldId id="267" r:id="rId4"/>
    <p:sldId id="261" r:id="rId5"/>
    <p:sldId id="270" r:id="rId6"/>
    <p:sldId id="277" r:id="rId7"/>
    <p:sldId id="274" r:id="rId8"/>
    <p:sldId id="275" r:id="rId9"/>
    <p:sldId id="276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AADE5"/>
    <a:srgbClr val="C219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FFC049-4351-4DCD-831C-1DCCC7E2F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B04F77-BF34-4DC8-BDE4-08E8B22DA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4F2A9F-5A19-48FA-A6A1-5D8277C2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894AC7-33C5-4C72-A053-DA775020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1BDDC8-301C-46ED-97B0-98281E05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084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357C7F-26DA-4D26-A174-9BFBAE77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49D3F4-0EAA-4C4A-A441-D4F5DE9E6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D58FF0-6804-4546-B76F-54148F18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20974E-BBDC-40AE-8499-83367319F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5F97F2-105B-4C6A-8ECE-D20FD3A7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933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61A2C64-449E-4F09-B563-89DD72514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F99DCB-CBF9-4428-BFA7-EE44DD260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481C8A-F23C-4733-AAA6-EB303AB4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03AE4E-D89E-40D7-A8CE-65071B09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12BD65-3E03-4F35-8C25-66863DCA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963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9DB2FE-8480-4A45-A857-3C79B641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F3B9D1-8190-4634-8F23-E0BCB6C25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584A96-D531-4B7E-9044-396503CC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1A0276-1403-4603-9B9F-6DE2C1DF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867DD6-85B7-481B-9698-EB46B9F7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369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4D36CB-1AC1-403C-A851-CB8E73E5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518DAC-CFB2-4CF9-8D14-22006F09E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8B9B8B-F289-4841-B378-C74D6995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B1F2D0-81EC-4C20-BF41-00F4FA8A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918B58-F073-44FD-A442-FB132536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541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270D5F-AE30-44C9-A031-8596027D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2B837C-B1BD-419D-9F41-48CB465DA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473BAA-9D94-4194-9A32-E5258C6E7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688A76-C23D-48D9-BC46-23DA8229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74E1EE-F420-477E-A684-056B5B8F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9EADEC-B81C-4F23-944E-DB1482A0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53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EB1E5F-C87B-4B50-B2AC-0E6777C55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CB2D08-2279-4623-9B53-561A94193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2B127AC-B48F-4FB4-AECB-F707A79C7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6376397-3575-4D14-AD31-7378D2FA3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810F116-8617-4E94-A230-A78F268CC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1AC7731-0D78-4C1F-ACA1-47742B09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239E77D-270E-431C-BA09-8715EE0E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529DA2A-50CF-42B6-A480-C70090CF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887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8E2B57-2B59-4F6E-952F-84E9CB77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2D1C1CB-A11A-4A20-8D66-AD1B40842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14B533E-5ED6-40A5-85A9-AB8576030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A242AB-2F9C-41BF-84F5-ABB6AF0E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03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1364CA0-559C-4199-B5D0-FA01C1C12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578AC21-CD25-4FD2-AFC6-FFDB812BF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0293BDE-CF16-4794-8A18-90EFE509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8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9B459A-E5AE-4B43-B416-C348F932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3FDC92-D1B0-4E4E-A385-F797811FF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44FCBD-A3FE-4E73-BAC8-F84303560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7C6878-A41D-42BF-AC57-FDC656D8D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C2F6214-A6E2-42ED-939E-2BCEB9EA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E0DA2E-B222-4936-BB5F-30163882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923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95863D-CBB7-4D96-9E28-7FE4574CB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57FBD6C-91C4-4FFE-B3C8-824A328E7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5A0E55-8459-4817-BA7D-D40257F05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DDA384-F698-4816-A7C0-C2003112D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E5D84D-AF19-4055-9FBE-D7F301D0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533AD1-6B04-4090-BF95-0C51CCCC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234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B14207-C9CE-4013-8D3E-08DDAD96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1D3A5DE-607F-44AE-AABD-871E23F4D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76BCCE-0335-43B6-BEBD-32D468189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B178A6-7605-44D1-80D7-C9FB993B6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DE815A-0CEA-4F52-B95E-089D374C9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79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B4BEF03-3397-4BB3-BADA-EBB41E4049D7}"/>
              </a:ext>
            </a:extLst>
          </p:cNvPr>
          <p:cNvSpPr/>
          <p:nvPr/>
        </p:nvSpPr>
        <p:spPr>
          <a:xfrm>
            <a:off x="5366724" y="639678"/>
            <a:ext cx="6825276" cy="391776"/>
          </a:xfrm>
          <a:custGeom>
            <a:avLst/>
            <a:gdLst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0 w 5724617"/>
              <a:gd name="connsiteY3" fmla="*/ 338555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985422 w 5724617"/>
              <a:gd name="connsiteY3" fmla="*/ 320800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2077375 w 5724617"/>
              <a:gd name="connsiteY3" fmla="*/ 329678 h 338555"/>
              <a:gd name="connsiteX4" fmla="*/ 0 w 5724617"/>
              <a:gd name="connsiteY4" fmla="*/ 0 h 3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617" h="338555">
                <a:moveTo>
                  <a:pt x="0" y="0"/>
                </a:moveTo>
                <a:lnTo>
                  <a:pt x="5724617" y="0"/>
                </a:lnTo>
                <a:lnTo>
                  <a:pt x="5724617" y="338555"/>
                </a:lnTo>
                <a:lnTo>
                  <a:pt x="2077375" y="32967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5A51C43-EA8D-4574-8A5F-1CBAFFF0020C}"/>
              </a:ext>
            </a:extLst>
          </p:cNvPr>
          <p:cNvSpPr/>
          <p:nvPr/>
        </p:nvSpPr>
        <p:spPr>
          <a:xfrm>
            <a:off x="0" y="301124"/>
            <a:ext cx="12192000" cy="33855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193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0C5FC7-AA5E-4600-9D58-033C855E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58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экономику </a:t>
            </a:r>
            <a:b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«Северодвинск»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469593" y="2640887"/>
            <a:ext cx="4631821" cy="3823145"/>
          </a:xfrm>
        </p:spPr>
        <p:txBody>
          <a:bodyPr/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14,7 млрд рублей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16,3 млрд рублей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2022–2024 годы: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17,7 млрд рублей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млрд рублей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 год 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20,3 млрд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596D85-B991-411D-A46A-870ACFAC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32" y="151723"/>
            <a:ext cx="643730" cy="744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590396-E8C0-4D97-BDB4-9D27C78C1480}"/>
              </a:ext>
            </a:extLst>
          </p:cNvPr>
          <p:cNvSpPr txBox="1"/>
          <p:nvPr/>
        </p:nvSpPr>
        <p:spPr>
          <a:xfrm>
            <a:off x="7973761" y="634921"/>
            <a:ext cx="47718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i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949564-1F53-404F-9BA5-471F7315EE10}"/>
              </a:ext>
            </a:extLst>
          </p:cNvPr>
          <p:cNvSpPr txBox="1"/>
          <p:nvPr/>
        </p:nvSpPr>
        <p:spPr>
          <a:xfrm>
            <a:off x="958862" y="291721"/>
            <a:ext cx="4633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" panose="02040604050505020304" pitchFamily="18" charset="0"/>
              </a:rPr>
              <a:t>СОВЕТ ДЕПУТАТОВ СЕВЕРОДВИНСКА</a:t>
            </a:r>
          </a:p>
        </p:txBody>
      </p:sp>
    </p:spTree>
    <p:extLst>
      <p:ext uri="{BB962C8B-B14F-4D97-AF65-F5344CB8AC3E}">
        <p14:creationId xmlns:p14="http://schemas.microsoft.com/office/powerpoint/2010/main" xmlns="" val="360731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>
            <a:extLst>
              <a:ext uri="{FF2B5EF4-FFF2-40B4-BE49-F238E27FC236}">
                <a16:creationId xmlns:a16="http://schemas.microsoft.com/office/drawing/2014/main" xmlns="" id="{8DEC4016-6550-443C-9D76-639104A0DE04}"/>
              </a:ext>
            </a:extLst>
          </p:cNvPr>
          <p:cNvSpPr/>
          <p:nvPr/>
        </p:nvSpPr>
        <p:spPr>
          <a:xfrm>
            <a:off x="5366724" y="639678"/>
            <a:ext cx="6825276" cy="391776"/>
          </a:xfrm>
          <a:custGeom>
            <a:avLst/>
            <a:gdLst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0 w 5724617"/>
              <a:gd name="connsiteY3" fmla="*/ 338555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985422 w 5724617"/>
              <a:gd name="connsiteY3" fmla="*/ 320800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2077375 w 5724617"/>
              <a:gd name="connsiteY3" fmla="*/ 329678 h 338555"/>
              <a:gd name="connsiteX4" fmla="*/ 0 w 5724617"/>
              <a:gd name="connsiteY4" fmla="*/ 0 h 3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617" h="338555">
                <a:moveTo>
                  <a:pt x="0" y="0"/>
                </a:moveTo>
                <a:lnTo>
                  <a:pt x="5724617" y="0"/>
                </a:lnTo>
                <a:lnTo>
                  <a:pt x="5724617" y="338555"/>
                </a:lnTo>
                <a:lnTo>
                  <a:pt x="2077375" y="32967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5B3531F-214C-43D7-805F-16B042A000AD}"/>
              </a:ext>
            </a:extLst>
          </p:cNvPr>
          <p:cNvSpPr/>
          <p:nvPr/>
        </p:nvSpPr>
        <p:spPr>
          <a:xfrm>
            <a:off x="0" y="301124"/>
            <a:ext cx="12192000" cy="33855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1932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219A403-F539-449A-8631-5E61FFC8D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6" y="98105"/>
            <a:ext cx="643730" cy="7445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8E5E26-9C3F-4F60-AF03-1984F923D1D9}"/>
              </a:ext>
            </a:extLst>
          </p:cNvPr>
          <p:cNvSpPr txBox="1"/>
          <p:nvPr/>
        </p:nvSpPr>
        <p:spPr>
          <a:xfrm>
            <a:off x="958862" y="280577"/>
            <a:ext cx="4633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" panose="02040604050505020304" pitchFamily="18" charset="0"/>
              </a:rPr>
              <a:t>СОВЕТ ДЕПУТАТОВ СЕВЕРОДВИНСКА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15988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совершенствованию регионального законодательства для эффективной реализации масштабных инвестиционных проектов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709017"/>
            <a:ext cx="10515600" cy="346794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элемента инвестирования также предлагается обозначить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реконструкцию/капитальный ремонт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созданных объектов: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настоящий момент у муниципального образования «Северодвинск» нет потребности в строительстве новых объектов социально-культурного назначения, либо стоимость их строительства превышает 7% от общего объема инвестиций проекта, но на балансе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 есть аналогичные объекты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требующие существенных вложений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восстановления: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детские сады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44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>
            <a:extLst>
              <a:ext uri="{FF2B5EF4-FFF2-40B4-BE49-F238E27FC236}">
                <a16:creationId xmlns:a16="http://schemas.microsoft.com/office/drawing/2014/main" xmlns="" id="{E67A5325-996D-4721-9A20-392408234D77}"/>
              </a:ext>
            </a:extLst>
          </p:cNvPr>
          <p:cNvSpPr/>
          <p:nvPr/>
        </p:nvSpPr>
        <p:spPr>
          <a:xfrm>
            <a:off x="5366724" y="639678"/>
            <a:ext cx="6825276" cy="391776"/>
          </a:xfrm>
          <a:custGeom>
            <a:avLst/>
            <a:gdLst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0 w 5724617"/>
              <a:gd name="connsiteY3" fmla="*/ 338555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985422 w 5724617"/>
              <a:gd name="connsiteY3" fmla="*/ 320800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2077375 w 5724617"/>
              <a:gd name="connsiteY3" fmla="*/ 329678 h 338555"/>
              <a:gd name="connsiteX4" fmla="*/ 0 w 5724617"/>
              <a:gd name="connsiteY4" fmla="*/ 0 h 3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617" h="338555">
                <a:moveTo>
                  <a:pt x="0" y="0"/>
                </a:moveTo>
                <a:lnTo>
                  <a:pt x="5724617" y="0"/>
                </a:lnTo>
                <a:lnTo>
                  <a:pt x="5724617" y="338555"/>
                </a:lnTo>
                <a:lnTo>
                  <a:pt x="2077375" y="32967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781652D-0280-4D87-9C6D-23C6231FDCAA}"/>
              </a:ext>
            </a:extLst>
          </p:cNvPr>
          <p:cNvSpPr/>
          <p:nvPr/>
        </p:nvSpPr>
        <p:spPr>
          <a:xfrm>
            <a:off x="0" y="301124"/>
            <a:ext cx="12192000" cy="33855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193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02F2A7-1943-43C9-8C30-5AE06433C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32" y="98105"/>
            <a:ext cx="643730" cy="7445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31F3BD-401F-4D4F-9CE7-ABA8C7A0B848}"/>
              </a:ext>
            </a:extLst>
          </p:cNvPr>
          <p:cNvSpPr txBox="1"/>
          <p:nvPr/>
        </p:nvSpPr>
        <p:spPr>
          <a:xfrm>
            <a:off x="958862" y="280577"/>
            <a:ext cx="4633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" panose="02040604050505020304" pitchFamily="18" charset="0"/>
              </a:rPr>
              <a:t>СОВЕТ ДЕПУТАТОВ СЕВЕРОДВИНСКА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33571" y="1119547"/>
            <a:ext cx="10524858" cy="133176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Масштабные инвестиционные проекты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МО «Северодвинск»</a:t>
            </a:r>
            <a:endParaRPr lang="ru-RU" sz="4000" dirty="0"/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1326332" y="2624863"/>
            <a:ext cx="9774655" cy="3637558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контракт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«Специализированный застройщик «Аквилон Северодвинск»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инвестиционного проекта «Квартал 100»: 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2,23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 рублей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тыс. кв. метров жилья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на 140 мест (230 млн рублей)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2,5 Га территории общего пользования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206842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3">
            <a:extLst>
              <a:ext uri="{FF2B5EF4-FFF2-40B4-BE49-F238E27FC236}">
                <a16:creationId xmlns:a16="http://schemas.microsoft.com/office/drawing/2014/main" xmlns="" id="{7D627C7D-5B3C-4ABE-9AE8-369CEA756DBF}"/>
              </a:ext>
            </a:extLst>
          </p:cNvPr>
          <p:cNvSpPr/>
          <p:nvPr/>
        </p:nvSpPr>
        <p:spPr>
          <a:xfrm>
            <a:off x="5366724" y="639678"/>
            <a:ext cx="6825276" cy="391776"/>
          </a:xfrm>
          <a:custGeom>
            <a:avLst/>
            <a:gdLst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0 w 5724617"/>
              <a:gd name="connsiteY3" fmla="*/ 338555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985422 w 5724617"/>
              <a:gd name="connsiteY3" fmla="*/ 320800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2077375 w 5724617"/>
              <a:gd name="connsiteY3" fmla="*/ 329678 h 338555"/>
              <a:gd name="connsiteX4" fmla="*/ 0 w 5724617"/>
              <a:gd name="connsiteY4" fmla="*/ 0 h 3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617" h="338555">
                <a:moveTo>
                  <a:pt x="0" y="0"/>
                </a:moveTo>
                <a:lnTo>
                  <a:pt x="5724617" y="0"/>
                </a:lnTo>
                <a:lnTo>
                  <a:pt x="5724617" y="338555"/>
                </a:lnTo>
                <a:lnTo>
                  <a:pt x="2077375" y="32967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7131AF6-6B32-4A6C-9E12-2B778E77C633}"/>
              </a:ext>
            </a:extLst>
          </p:cNvPr>
          <p:cNvSpPr/>
          <p:nvPr/>
        </p:nvSpPr>
        <p:spPr>
          <a:xfrm>
            <a:off x="0" y="301124"/>
            <a:ext cx="12192000" cy="33855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193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E74B47C-4334-4AA7-96DA-D3D73C9F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32" y="151723"/>
            <a:ext cx="643730" cy="744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13D5E4-9E25-4361-A853-3DD0B7E5FD4C}"/>
              </a:ext>
            </a:extLst>
          </p:cNvPr>
          <p:cNvSpPr txBox="1"/>
          <p:nvPr/>
        </p:nvSpPr>
        <p:spPr>
          <a:xfrm>
            <a:off x="958862" y="280577"/>
            <a:ext cx="4633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" panose="02040604050505020304" pitchFamily="18" charset="0"/>
              </a:rPr>
              <a:t>СОВЕТ ДЕПУТАТОВ СЕВЕРОДВИНСКА</a:t>
            </a:r>
          </a:p>
        </p:txBody>
      </p:sp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699" y="1110953"/>
            <a:ext cx="10464634" cy="5281301"/>
          </a:xfrm>
        </p:spPr>
      </p:pic>
    </p:spTree>
    <p:extLst>
      <p:ext uri="{BB962C8B-B14F-4D97-AF65-F5344CB8AC3E}">
        <p14:creationId xmlns:p14="http://schemas.microsoft.com/office/powerpoint/2010/main" xmlns="" val="242478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6004" y="11422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Масштабные инвестиционные проекты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МО «Северодвинск»</a:t>
            </a: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EC21937-4468-49D7-9F99-3FCCD46F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884" y="2578699"/>
            <a:ext cx="9673840" cy="4082439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проекта инвестиционного контракта с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«Специализированный застройщик «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ЭкоСтройТранс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инвестиционного проекта «Квартал 85»: 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инвестиций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5,62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 рублей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 тыс.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жилья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физкультурно-оздоровительный комплекс с бассейном и функциональным залом (420 млн рублей)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13">
            <a:extLst>
              <a:ext uri="{FF2B5EF4-FFF2-40B4-BE49-F238E27FC236}">
                <a16:creationId xmlns:a16="http://schemas.microsoft.com/office/drawing/2014/main" xmlns="" id="{C569CD5E-3399-41CF-AE5B-EF5A6FCE8F9F}"/>
              </a:ext>
            </a:extLst>
          </p:cNvPr>
          <p:cNvSpPr/>
          <p:nvPr/>
        </p:nvSpPr>
        <p:spPr>
          <a:xfrm>
            <a:off x="5366724" y="639678"/>
            <a:ext cx="6825276" cy="391776"/>
          </a:xfrm>
          <a:custGeom>
            <a:avLst/>
            <a:gdLst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0 w 5724617"/>
              <a:gd name="connsiteY3" fmla="*/ 338555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985422 w 5724617"/>
              <a:gd name="connsiteY3" fmla="*/ 320800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2077375 w 5724617"/>
              <a:gd name="connsiteY3" fmla="*/ 329678 h 338555"/>
              <a:gd name="connsiteX4" fmla="*/ 0 w 5724617"/>
              <a:gd name="connsiteY4" fmla="*/ 0 h 3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617" h="338555">
                <a:moveTo>
                  <a:pt x="0" y="0"/>
                </a:moveTo>
                <a:lnTo>
                  <a:pt x="5724617" y="0"/>
                </a:lnTo>
                <a:lnTo>
                  <a:pt x="5724617" y="338555"/>
                </a:lnTo>
                <a:lnTo>
                  <a:pt x="2077375" y="32967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70AA481-07A5-41EA-9D77-C23D3BE42CFA}"/>
              </a:ext>
            </a:extLst>
          </p:cNvPr>
          <p:cNvSpPr/>
          <p:nvPr/>
        </p:nvSpPr>
        <p:spPr>
          <a:xfrm>
            <a:off x="0" y="301124"/>
            <a:ext cx="12192000" cy="33855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193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025BB9-54B0-4C3F-A94C-1972DD247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32" y="151723"/>
            <a:ext cx="643730" cy="7445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D821692-2E85-4DFA-B96F-175534C5441D}"/>
              </a:ext>
            </a:extLst>
          </p:cNvPr>
          <p:cNvSpPr txBox="1"/>
          <p:nvPr/>
        </p:nvSpPr>
        <p:spPr>
          <a:xfrm>
            <a:off x="958862" y="280577"/>
            <a:ext cx="4633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" panose="02040604050505020304" pitchFamily="18" charset="0"/>
              </a:rPr>
              <a:t>СОВЕТ ДЕПУТАТОВ СЕВЕРОДВИНСКА</a:t>
            </a:r>
          </a:p>
        </p:txBody>
      </p:sp>
    </p:spTree>
    <p:extLst>
      <p:ext uri="{BB962C8B-B14F-4D97-AF65-F5344CB8AC3E}">
        <p14:creationId xmlns:p14="http://schemas.microsoft.com/office/powerpoint/2010/main" xmlns="" val="388894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F09F14FD-F11A-4EEF-8CF2-1F9D7C07B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3" y="32178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3">
            <a:extLst>
              <a:ext uri="{FF2B5EF4-FFF2-40B4-BE49-F238E27FC236}">
                <a16:creationId xmlns:a16="http://schemas.microsoft.com/office/drawing/2014/main" xmlns="" id="{E75F4125-92B3-435C-AFF9-A4EDC9768474}"/>
              </a:ext>
            </a:extLst>
          </p:cNvPr>
          <p:cNvSpPr/>
          <p:nvPr/>
        </p:nvSpPr>
        <p:spPr>
          <a:xfrm>
            <a:off x="5366724" y="639678"/>
            <a:ext cx="6825276" cy="391776"/>
          </a:xfrm>
          <a:custGeom>
            <a:avLst/>
            <a:gdLst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0 w 5724617"/>
              <a:gd name="connsiteY3" fmla="*/ 338555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985422 w 5724617"/>
              <a:gd name="connsiteY3" fmla="*/ 320800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2077375 w 5724617"/>
              <a:gd name="connsiteY3" fmla="*/ 329678 h 338555"/>
              <a:gd name="connsiteX4" fmla="*/ 0 w 5724617"/>
              <a:gd name="connsiteY4" fmla="*/ 0 h 3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617" h="338555">
                <a:moveTo>
                  <a:pt x="0" y="0"/>
                </a:moveTo>
                <a:lnTo>
                  <a:pt x="5724617" y="0"/>
                </a:lnTo>
                <a:lnTo>
                  <a:pt x="5724617" y="338555"/>
                </a:lnTo>
                <a:lnTo>
                  <a:pt x="2077375" y="32967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2FC328E-07E0-4172-A610-15793F09A4B2}"/>
              </a:ext>
            </a:extLst>
          </p:cNvPr>
          <p:cNvSpPr/>
          <p:nvPr/>
        </p:nvSpPr>
        <p:spPr>
          <a:xfrm>
            <a:off x="0" y="301124"/>
            <a:ext cx="12192000" cy="33855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1932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36EF43-E471-4D84-9722-3392FEFCA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32" y="151723"/>
            <a:ext cx="643730" cy="7445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23F5ED1-4294-47D0-AA95-9697EE16D21B}"/>
              </a:ext>
            </a:extLst>
          </p:cNvPr>
          <p:cNvSpPr txBox="1"/>
          <p:nvPr/>
        </p:nvSpPr>
        <p:spPr>
          <a:xfrm>
            <a:off x="958862" y="280577"/>
            <a:ext cx="4633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" panose="02040604050505020304" pitchFamily="18" charset="0"/>
              </a:rPr>
              <a:t>СОВЕТ ДЕПУТАТОВ СЕВЕРОДВИНСКА</a:t>
            </a: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35" y="1130232"/>
            <a:ext cx="11899930" cy="54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021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F09F14FD-F11A-4EEF-8CF2-1F9D7C07B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3" y="32178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3">
            <a:extLst>
              <a:ext uri="{FF2B5EF4-FFF2-40B4-BE49-F238E27FC236}">
                <a16:creationId xmlns:a16="http://schemas.microsoft.com/office/drawing/2014/main" xmlns="" id="{E75F4125-92B3-435C-AFF9-A4EDC9768474}"/>
              </a:ext>
            </a:extLst>
          </p:cNvPr>
          <p:cNvSpPr/>
          <p:nvPr/>
        </p:nvSpPr>
        <p:spPr>
          <a:xfrm>
            <a:off x="5366724" y="639678"/>
            <a:ext cx="6825276" cy="391776"/>
          </a:xfrm>
          <a:custGeom>
            <a:avLst/>
            <a:gdLst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0 w 5724617"/>
              <a:gd name="connsiteY3" fmla="*/ 338555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985422 w 5724617"/>
              <a:gd name="connsiteY3" fmla="*/ 320800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2077375 w 5724617"/>
              <a:gd name="connsiteY3" fmla="*/ 329678 h 338555"/>
              <a:gd name="connsiteX4" fmla="*/ 0 w 5724617"/>
              <a:gd name="connsiteY4" fmla="*/ 0 h 3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617" h="338555">
                <a:moveTo>
                  <a:pt x="0" y="0"/>
                </a:moveTo>
                <a:lnTo>
                  <a:pt x="5724617" y="0"/>
                </a:lnTo>
                <a:lnTo>
                  <a:pt x="5724617" y="338555"/>
                </a:lnTo>
                <a:lnTo>
                  <a:pt x="2077375" y="32967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2FC328E-07E0-4172-A610-15793F09A4B2}"/>
              </a:ext>
            </a:extLst>
          </p:cNvPr>
          <p:cNvSpPr/>
          <p:nvPr/>
        </p:nvSpPr>
        <p:spPr>
          <a:xfrm>
            <a:off x="0" y="301124"/>
            <a:ext cx="12192000" cy="33855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1932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36EF43-E471-4D84-9722-3392FEFCA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32" y="151723"/>
            <a:ext cx="643730" cy="7445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23F5ED1-4294-47D0-AA95-9697EE16D21B}"/>
              </a:ext>
            </a:extLst>
          </p:cNvPr>
          <p:cNvSpPr txBox="1"/>
          <p:nvPr/>
        </p:nvSpPr>
        <p:spPr>
          <a:xfrm>
            <a:off x="958862" y="280577"/>
            <a:ext cx="4633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" panose="02040604050505020304" pitchFamily="18" charset="0"/>
              </a:rPr>
              <a:t>СОВЕТ ДЕПУТАТОВ СЕВЕРОДВИНСКА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0451" y="11111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Масштабные инвестиционные проекты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МО «Северодвинск»</a:t>
            </a:r>
            <a:endParaRPr lang="ru-RU" sz="40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45028" y="2516351"/>
            <a:ext cx="10206445" cy="3999820"/>
          </a:xfrm>
        </p:spPr>
        <p:txBody>
          <a:bodyPr/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согласование проекта инвестиционного контракта с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«Специализированный застройщик «Победа»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реализации инвестиционного проекта в 167 квартале: 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1,35 млрд. рублей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тыс. кв. метров жилья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1,9 тыс. кв.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жилья (59 квартир) будут переданы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государственную собственность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полномочий по обеспечению жильем детей-сирот и детей, оставшихся без попечения родителей, и жителей аварийных домов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097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>
            <a:extLst>
              <a:ext uri="{FF2B5EF4-FFF2-40B4-BE49-F238E27FC236}">
                <a16:creationId xmlns:a16="http://schemas.microsoft.com/office/drawing/2014/main" xmlns="" id="{941591F4-D23E-4B2D-A12E-1019F1D746A0}"/>
              </a:ext>
            </a:extLst>
          </p:cNvPr>
          <p:cNvSpPr/>
          <p:nvPr/>
        </p:nvSpPr>
        <p:spPr>
          <a:xfrm>
            <a:off x="5366724" y="639678"/>
            <a:ext cx="6825276" cy="391776"/>
          </a:xfrm>
          <a:custGeom>
            <a:avLst/>
            <a:gdLst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0 w 5724617"/>
              <a:gd name="connsiteY3" fmla="*/ 338555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985422 w 5724617"/>
              <a:gd name="connsiteY3" fmla="*/ 320800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2077375 w 5724617"/>
              <a:gd name="connsiteY3" fmla="*/ 329678 h 338555"/>
              <a:gd name="connsiteX4" fmla="*/ 0 w 5724617"/>
              <a:gd name="connsiteY4" fmla="*/ 0 h 3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617" h="338555">
                <a:moveTo>
                  <a:pt x="0" y="0"/>
                </a:moveTo>
                <a:lnTo>
                  <a:pt x="5724617" y="0"/>
                </a:lnTo>
                <a:lnTo>
                  <a:pt x="5724617" y="338555"/>
                </a:lnTo>
                <a:lnTo>
                  <a:pt x="2077375" y="32967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E3C6FF6-0D3D-4F60-BF16-B8BC6CC9BF7F}"/>
              </a:ext>
            </a:extLst>
          </p:cNvPr>
          <p:cNvSpPr/>
          <p:nvPr/>
        </p:nvSpPr>
        <p:spPr>
          <a:xfrm>
            <a:off x="0" y="301124"/>
            <a:ext cx="12192000" cy="33855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193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68B204-3BAC-454B-9B2F-AF39FC1A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32" y="151723"/>
            <a:ext cx="643730" cy="744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773897-1456-4FCB-A806-B44895582928}"/>
              </a:ext>
            </a:extLst>
          </p:cNvPr>
          <p:cNvSpPr txBox="1"/>
          <p:nvPr/>
        </p:nvSpPr>
        <p:spPr>
          <a:xfrm>
            <a:off x="958862" y="280577"/>
            <a:ext cx="4633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" panose="02040604050505020304" pitchFamily="18" charset="0"/>
              </a:rPr>
              <a:t>СОВЕТ ДЕПУТАТОВ СЕВЕРОДВИНСКА</a:t>
            </a:r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575" y="1144904"/>
            <a:ext cx="10984442" cy="53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35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8F02EA2-4381-45D1-AD6D-8FD2DE373BFA}"/>
              </a:ext>
            </a:extLst>
          </p:cNvPr>
          <p:cNvSpPr/>
          <p:nvPr/>
        </p:nvSpPr>
        <p:spPr>
          <a:xfrm>
            <a:off x="1048623" y="261805"/>
            <a:ext cx="10977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13">
            <a:extLst>
              <a:ext uri="{FF2B5EF4-FFF2-40B4-BE49-F238E27FC236}">
                <a16:creationId xmlns:a16="http://schemas.microsoft.com/office/drawing/2014/main" xmlns="" id="{E1E50BC3-DE1E-48BF-B546-1AA8FC6BD10B}"/>
              </a:ext>
            </a:extLst>
          </p:cNvPr>
          <p:cNvSpPr/>
          <p:nvPr/>
        </p:nvSpPr>
        <p:spPr>
          <a:xfrm>
            <a:off x="5366724" y="639678"/>
            <a:ext cx="6825276" cy="391776"/>
          </a:xfrm>
          <a:custGeom>
            <a:avLst/>
            <a:gdLst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0 w 5724617"/>
              <a:gd name="connsiteY3" fmla="*/ 338555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985422 w 5724617"/>
              <a:gd name="connsiteY3" fmla="*/ 320800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2077375 w 5724617"/>
              <a:gd name="connsiteY3" fmla="*/ 329678 h 338555"/>
              <a:gd name="connsiteX4" fmla="*/ 0 w 5724617"/>
              <a:gd name="connsiteY4" fmla="*/ 0 h 3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617" h="338555">
                <a:moveTo>
                  <a:pt x="0" y="0"/>
                </a:moveTo>
                <a:lnTo>
                  <a:pt x="5724617" y="0"/>
                </a:lnTo>
                <a:lnTo>
                  <a:pt x="5724617" y="338555"/>
                </a:lnTo>
                <a:lnTo>
                  <a:pt x="2077375" y="32967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B5BF05D-5A1F-4A3E-A77F-4F7D3563D9CD}"/>
              </a:ext>
            </a:extLst>
          </p:cNvPr>
          <p:cNvSpPr/>
          <p:nvPr/>
        </p:nvSpPr>
        <p:spPr>
          <a:xfrm>
            <a:off x="0" y="301124"/>
            <a:ext cx="12192000" cy="33855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1932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BE35870-9896-4C1F-A793-207F9014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32" y="151723"/>
            <a:ext cx="643730" cy="7445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FEF95A-8AAD-453A-A455-89505779D7E7}"/>
              </a:ext>
            </a:extLst>
          </p:cNvPr>
          <p:cNvSpPr txBox="1"/>
          <p:nvPr/>
        </p:nvSpPr>
        <p:spPr>
          <a:xfrm>
            <a:off x="958862" y="280577"/>
            <a:ext cx="4633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" panose="02040604050505020304" pitchFamily="18" charset="0"/>
              </a:rPr>
              <a:t>СОВЕТ ДЕПУТАТОВ СЕВЕРОДВИНСКА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3837" y="858646"/>
            <a:ext cx="10613164" cy="18979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совершенствованию регионального законодательства для эффективной реализации масштабных инвестиционных проектов</a:t>
            </a: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48623" y="3033757"/>
            <a:ext cx="10146368" cy="3715774"/>
          </a:xfrm>
        </p:spPr>
        <p:txBody>
          <a:bodyPr/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внести изменения в областной закон от 24.09.2010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№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188-15-ОЗ «О государственной политике Архангельской области в сфере инвестиционной деятельности и реализации государственных полномочий Архангельской области в сфере защиты и поощрения капиталовложений» (далее – областной закон) в следующей части: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475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>
            <a:extLst>
              <a:ext uri="{FF2B5EF4-FFF2-40B4-BE49-F238E27FC236}">
                <a16:creationId xmlns:a16="http://schemas.microsoft.com/office/drawing/2014/main" xmlns="" id="{3A71996F-B7C6-479C-AB49-80EE250DB16A}"/>
              </a:ext>
            </a:extLst>
          </p:cNvPr>
          <p:cNvSpPr/>
          <p:nvPr/>
        </p:nvSpPr>
        <p:spPr>
          <a:xfrm>
            <a:off x="5366724" y="639678"/>
            <a:ext cx="6825276" cy="391776"/>
          </a:xfrm>
          <a:custGeom>
            <a:avLst/>
            <a:gdLst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0 w 5724617"/>
              <a:gd name="connsiteY3" fmla="*/ 338555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985422 w 5724617"/>
              <a:gd name="connsiteY3" fmla="*/ 320800 h 338555"/>
              <a:gd name="connsiteX4" fmla="*/ 0 w 5724617"/>
              <a:gd name="connsiteY4" fmla="*/ 0 h 338555"/>
              <a:gd name="connsiteX0" fmla="*/ 0 w 5724617"/>
              <a:gd name="connsiteY0" fmla="*/ 0 h 338555"/>
              <a:gd name="connsiteX1" fmla="*/ 5724617 w 5724617"/>
              <a:gd name="connsiteY1" fmla="*/ 0 h 338555"/>
              <a:gd name="connsiteX2" fmla="*/ 5724617 w 5724617"/>
              <a:gd name="connsiteY2" fmla="*/ 338555 h 338555"/>
              <a:gd name="connsiteX3" fmla="*/ 2077375 w 5724617"/>
              <a:gd name="connsiteY3" fmla="*/ 329678 h 338555"/>
              <a:gd name="connsiteX4" fmla="*/ 0 w 5724617"/>
              <a:gd name="connsiteY4" fmla="*/ 0 h 33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617" h="338555">
                <a:moveTo>
                  <a:pt x="0" y="0"/>
                </a:moveTo>
                <a:lnTo>
                  <a:pt x="5724617" y="0"/>
                </a:lnTo>
                <a:lnTo>
                  <a:pt x="5724617" y="338555"/>
                </a:lnTo>
                <a:lnTo>
                  <a:pt x="2077375" y="32967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459044-90D0-47A6-B22A-44730913B505}"/>
              </a:ext>
            </a:extLst>
          </p:cNvPr>
          <p:cNvSpPr/>
          <p:nvPr/>
        </p:nvSpPr>
        <p:spPr>
          <a:xfrm>
            <a:off x="0" y="301124"/>
            <a:ext cx="12192000" cy="33855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193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88C0ED4-FD47-4822-AB5F-5ECF2C7A1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32" y="151723"/>
            <a:ext cx="643730" cy="744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46A3B38-1A1A-4397-BCA1-DC03EB4F4EDD}"/>
              </a:ext>
            </a:extLst>
          </p:cNvPr>
          <p:cNvSpPr txBox="1"/>
          <p:nvPr/>
        </p:nvSpPr>
        <p:spPr>
          <a:xfrm>
            <a:off x="958862" y="280577"/>
            <a:ext cx="4633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Century" panose="02040604050505020304" pitchFamily="18" charset="0"/>
              </a:rPr>
              <a:t>СОВЕТ ДЕПУТАТОВ СЕВЕРОДВИНСКА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70546" y="121310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совершенствованию регионального законодательства для эффективной реализации масштабных инвестиционных проектов</a:t>
            </a:r>
            <a:endParaRPr lang="ru-RU" sz="32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770546" y="2855458"/>
            <a:ext cx="10515600" cy="3562434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создание объектов транспортной и коммунальной инфраструктуры в объекты инвестирования для последующей передачи в собственность муниципального образования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аналогично подпункту 3 пункта 5 статьи 6.2 областного закона, где одним из критериев масштабного инвестиционного проекта является инвестиции инициатора проекта в размере не менее 7% от общего объема инвестиций проекта в объекты социально-культурного и коммунально-бытового назначения с последующей передачей в муниципальную собственность.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498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409</Words>
  <Application>Microsoft Office PowerPoint</Application>
  <PresentationFormat>Произвольный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Объем инвестиций в экономику  МО «Северодвинск»    </vt:lpstr>
      <vt:lpstr>Масштабные инвестиционные проекты  на территории МО «Северодвинск»</vt:lpstr>
      <vt:lpstr>Слайд 3</vt:lpstr>
      <vt:lpstr>Масштабные инвестиционные проекты  на территории МО «Северодвинск»</vt:lpstr>
      <vt:lpstr>Слайд 5</vt:lpstr>
      <vt:lpstr>Масштабные инвестиционные проекты  на территории МО «Северодвинск»</vt:lpstr>
      <vt:lpstr>Слайд 7</vt:lpstr>
      <vt:lpstr>Предложения по совершенствованию регионального законодательства для эффективной реализации масштабных инвестиционных проектов</vt:lpstr>
      <vt:lpstr>Предложения по совершенствованию регионального законодательства для эффективной реализации масштабных инвестиционных проектов</vt:lpstr>
      <vt:lpstr>Предложения по совершенствованию регионального законодательства для эффективной реализации масштабных инвестиционных проектов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Леванидова Екатерина Николаевна</dc:creator>
  <cp:lastModifiedBy>toporischeva</cp:lastModifiedBy>
  <cp:revision>65</cp:revision>
  <cp:lastPrinted>2020-10-20T12:38:34Z</cp:lastPrinted>
  <dcterms:created xsi:type="dcterms:W3CDTF">2020-10-16T13:17:58Z</dcterms:created>
  <dcterms:modified xsi:type="dcterms:W3CDTF">2021-10-13T14:31:32Z</dcterms:modified>
</cp:coreProperties>
</file>