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90" r:id="rId3"/>
    <p:sldId id="295" r:id="rId4"/>
    <p:sldId id="289" r:id="rId5"/>
    <p:sldId id="262" r:id="rId6"/>
    <p:sldId id="294" r:id="rId7"/>
    <p:sldId id="293" r:id="rId8"/>
    <p:sldId id="292" r:id="rId9"/>
    <p:sldId id="267" r:id="rId10"/>
    <p:sldId id="272" r:id="rId11"/>
    <p:sldId id="270" r:id="rId12"/>
    <p:sldId id="296" r:id="rId13"/>
  </p:sldIdLst>
  <p:sldSz cx="9144000" cy="5143500" type="screen16x9"/>
  <p:notesSz cx="6797675" cy="9928225"/>
  <p:defaultTextStyle>
    <a:defPPr>
      <a:defRPr lang="ru-RU"/>
    </a:defPPr>
    <a:lvl1pPr marL="0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763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526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9289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9052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815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8578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8341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8104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 autoAdjust="0"/>
    <p:restoredTop sz="94613"/>
  </p:normalViewPr>
  <p:slideViewPr>
    <p:cSldViewPr snapToGrid="0" showGuides="1">
      <p:cViewPr varScale="1">
        <p:scale>
          <a:sx n="143" d="100"/>
          <a:sy n="143" d="100"/>
        </p:scale>
        <p:origin x="904" y="192"/>
      </p:cViewPr>
      <p:guideLst>
        <p:guide orient="horz" pos="16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NovikovaSA\Desktop\&#1082;%20&#1087;&#1088;&#1086;&#1075;&#1085;&#1086;&#1079;&#1091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gilya\Desktop\&#1055;&#1088;&#1077;&#1079;&#1077;&#1085;&#1090;&#1072;&#1094;&#1080;&#1103;%20&#1076;&#1083;&#1103;%20&#1057;.&#1042;\&#1044;&#1083;&#1103;%20&#1076;&#1086;&#1082;&#1083;&#1072;&#1076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6;&#1082;&#1083;&#1072;&#1076;%20&#1085;&#1072;%20&#1041;&#1050;%20&#1086;&#1082;&#1090;&#1103;&#1073;&#1088;&#1100;\&#1044;&#1083;&#1103;%20&#1076;&#1086;&#1082;&#1083;&#1072;&#1076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lya\Desktop\&#1055;&#1088;&#1077;&#1079;&#1077;&#1085;&#1090;&#1072;&#1094;&#1080;&#1103;%20&#1076;&#1083;&#1103;%20&#1057;.&#1042;\&#1044;&#1083;&#1103;%20&#1076;&#1086;&#1082;&#1083;&#1072;&#1076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6;&#1082;&#1083;&#1072;&#1076;%20&#1085;&#1072;%20&#1041;&#1050;%20&#1086;&#1082;&#1090;&#1103;&#1073;&#1088;&#1100;\&#1044;&#1083;&#1103;%20&#1076;&#1086;&#1082;&#1083;&#1072;&#1076;&#1072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76;&#1086;&#1082;&#1083;&#1072;&#1076;%20&#1085;&#1072;%20&#1041;&#1050;%20&#1086;&#1082;&#1090;&#1103;&#1073;&#1088;&#1100;\&#1044;&#1083;&#1103;%20&#1076;&#1086;&#1082;&#1083;&#1072;&#1076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6;&#1082;&#1083;&#1072;&#1076;%20&#1085;&#1072;%20&#1041;&#1050;%20&#1086;&#1082;&#1090;&#1103;&#1073;&#1088;&#1100;\&#1044;&#1083;&#1103;%20&#1076;&#1086;&#1082;&#1083;&#1072;&#1076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185185185185185"/>
          <c:w val="0.61162642169728787"/>
          <c:h val="0.8981481481481481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bubble3D val="0"/>
            <c:explosion val="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23AD-5141-A5F9-2844583EBD3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23AD-5141-A5F9-2844583EBD3A}"/>
              </c:ext>
            </c:extLst>
          </c:dPt>
          <c:cat>
            <c:strRef>
              <c:f>Лист1!$I$1:$J$1</c:f>
              <c:strCache>
                <c:ptCount val="2"/>
                <c:pt idx="0">
                  <c:v>общественные территории</c:v>
                </c:pt>
                <c:pt idx="1">
                  <c:v>дворовые территории</c:v>
                </c:pt>
              </c:strCache>
            </c:strRef>
          </c:cat>
          <c:val>
            <c:numRef>
              <c:f>Лист1!$I$2:$J$2</c:f>
              <c:numCache>
                <c:formatCode>General</c:formatCode>
                <c:ptCount val="2"/>
                <c:pt idx="0">
                  <c:v>363.2</c:v>
                </c:pt>
                <c:pt idx="1">
                  <c:v>291.3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AD-5141-A5F9-2844583EB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50" b="1"/>
            </a:pPr>
            <a:endParaRPr lang="en-RU"/>
          </a:p>
        </c:txPr>
      </c:legendEntry>
      <c:legendEntry>
        <c:idx val="1"/>
        <c:txPr>
          <a:bodyPr/>
          <a:lstStyle/>
          <a:p>
            <a:pPr>
              <a:defRPr sz="1050" b="1"/>
            </a:pPr>
            <a:endParaRPr lang="en-RU"/>
          </a:p>
        </c:txPr>
      </c:legendEntry>
      <c:layout>
        <c:manualLayout>
          <c:xMode val="edge"/>
          <c:yMode val="edge"/>
          <c:x val="0.66182446637099546"/>
          <c:y val="0.29089393402494845"/>
          <c:w val="0.32454485472728312"/>
          <c:h val="0.6255986857897754"/>
        </c:manualLayout>
      </c:layout>
      <c:overlay val="0"/>
      <c:txPr>
        <a:bodyPr/>
        <a:lstStyle/>
        <a:p>
          <a:pPr>
            <a:defRPr b="1"/>
          </a:pPr>
          <a:endParaRPr lang="en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57679314567689E-2"/>
          <c:y val="5.5555555555555552E-2"/>
          <c:w val="0.93888888888888888"/>
          <c:h val="0.833094196558763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BBD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6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  <c:pt idx="5">
                <c:v>2021</c:v>
              </c:pt>
            </c:numLit>
          </c:cat>
          <c:val>
            <c:numRef>
              <c:f>Лист1!$A$2:$F$2</c:f>
              <c:numCache>
                <c:formatCode>General</c:formatCode>
                <c:ptCount val="6"/>
                <c:pt idx="0">
                  <c:v>295.7</c:v>
                </c:pt>
                <c:pt idx="1">
                  <c:v>153.30000000000001</c:v>
                </c:pt>
                <c:pt idx="2">
                  <c:v>150</c:v>
                </c:pt>
                <c:pt idx="3">
                  <c:v>260</c:v>
                </c:pt>
                <c:pt idx="4">
                  <c:v>447</c:v>
                </c:pt>
                <c:pt idx="5">
                  <c:v>127.3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C-464A-BD9A-6A0FD60D59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482048"/>
        <c:axId val="131396096"/>
      </c:barChart>
      <c:catAx>
        <c:axId val="444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en-RU"/>
          </a:p>
        </c:txPr>
        <c:crossAx val="131396096"/>
        <c:crosses val="autoZero"/>
        <c:auto val="1"/>
        <c:lblAlgn val="ctr"/>
        <c:lblOffset val="100"/>
        <c:noMultiLvlLbl val="0"/>
      </c:catAx>
      <c:valAx>
        <c:axId val="131396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8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11111111111112E-2"/>
          <c:y val="0"/>
          <c:w val="0.98611111111111116"/>
          <c:h val="0.95994819563688771"/>
        </c:manualLayout>
      </c:layout>
      <c:lineChart>
        <c:grouping val="standar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616192"/>
        <c:axId val="134590976"/>
      </c:lineChart>
      <c:catAx>
        <c:axId val="446161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34590976"/>
        <c:crosses val="autoZero"/>
        <c:auto val="1"/>
        <c:lblAlgn val="ctr"/>
        <c:lblOffset val="100"/>
        <c:noMultiLvlLbl val="0"/>
      </c:catAx>
      <c:valAx>
        <c:axId val="1345909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4616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34592704"/>
        <c:axId val="134593280"/>
      </c:scatterChart>
      <c:valAx>
        <c:axId val="13459270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4593280"/>
        <c:crosses val="autoZero"/>
        <c:crossBetween val="midCat"/>
      </c:valAx>
      <c:valAx>
        <c:axId val="1345932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59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5555555555555552E-2"/>
          <c:w val="0.93888888888888888"/>
          <c:h val="0.8981481481481481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46C0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6C0A"/>
              </a:solidFill>
              <a:ln w="9525">
                <a:solidFill>
                  <a:srgbClr val="E46C0A"/>
                </a:solidFill>
              </a:ln>
              <a:effectLst/>
            </c:spPr>
          </c:marker>
          <c:val>
            <c:numRef>
              <c:f>'3 слайд'!$D$3:$D$8</c:f>
              <c:numCache>
                <c:formatCode>0.0</c:formatCode>
                <c:ptCount val="6"/>
                <c:pt idx="0">
                  <c:v>117.19</c:v>
                </c:pt>
                <c:pt idx="1">
                  <c:v>105.54</c:v>
                </c:pt>
                <c:pt idx="2">
                  <c:v>86.9</c:v>
                </c:pt>
                <c:pt idx="3">
                  <c:v>103.24</c:v>
                </c:pt>
                <c:pt idx="4">
                  <c:v>104.17</c:v>
                </c:pt>
                <c:pt idx="5">
                  <c:v>104.82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61-412E-BFD9-D47C7BD49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81728"/>
        <c:axId val="162260672"/>
      </c:lineChart>
      <c:catAx>
        <c:axId val="44681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2260672"/>
        <c:crosses val="autoZero"/>
        <c:auto val="1"/>
        <c:lblAlgn val="ctr"/>
        <c:lblOffset val="100"/>
        <c:noMultiLvlLbl val="0"/>
      </c:catAx>
      <c:valAx>
        <c:axId val="162260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468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407407407407407E-2"/>
          <c:w val="0.93888888888888888"/>
          <c:h val="0.8416746864975212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45179392"/>
        <c:axId val="178922048"/>
      </c:barChart>
      <c:catAx>
        <c:axId val="45179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922048"/>
        <c:crosses val="autoZero"/>
        <c:auto val="0"/>
        <c:lblAlgn val="ctr"/>
        <c:lblOffset val="100"/>
        <c:tickLblSkip val="1"/>
        <c:noMultiLvlLbl val="0"/>
      </c:catAx>
      <c:valAx>
        <c:axId val="1789220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5179392"/>
        <c:crosses val="autoZero"/>
        <c:crossBetween val="between"/>
      </c:valAx>
      <c:spPr>
        <a:noFill/>
        <a:ln>
          <a:noFill/>
        </a:ln>
        <a:effectLst>
          <a:softEdge rad="13970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407407407407407E-2"/>
          <c:w val="0.91580083217876374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5B3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 слайд'!$C$20:$C$24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'3 слайд'!$D$20:$D$25</c:f>
              <c:numCache>
                <c:formatCode>0.0</c:formatCode>
                <c:ptCount val="6"/>
                <c:pt idx="0">
                  <c:v>22.406599999999997</c:v>
                </c:pt>
                <c:pt idx="1">
                  <c:v>24.972950000000001</c:v>
                </c:pt>
                <c:pt idx="2">
                  <c:v>19.530900000000003</c:v>
                </c:pt>
                <c:pt idx="3">
                  <c:v>20.808220000000002</c:v>
                </c:pt>
                <c:pt idx="4">
                  <c:v>22.587319999999998</c:v>
                </c:pt>
                <c:pt idx="5">
                  <c:v>24.292669999999998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4-445D-BFDB-67E6BF4DB3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45180928"/>
        <c:axId val="178924352"/>
      </c:barChart>
      <c:catAx>
        <c:axId val="451809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924352"/>
        <c:crosses val="autoZero"/>
        <c:auto val="1"/>
        <c:lblAlgn val="ctr"/>
        <c:lblOffset val="100"/>
        <c:noMultiLvlLbl val="0"/>
      </c:catAx>
      <c:valAx>
        <c:axId val="1789243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518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41345280853675E-2"/>
          <c:y val="4.1600775607680829E-2"/>
          <c:w val="0.92728536043488763"/>
          <c:h val="0.815843685221249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'3 слайд'!$C$20:$C$24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'3 слайд'!$D$20:$D$25</c:f>
              <c:numCache>
                <c:formatCode>0.0</c:formatCode>
                <c:ptCount val="6"/>
                <c:pt idx="0">
                  <c:v>36.751160000000006</c:v>
                </c:pt>
                <c:pt idx="1">
                  <c:v>42.049769999999995</c:v>
                </c:pt>
                <c:pt idx="2">
                  <c:v>65.801240000000007</c:v>
                </c:pt>
                <c:pt idx="3">
                  <c:v>68.979579999999999</c:v>
                </c:pt>
                <c:pt idx="4">
                  <c:v>72.765509999999992</c:v>
                </c:pt>
                <c:pt idx="5">
                  <c:v>77.248720000000006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4-445D-BFDB-67E6BF4DB3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45182464"/>
        <c:axId val="185103424"/>
      </c:barChart>
      <c:catAx>
        <c:axId val="45182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103424"/>
        <c:crosses val="autoZero"/>
        <c:auto val="1"/>
        <c:lblAlgn val="ctr"/>
        <c:lblOffset val="100"/>
        <c:noMultiLvlLbl val="0"/>
      </c:catAx>
      <c:valAx>
        <c:axId val="1851034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51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95445257739952E-2"/>
          <c:y val="8.8797142497226617E-2"/>
          <c:w val="0.92520217434411889"/>
          <c:h val="0.9112028575027734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46C0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46C0A"/>
              </a:solidFill>
              <a:ln w="9525">
                <a:solidFill>
                  <a:srgbClr val="E46C0A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2816652440351992E-2"/>
                  <c:y val="9.98857129380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D-4673-88D1-F1066ADACF28}"/>
                </c:ext>
              </c:extLst>
            </c:dLbl>
            <c:dLbl>
              <c:idx val="1"/>
              <c:layout>
                <c:manualLayout>
                  <c:x val="-8.6322631768087896E-2"/>
                  <c:y val="-0.118562017191211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52665224959585"/>
                      <c:h val="0.190510046550112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30D-4673-88D1-F1066ADACF28}"/>
                </c:ext>
              </c:extLst>
            </c:dLbl>
            <c:dLbl>
              <c:idx val="2"/>
              <c:layout>
                <c:manualLayout>
                  <c:x val="-5.8476621520317608E-2"/>
                  <c:y val="0.13728205123165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D-4673-88D1-F1066ADACF28}"/>
                </c:ext>
              </c:extLst>
            </c:dLbl>
            <c:dLbl>
              <c:idx val="3"/>
              <c:layout>
                <c:manualLayout>
                  <c:x val="-3.3415212297324352E-2"/>
                  <c:y val="-8.112121209143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D-4673-88D1-F1066ADACF28}"/>
                </c:ext>
              </c:extLst>
            </c:dLbl>
            <c:dLbl>
              <c:idx val="4"/>
              <c:layout>
                <c:manualLayout>
                  <c:x val="-1.1138404099108219E-2"/>
                  <c:y val="9.9841491804841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0D-4673-88D1-F1066ADACF28}"/>
                </c:ext>
              </c:extLst>
            </c:dLbl>
            <c:dLbl>
              <c:idx val="5"/>
              <c:layout>
                <c:manualLayout>
                  <c:x val="-4.9271913715955823E-2"/>
                  <c:y val="-0.11232167828044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0D-4673-88D1-F1066ADAC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'3 слайд'!$D$3:$D$8</c:f>
              <c:numCache>
                <c:formatCode>0.0</c:formatCode>
                <c:ptCount val="6"/>
                <c:pt idx="0">
                  <c:v>98.2</c:v>
                </c:pt>
                <c:pt idx="1">
                  <c:v>105.8</c:v>
                </c:pt>
                <c:pt idx="2">
                  <c:v>124.2</c:v>
                </c:pt>
                <c:pt idx="3">
                  <c:v>102.2</c:v>
                </c:pt>
                <c:pt idx="4">
                  <c:v>102.3</c:v>
                </c:pt>
                <c:pt idx="5">
                  <c:v>104.82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61-412E-BFD9-D47C7BD49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00896"/>
        <c:axId val="226700096"/>
      </c:lineChart>
      <c:catAx>
        <c:axId val="45200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226700096"/>
        <c:crosses val="autoZero"/>
        <c:auto val="1"/>
        <c:lblAlgn val="ctr"/>
        <c:lblOffset val="100"/>
        <c:noMultiLvlLbl val="0"/>
      </c:catAx>
      <c:valAx>
        <c:axId val="2267000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5200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0.5357</cdr:x>
      <cdr:y>0.14031</cdr:y>
    </cdr:from>
    <cdr:to>
      <cdr:x>0.67626</cdr:x>
      <cdr:y>0.33117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6484" y="171846"/>
          <a:ext cx="523875" cy="233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0.49291</cdr:x>
      <cdr:y>0.16965</cdr:y>
    </cdr:from>
    <cdr:to>
      <cdr:x>0.65393</cdr:x>
      <cdr:y>0.47032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7030" y="207782"/>
          <a:ext cx="600076" cy="368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002060"/>
              </a:solidFill>
            </a:rPr>
            <a:t>595,9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0.72585</cdr:x>
      <cdr:y>0.28994</cdr:y>
    </cdr:from>
    <cdr:to>
      <cdr:x>0.92585</cdr:x>
      <cdr:y>0.50842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8603" y="47779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</cdr:x>
      <cdr:y>0.37187</cdr:y>
    </cdr:from>
    <cdr:to>
      <cdr:x>1</cdr:x>
      <cdr:y>0.92675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68653" y="6128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</cdr:x>
      <cdr:y>0.44512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58663" y="10178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0.50929</cdr:x>
      <cdr:y>0.04414</cdr:y>
    </cdr:from>
    <cdr:to>
      <cdr:x>0.94241</cdr:x>
      <cdr:y>0.39918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28493" y="72747"/>
          <a:ext cx="1980225" cy="585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Индекс физического объема</a:t>
          </a:r>
        </a:p>
        <a:p xmlns:a="http://schemas.openxmlformats.org/drawingml/2006/main">
          <a:pPr algn="ctr"/>
          <a:r>
            <a:rPr lang="ru-RU" sz="1400" b="1" dirty="0"/>
            <a:t> к предыдущему году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0.54312</cdr:x>
      <cdr:y>0.72241</cdr:y>
    </cdr:from>
    <cdr:to>
      <cdr:x>0.74652</cdr:x>
      <cdr:y>0.81188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7D0B7C5D-DED1-4853-9885-3A5CF043471F}"/>
            </a:ext>
          </a:extLst>
        </cdr:cNvPr>
        <cdr:cNvSpPr txBox="1"/>
      </cdr:nvSpPr>
      <cdr:spPr>
        <a:xfrm xmlns:a="http://schemas.openxmlformats.org/drawingml/2006/main">
          <a:off x="2454155" y="2733463"/>
          <a:ext cx="91909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103,2%</a:t>
          </a:r>
        </a:p>
      </cdr:txBody>
    </cdr:sp>
  </cdr:relSizeAnchor>
  <cdr:relSizeAnchor xmlns:cdr="http://schemas.openxmlformats.org/drawingml/2006/chartDrawing">
    <cdr:from>
      <cdr:x>0.67959</cdr:x>
      <cdr:y>0.61695</cdr:y>
    </cdr:from>
    <cdr:to>
      <cdr:x>0.883</cdr:x>
      <cdr:y>0.70642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7D0B7C5D-DED1-4853-9885-3A5CF043471F}"/>
            </a:ext>
          </a:extLst>
        </cdr:cNvPr>
        <cdr:cNvSpPr txBox="1"/>
      </cdr:nvSpPr>
      <cdr:spPr>
        <a:xfrm xmlns:a="http://schemas.openxmlformats.org/drawingml/2006/main">
          <a:off x="3070811" y="2334440"/>
          <a:ext cx="919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104,2%</a:t>
          </a:r>
        </a:p>
      </cdr:txBody>
    </cdr:sp>
  </cdr:relSizeAnchor>
  <cdr:relSizeAnchor xmlns:cdr="http://schemas.openxmlformats.org/drawingml/2006/chartDrawing">
    <cdr:from>
      <cdr:x>0.344</cdr:x>
      <cdr:y>0.6875</cdr:y>
    </cdr:from>
    <cdr:to>
      <cdr:x>0.54741</cdr:x>
      <cdr:y>0.77697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7D0B7C5D-DED1-4853-9885-3A5CF043471F}"/>
            </a:ext>
          </a:extLst>
        </cdr:cNvPr>
        <cdr:cNvSpPr txBox="1"/>
      </cdr:nvSpPr>
      <cdr:spPr>
        <a:xfrm xmlns:a="http://schemas.openxmlformats.org/drawingml/2006/main">
          <a:off x="1554427" y="2601370"/>
          <a:ext cx="91913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86,9%</a:t>
          </a:r>
        </a:p>
      </cdr:txBody>
    </cdr:sp>
  </cdr:relSizeAnchor>
  <cdr:relSizeAnchor xmlns:cdr="http://schemas.openxmlformats.org/drawingml/2006/chartDrawing">
    <cdr:from>
      <cdr:x>0.79659</cdr:x>
      <cdr:y>0.71767</cdr:y>
    </cdr:from>
    <cdr:to>
      <cdr:x>1</cdr:x>
      <cdr:y>0.80715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D0B7C5D-DED1-4853-9885-3A5CF043471F}"/>
            </a:ext>
          </a:extLst>
        </cdr:cNvPr>
        <cdr:cNvSpPr txBox="1"/>
      </cdr:nvSpPr>
      <cdr:spPr>
        <a:xfrm xmlns:a="http://schemas.openxmlformats.org/drawingml/2006/main">
          <a:off x="3599504" y="2715558"/>
          <a:ext cx="91913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104,8%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0.03915</cdr:x>
      <cdr:y>0.85838</cdr:y>
    </cdr:from>
    <cdr:to>
      <cdr:x>1</cdr:x>
      <cdr:y>0.97315</cdr:y>
    </cdr:to>
    <cdr:sp macro="" textlink="">
      <cdr:nvSpPr>
        <cdr:cNvPr id="2" name="TextBox 21">
          <a:extLst xmlns:a="http://schemas.openxmlformats.org/drawingml/2006/main">
            <a:ext uri="{FF2B5EF4-FFF2-40B4-BE49-F238E27FC236}">
              <a16:creationId xmlns:a16="http://schemas.microsoft.com/office/drawing/2014/main" id="{9C8EEF06-0D04-47C3-8889-246D9F305D3D}"/>
            </a:ext>
          </a:extLst>
        </cdr:cNvPr>
        <cdr:cNvSpPr txBox="1"/>
      </cdr:nvSpPr>
      <cdr:spPr>
        <a:xfrm xmlns:a="http://schemas.openxmlformats.org/drawingml/2006/main">
          <a:off x="175439" y="2532185"/>
          <a:ext cx="430627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2019       2020       2021      2022       2023       2024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FFD5-7A13-4EB5-A045-77BAF5E31396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82A73-91EC-4571-97F9-A48F8A496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763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526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9289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9052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815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8578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8341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8104" algn="l" defTabSz="7795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8B033-4924-4A66-8170-C0D15C0F0E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5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9A41F-8AB2-4168-8D46-1CBDC42CAFB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81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763" indent="0" algn="ctr">
              <a:buNone/>
              <a:defRPr sz="1700"/>
            </a:lvl2pPr>
            <a:lvl3pPr marL="779526" indent="0" algn="ctr">
              <a:buNone/>
              <a:defRPr sz="1500"/>
            </a:lvl3pPr>
            <a:lvl4pPr marL="1169289" indent="0" algn="ctr">
              <a:buNone/>
              <a:defRPr sz="1400"/>
            </a:lvl4pPr>
            <a:lvl5pPr marL="1559052" indent="0" algn="ctr">
              <a:buNone/>
              <a:defRPr sz="1400"/>
            </a:lvl5pPr>
            <a:lvl6pPr marL="1948815" indent="0" algn="ctr">
              <a:buNone/>
              <a:defRPr sz="1400"/>
            </a:lvl6pPr>
            <a:lvl7pPr marL="2338578" indent="0" algn="ctr">
              <a:buNone/>
              <a:defRPr sz="1400"/>
            </a:lvl7pPr>
            <a:lvl8pPr marL="2728341" indent="0" algn="ctr">
              <a:buNone/>
              <a:defRPr sz="1400"/>
            </a:lvl8pPr>
            <a:lvl9pPr marL="3118104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3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2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1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7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9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9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8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8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8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9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6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763" indent="0">
              <a:buNone/>
              <a:defRPr sz="1700" b="1"/>
            </a:lvl2pPr>
            <a:lvl3pPr marL="779526" indent="0">
              <a:buNone/>
              <a:defRPr sz="1500" b="1"/>
            </a:lvl3pPr>
            <a:lvl4pPr marL="1169289" indent="0">
              <a:buNone/>
              <a:defRPr sz="1400" b="1"/>
            </a:lvl4pPr>
            <a:lvl5pPr marL="1559052" indent="0">
              <a:buNone/>
              <a:defRPr sz="1400" b="1"/>
            </a:lvl5pPr>
            <a:lvl6pPr marL="1948815" indent="0">
              <a:buNone/>
              <a:defRPr sz="1400" b="1"/>
            </a:lvl6pPr>
            <a:lvl7pPr marL="2338578" indent="0">
              <a:buNone/>
              <a:defRPr sz="1400" b="1"/>
            </a:lvl7pPr>
            <a:lvl8pPr marL="2728341" indent="0">
              <a:buNone/>
              <a:defRPr sz="1400" b="1"/>
            </a:lvl8pPr>
            <a:lvl9pPr marL="311810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763" indent="0">
              <a:buNone/>
              <a:defRPr sz="1700" b="1"/>
            </a:lvl2pPr>
            <a:lvl3pPr marL="779526" indent="0">
              <a:buNone/>
              <a:defRPr sz="1500" b="1"/>
            </a:lvl3pPr>
            <a:lvl4pPr marL="1169289" indent="0">
              <a:buNone/>
              <a:defRPr sz="1400" b="1"/>
            </a:lvl4pPr>
            <a:lvl5pPr marL="1559052" indent="0">
              <a:buNone/>
              <a:defRPr sz="1400" b="1"/>
            </a:lvl5pPr>
            <a:lvl6pPr marL="1948815" indent="0">
              <a:buNone/>
              <a:defRPr sz="1400" b="1"/>
            </a:lvl6pPr>
            <a:lvl7pPr marL="2338578" indent="0">
              <a:buNone/>
              <a:defRPr sz="1400" b="1"/>
            </a:lvl7pPr>
            <a:lvl8pPr marL="2728341" indent="0">
              <a:buNone/>
              <a:defRPr sz="1400" b="1"/>
            </a:lvl8pPr>
            <a:lvl9pPr marL="311810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1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4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700"/>
            </a:lvl1pPr>
            <a:lvl2pPr marL="389763" indent="0">
              <a:buNone/>
              <a:defRPr sz="2400"/>
            </a:lvl2pPr>
            <a:lvl3pPr marL="779526" indent="0">
              <a:buNone/>
              <a:defRPr sz="2000"/>
            </a:lvl3pPr>
            <a:lvl4pPr marL="1169289" indent="0">
              <a:buNone/>
              <a:defRPr sz="1700"/>
            </a:lvl4pPr>
            <a:lvl5pPr marL="1559052" indent="0">
              <a:buNone/>
              <a:defRPr sz="1700"/>
            </a:lvl5pPr>
            <a:lvl6pPr marL="1948815" indent="0">
              <a:buNone/>
              <a:defRPr sz="1700"/>
            </a:lvl6pPr>
            <a:lvl7pPr marL="2338578" indent="0">
              <a:buNone/>
              <a:defRPr sz="1700"/>
            </a:lvl7pPr>
            <a:lvl8pPr marL="2728341" indent="0">
              <a:buNone/>
              <a:defRPr sz="1700"/>
            </a:lvl8pPr>
            <a:lvl9pPr marL="3118104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2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77953" tIns="38976" rIns="77953" bIns="3897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7953" tIns="38976" rIns="77953" bIns="3897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2CFC-7DE3-412A-A9FB-7CB1A9DE4A50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D4BC-308A-423A-A4BC-2A1F5C6B5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4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79526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82" indent="-194882" algn="l" defTabSz="779526" rtl="0" eaLnBrk="1" latinLnBrk="0" hangingPunct="1">
        <a:lnSpc>
          <a:spcPct val="90000"/>
        </a:lnSpc>
        <a:spcBef>
          <a:spcPts val="8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645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408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171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934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697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3460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3223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986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763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526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289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9052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815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578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8341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8104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.png"/><Relationship Id="rId5" Type="http://schemas.microsoft.com/office/2007/relationships/hdphoto" Target="../media/hdphoto3.wdp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image" Target="../media/image3.png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35" y="271382"/>
            <a:ext cx="723390" cy="80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288134" y="1596608"/>
            <a:ext cx="856773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27" algn="ctr"/>
            <a:r>
              <a:rPr lang="ru-RU" sz="2700" b="1" spc="7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ГОРОДСКОЙ ОКРУГ</a:t>
            </a:r>
          </a:p>
          <a:p>
            <a:pPr marL="9227" algn="ctr"/>
            <a:r>
              <a:rPr lang="ru-RU" sz="2700" b="1" spc="72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"ГОРОД АРХАНГЕЛЬСК"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4" y="2771982"/>
            <a:ext cx="8372908" cy="24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49" y="886127"/>
            <a:ext cx="6210300" cy="17502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025" y="79779"/>
            <a:ext cx="7801349" cy="386490"/>
          </a:xfrm>
          <a:prstGeom prst="rect">
            <a:avLst/>
          </a:prstGeom>
        </p:spPr>
        <p:txBody>
          <a:bodyPr wrap="square" lIns="77953" tIns="38976" rIns="77953" bIns="3897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МАСШТАБНЫХ ИНВЕСТИЦИОННЫХ ПРОЕКТОВ </a:t>
            </a:r>
          </a:p>
        </p:txBody>
      </p:sp>
      <p:sp>
        <p:nvSpPr>
          <p:cNvPr id="45" name="object 4"/>
          <p:cNvSpPr txBox="1"/>
          <p:nvPr/>
        </p:nvSpPr>
        <p:spPr>
          <a:xfrm>
            <a:off x="1246338" y="2156824"/>
            <a:ext cx="262076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76" y="2564606"/>
            <a:ext cx="157493" cy="30954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3151" y="1721644"/>
            <a:ext cx="157493" cy="30954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6" y="2825349"/>
            <a:ext cx="3888738" cy="700253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321" y="2507284"/>
            <a:ext cx="1257190" cy="340323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ИНВЕСТОР </a:t>
            </a:r>
            <a:r>
              <a:rPr lang="ru-RU" sz="1700" b="1" u="sng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111" y="2754483"/>
            <a:ext cx="3001812" cy="817377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 стоимость строительства </a:t>
            </a:r>
          </a:p>
          <a:p>
            <a:pPr algn="ctr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2" y="2903607"/>
            <a:ext cx="620299" cy="519127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00026" y="3631121"/>
            <a:ext cx="3874799" cy="648621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7" descr="C:\Users\VoevodkinaAV\Downloads\gy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8" y="3677809"/>
            <a:ext cx="670423" cy="5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05368" y="3677809"/>
            <a:ext cx="3001812" cy="601933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строительства 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6" y="4378844"/>
            <a:ext cx="3857624" cy="63606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just"/>
            <a:endParaRPr lang="ru-RU" sz="1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3" descr="C:\Users\VoevodkinaAV\Downloads\budg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8" y="4434379"/>
            <a:ext cx="670423" cy="500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05368" y="4378844"/>
            <a:ext cx="3001812" cy="555767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 БЮДЖЕТ ПРОЕКТА</a:t>
            </a:r>
          </a:p>
          <a:p>
            <a:pPr algn="ctr"/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млрд. рублей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4504" y="2507284"/>
            <a:ext cx="1189626" cy="309546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pPr algn="ctr"/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БЮДЖЕТ: 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02939" y="2810695"/>
            <a:ext cx="4314825" cy="1205769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детских дошкольных образовательных учреждения на 280 мест</a:t>
            </a:r>
          </a:p>
        </p:txBody>
      </p:sp>
      <p:pic>
        <p:nvPicPr>
          <p:cNvPr id="26" name="Picture 2" descr="C:\Users\VoevodkinaAV\Downloads\ho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30" y="2895604"/>
            <a:ext cx="653782" cy="4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87540" y="2871669"/>
            <a:ext cx="3384681" cy="694266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на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 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467" y="3525602"/>
            <a:ext cx="3267275" cy="355712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на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54" y="3494671"/>
            <a:ext cx="638358" cy="444236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602940" y="4114800"/>
            <a:ext cx="4314825" cy="876582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детских дошкольных образовательных учреждения на 280 мест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06" y="4318554"/>
            <a:ext cx="669206" cy="5296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64239" y="4140978"/>
            <a:ext cx="3453637" cy="894321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пр. Московского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ул. Ленина</a:t>
            </a:r>
          </a:p>
          <a:p>
            <a:pPr algn="just"/>
            <a:endParaRPr lang="ru-RU" sz="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ул. Ленина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0443" y="469866"/>
            <a:ext cx="3201407" cy="428471"/>
          </a:xfrm>
          <a:prstGeom prst="roundRect">
            <a:avLst>
              <a:gd name="adj" fmla="val 2558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marL="9227" algn="ctr"/>
            <a:r>
              <a:rPr lang="ru-RU" sz="20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ЖК "Квартал 152"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74" y="492341"/>
            <a:ext cx="552036" cy="414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8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180" y="58409"/>
            <a:ext cx="7560840" cy="386490"/>
          </a:xfrm>
          <a:prstGeom prst="rect">
            <a:avLst/>
          </a:prstGeom>
        </p:spPr>
        <p:txBody>
          <a:bodyPr wrap="square" lIns="77953" tIns="38976" rIns="77953" bIns="3897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МАСШТАБНЫХ ИНВЕСТИЦИОННЫХ ПРОЕКТОВ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4674" y="613300"/>
            <a:ext cx="3201407" cy="597315"/>
          </a:xfrm>
          <a:prstGeom prst="roundRect">
            <a:avLst>
              <a:gd name="adj" fmla="val 2558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marL="9227"/>
            <a:r>
              <a:rPr lang="ru-RU" sz="17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Жилой квартал по </a:t>
            </a:r>
          </a:p>
          <a:p>
            <a:pPr marL="9227"/>
            <a:r>
              <a:rPr lang="ru-RU" sz="17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пр. Ленинградский  </a:t>
            </a:r>
          </a:p>
        </p:txBody>
      </p:sp>
      <p:sp>
        <p:nvSpPr>
          <p:cNvPr id="45" name="object 4"/>
          <p:cNvSpPr txBox="1"/>
          <p:nvPr/>
        </p:nvSpPr>
        <p:spPr>
          <a:xfrm>
            <a:off x="1246338" y="2156824"/>
            <a:ext cx="262076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76" y="2564606"/>
            <a:ext cx="157493" cy="30954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3151" y="1721644"/>
            <a:ext cx="157493" cy="30954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endParaRPr lang="ru-RU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04" y="692133"/>
            <a:ext cx="552036" cy="414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56718" y="1298554"/>
            <a:ext cx="3858371" cy="732635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общая площадь -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47 000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кв. м.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площадь для передачи не менее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3 290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кв. м  (102 квартиры)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2882" y="2210902"/>
            <a:ext cx="3201407" cy="527998"/>
          </a:xfrm>
          <a:prstGeom prst="roundRect">
            <a:avLst>
              <a:gd name="adj" fmla="val 2558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marL="9227"/>
            <a:r>
              <a:rPr lang="ru-RU" sz="17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ЖК Ломоносовский парк </a:t>
            </a:r>
          </a:p>
          <a:p>
            <a:pPr marL="9227"/>
            <a:r>
              <a:rPr lang="ru-RU" sz="17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г. Архангельск 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07143" y="2210685"/>
            <a:ext cx="3327308" cy="597050"/>
          </a:xfrm>
          <a:prstGeom prst="roundRect">
            <a:avLst>
              <a:gd name="adj" fmla="val 2558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marL="9227"/>
            <a:r>
              <a:rPr lang="ru-RU" sz="16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ЖК в территориальном округе </a:t>
            </a:r>
            <a:r>
              <a:rPr lang="ru-RU" sz="1600" b="1" spc="72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Варавино</a:t>
            </a:r>
            <a:r>
              <a:rPr lang="ru-RU" sz="16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-Фактория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43" y="2267888"/>
            <a:ext cx="552036" cy="414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4" y="2267888"/>
            <a:ext cx="552036" cy="414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921244" y="2936064"/>
            <a:ext cx="4013207" cy="657226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общая площадь –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36 000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кв. м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площадь для передачи не менее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2 520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кв. м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(36 квартир)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8653" y="2874152"/>
            <a:ext cx="4013207" cy="71437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общая площадь –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21 000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кв. м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площадь для передача не менее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1 470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кв. м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(45 квартир)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42921"/>
            <a:ext cx="2263561" cy="13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0" y="728397"/>
            <a:ext cx="2409831" cy="125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19" y="3761183"/>
            <a:ext cx="2409831" cy="12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" y="3761182"/>
            <a:ext cx="2264932" cy="12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157869" y="3756410"/>
            <a:ext cx="3201407" cy="364172"/>
          </a:xfrm>
          <a:prstGeom prst="roundRect">
            <a:avLst>
              <a:gd name="adj" fmla="val 2558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marL="9227"/>
            <a:endParaRPr lang="ru-RU" sz="1700" b="1" spc="72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9227"/>
            <a:r>
              <a:rPr lang="ru-RU" sz="17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ЖК по ул. </a:t>
            </a:r>
            <a:r>
              <a:rPr lang="ru-RU" sz="1700" b="1" spc="72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Карпогорской</a:t>
            </a:r>
            <a:r>
              <a:rPr lang="ru-RU" sz="17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</a:p>
          <a:p>
            <a:pPr marL="9227"/>
            <a:r>
              <a:rPr lang="ru-RU" sz="17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04" y="3731482"/>
            <a:ext cx="552036" cy="414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540704" y="4283069"/>
            <a:ext cx="3858371" cy="732635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общая площадь -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20 000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кв. м.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площадь для передачи не менее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1 420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кв. м  (20 квартир) </a:t>
            </a:r>
          </a:p>
        </p:txBody>
      </p:sp>
      <p:pic>
        <p:nvPicPr>
          <p:cNvPr id="25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3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180" y="58409"/>
            <a:ext cx="7560840" cy="386490"/>
          </a:xfrm>
          <a:prstGeom prst="rect">
            <a:avLst/>
          </a:prstGeom>
        </p:spPr>
        <p:txBody>
          <a:bodyPr wrap="square" lIns="77953" tIns="38976" rIns="77953" bIns="3897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 требующие решения на региональном уровне</a:t>
            </a:r>
          </a:p>
        </p:txBody>
      </p:sp>
      <p:sp>
        <p:nvSpPr>
          <p:cNvPr id="45" name="object 4"/>
          <p:cNvSpPr txBox="1"/>
          <p:nvPr/>
        </p:nvSpPr>
        <p:spPr>
          <a:xfrm>
            <a:off x="1246338" y="2156824"/>
            <a:ext cx="262076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76" y="2564606"/>
            <a:ext cx="157493" cy="30954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3151" y="1721644"/>
            <a:ext cx="157493" cy="30954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4" y="783483"/>
            <a:ext cx="552036" cy="414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90559" y="1544224"/>
            <a:ext cx="7358655" cy="71437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 масштабных инвестиционных проектах предусмотреть денежный </a:t>
            </a:r>
            <a:r>
              <a:rPr lang="ru-RU" sz="1400" b="1">
                <a:solidFill>
                  <a:schemeClr val="accent5">
                    <a:lumMod val="50000"/>
                  </a:schemeClr>
                </a:solidFill>
              </a:rPr>
              <a:t>вариант расчетов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A95085F-5FD9-F044-9643-5B5FF1192704}"/>
              </a:ext>
            </a:extLst>
          </p:cNvPr>
          <p:cNvSpPr/>
          <p:nvPr/>
        </p:nvSpPr>
        <p:spPr>
          <a:xfrm>
            <a:off x="790559" y="707206"/>
            <a:ext cx="7358655" cy="71437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 масштабных инвестиционных проектах предусмотреть определение процента обязательств застройщика на конкурентных условиях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FBD68EF-DACA-ED49-9D71-C257F3A78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4" y="1721644"/>
            <a:ext cx="552036" cy="414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8E0D0625-2655-2C48-91F7-B09AABD02ED2}"/>
              </a:ext>
            </a:extLst>
          </p:cNvPr>
          <p:cNvSpPr/>
          <p:nvPr/>
        </p:nvSpPr>
        <p:spPr>
          <a:xfrm>
            <a:off x="790559" y="2387697"/>
            <a:ext cx="7358655" cy="71437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Увеличить процент отчисления в местный бюджет по УСН с 15 % до 20 %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92B5FDF2-A862-AA41-B10B-E85CBDD3FD81}"/>
              </a:ext>
            </a:extLst>
          </p:cNvPr>
          <p:cNvSpPr/>
          <p:nvPr/>
        </p:nvSpPr>
        <p:spPr>
          <a:xfrm>
            <a:off x="790558" y="3231406"/>
            <a:ext cx="7358655" cy="71437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Возобновить действие закона «О статусе административного центра (столицы) Архангельской области»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7941A82-D0C9-554B-A8B8-347584249A3C}"/>
              </a:ext>
            </a:extLst>
          </p:cNvPr>
          <p:cNvSpPr/>
          <p:nvPr/>
        </p:nvSpPr>
        <p:spPr>
          <a:xfrm>
            <a:off x="790557" y="4099257"/>
            <a:ext cx="7358655" cy="71437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Изменить норматив по БКАД и увеличить финансирование дорог агломерации</a:t>
            </a:r>
          </a:p>
        </p:txBody>
      </p:sp>
    </p:spTree>
    <p:extLst>
      <p:ext uri="{BB962C8B-B14F-4D97-AF65-F5344CB8AC3E}">
        <p14:creationId xmlns:p14="http://schemas.microsoft.com/office/powerpoint/2010/main" val="6530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497910" y="1851670"/>
            <a:ext cx="2209175" cy="1586792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10823"/>
            <a:r>
              <a:rPr lang="ru-RU" sz="9800" b="1" spc="85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148</a:t>
            </a:r>
          </a:p>
        </p:txBody>
      </p:sp>
      <p:sp>
        <p:nvSpPr>
          <p:cNvPr id="30" name="object 4"/>
          <p:cNvSpPr txBox="1"/>
          <p:nvPr/>
        </p:nvSpPr>
        <p:spPr>
          <a:xfrm>
            <a:off x="4772681" y="2492902"/>
            <a:ext cx="312403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3">
              <a:lnSpc>
                <a:spcPts val="1449"/>
              </a:lnSpc>
            </a:pPr>
            <a:r>
              <a:rPr lang="ru-RU" sz="2000" b="1" spc="85" dirty="0">
                <a:solidFill>
                  <a:srgbClr val="002060"/>
                </a:solidFill>
                <a:cs typeface="Arial" panose="020B0604020202020204" pitchFamily="34" charset="0"/>
              </a:rPr>
              <a:t>МЕРОПРИЯТИЙ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62366" y="2992978"/>
            <a:ext cx="3644610" cy="1246495"/>
            <a:chOff x="1369457" y="2637476"/>
            <a:chExt cx="3948328" cy="166199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69457" y="2637476"/>
              <a:ext cx="1567787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823"/>
              <a:r>
                <a:rPr lang="ru-RU" sz="6800" b="1" spc="85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12</a:t>
              </a:r>
              <a:r>
                <a:rPr lang="ru-RU" sz="7500" b="1" spc="85" dirty="0">
                  <a:solidFill>
                    <a:srgbClr val="C00000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4" name="object 4"/>
            <p:cNvSpPr txBox="1"/>
            <p:nvPr/>
          </p:nvSpPr>
          <p:spPr>
            <a:xfrm>
              <a:off x="2289171" y="3420272"/>
              <a:ext cx="3028614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23" algn="ctr"/>
              <a:r>
                <a:rPr lang="ru-RU" sz="2000" b="1" spc="85" dirty="0">
                  <a:solidFill>
                    <a:srgbClr val="002060"/>
                  </a:solidFill>
                  <a:cs typeface="Arial" panose="020B0604020202020204" pitchFamily="34" charset="0"/>
                </a:rPr>
                <a:t>НАПРАВЛЕНИЙ</a:t>
              </a:r>
              <a:endPara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778" y1="18111" x2="25778" y2="18111"/>
                        <a14:foregroundMark x1="10444" y1="50111" x2="10444" y2="50111"/>
                        <a14:foregroundMark x1="35889" y1="34444" x2="35889" y2="34444"/>
                        <a14:foregroundMark x1="47667" y1="25111" x2="47667" y2="25111"/>
                        <a14:foregroundMark x1="64000" y1="30111" x2="64000" y2="30111"/>
                        <a14:foregroundMark x1="83333" y1="41333" x2="83333" y2="41333"/>
                        <a14:foregroundMark x1="64222" y1="69444" x2="64222" y2="69444"/>
                        <a14:foregroundMark x1="78444" y1="76556" x2="78444" y2="76556"/>
                        <a14:foregroundMark x1="55222" y1="75444" x2="55222" y2="75444"/>
                        <a14:foregroundMark x1="74333" y1="31778" x2="74333" y2="31778"/>
                        <a14:foregroundMark x1="71778" y1="22778" x2="71778" y2="22778"/>
                        <a14:foregroundMark x1="69222" y1="13111" x2="69222" y2="13111"/>
                        <a14:foregroundMark x1="63333" y1="24333" x2="63333" y2="24333"/>
                        <a14:foregroundMark x1="57556" y1="23222" x2="57556" y2="23222"/>
                        <a14:foregroundMark x1="55667" y1="14889" x2="55667" y2="14889"/>
                        <a14:foregroundMark x1="63333" y1="38667" x2="63333" y2="38667"/>
                        <a14:foregroundMark x1="90000" y1="50111" x2="90000" y2="50111"/>
                        <a14:foregroundMark x1="81000" y1="59556" x2="81000" y2="59556"/>
                        <a14:foregroundMark x1="85111" y1="31444" x2="85111" y2="31444"/>
                        <a14:foregroundMark x1="81667" y1="33778" x2="81667" y2="33778"/>
                        <a14:foregroundMark x1="29000" y1="16778" x2="29000" y2="16778"/>
                        <a14:foregroundMark x1="13444" y1="29000" x2="13444" y2="29000"/>
                        <a14:foregroundMark x1="28333" y1="28222" x2="28333" y2="28222"/>
                        <a14:foregroundMark x1="35000" y1="26222" x2="35000" y2="26222"/>
                        <a14:foregroundMark x1="43556" y1="32222" x2="43556" y2="32222"/>
                        <a14:foregroundMark x1="39111" y1="59111" x2="39111" y2="59111"/>
                        <a14:foregroundMark x1="66333" y1="48778" x2="66333" y2="48778"/>
                        <a14:foregroundMark x1="61000" y1="51000" x2="61000" y2="51000"/>
                        <a14:foregroundMark x1="70444" y1="85778" x2="70444" y2="85778"/>
                        <a14:foregroundMark x1="73444" y1="45778" x2="73444" y2="45778"/>
                        <a14:foregroundMark x1="79889" y1="36111" x2="79889" y2="36111"/>
                        <a14:foregroundMark x1="77556" y1="37222" x2="77556" y2="37222"/>
                        <a14:foregroundMark x1="71556" y1="36333" x2="71556" y2="36333"/>
                        <a14:foregroundMark x1="46778" y1="14444" x2="46778" y2="14444"/>
                        <a14:foregroundMark x1="36667" y1="71222" x2="36667" y2="71222"/>
                        <a14:foregroundMark x1="35667" y1="80889" x2="35667" y2="80889"/>
                        <a14:foregroundMark x1="30222" y1="84556" x2="30222" y2="84556"/>
                        <a14:foregroundMark x1="25556" y1="72444" x2="25556" y2="72444"/>
                        <a14:foregroundMark x1="25333" y1="67778" x2="25333" y2="67778"/>
                        <a14:foregroundMark x1="23778" y1="55889" x2="23778" y2="55889"/>
                        <a14:foregroundMark x1="16889" y1="44556" x2="16889" y2="44556"/>
                        <a14:foregroundMark x1="29000" y1="37667" x2="29000" y2="37667"/>
                        <a14:foregroundMark x1="34333" y1="38111" x2="34333" y2="38111"/>
                        <a14:foregroundMark x1="38667" y1="44778" x2="38667" y2="44778"/>
                        <a14:foregroundMark x1="21000" y1="49667" x2="21000" y2="49667"/>
                        <a14:foregroundMark x1="23556" y1="47111" x2="23556" y2="47111"/>
                        <a14:foregroundMark x1="63111" y1="77667" x2="63111" y2="77667"/>
                        <a14:foregroundMark x1="67667" y1="80000" x2="67667" y2="80000"/>
                        <a14:foregroundMark x1="74333" y1="74889" x2="74333" y2="74889"/>
                        <a14:foregroundMark x1="72222" y1="77444" x2="72222" y2="77444"/>
                        <a14:foregroundMark x1="74605" y1="10904" x2="74605" y2="10904"/>
                        <a14:backgroundMark x1="49222" y1="12000" x2="49222" y2="12000"/>
                        <a14:backgroundMark x1="49000" y1="8000" x2="49000" y2="8000"/>
                        <a14:backgroundMark x1="49556" y1="17889" x2="49556" y2="17889"/>
                        <a14:backgroundMark x1="50222" y1="21889" x2="50222" y2="21889"/>
                        <a14:backgroundMark x1="58222" y1="16333" x2="58222" y2="16333"/>
                        <a14:backgroundMark x1="67000" y1="16111" x2="67000" y2="16111"/>
                        <a14:backgroundMark x1="54111" y1="12667" x2="54111" y2="12667"/>
                        <a14:backgroundMark x1="73444" y1="15222" x2="73444" y2="15222"/>
                        <a14:backgroundMark x1="73000" y1="13111" x2="73000" y2="13111"/>
                        <a14:backgroundMark x1="72222" y1="19778" x2="72222" y2="19778"/>
                        <a14:backgroundMark x1="67000" y1="20444" x2="67000" y2="20444"/>
                        <a14:backgroundMark x1="64667" y1="22556" x2="64667" y2="22556"/>
                        <a14:backgroundMark x1="64222" y1="26889" x2="64222" y2="26889"/>
                        <a14:backgroundMark x1="82111" y1="29889" x2="82111" y2="29889"/>
                        <a14:backgroundMark x1="77778" y1="34889" x2="77778" y2="34889"/>
                        <a14:backgroundMark x1="83778" y1="35667" x2="83778" y2="35667"/>
                        <a14:backgroundMark x1="87222" y1="27556" x2="87222" y2="27556"/>
                        <a14:backgroundMark x1="68111" y1="33778" x2="68111" y2="33778"/>
                        <a14:backgroundMark x1="60778" y1="33333" x2="60778" y2="33333"/>
                        <a14:backgroundMark x1="60333" y1="45778" x2="60333" y2="45778"/>
                        <a14:backgroundMark x1="54111" y1="49889" x2="54111" y2="49889"/>
                        <a14:backgroundMark x1="47444" y1="48778" x2="47444" y2="48778"/>
                        <a14:backgroundMark x1="55222" y1="53778" x2="55222" y2="53778"/>
                        <a14:backgroundMark x1="67444" y1="57667" x2="67444" y2="57667"/>
                        <a14:backgroundMark x1="89778" y1="47111" x2="89778" y2="47111"/>
                        <a14:backgroundMark x1="87889" y1="49667" x2="87889" y2="49667"/>
                        <a14:backgroundMark x1="86333" y1="53111" x2="86333" y2="53111"/>
                        <a14:backgroundMark x1="77333" y1="57444" x2="77333" y2="57444"/>
                        <a14:backgroundMark x1="82333" y1="49000" x2="82333" y2="49000"/>
                        <a14:backgroundMark x1="74778" y1="44111" x2="74778" y2="44111"/>
                        <a14:backgroundMark x1="72667" y1="43000" x2="72667" y2="43000"/>
                        <a14:backgroundMark x1="71778" y1="50778" x2="71778" y2="50778"/>
                        <a14:backgroundMark x1="64889" y1="52444" x2="64889" y2="52444"/>
                        <a14:backgroundMark x1="78000" y1="51222" x2="78000" y2="51222"/>
                        <a14:backgroundMark x1="58222" y1="70111" x2="58222" y2="70111"/>
                        <a14:backgroundMark x1="64667" y1="66000" x2="64667" y2="66000"/>
                        <a14:backgroundMark x1="69000" y1="66444" x2="69000" y2="66444"/>
                        <a14:backgroundMark x1="77556" y1="72222" x2="77556" y2="72222"/>
                        <a14:backgroundMark x1="79333" y1="72667" x2="79333" y2="72667"/>
                        <a14:backgroundMark x1="71556" y1="81889" x2="71556" y2="81889"/>
                        <a14:backgroundMark x1="65778" y1="83889" x2="65778" y2="83889"/>
                        <a14:backgroundMark x1="57333" y1="85556" x2="57333" y2="85556"/>
                        <a14:backgroundMark x1="59889" y1="64778" x2="59889" y2="64778"/>
                        <a14:backgroundMark x1="50667" y1="93333" x2="50667" y2="93333"/>
                        <a14:backgroundMark x1="45778" y1="87111" x2="45778" y2="87111"/>
                        <a14:backgroundMark x1="38889" y1="83444" x2="38889" y2="83444"/>
                        <a14:backgroundMark x1="42333" y1="62556" x2="42333" y2="62556"/>
                        <a14:backgroundMark x1="36667" y1="58667" x2="36667" y2="58667"/>
                        <a14:backgroundMark x1="41000" y1="56778" x2="41000" y2="56778"/>
                        <a14:backgroundMark x1="43111" y1="58667" x2="43111" y2="58667"/>
                        <a14:backgroundMark x1="47222" y1="60222" x2="47222" y2="60222"/>
                        <a14:backgroundMark x1="50444" y1="74222" x2="50444" y2="74222"/>
                        <a14:backgroundMark x1="42556" y1="82111" x2="42556" y2="82111"/>
                        <a14:backgroundMark x1="32667" y1="79556" x2="32667" y2="79556"/>
                        <a14:backgroundMark x1="38889" y1="79556" x2="38889" y2="79556"/>
                        <a14:backgroundMark x1="33667" y1="83667" x2="33667" y2="83667"/>
                        <a14:backgroundMark x1="27222" y1="87333" x2="27222" y2="87333"/>
                        <a14:backgroundMark x1="23111" y1="72667" x2="23111" y2="72667"/>
                        <a14:backgroundMark x1="26778" y1="67111" x2="26778" y2="67111"/>
                        <a14:backgroundMark x1="22556" y1="66667" x2="22556" y2="66667"/>
                        <a14:backgroundMark x1="15222" y1="69667" x2="15222" y2="69667"/>
                        <a14:backgroundMark x1="26000" y1="76778" x2="26000" y2="76778"/>
                        <a14:backgroundMark x1="73222" y1="61333" x2="73222" y2="61333"/>
                        <a14:backgroundMark x1="93000" y1="51222" x2="93000" y2="51222"/>
                        <a14:backgroundMark x1="38222" y1="50111" x2="38222" y2="50111"/>
                        <a14:backgroundMark x1="25778" y1="53333" x2="25778" y2="54000"/>
                        <a14:backgroundMark x1="31556" y1="48778" x2="31556" y2="48778"/>
                        <a14:backgroundMark x1="31778" y1="44556" x2="31778" y2="44556"/>
                        <a14:backgroundMark x1="33667" y1="43667" x2="33667" y2="43667"/>
                        <a14:backgroundMark x1="35000" y1="48222" x2="35000" y2="48222"/>
                        <a14:backgroundMark x1="32000" y1="54667" x2="32000" y2="54667"/>
                        <a14:backgroundMark x1="41000" y1="39111" x2="41000" y2="39111"/>
                        <a14:backgroundMark x1="46778" y1="34667" x2="46778" y2="34667"/>
                        <a14:backgroundMark x1="50222" y1="36333" x2="50222" y2="36333"/>
                        <a14:backgroundMark x1="46000" y1="40667" x2="46000" y2="40667"/>
                        <a14:backgroundMark x1="46333" y1="36333" x2="46333" y2="36333"/>
                        <a14:backgroundMark x1="40333" y1="23889" x2="40333" y2="23889"/>
                        <a14:backgroundMark x1="43556" y1="17444" x2="43556" y2="17444"/>
                        <a14:backgroundMark x1="40556" y1="31778" x2="40556" y2="31778"/>
                        <a14:backgroundMark x1="42333" y1="28556" x2="42333" y2="28556"/>
                        <a14:backgroundMark x1="26778" y1="23000" x2="26778" y2="23000"/>
                        <a14:backgroundMark x1="29222" y1="12667" x2="29222" y2="12667"/>
                        <a14:backgroundMark x1="31778" y1="14444" x2="31778" y2="14444"/>
                        <a14:backgroundMark x1="36667" y1="18889" x2="36667" y2="18889"/>
                        <a14:backgroundMark x1="36222" y1="15667" x2="36222" y2="15667"/>
                        <a14:backgroundMark x1="36889" y1="23000" x2="36889" y2="23000"/>
                        <a14:backgroundMark x1="30889" y1="23222" x2="30889" y2="23222"/>
                        <a14:backgroundMark x1="22889" y1="37444" x2="22889" y2="37444"/>
                        <a14:backgroundMark x1="23333" y1="28778" x2="23333" y2="28778"/>
                        <a14:backgroundMark x1="16667" y1="32222" x2="16667" y2="32222"/>
                        <a14:backgroundMark x1="18000" y1="28000" x2="18000" y2="28000"/>
                        <a14:backgroundMark x1="33000" y1="30778" x2="33000" y2="30778"/>
                        <a14:backgroundMark x1="32222" y1="29000" x2="32222" y2="29000"/>
                        <a14:backgroundMark x1="21000" y1="40222" x2="21000" y2="40222"/>
                        <a14:backgroundMark x1="14111" y1="42333" x2="14111" y2="42333"/>
                        <a14:backgroundMark x1="18444" y1="48222" x2="18444" y2="48222"/>
                        <a14:backgroundMark x1="21667" y1="46889" x2="21667" y2="46889"/>
                        <a14:backgroundMark x1="28111" y1="42111" x2="28111" y2="42111"/>
                        <a14:backgroundMark x1="25111" y1="37444" x2="25111" y2="37444"/>
                        <a14:backgroundMark x1="24667" y1="39778" x2="24667" y2="39778"/>
                        <a14:backgroundMark x1="15222" y1="40000" x2="15222" y2="40000"/>
                        <a14:backgroundMark x1="16889" y1="41111" x2="16889" y2="41111"/>
                        <a14:backgroundMark x1="11333" y1="46444" x2="11333" y2="46444"/>
                        <a14:backgroundMark x1="7444" y1="48778" x2="7444" y2="48778"/>
                        <a14:backgroundMark x1="7000" y1="51444" x2="7000" y2="51444"/>
                        <a14:backgroundMark x1="14778" y1="52667" x2="14778" y2="52667"/>
                        <a14:backgroundMark x1="16444" y1="47556" x2="16444" y2="47556"/>
                        <a14:backgroundMark x1="17333" y1="58111" x2="17333" y2="58111"/>
                        <a14:backgroundMark x1="17778" y1="55889" x2="17778" y2="55889"/>
                        <a14:backgroundMark x1="19111" y1="63000" x2="19111" y2="63000"/>
                        <a14:backgroundMark x1="16667" y1="65556" x2="16667" y2="65556"/>
                        <a14:backgroundMark x1="25556" y1="59556" x2="25556" y2="59556"/>
                        <a14:backgroundMark x1="16444" y1="38111" x2="16444" y2="38111"/>
                        <a14:backgroundMark x1="73222" y1="56333" x2="73222" y2="56333"/>
                        <a14:backgroundMark x1="86556" y1="43000" x2="86556" y2="43000"/>
                        <a14:backgroundMark x1="32222" y1="68222" x2="32222" y2="68222"/>
                        <a14:backgroundMark x1="34556" y1="66222" x2="34556" y2="66222"/>
                        <a14:backgroundMark x1="38444" y1="67556" x2="38444" y2="67556"/>
                        <a14:backgroundMark x1="38667" y1="74667" x2="38667" y2="74667"/>
                        <a14:backgroundMark x1="31111" y1="70556" x2="31111" y2="70556"/>
                        <a14:backgroundMark x1="36889" y1="36778" x2="36889" y2="36778"/>
                        <a14:backgroundMark x1="64889" y1="72222" x2="64889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75" y="1209808"/>
            <a:ext cx="2036614" cy="1847996"/>
          </a:xfrm>
          <a:prstGeom prst="rect">
            <a:avLst/>
          </a:prstGeom>
        </p:spPr>
      </p:pic>
      <p:sp>
        <p:nvSpPr>
          <p:cNvPr id="16" name="object 4"/>
          <p:cNvSpPr txBox="1"/>
          <p:nvPr/>
        </p:nvSpPr>
        <p:spPr>
          <a:xfrm>
            <a:off x="1939221" y="1171899"/>
            <a:ext cx="395400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1700"/>
              </a:lnSpc>
              <a:defRPr sz="2400" b="1" spc="100">
                <a:solidFill>
                  <a:srgbClr val="002060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СРОКИ РЕАЛИЗАЦИИ: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70551" y="1465039"/>
            <a:ext cx="4491392" cy="64807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10823"/>
            <a:r>
              <a:rPr lang="ru-RU" sz="3700" b="1" spc="85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2019-2024</a:t>
            </a:r>
            <a:r>
              <a:rPr lang="ru-RU" sz="900" b="1" spc="85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b="1" spc="85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ГГ</a:t>
            </a:r>
            <a:endParaRPr lang="ru-RU" sz="2400" b="1" spc="8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48292" y="4083918"/>
            <a:ext cx="4176533" cy="101740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10823"/>
            <a:r>
              <a:rPr lang="ru-RU" sz="2000" b="1" spc="85" dirty="0">
                <a:solidFill>
                  <a:srgbClr val="002060"/>
                </a:solidFill>
                <a:cs typeface="Arial" panose="020B0604020202020204" pitchFamily="34" charset="0"/>
              </a:rPr>
              <a:t>БЮДЖЕТ ПРОЕКТА: </a:t>
            </a:r>
          </a:p>
          <a:p>
            <a:pPr marL="10823"/>
            <a:r>
              <a:rPr lang="ru-RU" sz="4100" b="1" spc="85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82,7</a:t>
            </a:r>
            <a:r>
              <a:rPr lang="ru-RU" sz="1700" b="1" spc="85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МЛРД. РУБ.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5111" y="35900"/>
            <a:ext cx="8082272" cy="694266"/>
          </a:xfrm>
          <a:prstGeom prst="rect">
            <a:avLst/>
          </a:prstGeom>
        </p:spPr>
        <p:txBody>
          <a:bodyPr wrap="square" lIns="77953" tIns="38976" rIns="77953" bIns="38976">
            <a:spAutoFit/>
          </a:bodyPr>
          <a:lstStyle/>
          <a:p>
            <a:pPr marL="10827"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МУНИЦИПАЛЬНЫЙ ПРОЕКТ</a:t>
            </a:r>
          </a:p>
          <a:p>
            <a:pPr marL="10827"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"АРХАНГЕЛЬСК – ГОРОД ВОЗМОЖНОСТЕЙ ДЛЯ КАЖДОГО"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1" y="3057805"/>
            <a:ext cx="2539514" cy="195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 descr="C:\Users\VoevodkinaAV\Downloads\contrac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352800"/>
            <a:ext cx="776598" cy="64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VoevodkinaAV\Downloads\budg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25" y="4314824"/>
            <a:ext cx="790860" cy="6950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b="5749"/>
          <a:stretch/>
        </p:blipFill>
        <p:spPr bwMode="auto">
          <a:xfrm>
            <a:off x="175111" y="1026311"/>
            <a:ext cx="1672739" cy="100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8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3751480"/>
            <a:ext cx="1790699" cy="13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78740" y="2175774"/>
            <a:ext cx="4404388" cy="612000"/>
          </a:xfrm>
          <a:prstGeom prst="roundRect">
            <a:avLst>
              <a:gd name="adj" fmla="val 4623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7925" tIns="38963" rIns="77925" bIns="38963">
            <a:spAutoFit/>
          </a:bodyPr>
          <a:lstStyle/>
          <a:p>
            <a:endParaRPr lang="ru-RU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740" y="37851"/>
            <a:ext cx="8051086" cy="46247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27" defTabSz="779526">
              <a:lnSpc>
                <a:spcPts val="1449"/>
              </a:lnSpc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ФОРМИРОВАНИЕ КОМФОРТНОЙ ГОРОДСКОЙ СРЕДЫ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69" y="2283718"/>
            <a:ext cx="392305" cy="361353"/>
          </a:xfrm>
          <a:prstGeom prst="rect">
            <a:avLst/>
          </a:prstGeom>
        </p:spPr>
      </p:pic>
      <p:cxnSp>
        <p:nvCxnSpPr>
          <p:cNvPr id="79" name="Прямая соединительная линия 78"/>
          <p:cNvCxnSpPr/>
          <p:nvPr/>
        </p:nvCxnSpPr>
        <p:spPr>
          <a:xfrm flipH="1" flipV="1">
            <a:off x="4555980" y="532830"/>
            <a:ext cx="22774" cy="4505936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07959" y="2211710"/>
            <a:ext cx="4102816" cy="509574"/>
          </a:xfrm>
          <a:prstGeom prst="rect">
            <a:avLst/>
          </a:prstGeom>
          <a:ln>
            <a:noFill/>
          </a:ln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70000"/>
              </a:lnSpc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Благоустроено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общественных </a:t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дворовых территорий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-32082" y="520477"/>
            <a:ext cx="4761314" cy="567165"/>
          </a:xfrm>
          <a:prstGeom prst="rect">
            <a:avLst/>
          </a:prstGeom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800" b="0" dirty="0">
                <a:solidFill>
                  <a:srgbClr val="002060"/>
                </a:solidFill>
                <a:ea typeface="Cambria" panose="02040503050406030204" pitchFamily="18" charset="0"/>
              </a:rPr>
              <a:t>Финансирование в  </a:t>
            </a:r>
            <a:r>
              <a:rPr lang="ru-RU" sz="2000" b="0" dirty="0">
                <a:solidFill>
                  <a:srgbClr val="002060"/>
                </a:solidFill>
                <a:ea typeface="Cambria" panose="02040503050406030204" pitchFamily="18" charset="0"/>
              </a:rPr>
              <a:t>2017</a:t>
            </a:r>
            <a:r>
              <a:rPr lang="ru-RU" sz="1800" b="0" dirty="0">
                <a:solidFill>
                  <a:srgbClr val="002060"/>
                </a:solidFill>
                <a:ea typeface="Cambria" panose="02040503050406030204" pitchFamily="18" charset="0"/>
              </a:rPr>
              <a:t> - </a:t>
            </a:r>
            <a:r>
              <a:rPr lang="ru-RU" sz="2000" b="0" dirty="0">
                <a:solidFill>
                  <a:srgbClr val="002060"/>
                </a:solidFill>
                <a:ea typeface="Cambria" panose="02040503050406030204" pitchFamily="18" charset="0"/>
              </a:rPr>
              <a:t>2021</a:t>
            </a:r>
            <a:r>
              <a:rPr lang="ru-RU" sz="1800" b="0" dirty="0">
                <a:solidFill>
                  <a:srgbClr val="002060"/>
                </a:solidFill>
                <a:ea typeface="Cambria" panose="02040503050406030204" pitchFamily="18" charset="0"/>
              </a:rPr>
              <a:t> годах</a:t>
            </a:r>
            <a:r>
              <a:rPr lang="ru-RU" sz="1400" b="0" dirty="0">
                <a:solidFill>
                  <a:srgbClr val="002060"/>
                </a:solidFill>
                <a:ea typeface="Cambria" panose="02040503050406030204" pitchFamily="18" charset="0"/>
              </a:rPr>
              <a:t> </a:t>
            </a:r>
            <a:br>
              <a:rPr lang="ru-RU" sz="1400" b="0" dirty="0">
                <a:solidFill>
                  <a:srgbClr val="002060"/>
                </a:solidFill>
                <a:ea typeface="Cambria" panose="02040503050406030204" pitchFamily="18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a typeface="Cambria" panose="02040503050406030204" pitchFamily="18" charset="0"/>
              </a:rPr>
              <a:t>889,1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a typeface="Cambria" panose="02040503050406030204" pitchFamily="18" charset="0"/>
              </a:rPr>
              <a:t>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ea typeface="Cambria" panose="02040503050406030204" pitchFamily="18" charset="0"/>
              </a:rPr>
              <a:t>млн. рублей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6824"/>
          <a:stretch/>
        </p:blipFill>
        <p:spPr>
          <a:xfrm>
            <a:off x="111529" y="2903806"/>
            <a:ext cx="2143827" cy="132440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5" name="TextBox 64"/>
          <p:cNvSpPr txBox="1"/>
          <p:nvPr/>
        </p:nvSpPr>
        <p:spPr>
          <a:xfrm>
            <a:off x="-105255" y="4242921"/>
            <a:ext cx="2577397" cy="77710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Общественная территория </a:t>
            </a:r>
            <a:b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</a:b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Набережная Северной </a:t>
            </a:r>
            <a:b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</a:b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Двины (от ул. Володарского </a:t>
            </a:r>
            <a:b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</a:b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до Морского музея)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"/>
          <a:stretch/>
        </p:blipFill>
        <p:spPr>
          <a:xfrm>
            <a:off x="2348575" y="2859782"/>
            <a:ext cx="2180413" cy="14251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7" name="TextBox 66"/>
          <p:cNvSpPr txBox="1"/>
          <p:nvPr/>
        </p:nvSpPr>
        <p:spPr>
          <a:xfrm>
            <a:off x="2350860" y="4242921"/>
            <a:ext cx="2244144" cy="4323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Дворовая территория </a:t>
            </a:r>
            <a:b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</a:b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пр. Дзержинского, д. 29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29232" y="746077"/>
            <a:ext cx="3951129" cy="2062103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программы: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комплексного развития систем коммунальной инфраструктуры, транспортной инфраструктуры, социальной инфраструктуры, а также программа комплексного развития территорий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46279" y="3080788"/>
            <a:ext cx="3383547" cy="813386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Утвержден новый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Генеральный план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до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a typeface="Cambria" panose="02040503050406030204" pitchFamily="18" charset="0"/>
              </a:rPr>
              <a:t>2040 года</a:t>
            </a:r>
          </a:p>
        </p:txBody>
      </p:sp>
      <p:pic>
        <p:nvPicPr>
          <p:cNvPr id="41" name="Picture 4" descr="C:\Users\VoevodkinaAV\Downloads\ma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79" y="4314838"/>
            <a:ext cx="1102166" cy="7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529959"/>
              </p:ext>
            </p:extLst>
          </p:nvPr>
        </p:nvGraphicFramePr>
        <p:xfrm>
          <a:off x="715669" y="951008"/>
          <a:ext cx="3726887" cy="122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3725" y="1762125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293,2</a:t>
            </a:r>
          </a:p>
        </p:txBody>
      </p:sp>
      <p:pic>
        <p:nvPicPr>
          <p:cNvPr id="27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" y="923925"/>
            <a:ext cx="69809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182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5474" y="74320"/>
            <a:ext cx="8016966" cy="46247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ТРАНСПОРТНОЙ  ИНФРАСТРУКТУРЫ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699542"/>
            <a:ext cx="13013" cy="4294244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2115" y="3644789"/>
            <a:ext cx="2101056" cy="677965"/>
          </a:xfrm>
          <a:prstGeom prst="rect">
            <a:avLst/>
          </a:prstGeom>
        </p:spPr>
        <p:txBody>
          <a:bodyPr wrap="square" lIns="74001" tIns="37000" rIns="74001" bIns="37000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Реконструкция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 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Ленинградского проспекта </a:t>
            </a:r>
            <a:endParaRPr lang="ru-RU" sz="1400" spc="-30" dirty="0">
              <a:solidFill>
                <a:schemeClr val="accent5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0662" y="642922"/>
            <a:ext cx="4025019" cy="732508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Выполнен  ремонт 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1,4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млн. кв. м дорог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32" y="1792839"/>
            <a:ext cx="647699" cy="6408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1" y="1456712"/>
            <a:ext cx="3009739" cy="14712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71" y="2969524"/>
            <a:ext cx="2276667" cy="13689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4838865" y="788582"/>
            <a:ext cx="373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Ремонт  дорог,  тыс. кв. м</a:t>
            </a:r>
          </a:p>
        </p:txBody>
      </p:sp>
      <p:pic>
        <p:nvPicPr>
          <p:cNvPr id="2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083" y="74320"/>
            <a:ext cx="484194" cy="5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0235" y="4466077"/>
            <a:ext cx="3212482" cy="527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Проектирование 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транспортных развязок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2" y="2969524"/>
            <a:ext cx="715305" cy="715305"/>
          </a:xfrm>
          <a:prstGeom prst="rect">
            <a:avLst/>
          </a:prstGeom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773418"/>
              </p:ext>
            </p:extLst>
          </p:nvPr>
        </p:nvGraphicFramePr>
        <p:xfrm>
          <a:off x="4654197" y="1853023"/>
          <a:ext cx="4437258" cy="308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2283162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108047" y="766531"/>
            <a:ext cx="4440173" cy="3288380"/>
          </a:xfrm>
          <a:prstGeom prst="roundRect">
            <a:avLst>
              <a:gd name="adj" fmla="val 1980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marL="9227"/>
            <a:endParaRPr lang="ru-RU" sz="1400" b="1" spc="72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6238" y="120055"/>
            <a:ext cx="7488272" cy="386490"/>
          </a:xfrm>
          <a:prstGeom prst="rect">
            <a:avLst/>
          </a:prstGeom>
        </p:spPr>
        <p:txBody>
          <a:bodyPr wrap="square" lIns="77953" tIns="38976" rIns="77953" bIns="38976">
            <a:spAutoFit/>
          </a:bodyPr>
          <a:lstStyle/>
          <a:p>
            <a:pPr marL="10827"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ИНВЕСТИЦИОННЫЕ ПРОЕКТЫ В РАМКАХ МЧП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27" y="797847"/>
            <a:ext cx="3659734" cy="632711"/>
          </a:xfrm>
          <a:prstGeom prst="rect">
            <a:avLst/>
          </a:prstGeom>
        </p:spPr>
        <p:txBody>
          <a:bodyPr wrap="none" lIns="77953" tIns="38976" rIns="77953" bIns="38976">
            <a:spAutoFit/>
          </a:bodyPr>
          <a:lstStyle/>
          <a:p>
            <a:pPr algn="ctr">
              <a:lnSpc>
                <a:spcPct val="90000"/>
              </a:lnSpc>
              <a:tabLst>
                <a:tab pos="129172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ЗАКЛЮЧЕНО  КОНЦЕСИОННЫХ </a:t>
            </a:r>
          </a:p>
          <a:p>
            <a:pPr algn="ctr">
              <a:lnSpc>
                <a:spcPct val="90000"/>
              </a:lnSpc>
              <a:tabLst>
                <a:tab pos="129172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СОГЛАШЕНИЙ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96" y="3866362"/>
            <a:ext cx="2182425" cy="1211931"/>
          </a:xfrm>
          <a:prstGeom prst="roundRect">
            <a:avLst>
              <a:gd name="adj" fmla="val 37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86" y="3871332"/>
            <a:ext cx="2176207" cy="1201991"/>
          </a:xfrm>
          <a:prstGeom prst="roundRect">
            <a:avLst>
              <a:gd name="adj" fmla="val 44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VoevodkinaAV\Downloads\energy-sav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8" y="4238584"/>
            <a:ext cx="1025434" cy="7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620539" y="784374"/>
            <a:ext cx="4441454" cy="3001813"/>
            <a:chOff x="4620539" y="1045832"/>
            <a:chExt cx="4441454" cy="40024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621820" y="1045832"/>
              <a:ext cx="4440173" cy="4002417"/>
            </a:xfrm>
            <a:prstGeom prst="roundRect">
              <a:avLst>
                <a:gd name="adj" fmla="val 1980"/>
              </a:avLst>
            </a:prstGeom>
            <a:pattFill prst="lt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58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marL="9227"/>
              <a:endParaRPr lang="ru-RU" sz="14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620539" y="1063795"/>
              <a:ext cx="4349241" cy="843580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algn="ctr">
                <a:lnSpc>
                  <a:spcPct val="90000"/>
                </a:lnSpc>
                <a:tabLst>
                  <a:tab pos="129172" algn="l"/>
                </a:tabLst>
              </a:pP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ЗАКЛЮЧЕНО ЭНЕРГОСЕРВИСНЫХ КОНТРАКТОВ</a:t>
              </a:r>
              <a:endPara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827463" y="1768873"/>
              <a:ext cx="4026326" cy="1045344"/>
            </a:xfrm>
            <a:prstGeom prst="rect">
              <a:avLst/>
            </a:prstGeom>
            <a:pattFill prst="ltUp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txBody>
            <a:bodyPr wrap="square" lIns="77925" tIns="38963" rIns="77925" bIns="38963">
              <a:spAutoFit/>
            </a:bodyPr>
            <a:lstStyle/>
            <a:p>
              <a:pPr algn="ctr">
                <a:lnSpc>
                  <a:spcPts val="2400"/>
                </a:lnSpc>
                <a:spcAft>
                  <a:spcPts val="682"/>
                </a:spcAft>
                <a:tabLst>
                  <a:tab pos="129172" algn="l"/>
                </a:tabLst>
              </a:pP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  <a:r>
                <a:rPr lang="ru-RU" sz="1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ru-RU" sz="1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сфере теплоснабжения</a:t>
              </a:r>
            </a:p>
            <a:p>
              <a:pPr algn="ctr">
                <a:lnSpc>
                  <a:spcPts val="2400"/>
                </a:lnSpc>
                <a:tabLst>
                  <a:tab pos="129172" algn="l"/>
                </a:tabLst>
              </a:pP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39</a:t>
              </a:r>
              <a:r>
                <a:rPr lang="ru-RU" sz="1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сфере электроснабжения </a:t>
              </a:r>
              <a:endPara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42858" y="2732658"/>
              <a:ext cx="4398097" cy="1111004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algn="ctr">
                <a:tabLst>
                  <a:tab pos="129172" algn="l"/>
                </a:tabLst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132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ru-RU" sz="1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автоматизированных тепловых пункта;</a:t>
              </a:r>
              <a:endPara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tabLst>
                  <a:tab pos="129172" algn="l"/>
                </a:tabLst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  <a:r>
                <a:rPr lang="ru-RU" sz="2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тыс. светодиодных светильников</a:t>
              </a:r>
              <a:endPara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87903" y="3761822"/>
              <a:ext cx="2708006" cy="400381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algn="ctr">
                <a:lnSpc>
                  <a:spcPct val="90000"/>
                </a:lnSpc>
                <a:tabLst>
                  <a:tab pos="129172" algn="l"/>
                </a:tabLst>
              </a:pPr>
              <a:r>
                <a:rPr lang="ru-RU" sz="1600" b="1" u="sng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ЭКОНОМИЯ ЗА 2020 ГОД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806757" y="4134709"/>
              <a:ext cx="4026327" cy="902656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129172" algn="l"/>
                </a:tabLst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29,0</a:t>
              </a:r>
              <a:r>
                <a:rPr lang="ru-RU" sz="17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млн. рублей тепловой энергии;</a:t>
              </a:r>
            </a:p>
            <a:p>
              <a:pPr algn="ctr">
                <a:lnSpc>
                  <a:spcPct val="80000"/>
                </a:lnSpc>
                <a:tabLst>
                  <a:tab pos="129172" algn="l"/>
                </a:tabLst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8,0</a:t>
              </a:r>
              <a:r>
                <a:rPr lang="ru-RU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млн. рублей электрической энергии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83719" y="1430558"/>
            <a:ext cx="4210050" cy="497968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66431" tIns="33216" rIns="66431" bIns="33216">
            <a:spAutoFit/>
          </a:bodyPr>
          <a:lstStyle/>
          <a:p>
            <a:pPr algn="ctr">
              <a:tabLst>
                <a:tab pos="129172" algn="l"/>
              </a:tabLs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сфере водоснабжения и водоотведения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21831" y="2010451"/>
            <a:ext cx="3933826" cy="274830"/>
          </a:xfrm>
          <a:prstGeom prst="rect">
            <a:avLst/>
          </a:prstGeom>
        </p:spPr>
        <p:txBody>
          <a:bodyPr wrap="square" lIns="66431" tIns="33216" rIns="66431" bIns="33216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переданы в концессию: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28965" y="2231977"/>
            <a:ext cx="2199169" cy="898077"/>
          </a:xfrm>
          <a:prstGeom prst="rect">
            <a:avLst/>
          </a:prstGeom>
        </p:spPr>
        <p:txBody>
          <a:bodyPr wrap="square" lIns="66431" tIns="33216" rIns="66431" bIns="33216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объекты централизованной системы водоснабжения и водоотведения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79016" y="2216592"/>
            <a:ext cx="1954082" cy="898077"/>
          </a:xfrm>
          <a:prstGeom prst="rect">
            <a:avLst/>
          </a:prstGeom>
        </p:spPr>
        <p:txBody>
          <a:bodyPr wrap="square" lIns="66431" tIns="33216" rIns="66431" bIns="33216">
            <a:sp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 центральных очистных сооружений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8965" y="3202995"/>
            <a:ext cx="2054189" cy="1336673"/>
          </a:xfrm>
          <a:prstGeom prst="rect">
            <a:avLst/>
          </a:prstGeom>
        </p:spPr>
        <p:txBody>
          <a:bodyPr wrap="square" lIns="66431" tIns="33216" rIns="66431" bIns="33216">
            <a:spAutoFit/>
          </a:bodyPr>
          <a:lstStyle/>
          <a:p>
            <a:pPr algn="r">
              <a:lnSpc>
                <a:spcPct val="90000"/>
              </a:lnSpc>
              <a:tabLst>
                <a:tab pos="0" algn="l"/>
              </a:tabLs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ИНВЕСТИЦИЙ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12,8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млрд.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рублей</a:t>
            </a:r>
          </a:p>
          <a:p>
            <a:pPr algn="r">
              <a:lnSpc>
                <a:spcPct val="90000"/>
              </a:lnSpc>
              <a:tabLst>
                <a:tab pos="0" algn="l"/>
              </a:tabLs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12399" y="3152976"/>
            <a:ext cx="1954082" cy="1493625"/>
          </a:xfrm>
          <a:prstGeom prst="rect">
            <a:avLst/>
          </a:prstGeom>
        </p:spPr>
        <p:txBody>
          <a:bodyPr wrap="square" lIns="66431" tIns="33216" rIns="66431" bIns="33216">
            <a:spAutoFit/>
          </a:bodyPr>
          <a:lstStyle/>
          <a:p>
            <a:pPr algn="r">
              <a:lnSpc>
                <a:spcPct val="90000"/>
              </a:lnSpc>
              <a:tabLst>
                <a:tab pos="0" algn="l"/>
              </a:tabLst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ИНВЕСТИЦИЙ </a:t>
            </a:r>
            <a:endParaRPr lang="ru-RU" sz="1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5,8 </a:t>
            </a:r>
            <a:r>
              <a:rPr lang="ru-RU" dirty="0"/>
              <a:t> </a:t>
            </a: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млрд.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рублей</a:t>
            </a:r>
          </a:p>
          <a:p>
            <a:pPr algn="r">
              <a:lnSpc>
                <a:spcPct val="90000"/>
              </a:lnSpc>
              <a:tabLst>
                <a:tab pos="0" algn="l"/>
              </a:tabLst>
            </a:pP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tabLst>
                <a:tab pos="0" algn="l"/>
              </a:tabLs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tabLst>
                <a:tab pos="0" algn="l"/>
              </a:tabLs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tabLst>
                <a:tab pos="0" algn="l"/>
              </a:tabLst>
            </a:pPr>
            <a:endParaRPr lang="ru-RU" sz="1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3" descr="C:\Users\VoevodkinaAV\Downloads\budg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5" y="3490883"/>
            <a:ext cx="573123" cy="522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45" y="4137962"/>
            <a:ext cx="1918228" cy="935361"/>
          </a:xfrm>
          <a:prstGeom prst="roundRect">
            <a:avLst>
              <a:gd name="adj" fmla="val 44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VoevodkinaAV\Downloads\budg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45" y="3502849"/>
            <a:ext cx="573123" cy="510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Овал 80"/>
          <p:cNvSpPr/>
          <p:nvPr/>
        </p:nvSpPr>
        <p:spPr>
          <a:xfrm>
            <a:off x="4026027" y="2334816"/>
            <a:ext cx="972000" cy="1034801"/>
          </a:xfrm>
          <a:prstGeom prst="ellipse">
            <a:avLst/>
          </a:prstGeo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 flipV="1">
            <a:off x="4963787" y="1301438"/>
            <a:ext cx="1082688" cy="320102"/>
            <a:chOff x="6939971" y="1806319"/>
            <a:chExt cx="1596433" cy="167455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6939971" y="1806319"/>
              <a:ext cx="516842" cy="167455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7461487" y="1973774"/>
              <a:ext cx="1074917" cy="0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60"/>
          <p:cNvGrpSpPr/>
          <p:nvPr/>
        </p:nvGrpSpPr>
        <p:grpSpPr>
          <a:xfrm>
            <a:off x="2992338" y="1621539"/>
            <a:ext cx="527458" cy="226498"/>
            <a:chOff x="2504364" y="2488363"/>
            <a:chExt cx="2153416" cy="505593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H="1" flipV="1">
              <a:off x="3454617" y="2488370"/>
              <a:ext cx="1203163" cy="505586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2504364" y="2488363"/>
              <a:ext cx="950245" cy="0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3009129" y="2906972"/>
            <a:ext cx="280780" cy="74270"/>
            <a:chOff x="2784888" y="2488363"/>
            <a:chExt cx="1296183" cy="279231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3454624" y="2488369"/>
              <a:ext cx="626447" cy="279225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2784888" y="2488363"/>
              <a:ext cx="669726" cy="1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 flipV="1">
            <a:off x="2992339" y="3928274"/>
            <a:ext cx="1028606" cy="182684"/>
            <a:chOff x="2648568" y="2488361"/>
            <a:chExt cx="1298796" cy="408542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3454609" y="2488361"/>
              <a:ext cx="492755" cy="408542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2648568" y="2488361"/>
              <a:ext cx="806041" cy="2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 flipH="1">
            <a:off x="5657500" y="3098804"/>
            <a:ext cx="453746" cy="544264"/>
            <a:chOff x="3751238" y="1169443"/>
            <a:chExt cx="268568" cy="31635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H="1">
              <a:off x="3878069" y="1169443"/>
              <a:ext cx="141737" cy="316352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3751238" y="1485795"/>
              <a:ext cx="114839" cy="0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/>
          <p:nvPr/>
        </p:nvGrpSpPr>
        <p:grpSpPr>
          <a:xfrm>
            <a:off x="5860721" y="2213212"/>
            <a:ext cx="223598" cy="207389"/>
            <a:chOff x="7094928" y="1973772"/>
            <a:chExt cx="746792" cy="203125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flipH="1">
              <a:off x="7094928" y="1973774"/>
              <a:ext cx="157992" cy="203123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>
              <a:off x="7252917" y="1973772"/>
              <a:ext cx="588803" cy="0"/>
            </a:xfrm>
            <a:prstGeom prst="line">
              <a:avLst/>
            </a:prstGeom>
            <a:ln>
              <a:solidFill>
                <a:srgbClr val="24407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円/楕円 7"/>
          <p:cNvSpPr/>
          <p:nvPr/>
        </p:nvSpPr>
        <p:spPr>
          <a:xfrm>
            <a:off x="4928843" y="2877241"/>
            <a:ext cx="891000" cy="891000"/>
          </a:xfrm>
          <a:prstGeom prst="ellipse">
            <a:avLst/>
          </a:prstGeom>
          <a:solidFill>
            <a:srgbClr val="2B6599"/>
          </a:solidFill>
          <a:ln w="114300" cmpd="thinThick">
            <a:solidFill>
              <a:srgbClr val="2B6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円/楕円 7"/>
          <p:cNvSpPr/>
          <p:nvPr/>
        </p:nvSpPr>
        <p:spPr>
          <a:xfrm>
            <a:off x="4921143" y="1883794"/>
            <a:ext cx="891000" cy="891000"/>
          </a:xfrm>
          <a:prstGeom prst="ellipse">
            <a:avLst/>
          </a:prstGeom>
          <a:solidFill>
            <a:srgbClr val="2B6599"/>
          </a:solidFill>
          <a:ln w="114300" cmpd="thinThick">
            <a:solidFill>
              <a:srgbClr val="2B6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円/楕円 7"/>
          <p:cNvSpPr/>
          <p:nvPr/>
        </p:nvSpPr>
        <p:spPr>
          <a:xfrm>
            <a:off x="3208835" y="1885113"/>
            <a:ext cx="891000" cy="891000"/>
          </a:xfrm>
          <a:prstGeom prst="ellipse">
            <a:avLst/>
          </a:prstGeom>
          <a:solidFill>
            <a:srgbClr val="2B6599"/>
          </a:solidFill>
          <a:ln w="114300" cmpd="thinThick">
            <a:solidFill>
              <a:srgbClr val="2B6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円/楕円 7"/>
          <p:cNvSpPr/>
          <p:nvPr/>
        </p:nvSpPr>
        <p:spPr>
          <a:xfrm>
            <a:off x="4065530" y="1391418"/>
            <a:ext cx="891000" cy="891000"/>
          </a:xfrm>
          <a:prstGeom prst="ellipse">
            <a:avLst/>
          </a:prstGeom>
          <a:solidFill>
            <a:srgbClr val="2B6599"/>
          </a:solidFill>
          <a:ln w="114300" cmpd="thinThick">
            <a:solidFill>
              <a:srgbClr val="2B6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円/楕円 7"/>
          <p:cNvSpPr/>
          <p:nvPr/>
        </p:nvSpPr>
        <p:spPr>
          <a:xfrm>
            <a:off x="3203685" y="2877241"/>
            <a:ext cx="891000" cy="891000"/>
          </a:xfrm>
          <a:prstGeom prst="ellipse">
            <a:avLst/>
          </a:prstGeom>
          <a:solidFill>
            <a:srgbClr val="2B6599"/>
          </a:solidFill>
          <a:ln w="114300" cmpd="thinThick">
            <a:solidFill>
              <a:srgbClr val="2B6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円/楕円 7"/>
          <p:cNvSpPr/>
          <p:nvPr/>
        </p:nvSpPr>
        <p:spPr>
          <a:xfrm>
            <a:off x="4065530" y="3370936"/>
            <a:ext cx="891000" cy="891000"/>
          </a:xfrm>
          <a:prstGeom prst="ellipse">
            <a:avLst/>
          </a:prstGeom>
          <a:solidFill>
            <a:srgbClr val="2B6599"/>
          </a:solidFill>
          <a:ln w="114300" cmpd="thinThick">
            <a:solidFill>
              <a:srgbClr val="2B6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34" y="2146038"/>
            <a:ext cx="377557" cy="377557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67" y="3046870"/>
            <a:ext cx="560884" cy="5608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3138" y="3046870"/>
            <a:ext cx="540314" cy="540314"/>
          </a:xfrm>
          <a:custGeom>
            <a:avLst/>
            <a:gdLst>
              <a:gd name="connsiteX0" fmla="*/ 0 w 2512541"/>
              <a:gd name="connsiteY0" fmla="*/ 0 h 2512541"/>
              <a:gd name="connsiteX1" fmla="*/ 799038 w 2512541"/>
              <a:gd name="connsiteY1" fmla="*/ 0 h 2512541"/>
              <a:gd name="connsiteX2" fmla="*/ 799038 w 2512541"/>
              <a:gd name="connsiteY2" fmla="*/ 353456 h 2512541"/>
              <a:gd name="connsiteX3" fmla="*/ 1641438 w 2512541"/>
              <a:gd name="connsiteY3" fmla="*/ 353456 h 2512541"/>
              <a:gd name="connsiteX4" fmla="*/ 1641438 w 2512541"/>
              <a:gd name="connsiteY4" fmla="*/ 0 h 2512541"/>
              <a:gd name="connsiteX5" fmla="*/ 2512541 w 2512541"/>
              <a:gd name="connsiteY5" fmla="*/ 0 h 2512541"/>
              <a:gd name="connsiteX6" fmla="*/ 2512541 w 2512541"/>
              <a:gd name="connsiteY6" fmla="*/ 2512541 h 2512541"/>
              <a:gd name="connsiteX7" fmla="*/ 0 w 2512541"/>
              <a:gd name="connsiteY7" fmla="*/ 2512541 h 251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2541" h="2512541">
                <a:moveTo>
                  <a:pt x="0" y="0"/>
                </a:moveTo>
                <a:lnTo>
                  <a:pt x="799038" y="0"/>
                </a:lnTo>
                <a:lnTo>
                  <a:pt x="799038" y="353456"/>
                </a:lnTo>
                <a:lnTo>
                  <a:pt x="1641438" y="353456"/>
                </a:lnTo>
                <a:lnTo>
                  <a:pt x="1641438" y="0"/>
                </a:lnTo>
                <a:lnTo>
                  <a:pt x="2512541" y="0"/>
                </a:lnTo>
                <a:lnTo>
                  <a:pt x="2512541" y="2512541"/>
                </a:lnTo>
                <a:lnTo>
                  <a:pt x="0" y="2512541"/>
                </a:lnTo>
                <a:close/>
              </a:path>
            </a:pathLst>
          </a:custGeom>
        </p:spPr>
      </p:pic>
      <p:sp>
        <p:nvSpPr>
          <p:cNvPr id="50" name="Прямоугольник 49"/>
          <p:cNvSpPr/>
          <p:nvPr/>
        </p:nvSpPr>
        <p:spPr>
          <a:xfrm>
            <a:off x="187725" y="1409458"/>
            <a:ext cx="2758654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Снижение коэффициентов </a:t>
            </a:r>
          </a:p>
          <a:p>
            <a:pPr algn="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при расчете ЕНВД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084318" y="926876"/>
            <a:ext cx="237911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Отсрочка по арендным платежам земельных участков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300787" y="2107324"/>
            <a:ext cx="2655749" cy="1292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051994" y="1982022"/>
            <a:ext cx="2904542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Освобождение от уплаты арендных платежей за пользование муниципальным имуществом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559" y="2676970"/>
            <a:ext cx="2906643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Отсрочка по уплате арендных платежей  муниципального имущества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084319" y="3399759"/>
            <a:ext cx="2727628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Отсрочка по платежам за выкуп муниципального имущества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68194" y="4019616"/>
            <a:ext cx="2332451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Льгота по налогу на имущество для ИП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23" y="3567597"/>
            <a:ext cx="472156" cy="47215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47" y="1580105"/>
            <a:ext cx="510389" cy="510389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5122478" y="2039324"/>
            <a:ext cx="557173" cy="557173"/>
            <a:chOff x="6829970" y="2719098"/>
            <a:chExt cx="742897" cy="742897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970" y="2719098"/>
              <a:ext cx="742897" cy="742897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7317801" y="2829898"/>
              <a:ext cx="77288" cy="118800"/>
            </a:xfrm>
            <a:prstGeom prst="ellipse">
              <a:avLst/>
            </a:prstGeom>
            <a:solidFill>
              <a:srgbClr val="EDB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9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487826" y="147328"/>
            <a:ext cx="8054158" cy="2874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МЕРЫ ПОДДЕРЖКИ НА МУНИЦИПАЛЬНОМ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28352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/>
      <p:bldP spid="40" grpId="0" animBg="1"/>
      <p:bldP spid="59" grpId="0"/>
      <p:bldP spid="48" grpId="0"/>
      <p:bldP spid="7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503629"/>
              </p:ext>
            </p:extLst>
          </p:nvPr>
        </p:nvGraphicFramePr>
        <p:xfrm>
          <a:off x="-18255" y="930768"/>
          <a:ext cx="4572000" cy="164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84E7D44-236D-4ED5-A4B3-1758DCFF6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556043"/>
              </p:ext>
            </p:extLst>
          </p:nvPr>
        </p:nvGraphicFramePr>
        <p:xfrm>
          <a:off x="40305" y="-709696"/>
          <a:ext cx="4518641" cy="378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84E7D44-236D-4ED5-A4B3-1758DCFF6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659050"/>
              </p:ext>
            </p:extLst>
          </p:nvPr>
        </p:nvGraphicFramePr>
        <p:xfrm>
          <a:off x="195499" y="1268560"/>
          <a:ext cx="439774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729" y="110712"/>
            <a:ext cx="4426271" cy="71955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900" b="1" dirty="0">
                <a:solidFill>
                  <a:srgbClr val="002060"/>
                </a:solidFill>
              </a:rPr>
              <a:t>Инвестиции в основной капитал за счет всех источников финансирования, </a:t>
            </a:r>
          </a:p>
          <a:p>
            <a:pPr algn="ctr">
              <a:lnSpc>
                <a:spcPct val="70000"/>
              </a:lnSpc>
            </a:pPr>
            <a:r>
              <a:rPr lang="ru-RU" sz="1900" b="1" dirty="0">
                <a:solidFill>
                  <a:srgbClr val="002060"/>
                </a:solidFill>
              </a:rPr>
              <a:t>млрд. рублей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19010"/>
            <a:ext cx="0" cy="51435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D0B7C5D-DED1-4853-9885-3A5CF043471F}"/>
              </a:ext>
            </a:extLst>
          </p:cNvPr>
          <p:cNvSpPr txBox="1"/>
          <p:nvPr/>
        </p:nvSpPr>
        <p:spPr>
          <a:xfrm>
            <a:off x="145729" y="1462697"/>
            <a:ext cx="914400" cy="33855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ru-RU" sz="1600" b="1" dirty="0"/>
              <a:t>117,2%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B1968A-1BB4-412D-9363-35A1313AD9B0}"/>
              </a:ext>
            </a:extLst>
          </p:cNvPr>
          <p:cNvSpPr txBox="1"/>
          <p:nvPr/>
        </p:nvSpPr>
        <p:spPr>
          <a:xfrm>
            <a:off x="486177" y="1995387"/>
            <a:ext cx="914400" cy="33855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ru-RU" sz="1600" b="1" dirty="0"/>
              <a:t>105,5%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AC3408B7-CAB1-446B-90A2-7B259BFE2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348353"/>
              </p:ext>
            </p:extLst>
          </p:nvPr>
        </p:nvGraphicFramePr>
        <p:xfrm>
          <a:off x="-5227" y="2732594"/>
          <a:ext cx="4495443" cy="218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C8EEF06-0D04-47C3-8889-246D9F305D3D}"/>
              </a:ext>
            </a:extLst>
          </p:cNvPr>
          <p:cNvSpPr txBox="1"/>
          <p:nvPr/>
        </p:nvSpPr>
        <p:spPr>
          <a:xfrm>
            <a:off x="222266" y="4659065"/>
            <a:ext cx="4273195" cy="338554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ru-RU" sz="1600" b="1" dirty="0"/>
              <a:t> 2019      2020      2021       2022       2023      2024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AC3408B7-CAB1-446B-90A2-7B259BFE2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009721"/>
              </p:ext>
            </p:extLst>
          </p:nvPr>
        </p:nvGraphicFramePr>
        <p:xfrm>
          <a:off x="76992" y="2295908"/>
          <a:ext cx="4572000" cy="266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AC3408B7-CAB1-446B-90A2-7B259BFE2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151210"/>
              </p:ext>
            </p:extLst>
          </p:nvPr>
        </p:nvGraphicFramePr>
        <p:xfrm>
          <a:off x="4662289" y="2126880"/>
          <a:ext cx="4481711" cy="294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705536" y="110712"/>
            <a:ext cx="4064317" cy="56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>
                <a:solidFill>
                  <a:srgbClr val="002060"/>
                </a:solidFill>
              </a:rPr>
              <a:t>Промышленное </a:t>
            </a:r>
          </a:p>
          <a:p>
            <a:pPr algn="ctr">
              <a:lnSpc>
                <a:spcPct val="80000"/>
              </a:lnSpc>
            </a:pPr>
            <a:r>
              <a:rPr lang="ru-RU" sz="1900" b="1" dirty="0">
                <a:solidFill>
                  <a:srgbClr val="002060"/>
                </a:solidFill>
              </a:rPr>
              <a:t>производство, млрд. рублей</a:t>
            </a: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C84E7D44-236D-4ED5-A4B3-1758DCFF6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365414"/>
              </p:ext>
            </p:extLst>
          </p:nvPr>
        </p:nvGraphicFramePr>
        <p:xfrm>
          <a:off x="4523144" y="1223251"/>
          <a:ext cx="4639560" cy="203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TextBox 1"/>
          <p:cNvSpPr txBox="1"/>
          <p:nvPr/>
        </p:nvSpPr>
        <p:spPr>
          <a:xfrm>
            <a:off x="6982797" y="898703"/>
            <a:ext cx="1980225" cy="5639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Индекс промышленного </a:t>
            </a:r>
          </a:p>
          <a:p>
            <a:pPr algn="ctr"/>
            <a:r>
              <a:rPr lang="ru-RU" sz="1400" b="1" dirty="0"/>
              <a:t>производства</a:t>
            </a:r>
          </a:p>
        </p:txBody>
      </p:sp>
      <p:pic>
        <p:nvPicPr>
          <p:cNvPr id="33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3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136235"/>
            <a:ext cx="8096625" cy="386490"/>
          </a:xfrm>
          <a:prstGeom prst="rect">
            <a:avLst/>
          </a:prstGeom>
        </p:spPr>
        <p:txBody>
          <a:bodyPr wrap="square" lIns="77953" tIns="38976" rIns="77953" bIns="3897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ИНТЕРАКТИВНАЯ ИНВЕСТИЦИОННАЯ КАРТА  </a:t>
            </a:r>
          </a:p>
        </p:txBody>
      </p:sp>
      <p:sp>
        <p:nvSpPr>
          <p:cNvPr id="45" name="object 4"/>
          <p:cNvSpPr txBox="1"/>
          <p:nvPr/>
        </p:nvSpPr>
        <p:spPr>
          <a:xfrm>
            <a:off x="1246338" y="2156824"/>
            <a:ext cx="262076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50000"/>
              </a:lnSpc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76" y="2564606"/>
            <a:ext cx="157493" cy="30954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3151" y="1721644"/>
            <a:ext cx="157493" cy="30954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16321" y="4156735"/>
            <a:ext cx="3863662" cy="878156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marL="9227" algn="ctr"/>
            <a:r>
              <a:rPr lang="ru-RU" sz="17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71" y="4232328"/>
            <a:ext cx="809513" cy="699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913047" y="4451542"/>
            <a:ext cx="2120319" cy="355712"/>
          </a:xfrm>
          <a:prstGeom prst="rect">
            <a:avLst/>
          </a:prstGeom>
          <a:noFill/>
        </p:spPr>
        <p:txBody>
          <a:bodyPr wrap="square" lIns="77953" tIns="38976" rIns="77953" bIns="38976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слоёв на карте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53038" y="4253320"/>
            <a:ext cx="735087" cy="694266"/>
          </a:xfrm>
          <a:prstGeom prst="rect">
            <a:avLst/>
          </a:prstGeom>
          <a:noFill/>
        </p:spPr>
        <p:txBody>
          <a:bodyPr wrap="none" lIns="77953" tIns="38976" rIns="77953" bIns="38976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200" dirty="0"/>
              <a:t>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10645" y="2372728"/>
            <a:ext cx="2697216" cy="89694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проекты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резидентов АЗРФ 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10645" y="1508799"/>
            <a:ext cx="2697216" cy="701886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имущество </a:t>
            </a:r>
            <a:r>
              <a:rPr lang="ru-RU" sz="1800" dirty="0"/>
              <a:t>(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10643" y="774236"/>
            <a:ext cx="2663879" cy="552288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площадки </a:t>
            </a:r>
            <a:r>
              <a:rPr lang="ru-RU" sz="1800" dirty="0"/>
              <a:t>(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4271" y="4156735"/>
            <a:ext cx="4564625" cy="878156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земельных участков, объектов и предложений для реализации инвестиционных проектов</a:t>
            </a:r>
            <a:r>
              <a:rPr lang="ru-RU" sz="1800" dirty="0"/>
              <a:t>(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10644" y="3440218"/>
            <a:ext cx="2697218" cy="657081"/>
          </a:xfrm>
          <a:prstGeom prst="roundRect">
            <a:avLst>
              <a:gd name="adj" fmla="val 1875"/>
            </a:avLst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 w="158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ctr" rotWithShape="0">
              <a:schemeClr val="tx1">
                <a:lumMod val="95000"/>
                <a:lumOff val="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31" tIns="33216" rIns="66431" bIns="33216"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благоустройства  </a:t>
            </a:r>
            <a:r>
              <a:rPr lang="ru-RU" sz="1800" dirty="0"/>
              <a:t>(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" y="673912"/>
            <a:ext cx="6115240" cy="342338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597" y="145176"/>
            <a:ext cx="7560840" cy="386490"/>
          </a:xfrm>
          <a:prstGeom prst="rect">
            <a:avLst/>
          </a:prstGeom>
        </p:spPr>
        <p:txBody>
          <a:bodyPr wrap="square" lIns="77953" tIns="38976" rIns="77953" bIns="38976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РЕЗИДЕНТЫ АРКТИЧЕСКОЙ ЗОНЫ РОССИЙСКОЙ ФЕДЕРАЦИИ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b="5749"/>
          <a:stretch/>
        </p:blipFill>
        <p:spPr bwMode="auto">
          <a:xfrm>
            <a:off x="109964" y="4116041"/>
            <a:ext cx="1804562" cy="91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09964" y="727263"/>
            <a:ext cx="4786107" cy="1486561"/>
            <a:chOff x="57780" y="868947"/>
            <a:chExt cx="4628636" cy="1982081"/>
          </a:xfrm>
          <a:pattFill prst="dkDn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7780" y="868947"/>
              <a:ext cx="4628636" cy="1982081"/>
            </a:xfrm>
            <a:prstGeom prst="roundRect">
              <a:avLst>
                <a:gd name="adj" fmla="val 2558"/>
              </a:avLst>
            </a:prstGeom>
            <a:grpFill/>
            <a:ln w="15875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marL="9227"/>
              <a:endParaRPr lang="ru-RU" sz="14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075" name="Picture 3" descr="C:\Users\VoevodkinaAV\Downloads\docume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170" y="1404355"/>
              <a:ext cx="585994" cy="764573"/>
            </a:xfrm>
            <a:prstGeom prst="rect">
              <a:avLst/>
            </a:prstGeom>
            <a:grp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996541" y="1134224"/>
              <a:ext cx="3569256" cy="14758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43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ru-RU" sz="2800" b="1" dirty="0">
                  <a:solidFill>
                    <a:srgbClr val="002060"/>
                  </a:solidFill>
                </a:rPr>
                <a:t>резидента </a:t>
              </a:r>
            </a:p>
            <a:p>
              <a:pPr algn="ctr">
                <a:lnSpc>
                  <a:spcPct val="90000"/>
                </a:lnSpc>
              </a:pPr>
              <a:r>
                <a:rPr lang="ru-RU" sz="2800" b="1" dirty="0">
                  <a:solidFill>
                    <a:srgbClr val="002060"/>
                  </a:solidFill>
                </a:rPr>
                <a:t>Арктической зоны РФ</a:t>
              </a:r>
              <a:endParaRPr lang="ru-RU" sz="1600" b="1" dirty="0">
                <a:solidFill>
                  <a:srgbClr val="002060"/>
                </a:solidFill>
              </a:endParaRPr>
            </a:p>
            <a:p>
              <a:pPr>
                <a:lnSpc>
                  <a:spcPct val="50000"/>
                </a:lnSpc>
              </a:pP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9963" y="2321873"/>
            <a:ext cx="4786107" cy="1751010"/>
            <a:chOff x="-17964" y="2834920"/>
            <a:chExt cx="4431262" cy="2527231"/>
          </a:xfr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7964" y="2834920"/>
              <a:ext cx="4431262" cy="2527231"/>
            </a:xfrm>
            <a:prstGeom prst="roundRect">
              <a:avLst>
                <a:gd name="adj" fmla="val 1875"/>
              </a:avLst>
            </a:prstGeom>
            <a:grpFill/>
            <a:ln w="15875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ctr" rotWithShape="0">
                <a:schemeClr val="tx1">
                  <a:lumMod val="95000"/>
                  <a:lumOff val="5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marL="9227"/>
              <a:endParaRPr lang="ru-RU" sz="14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80768" y="3054561"/>
              <a:ext cx="3445177" cy="14125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600" b="1" dirty="0">
                  <a:solidFill>
                    <a:schemeClr val="accent6">
                      <a:lumMod val="75000"/>
                    </a:schemeClr>
                  </a:solidFill>
                </a:rPr>
                <a:t>23,9</a:t>
              </a:r>
              <a:r>
                <a:rPr lang="ru-RU" sz="2800" b="1" dirty="0">
                  <a:solidFill>
                    <a:srgbClr val="002060"/>
                  </a:solidFill>
                </a:rPr>
                <a:t> млрд. рублей </a:t>
              </a:r>
            </a:p>
            <a:p>
              <a:pPr algn="ctr">
                <a:lnSpc>
                  <a:spcPct val="90000"/>
                </a:lnSpc>
              </a:pPr>
              <a:r>
                <a:rPr lang="ru-RU" sz="2800" b="1" dirty="0">
                  <a:solidFill>
                    <a:srgbClr val="002060"/>
                  </a:solidFill>
                </a:rPr>
                <a:t>объем инвестиций</a:t>
              </a:r>
            </a:p>
          </p:txBody>
        </p:sp>
      </p:grpSp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/>
          <a:stretch/>
        </p:blipFill>
        <p:spPr bwMode="auto">
          <a:xfrm>
            <a:off x="3125998" y="4145966"/>
            <a:ext cx="1675724" cy="95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5032247" y="728397"/>
            <a:ext cx="3932674" cy="4280606"/>
            <a:chOff x="5025620" y="964703"/>
            <a:chExt cx="3988240" cy="4635091"/>
          </a:xfr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025620" y="964703"/>
              <a:ext cx="3988240" cy="4635091"/>
            </a:xfrm>
            <a:prstGeom prst="roundRect">
              <a:avLst>
                <a:gd name="adj" fmla="val 1286"/>
              </a:avLst>
            </a:prstGeom>
            <a:grpFill/>
            <a:ln w="15875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marL="9227"/>
              <a:endParaRPr lang="ru-RU" sz="1400" b="1" spc="72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207152" y="1033506"/>
              <a:ext cx="3782973" cy="5265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600" b="1" u="sng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Меры поддержки резидентов </a:t>
              </a:r>
            </a:p>
            <a:p>
              <a:pPr algn="ctr">
                <a:lnSpc>
                  <a:spcPct val="80000"/>
                </a:lnSpc>
              </a:pPr>
              <a:r>
                <a:rPr lang="ru-RU" sz="1600" b="1" u="sng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Арктической зоны 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135549" y="1479611"/>
              <a:ext cx="3782367" cy="577394"/>
              <a:chOff x="4908900" y="1515123"/>
              <a:chExt cx="4002761" cy="577394"/>
            </a:xfrm>
            <a:grpFill/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5585743" y="1515123"/>
                <a:ext cx="3325918" cy="57739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1600" b="1" dirty="0">
                    <a:solidFill>
                      <a:srgbClr val="002060"/>
                    </a:solidFill>
                  </a:rPr>
                  <a:t>Налог на </a:t>
                </a:r>
                <a:r>
                  <a:rPr lang="ru-RU" sz="1800" b="1" dirty="0">
                    <a:solidFill>
                      <a:schemeClr val="accent6">
                        <a:lumMod val="75000"/>
                      </a:schemeClr>
                    </a:solidFill>
                  </a:rPr>
                  <a:t>прибыль 5%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1200" b="1" dirty="0">
                    <a:solidFill>
                      <a:srgbClr val="002060"/>
                    </a:solidFill>
                  </a:rPr>
                  <a:t>(течении 5 налоговых периодов)</a:t>
                </a:r>
                <a:r>
                  <a:rPr lang="ru-RU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</a:p>
            </p:txBody>
          </p:sp>
          <p:pic>
            <p:nvPicPr>
              <p:cNvPr id="3082" name="Picture 10" descr="C:\Users\VoevodkinaAV\Downloads\complianc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900" y="1515123"/>
                <a:ext cx="661993" cy="554074"/>
              </a:xfrm>
              <a:prstGeom prst="rect">
                <a:avLst/>
              </a:prstGeom>
              <a:grp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5914928" y="4882708"/>
              <a:ext cx="2999018" cy="54752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rgbClr val="002060"/>
                  </a:solidFill>
                </a:rPr>
                <a:t>Предоставление земельных участков 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без торгов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839841" y="2156170"/>
              <a:ext cx="3013357" cy="60725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600" b="1" dirty="0">
                  <a:solidFill>
                    <a:srgbClr val="002060"/>
                  </a:solidFill>
                </a:rPr>
                <a:t>Налог на </a:t>
              </a:r>
              <a:r>
                <a:rPr lang="ru-RU" sz="1800" b="1" dirty="0">
                  <a:solidFill>
                    <a:schemeClr val="accent6">
                      <a:lumMod val="75000"/>
                    </a:schemeClr>
                  </a:solidFill>
                </a:rPr>
                <a:t>имущество 0,1 % </a:t>
              </a:r>
            </a:p>
            <a:p>
              <a:pPr>
                <a:lnSpc>
                  <a:spcPct val="90000"/>
                </a:lnSpc>
              </a:pPr>
              <a:r>
                <a:rPr lang="ru-RU" sz="1200" b="1" dirty="0">
                  <a:solidFill>
                    <a:srgbClr val="002060"/>
                  </a:solidFill>
                </a:rPr>
                <a:t>(течении 5 налоговых </a:t>
              </a:r>
              <a:r>
                <a:rPr lang="ru-RU" sz="1400" b="1" dirty="0">
                  <a:solidFill>
                    <a:srgbClr val="002060"/>
                  </a:solidFill>
                </a:rPr>
                <a:t>периодов)</a:t>
              </a:r>
              <a:r>
                <a:rPr lang="ru-RU" sz="1600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</a:p>
          </p:txBody>
        </p:sp>
      </p:grpSp>
      <p:pic>
        <p:nvPicPr>
          <p:cNvPr id="34" name="Picture 11" descr="C:\Users\VoevodkinaAV\Downloads\piggy-ban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1" y="2404900"/>
            <a:ext cx="802849" cy="6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2" y="3278981"/>
            <a:ext cx="729865" cy="576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 38"/>
          <p:cNvSpPr/>
          <p:nvPr/>
        </p:nvSpPr>
        <p:spPr>
          <a:xfrm>
            <a:off x="1011602" y="3409308"/>
            <a:ext cx="3884468" cy="577311"/>
          </a:xfrm>
          <a:prstGeom prst="rect">
            <a:avLst/>
          </a:prstGeom>
        </p:spPr>
        <p:txBody>
          <a:bodyPr wrap="square" lIns="77953" tIns="38976" rIns="77953" bIns="38976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1 412  </a:t>
            </a:r>
            <a:r>
              <a:rPr lang="ru-RU" sz="2800" b="1" dirty="0">
                <a:solidFill>
                  <a:srgbClr val="002060"/>
                </a:solidFill>
              </a:rPr>
              <a:t>рабочих мест</a:t>
            </a:r>
          </a:p>
        </p:txBody>
      </p:sp>
      <p:pic>
        <p:nvPicPr>
          <p:cNvPr id="40" name="Picture 8" descr="C:\Users\VoevodkinaAV\Downloads\note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9256" y="4417782"/>
            <a:ext cx="616827" cy="4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981488" y="3751170"/>
            <a:ext cx="2825011" cy="521912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77953" tIns="38976" rIns="77953" bIns="38976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002060"/>
                </a:solidFill>
              </a:rPr>
              <a:t>Льгота в размере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80 %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суммы уплаты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земельного налога</a:t>
            </a:r>
          </a:p>
        </p:txBody>
      </p:sp>
      <p:pic>
        <p:nvPicPr>
          <p:cNvPr id="42" name="Picture 9" descr="C:\Users\VoevodkinaAV\Downloads\writ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16" y="3779764"/>
            <a:ext cx="616826" cy="4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VoevodkinaAV\Downloads\contrac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11" y="2544457"/>
            <a:ext cx="616826" cy="4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5835125" y="2416978"/>
            <a:ext cx="2905045" cy="729661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77953" tIns="38976" rIns="77953" bIns="38976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Ставка по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УСН </a:t>
            </a:r>
            <a:r>
              <a:rPr lang="ru-RU" sz="1400" b="1" dirty="0">
                <a:solidFill>
                  <a:srgbClr val="002060"/>
                </a:solidFill>
              </a:rPr>
              <a:t>"доходы"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1 %, 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УСН </a:t>
            </a:r>
            <a:r>
              <a:rPr lang="ru-RU" sz="1400" b="1" dirty="0">
                <a:solidFill>
                  <a:srgbClr val="002060"/>
                </a:solidFill>
              </a:rPr>
              <a:t>"доходы – расходы"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5 %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(в течении 5 налоговых периодов) </a:t>
            </a:r>
          </a:p>
        </p:txBody>
      </p:sp>
      <p:pic>
        <p:nvPicPr>
          <p:cNvPr id="45" name="Picture 7" descr="C:\Users\VoevodkinaAV\Downloads\document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25" y="1928386"/>
            <a:ext cx="616827" cy="4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VoevodkinaAV\Downloads\docu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94" y="3111601"/>
            <a:ext cx="605930" cy="4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5915159" y="3156861"/>
            <a:ext cx="2825011" cy="521912"/>
          </a:xfrm>
          <a:prstGeom prst="rect">
            <a:avLst/>
          </a:prstGeom>
          <a:pattFill prst="lt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77953" tIns="38976" rIns="77953" bIns="38976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002060"/>
                </a:solidFill>
              </a:rPr>
              <a:t>Страховые взносы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7,5 %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3,75% </a:t>
            </a:r>
            <a:r>
              <a:rPr lang="ru-RU" sz="1400" b="1" dirty="0">
                <a:solidFill>
                  <a:srgbClr val="002060"/>
                </a:solidFill>
              </a:rPr>
              <a:t>для МСП)</a:t>
            </a:r>
          </a:p>
        </p:txBody>
      </p:sp>
      <p:pic>
        <p:nvPicPr>
          <p:cNvPr id="33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1470"/>
            <a:ext cx="559015" cy="6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713</Words>
  <Application>Microsoft Office PowerPoint</Application>
  <PresentationFormat>On-screen Show (16:9)</PresentationFormat>
  <Paragraphs>151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Raykina Sasha</dc:creator>
  <cp:lastModifiedBy>Denis Lapin</cp:lastModifiedBy>
  <cp:revision>721</cp:revision>
  <cp:lastPrinted>2021-10-13T08:57:44Z</cp:lastPrinted>
  <dcterms:created xsi:type="dcterms:W3CDTF">2021-03-28T15:42:21Z</dcterms:created>
  <dcterms:modified xsi:type="dcterms:W3CDTF">2021-10-14T05:31:39Z</dcterms:modified>
</cp:coreProperties>
</file>