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56" r:id="rId2"/>
    <p:sldId id="277" r:id="rId3"/>
    <p:sldId id="318" r:id="rId4"/>
    <p:sldId id="279" r:id="rId5"/>
    <p:sldId id="326" r:id="rId6"/>
    <p:sldId id="325" r:id="rId7"/>
    <p:sldId id="274" r:id="rId8"/>
    <p:sldId id="332" r:id="rId9"/>
    <p:sldId id="319" r:id="rId10"/>
    <p:sldId id="295" r:id="rId11"/>
    <p:sldId id="327" r:id="rId12"/>
    <p:sldId id="335" r:id="rId13"/>
    <p:sldId id="328" r:id="rId14"/>
    <p:sldId id="331" r:id="rId15"/>
    <p:sldId id="329" r:id="rId16"/>
    <p:sldId id="330" r:id="rId17"/>
    <p:sldId id="324" r:id="rId18"/>
    <p:sldId id="297" r:id="rId19"/>
    <p:sldId id="323" r:id="rId20"/>
    <p:sldId id="322" r:id="rId2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pos="1912" userDrawn="1">
          <p15:clr>
            <a:srgbClr val="A4A3A4"/>
          </p15:clr>
        </p15:guide>
        <p15:guide id="5" orient="horz" pos="572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368" userDrawn="1">
          <p15:clr>
            <a:srgbClr val="A4A3A4"/>
          </p15:clr>
        </p15:guide>
        <p15:guide id="8" orient="horz" pos="2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4E79"/>
    <a:srgbClr val="2E75B6"/>
    <a:srgbClr val="959190"/>
    <a:srgbClr val="D5D3D1"/>
    <a:srgbClr val="EAEFF7"/>
    <a:srgbClr val="006A9F"/>
    <a:srgbClr val="3F3C62"/>
    <a:srgbClr val="DEC3A0"/>
    <a:srgbClr val="F1E0C2"/>
    <a:srgbClr val="3495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5" autoAdjust="0"/>
    <p:restoredTop sz="96408" autoAdjust="0"/>
  </p:normalViewPr>
  <p:slideViewPr>
    <p:cSldViewPr snapToGrid="0">
      <p:cViewPr varScale="1">
        <p:scale>
          <a:sx n="116" d="100"/>
          <a:sy n="116" d="100"/>
        </p:scale>
        <p:origin x="-378" y="-114"/>
      </p:cViewPr>
      <p:guideLst>
        <p:guide orient="horz" pos="482"/>
        <p:guide orient="horz" pos="572"/>
        <p:guide orient="horz" pos="368"/>
        <p:guide orient="horz" pos="255"/>
        <p:guide pos="415"/>
        <p:guide pos="19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160" b="1" i="0" u="none" strike="noStrike" kern="1200" spc="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160" b="1" i="0" u="none" strike="noStrike" kern="1200" baseline="0" dirty="0">
                <a:solidFill>
                  <a:srgbClr val="1F4E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Динамика регистрации  </a:t>
            </a:r>
          </a:p>
          <a:p>
            <a:pPr>
              <a:defRPr lang="ru-RU" sz="2160" b="1" i="0" u="none" strike="noStrike" kern="1200" spc="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160" b="1" i="0" u="none" strike="noStrike" kern="1200" baseline="0" dirty="0">
                <a:solidFill>
                  <a:srgbClr val="1F4E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резидентов АЗРФ</a:t>
            </a:r>
          </a:p>
        </c:rich>
      </c:tx>
      <c:layout>
        <c:manualLayout>
          <c:xMode val="edge"/>
          <c:yMode val="edge"/>
          <c:x val="0.27069381136341458"/>
          <c:y val="3.0966377728806199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5550050321514867E-2"/>
          <c:y val="0.35675172842718561"/>
          <c:w val="0.94336404593958323"/>
          <c:h val="0.4616464768382454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1F4E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noFill/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4 кв.2020</c:v>
                </c:pt>
                <c:pt idx="1">
                  <c:v>1 кв.2021</c:v>
                </c:pt>
                <c:pt idx="2">
                  <c:v>2 кв.2021</c:v>
                </c:pt>
                <c:pt idx="3">
                  <c:v>3 кв.2021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24</c:v>
                </c:pt>
                <c:pt idx="3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A5-4252-8A61-AF803BCF2719}"/>
            </c:ext>
          </c:extLst>
        </c:ser>
        <c:dLbls/>
        <c:marker val="1"/>
        <c:axId val="143560064"/>
        <c:axId val="143471360"/>
      </c:lineChart>
      <c:catAx>
        <c:axId val="1435600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3471360"/>
        <c:crosses val="autoZero"/>
        <c:auto val="1"/>
        <c:lblAlgn val="ctr"/>
        <c:lblOffset val="100"/>
      </c:catAx>
      <c:valAx>
        <c:axId val="143471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4356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0.31189</cdr:x>
      <cdr:y>0.50937</cdr:y>
    </cdr:from>
    <cdr:to>
      <cdr:x>0.38747</cdr:x>
      <cdr:y>0.67384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xmlns="" id="{B3F3517E-4EA1-4003-BCE1-90497A32AF66}"/>
            </a:ext>
          </a:extLst>
        </cdr:cNvPr>
        <cdr:cNvSpPr txBox="1"/>
      </cdr:nvSpPr>
      <cdr:spPr>
        <a:xfrm xmlns:a="http://schemas.openxmlformats.org/drawingml/2006/main">
          <a:off x="2074142" y="1239146"/>
          <a:ext cx="50262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rPr>
            <a:t>10</a:t>
          </a:r>
        </a:p>
      </cdr:txBody>
    </cdr:sp>
  </cdr:relSizeAnchor>
  <cdr:relSizeAnchor xmlns:cdr="http://schemas.openxmlformats.org/drawingml/2006/chartDrawing">
    <cdr:from>
      <cdr:x>0.11733</cdr:x>
      <cdr:y>0.61546</cdr:y>
    </cdr:from>
    <cdr:to>
      <cdr:x>0.23918</cdr:x>
      <cdr:y>0.77993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xmlns="" id="{7FEE1834-9A55-4012-A678-F6AF3CB1E979}"/>
            </a:ext>
          </a:extLst>
        </cdr:cNvPr>
        <cdr:cNvSpPr txBox="1"/>
      </cdr:nvSpPr>
      <cdr:spPr>
        <a:xfrm xmlns:a="http://schemas.openxmlformats.org/drawingml/2006/main">
          <a:off x="780260" y="1497231"/>
          <a:ext cx="81033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sz="2000" b="1" dirty="0">
            <a:solidFill>
              <a:srgbClr val="1F4E79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3FDA1-7861-46C3-9640-E46D0ACBE8AB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B8EB1-EB4D-497B-9464-10CB12469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45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B8EB1-EB4D-497B-9464-10CB12469A7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68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B8EB1-EB4D-497B-9464-10CB12469A7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0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B8EB1-EB4D-497B-9464-10CB12469A7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080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B8EB1-EB4D-497B-9464-10CB12469A7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360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B8EB1-EB4D-497B-9464-10CB12469A7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20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B8EB1-EB4D-497B-9464-10CB12469A7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386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B8EB1-EB4D-497B-9464-10CB12469A7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101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B8EB1-EB4D-497B-9464-10CB12469A7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60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022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77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26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195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58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64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745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99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66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065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AAA8-0D53-4408-8359-AE5D46246E3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5D18-C4CE-4247-A31A-C80DD674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194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EAAA8-0D53-4408-8359-AE5D46246E3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5D18-C4CE-4247-A31A-C80DD674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352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9104" y="2374085"/>
            <a:ext cx="6315342" cy="2892139"/>
          </a:xfrm>
        </p:spPr>
        <p:txBody>
          <a:bodyPr>
            <a:noAutofit/>
          </a:bodyPr>
          <a:lstStyle/>
          <a:p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инвестиционной деятельности на территориях муниципальных образований Архангельской области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EB5D769-E5A1-41D5-B112-7C07C65345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4225" y="1912949"/>
            <a:ext cx="3914428" cy="38946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D899022-177C-4A2C-BB1C-03EAD9EEA9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5165" y="1949879"/>
            <a:ext cx="3149537" cy="186175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68646" y="898084"/>
            <a:ext cx="109454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660364" y="394553"/>
            <a:ext cx="2264725" cy="451406"/>
            <a:chOff x="660364" y="394553"/>
            <a:chExt cx="2264725" cy="45140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364" y="404812"/>
              <a:ext cx="317333" cy="393493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977697" y="394553"/>
              <a:ext cx="1947392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30731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3265" y="745088"/>
            <a:ext cx="12192000" cy="596826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4599"/>
              </a:lnSpc>
              <a:spcBef>
                <a:spcPts val="100"/>
              </a:spcBef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</a:p>
        </p:txBody>
      </p:sp>
      <p:sp>
        <p:nvSpPr>
          <p:cNvPr id="26" name="object 5"/>
          <p:cNvSpPr txBox="1"/>
          <p:nvPr/>
        </p:nvSpPr>
        <p:spPr>
          <a:xfrm flipH="1">
            <a:off x="8970449" y="1932810"/>
            <a:ext cx="3399063" cy="11003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на инфраструктуру для </a:t>
            </a:r>
          </a:p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в Арктической зоне  с объемом инвестиций более    300 млн.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10 % от общего бюджета проекта на создание обеспечивающей инфраструктуры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8"/>
          <p:cNvSpPr txBox="1"/>
          <p:nvPr/>
        </p:nvSpPr>
        <p:spPr>
          <a:xfrm flipH="1">
            <a:off x="1208570" y="1187564"/>
            <a:ext cx="3589936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Льготное кредитование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9"/>
          <p:cNvSpPr txBox="1"/>
          <p:nvPr/>
        </p:nvSpPr>
        <p:spPr>
          <a:xfrm>
            <a:off x="9026414" y="3649634"/>
            <a:ext cx="2896006" cy="862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на инфраструктуру для новых инвестиционных проектов (НИП) с объемом инвестиций свыше 50 млн.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10"/>
          <p:cNvSpPr txBox="1"/>
          <p:nvPr/>
        </p:nvSpPr>
        <p:spPr>
          <a:xfrm>
            <a:off x="5101350" y="3158325"/>
            <a:ext cx="3366396" cy="12998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465">
              <a:lnSpc>
                <a:spcPct val="114599"/>
              </a:lnSpc>
              <a:spcBef>
                <a:spcPts val="1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для эк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портеров.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7465">
              <a:lnSpc>
                <a:spcPct val="114599"/>
              </a:lnSpc>
              <a:spcBef>
                <a:spcPts val="1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Корпоративная программа повышения конкурентоспособности (КППК) – компенсация ставки до 4,5 % годовых.  Покрытие до 80 % от суммы затрат на транспортировку продукции гражданского назначения</a:t>
            </a:r>
          </a:p>
        </p:txBody>
      </p:sp>
      <p:sp>
        <p:nvSpPr>
          <p:cNvPr id="113" name="object 7"/>
          <p:cNvSpPr txBox="1"/>
          <p:nvPr/>
        </p:nvSpPr>
        <p:spPr>
          <a:xfrm>
            <a:off x="5130121" y="1971877"/>
            <a:ext cx="3296661" cy="64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Корпорации МСП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займы, льготный лизинг.                Гарантийная поддержка</a:t>
            </a:r>
          </a:p>
        </p:txBody>
      </p:sp>
      <p:sp>
        <p:nvSpPr>
          <p:cNvPr id="114" name="object 9"/>
          <p:cNvSpPr txBox="1"/>
          <p:nvPr/>
        </p:nvSpPr>
        <p:spPr>
          <a:xfrm>
            <a:off x="888900" y="3242507"/>
            <a:ext cx="4128823" cy="662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 - займы от  5 млн.  </a:t>
            </a:r>
          </a:p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 2 млрд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Ставки 1-3 % в зависимости от программы и срока займа </a:t>
            </a: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>
          <a:xfrm>
            <a:off x="937264" y="2900129"/>
            <a:ext cx="309411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bject 24"/>
          <p:cNvSpPr/>
          <p:nvPr/>
        </p:nvSpPr>
        <p:spPr>
          <a:xfrm>
            <a:off x="8262819" y="1138261"/>
            <a:ext cx="387674" cy="484814"/>
          </a:xfrm>
          <a:custGeom>
            <a:avLst/>
            <a:gdLst/>
            <a:ahLst/>
            <a:cxnLst/>
            <a:rect l="l" t="t" r="r" b="b"/>
            <a:pathLst>
              <a:path w="512445" h="796925">
                <a:moveTo>
                  <a:pt x="207391" y="50711"/>
                </a:moveTo>
                <a:lnTo>
                  <a:pt x="211365" y="30973"/>
                </a:lnTo>
                <a:lnTo>
                  <a:pt x="222203" y="14854"/>
                </a:lnTo>
                <a:lnTo>
                  <a:pt x="238278" y="3985"/>
                </a:lnTo>
                <a:lnTo>
                  <a:pt x="257962" y="0"/>
                </a:lnTo>
                <a:lnTo>
                  <a:pt x="277646" y="3985"/>
                </a:lnTo>
                <a:lnTo>
                  <a:pt x="293720" y="14854"/>
                </a:lnTo>
                <a:lnTo>
                  <a:pt x="304559" y="30973"/>
                </a:lnTo>
                <a:lnTo>
                  <a:pt x="308533" y="50711"/>
                </a:lnTo>
              </a:path>
              <a:path w="512445" h="796925">
                <a:moveTo>
                  <a:pt x="391502" y="179908"/>
                </a:moveTo>
                <a:lnTo>
                  <a:pt x="124421" y="179908"/>
                </a:lnTo>
                <a:lnTo>
                  <a:pt x="124421" y="88328"/>
                </a:lnTo>
                <a:lnTo>
                  <a:pt x="391502" y="88328"/>
                </a:lnTo>
                <a:lnTo>
                  <a:pt x="391502" y="179908"/>
                </a:lnTo>
                <a:close/>
              </a:path>
              <a:path w="512445" h="796925">
                <a:moveTo>
                  <a:pt x="438797" y="117767"/>
                </a:moveTo>
                <a:lnTo>
                  <a:pt x="512203" y="117767"/>
                </a:lnTo>
                <a:lnTo>
                  <a:pt x="512203" y="796505"/>
                </a:lnTo>
                <a:lnTo>
                  <a:pt x="0" y="796505"/>
                </a:lnTo>
                <a:lnTo>
                  <a:pt x="0" y="117767"/>
                </a:lnTo>
                <a:lnTo>
                  <a:pt x="68021" y="117767"/>
                </a:lnTo>
              </a:path>
              <a:path w="512445" h="796925">
                <a:moveTo>
                  <a:pt x="145796" y="488035"/>
                </a:moveTo>
                <a:lnTo>
                  <a:pt x="217322" y="559752"/>
                </a:lnTo>
                <a:lnTo>
                  <a:pt x="391502" y="385102"/>
                </a:lnTo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4" name="Прямая соединительная линия 153"/>
          <p:cNvCxnSpPr/>
          <p:nvPr/>
        </p:nvCxnSpPr>
        <p:spPr>
          <a:xfrm flipV="1">
            <a:off x="9026414" y="3379747"/>
            <a:ext cx="2451433" cy="140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>
            <a:cxnSpLocks/>
          </p:cNvCxnSpPr>
          <p:nvPr/>
        </p:nvCxnSpPr>
        <p:spPr>
          <a:xfrm>
            <a:off x="5084144" y="2900129"/>
            <a:ext cx="287766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>
            <a:cxnSpLocks/>
          </p:cNvCxnSpPr>
          <p:nvPr/>
        </p:nvCxnSpPr>
        <p:spPr>
          <a:xfrm>
            <a:off x="921221" y="1695248"/>
            <a:ext cx="3126196" cy="768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5142208" y="1739776"/>
            <a:ext cx="2703835" cy="64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9026414" y="1751040"/>
            <a:ext cx="2247569" cy="236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>
            <a:cxnSpLocks/>
          </p:cNvCxnSpPr>
          <p:nvPr/>
        </p:nvCxnSpPr>
        <p:spPr>
          <a:xfrm flipV="1">
            <a:off x="4702589" y="1965964"/>
            <a:ext cx="1" cy="418610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>
            <a:cxnSpLocks/>
          </p:cNvCxnSpPr>
          <p:nvPr/>
        </p:nvCxnSpPr>
        <p:spPr>
          <a:xfrm flipH="1" flipV="1">
            <a:off x="8561518" y="1947250"/>
            <a:ext cx="1" cy="4267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80" t="53190" r="73497" b="35406"/>
          <a:stretch/>
        </p:blipFill>
        <p:spPr>
          <a:xfrm>
            <a:off x="4268154" y="1026391"/>
            <a:ext cx="815990" cy="815991"/>
          </a:xfrm>
          <a:prstGeom prst="rect">
            <a:avLst/>
          </a:prstGeom>
        </p:spPr>
      </p:pic>
      <p:pic>
        <p:nvPicPr>
          <p:cNvPr id="171" name="Рисунок 17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65464" r="72720" b="23132"/>
          <a:stretch/>
        </p:blipFill>
        <p:spPr>
          <a:xfrm>
            <a:off x="219579" y="1052982"/>
            <a:ext cx="748971" cy="74897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DDA9728-A94F-4BDE-BA6B-9331F1E42914}"/>
              </a:ext>
            </a:extLst>
          </p:cNvPr>
          <p:cNvSpPr txBox="1"/>
          <p:nvPr/>
        </p:nvSpPr>
        <p:spPr>
          <a:xfrm>
            <a:off x="2940536" y="230673"/>
            <a:ext cx="10048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инвестиционных проектов</a:t>
            </a:r>
          </a:p>
        </p:txBody>
      </p:sp>
      <p:sp>
        <p:nvSpPr>
          <p:cNvPr id="45" name="object 8">
            <a:extLst>
              <a:ext uri="{FF2B5EF4-FFF2-40B4-BE49-F238E27FC236}">
                <a16:creationId xmlns:a16="http://schemas.microsoft.com/office/drawing/2014/main" xmlns="" id="{CF2119A1-E1C7-4F1C-9691-DE8E118408AE}"/>
              </a:ext>
            </a:extLst>
          </p:cNvPr>
          <p:cNvSpPr txBox="1"/>
          <p:nvPr/>
        </p:nvSpPr>
        <p:spPr>
          <a:xfrm flipH="1">
            <a:off x="8973177" y="1178485"/>
            <a:ext cx="3643622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Инфраструктурная поддержка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8">
            <a:extLst>
              <a:ext uri="{FF2B5EF4-FFF2-40B4-BE49-F238E27FC236}">
                <a16:creationId xmlns:a16="http://schemas.microsoft.com/office/drawing/2014/main" xmlns="" id="{F1A0AC2C-1D15-43E4-8D13-41260C2D9C10}"/>
              </a:ext>
            </a:extLst>
          </p:cNvPr>
          <p:cNvSpPr txBox="1"/>
          <p:nvPr/>
        </p:nvSpPr>
        <p:spPr>
          <a:xfrm flipH="1">
            <a:off x="5189550" y="1197921"/>
            <a:ext cx="3371968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программы поддержки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9">
            <a:extLst>
              <a:ext uri="{FF2B5EF4-FFF2-40B4-BE49-F238E27FC236}">
                <a16:creationId xmlns:a16="http://schemas.microsoft.com/office/drawing/2014/main" xmlns="" id="{81A56F23-3548-402E-AABB-FFFA9C884243}"/>
              </a:ext>
            </a:extLst>
          </p:cNvPr>
          <p:cNvSpPr txBox="1"/>
          <p:nvPr/>
        </p:nvSpPr>
        <p:spPr>
          <a:xfrm>
            <a:off x="882360" y="1975488"/>
            <a:ext cx="3996792" cy="756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МКК «Развитие» - 12 программ поддержки. Займы до 5 млн.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Ставка от 3,35 - 6,75 %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7">
            <a:extLst>
              <a:ext uri="{FF2B5EF4-FFF2-40B4-BE49-F238E27FC236}">
                <a16:creationId xmlns:a16="http://schemas.microsoft.com/office/drawing/2014/main" xmlns="" id="{680AD461-510E-4F5A-AB6B-888F9EC9D120}"/>
              </a:ext>
            </a:extLst>
          </p:cNvPr>
          <p:cNvSpPr txBox="1"/>
          <p:nvPr/>
        </p:nvSpPr>
        <p:spPr>
          <a:xfrm>
            <a:off x="896575" y="4680353"/>
            <a:ext cx="3996792" cy="862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кредитования резидентов АЗ РФ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убсидирование процентной ставки в размере 1,5 ключевых ставок ЦБ,  но не более 9%. </a:t>
            </a:r>
          </a:p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не менее 2% годовых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C8F0155-8B3B-42B7-B2B1-C87BF716AB64}"/>
              </a:ext>
            </a:extLst>
          </p:cNvPr>
          <p:cNvCxnSpPr>
            <a:cxnSpLocks/>
          </p:cNvCxnSpPr>
          <p:nvPr/>
        </p:nvCxnSpPr>
        <p:spPr>
          <a:xfrm>
            <a:off x="810248" y="4371927"/>
            <a:ext cx="309411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F50587FD-18C7-4ED4-9B25-9CE0D7F1FA07}"/>
              </a:ext>
            </a:extLst>
          </p:cNvPr>
          <p:cNvCxnSpPr>
            <a:cxnSpLocks/>
          </p:cNvCxnSpPr>
          <p:nvPr/>
        </p:nvCxnSpPr>
        <p:spPr>
          <a:xfrm flipH="1">
            <a:off x="5101350" y="4748760"/>
            <a:ext cx="294771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bject 7">
            <a:extLst>
              <a:ext uri="{FF2B5EF4-FFF2-40B4-BE49-F238E27FC236}">
                <a16:creationId xmlns:a16="http://schemas.microsoft.com/office/drawing/2014/main" xmlns="" id="{54068F69-2143-4046-922A-B624811A9FAA}"/>
              </a:ext>
            </a:extLst>
          </p:cNvPr>
          <p:cNvSpPr txBox="1"/>
          <p:nvPr/>
        </p:nvSpPr>
        <p:spPr>
          <a:xfrm flipH="1">
            <a:off x="5118949" y="4977239"/>
            <a:ext cx="3337707" cy="64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Грантовые программы Фонда содействия инновациям на поддержку инновационных проектов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658813" y="225243"/>
            <a:ext cx="2264725" cy="451406"/>
            <a:chOff x="660364" y="394553"/>
            <a:chExt cx="2264725" cy="451406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364" y="404812"/>
              <a:ext cx="317333" cy="393493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977697" y="394553"/>
              <a:ext cx="1947392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54560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6261" y="1694643"/>
            <a:ext cx="462973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требования НИП</a:t>
            </a:r>
          </a:p>
          <a:p>
            <a:pPr indent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 </a:t>
            </a:r>
            <a:r>
              <a:rPr lang="en-US" sz="12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2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млн. </a:t>
            </a:r>
            <a:r>
              <a:rPr lang="ru-RU" sz="12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2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после 1 января 2021 года.</a:t>
            </a:r>
            <a:endParaRPr lang="en-US" sz="12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юридическое лицо</a:t>
            </a:r>
          </a:p>
          <a:p>
            <a:pPr indent="4572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Отрасли</a:t>
            </a:r>
          </a:p>
          <a:p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10102843" y="276704"/>
            <a:ext cx="173742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en-US" sz="20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№1704</a:t>
            </a:r>
          </a:p>
          <a:p>
            <a:r>
              <a:rPr lang="ru-RU" sz="20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en-US" sz="20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№1705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849262" y="321649"/>
            <a:ext cx="0" cy="531381"/>
          </a:xfrm>
          <a:prstGeom prst="line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254" y="1729684"/>
            <a:ext cx="933981" cy="1147308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121137" y="1167339"/>
            <a:ext cx="0" cy="212941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4"/>
          <p:cNvSpPr txBox="1"/>
          <p:nvPr/>
        </p:nvSpPr>
        <p:spPr>
          <a:xfrm>
            <a:off x="3022751" y="292894"/>
            <a:ext cx="634985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инвестиционный проект (НИП)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97726" y="1650361"/>
            <a:ext cx="4640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Bef>
                <a:spcPts val="600"/>
              </a:spcBef>
            </a:pPr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на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</a:t>
            </a:r>
          </a:p>
          <a:p>
            <a:pPr indent="4572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присоединение</a:t>
            </a:r>
          </a:p>
          <a:p>
            <a:pPr indent="4572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Инфраструктуру</a:t>
            </a:r>
          </a:p>
          <a:p>
            <a:pPr indent="4572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Инжиниринг</a:t>
            </a:r>
          </a:p>
        </p:txBody>
      </p:sp>
      <p:pic>
        <p:nvPicPr>
          <p:cNvPr id="1026" name="Picture 2" descr="http://cdn.onlinewebfonts.com/svg/img_4813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0236" y="1773195"/>
            <a:ext cx="1136647" cy="107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842795"/>
            <a:ext cx="12191999" cy="301520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4672" y="4182403"/>
            <a:ext cx="9197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ОБЪЕКТЫ ТРАНСПОРТНОЙ, ИНЖЕНЕРНОЙ, 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ЭНЕРГЕТИЧЕСКОЙ И КОММУНАЛЬНОЙ ИНФРАСТРУКТУРЫ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11147" y="5088945"/>
            <a:ext cx="1142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ОБЪЕКТЫ ИНФРАСТРУКТУРЫ ИНДУСТРИАЛЬНЫХ ПАРКОВ, </a:t>
            </a:r>
          </a:p>
          <a:p>
            <a:r>
              <a:rPr lang="ru-RU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ПРОМЫШЛЕННЫХ ТЕХНОПАРКОВ, ОСОБЫХ ЭКОНОМИЧЕСКИХ ЗОН, ТОСЭР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71195" y="5954278"/>
            <a:ext cx="1081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ОБЪЕКТЫ ИНФРАСТРУКТУРЫ ИННОВАЦИОННЫХ НАУЧНО-ТЕХНОЛОГИЧЕСКИХ ЦЕНТРОВ</a:t>
            </a:r>
          </a:p>
        </p:txBody>
      </p:sp>
      <p:sp>
        <p:nvSpPr>
          <p:cNvPr id="21" name="Овал 20"/>
          <p:cNvSpPr/>
          <p:nvPr/>
        </p:nvSpPr>
        <p:spPr>
          <a:xfrm>
            <a:off x="3384293" y="4246631"/>
            <a:ext cx="524600" cy="52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519008" y="4337028"/>
            <a:ext cx="36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I.</a:t>
            </a:r>
            <a:endParaRPr lang="ru-RU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822441" y="5161375"/>
            <a:ext cx="524600" cy="52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930759" y="5244214"/>
            <a:ext cx="48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II.</a:t>
            </a:r>
            <a:endParaRPr lang="ru-RU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63893" y="5865069"/>
            <a:ext cx="524600" cy="52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33343" y="5942703"/>
            <a:ext cx="48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III.</a:t>
            </a:r>
            <a:endParaRPr lang="ru-RU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5579" y="4136344"/>
            <a:ext cx="2688064" cy="7982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82672" y="4201727"/>
            <a:ext cx="249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ВИДЫ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ИНФРАСТРУКТУРЫ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60364" y="917331"/>
            <a:ext cx="109454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660364" y="394553"/>
            <a:ext cx="2264725" cy="451406"/>
            <a:chOff x="660364" y="394553"/>
            <a:chExt cx="2264725" cy="451406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364" y="404812"/>
              <a:ext cx="317333" cy="393493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7697" y="394553"/>
              <a:ext cx="1947392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969910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946401" y="250294"/>
            <a:ext cx="8999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Фонда развития промышленности в регионе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60364" y="904631"/>
            <a:ext cx="109454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038A9F5-0B1A-401B-9970-E9537B113C95}"/>
              </a:ext>
            </a:extLst>
          </p:cNvPr>
          <p:cNvSpPr/>
          <p:nvPr/>
        </p:nvSpPr>
        <p:spPr>
          <a:xfrm>
            <a:off x="0" y="1115736"/>
            <a:ext cx="6212264" cy="253068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9E1E3CB-3CEE-49B6-90F1-B6C770502353}"/>
              </a:ext>
            </a:extLst>
          </p:cNvPr>
          <p:cNvSpPr txBox="1"/>
          <p:nvPr/>
        </p:nvSpPr>
        <p:spPr>
          <a:xfrm>
            <a:off x="67577" y="1228348"/>
            <a:ext cx="606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группой ФРП являются -  малые и средние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промышленные предприятия Архангельской области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2CAF392-44BD-487B-8967-A992972B71B5}"/>
              </a:ext>
            </a:extLst>
          </p:cNvPr>
          <p:cNvSpPr txBox="1"/>
          <p:nvPr/>
        </p:nvSpPr>
        <p:spPr>
          <a:xfrm>
            <a:off x="6859974" y="1115736"/>
            <a:ext cx="50286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2,5 года ФРП поддержано 8 проектов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93B6E63-0429-4D93-A3E3-225AC4C471EB}"/>
              </a:ext>
            </a:extLst>
          </p:cNvPr>
          <p:cNvSpPr txBox="1"/>
          <p:nvPr/>
        </p:nvSpPr>
        <p:spPr>
          <a:xfrm>
            <a:off x="6885663" y="1566902"/>
            <a:ext cx="530633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объем инвестиций 174 млн.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из них:</a:t>
            </a:r>
          </a:p>
          <a:p>
            <a:pPr>
              <a:lnSpc>
                <a:spcPts val="1200"/>
              </a:lnSpc>
            </a:pPr>
            <a:endParaRPr lang="ru-RU" sz="17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млн.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частные инвестиции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млн.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средства из ОБ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17,5 млн.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средства из ФБ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577" y="2086924"/>
            <a:ext cx="6427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сферы - это химическая промышленность,   производство сельскохозяйственных машин и оборудования, производство строительных материалов, судоремонт и другие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93B6E63-0429-4D93-A3E3-225AC4C471EB}"/>
              </a:ext>
            </a:extLst>
          </p:cNvPr>
          <p:cNvSpPr txBox="1"/>
          <p:nvPr/>
        </p:nvSpPr>
        <p:spPr>
          <a:xfrm>
            <a:off x="6885663" y="2933310"/>
            <a:ext cx="292764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– рабочих места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93B6E63-0429-4D93-A3E3-225AC4C471EB}"/>
              </a:ext>
            </a:extLst>
          </p:cNvPr>
          <p:cNvSpPr txBox="1"/>
          <p:nvPr/>
        </p:nvSpPr>
        <p:spPr>
          <a:xfrm>
            <a:off x="6859974" y="3292474"/>
            <a:ext cx="508637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88,7 млн.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объем налоговых поступлений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60364" y="4277359"/>
            <a:ext cx="10892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Планируется дополнительная докапитализация ФРП в 2021 г. </a:t>
            </a:r>
          </a:p>
          <a:p>
            <a:pPr algn="ctr"/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сумму 33,5 млн. </a:t>
            </a:r>
            <a:r>
              <a:rPr lang="ru-RU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реализации 2-х проектов</a:t>
            </a:r>
          </a:p>
          <a:p>
            <a:pPr algn="ctr"/>
            <a:endParaRPr lang="ru-RU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данный момент на рассмотрении в ФРП находятся заявки </a:t>
            </a:r>
          </a:p>
          <a:p>
            <a:pPr algn="ctr"/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2-х проектов, с общим объёмом инвестиций – 179 млн. </a:t>
            </a:r>
            <a:r>
              <a:rPr lang="ru-RU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60364" y="394553"/>
            <a:ext cx="2264725" cy="451406"/>
            <a:chOff x="660364" y="394553"/>
            <a:chExt cx="2264725" cy="45140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364" y="404812"/>
              <a:ext cx="317333" cy="393493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977697" y="394553"/>
              <a:ext cx="1947392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63334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933700" y="239201"/>
            <a:ext cx="9709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Кластерное развитие на территории региона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60364" y="917331"/>
            <a:ext cx="109454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9E1E3CB-3CEE-49B6-90F1-B6C770502353}"/>
              </a:ext>
            </a:extLst>
          </p:cNvPr>
          <p:cNvSpPr txBox="1"/>
          <p:nvPr/>
        </p:nvSpPr>
        <p:spPr>
          <a:xfrm>
            <a:off x="7873709" y="1806381"/>
            <a:ext cx="4451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Судостроительный инновационный территориальный кластер 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B038A9F5-0B1A-401B-9970-E9537B113C95}"/>
              </a:ext>
            </a:extLst>
          </p:cNvPr>
          <p:cNvSpPr/>
          <p:nvPr/>
        </p:nvSpPr>
        <p:spPr>
          <a:xfrm>
            <a:off x="0" y="1748125"/>
            <a:ext cx="12192000" cy="8221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99030DEA-0657-4082-8E0C-55CDEAD2C87F}"/>
              </a:ext>
            </a:extLst>
          </p:cNvPr>
          <p:cNvCxnSpPr>
            <a:cxnSpLocks/>
          </p:cNvCxnSpPr>
          <p:nvPr/>
        </p:nvCxnSpPr>
        <p:spPr>
          <a:xfrm>
            <a:off x="3962138" y="1748125"/>
            <a:ext cx="0" cy="5109875"/>
          </a:xfrm>
          <a:prstGeom prst="line">
            <a:avLst/>
          </a:prstGeom>
          <a:ln w="127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B1A61A82-40D5-4A5D-B905-26184888D858}"/>
              </a:ext>
            </a:extLst>
          </p:cNvPr>
          <p:cNvCxnSpPr>
            <a:cxnSpLocks/>
          </p:cNvCxnSpPr>
          <p:nvPr/>
        </p:nvCxnSpPr>
        <p:spPr>
          <a:xfrm>
            <a:off x="8105687" y="1748125"/>
            <a:ext cx="0" cy="8221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9E1E3CB-3CEE-49B6-90F1-B6C770502353}"/>
              </a:ext>
            </a:extLst>
          </p:cNvPr>
          <p:cNvSpPr txBox="1"/>
          <p:nvPr/>
        </p:nvSpPr>
        <p:spPr>
          <a:xfrm>
            <a:off x="-51246" y="1809348"/>
            <a:ext cx="397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Арктический рыбопромышленный кластер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9E1E3CB-3CEE-49B6-90F1-B6C770502353}"/>
              </a:ext>
            </a:extLst>
          </p:cNvPr>
          <p:cNvSpPr txBox="1"/>
          <p:nvPr/>
        </p:nvSpPr>
        <p:spPr>
          <a:xfrm>
            <a:off x="3800189" y="1806381"/>
            <a:ext cx="4451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Лесопромышленный инновационный территориальный кластер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A9E1E3CB-3CEE-49B6-90F1-B6C770502353}"/>
              </a:ext>
            </a:extLst>
          </p:cNvPr>
          <p:cNvSpPr txBox="1"/>
          <p:nvPr/>
        </p:nvSpPr>
        <p:spPr>
          <a:xfrm>
            <a:off x="7902284" y="1806381"/>
            <a:ext cx="4451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Судостроительный инновационный территориальный кластер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014666" y="919406"/>
            <a:ext cx="70061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кластера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637031" y="2683421"/>
            <a:ext cx="4351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2160" b="1" i="0" u="none" strike="noStrike" kern="1200" spc="0" baseline="0" dirty="0" smtClean="0">
                <a:solidFill>
                  <a:srgbClr val="5B9BD5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развития Лесопромы</a:t>
            </a:r>
            <a:r>
              <a:rPr lang="ru-RU" sz="12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</a:t>
            </a:r>
            <a:r>
              <a:rPr lang="ru-RU" sz="120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 инновационного территориального кластера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ПоморИнноваЛес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 2021-2025 гг.</a:t>
            </a:r>
          </a:p>
        </p:txBody>
      </p:sp>
      <p:grpSp>
        <p:nvGrpSpPr>
          <p:cNvPr id="72" name="Группа 71"/>
          <p:cNvGrpSpPr/>
          <p:nvPr/>
        </p:nvGrpSpPr>
        <p:grpSpPr>
          <a:xfrm>
            <a:off x="4045887" y="3563593"/>
            <a:ext cx="1074656" cy="1733266"/>
            <a:chOff x="4045887" y="3465554"/>
            <a:chExt cx="1074656" cy="1733266"/>
          </a:xfrm>
        </p:grpSpPr>
        <p:sp>
          <p:nvSpPr>
            <p:cNvPr id="73" name="Стрелка вверх 72"/>
            <p:cNvSpPr/>
            <p:nvPr/>
          </p:nvSpPr>
          <p:spPr>
            <a:xfrm>
              <a:off x="4045887" y="3465554"/>
              <a:ext cx="1074656" cy="1733266"/>
            </a:xfrm>
            <a:prstGeom prst="upArrow">
              <a:avLst/>
            </a:prstGeom>
            <a:solidFill>
              <a:srgbClr val="1F4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91F00666-A0D1-46E1-ABA6-55339B9A1D43}"/>
                </a:ext>
              </a:extLst>
            </p:cNvPr>
            <p:cNvSpPr txBox="1"/>
            <p:nvPr/>
          </p:nvSpPr>
          <p:spPr>
            <a:xfrm rot="16200000">
              <a:off x="4192327" y="4451910"/>
              <a:ext cx="72568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146%</a:t>
              </a:r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414450" y="3911119"/>
            <a:ext cx="1074656" cy="1385740"/>
            <a:chOff x="5414450" y="3816047"/>
            <a:chExt cx="1074656" cy="1385740"/>
          </a:xfrm>
        </p:grpSpPr>
        <p:sp>
          <p:nvSpPr>
            <p:cNvPr id="76" name="Стрелка вверх 75"/>
            <p:cNvSpPr/>
            <p:nvPr/>
          </p:nvSpPr>
          <p:spPr>
            <a:xfrm>
              <a:off x="5414450" y="3816047"/>
              <a:ext cx="1074656" cy="1385740"/>
            </a:xfrm>
            <a:prstGeom prst="upArrow">
              <a:avLst/>
            </a:prstGeom>
            <a:solidFill>
              <a:srgbClr val="1F4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91F00666-A0D1-46E1-ABA6-55339B9A1D43}"/>
                </a:ext>
              </a:extLst>
            </p:cNvPr>
            <p:cNvSpPr txBox="1"/>
            <p:nvPr/>
          </p:nvSpPr>
          <p:spPr>
            <a:xfrm rot="16200000">
              <a:off x="5588937" y="4451910"/>
              <a:ext cx="72568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105%</a:t>
              </a:r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6796487" y="3722583"/>
            <a:ext cx="1074656" cy="1574276"/>
            <a:chOff x="6796487" y="3642079"/>
            <a:chExt cx="1074656" cy="1574276"/>
          </a:xfrm>
        </p:grpSpPr>
        <p:sp>
          <p:nvSpPr>
            <p:cNvPr id="79" name="Стрелка вверх 78"/>
            <p:cNvSpPr/>
            <p:nvPr/>
          </p:nvSpPr>
          <p:spPr>
            <a:xfrm>
              <a:off x="6796487" y="3642079"/>
              <a:ext cx="1074656" cy="1574276"/>
            </a:xfrm>
            <a:prstGeom prst="upArrow">
              <a:avLst/>
            </a:prstGeom>
            <a:solidFill>
              <a:srgbClr val="1F4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91F00666-A0D1-46E1-ABA6-55339B9A1D43}"/>
                </a:ext>
              </a:extLst>
            </p:cNvPr>
            <p:cNvSpPr txBox="1"/>
            <p:nvPr/>
          </p:nvSpPr>
          <p:spPr>
            <a:xfrm rot="16200000">
              <a:off x="6970974" y="4451910"/>
              <a:ext cx="72568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137%</a:t>
              </a:r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3767174" y="5369451"/>
            <a:ext cx="1746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2160" b="1" i="0" u="none" strike="noStrike" kern="1200" spc="0" baseline="0" dirty="0" smtClean="0">
                <a:solidFill>
                  <a:srgbClr val="5B9BD5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объема отгруженных </a:t>
            </a:r>
          </a:p>
          <a:p>
            <a:pPr algn="ctr">
              <a:defRPr lang="ru-RU" sz="2160" b="1" i="0" u="none" strike="noStrike" kern="1200" spc="0" baseline="0" dirty="0" smtClean="0">
                <a:solidFill>
                  <a:srgbClr val="5B9BD5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товаров собственного производства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4873732" y="5369451"/>
            <a:ext cx="2276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2160" b="1" i="0" u="none" strike="noStrike" kern="1200" spc="0" baseline="0" dirty="0" smtClean="0">
                <a:solidFill>
                  <a:srgbClr val="5B9BD5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</a:t>
            </a:r>
          </a:p>
          <a:p>
            <a:pPr algn="ctr">
              <a:defRPr lang="ru-RU" sz="2160" b="1" i="0" u="none" strike="noStrike" kern="1200" spc="0" baseline="0" dirty="0" smtClean="0">
                <a:solidFill>
                  <a:srgbClr val="5B9BD5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численности</a:t>
            </a:r>
          </a:p>
          <a:p>
            <a:pPr algn="ctr">
              <a:defRPr lang="ru-RU" sz="2160" b="1" i="0" u="none" strike="noStrike" kern="1200" spc="0" baseline="0" dirty="0" smtClean="0">
                <a:solidFill>
                  <a:srgbClr val="5B9BD5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рабочей силы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6129111" y="5372418"/>
            <a:ext cx="2276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2160" b="1" i="0" u="none" strike="noStrike" kern="1200" spc="0" baseline="0" dirty="0" smtClean="0">
                <a:solidFill>
                  <a:srgbClr val="5B9BD5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налоговых </a:t>
            </a:r>
          </a:p>
          <a:p>
            <a:pPr algn="ctr">
              <a:defRPr lang="ru-RU" sz="2160" b="1" i="0" u="none" strike="noStrike" kern="1200" spc="0" baseline="0" dirty="0" smtClean="0">
                <a:solidFill>
                  <a:srgbClr val="5B9BD5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таможенных</a:t>
            </a:r>
          </a:p>
          <a:p>
            <a:pPr algn="ctr">
              <a:defRPr lang="ru-RU" sz="2160" b="1" i="0" u="none" strike="noStrike" kern="1200" spc="0" baseline="0" dirty="0" smtClean="0">
                <a:solidFill>
                  <a:srgbClr val="5B9BD5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платежей</a:t>
            </a: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xmlns="" id="{99030DEA-0657-4082-8E0C-55CDEAD2C87F}"/>
              </a:ext>
            </a:extLst>
          </p:cNvPr>
          <p:cNvCxnSpPr>
            <a:cxnSpLocks/>
          </p:cNvCxnSpPr>
          <p:nvPr/>
        </p:nvCxnSpPr>
        <p:spPr>
          <a:xfrm>
            <a:off x="8105687" y="1806381"/>
            <a:ext cx="0" cy="5051619"/>
          </a:xfrm>
          <a:prstGeom prst="line">
            <a:avLst/>
          </a:prstGeom>
          <a:ln w="127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B1A61A82-40D5-4A5D-B905-26184888D858}"/>
              </a:ext>
            </a:extLst>
          </p:cNvPr>
          <p:cNvCxnSpPr>
            <a:cxnSpLocks/>
          </p:cNvCxnSpPr>
          <p:nvPr/>
        </p:nvCxnSpPr>
        <p:spPr>
          <a:xfrm>
            <a:off x="8105687" y="1718486"/>
            <a:ext cx="0" cy="8221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xmlns="" id="{B1A61A82-40D5-4A5D-B905-26184888D858}"/>
              </a:ext>
            </a:extLst>
          </p:cNvPr>
          <p:cNvCxnSpPr>
            <a:cxnSpLocks/>
          </p:cNvCxnSpPr>
          <p:nvPr/>
        </p:nvCxnSpPr>
        <p:spPr>
          <a:xfrm>
            <a:off x="3962138" y="1748125"/>
            <a:ext cx="0" cy="8221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Группа 86"/>
          <p:cNvGrpSpPr/>
          <p:nvPr/>
        </p:nvGrpSpPr>
        <p:grpSpPr>
          <a:xfrm>
            <a:off x="417367" y="3563593"/>
            <a:ext cx="1074656" cy="1733266"/>
            <a:chOff x="417367" y="3563593"/>
            <a:chExt cx="1074656" cy="1733266"/>
          </a:xfrm>
        </p:grpSpPr>
        <p:sp>
          <p:nvSpPr>
            <p:cNvPr id="88" name="Стрелка вверх 87"/>
            <p:cNvSpPr/>
            <p:nvPr/>
          </p:nvSpPr>
          <p:spPr>
            <a:xfrm>
              <a:off x="417367" y="3563593"/>
              <a:ext cx="1074656" cy="1733266"/>
            </a:xfrm>
            <a:prstGeom prst="upArrow">
              <a:avLst/>
            </a:prstGeom>
            <a:solidFill>
              <a:srgbClr val="1F4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91F00666-A0D1-46E1-ABA6-55339B9A1D43}"/>
                </a:ext>
              </a:extLst>
            </p:cNvPr>
            <p:cNvSpPr txBox="1"/>
            <p:nvPr/>
          </p:nvSpPr>
          <p:spPr>
            <a:xfrm rot="16200000">
              <a:off x="587749" y="4532414"/>
              <a:ext cx="725682" cy="338554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15%</a:t>
              </a:r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81504" y="5369451"/>
            <a:ext cx="1746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2160" b="1" i="0" u="none" strike="noStrike" kern="1200" spc="0" baseline="0" dirty="0" smtClean="0">
                <a:solidFill>
                  <a:srgbClr val="5B9BD5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Планируемый рост количества</a:t>
            </a:r>
          </a:p>
          <a:p>
            <a:pPr algn="ctr">
              <a:defRPr lang="ru-RU" sz="2160" b="1" i="0" u="none" strike="noStrike" kern="1200" spc="0" baseline="0" dirty="0" smtClean="0">
                <a:solidFill>
                  <a:srgbClr val="5B9BD5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новых МСП</a:t>
            </a:r>
          </a:p>
        </p:txBody>
      </p:sp>
      <p:grpSp>
        <p:nvGrpSpPr>
          <p:cNvPr id="91" name="Группа 90"/>
          <p:cNvGrpSpPr/>
          <p:nvPr/>
        </p:nvGrpSpPr>
        <p:grpSpPr>
          <a:xfrm>
            <a:off x="2048564" y="3563593"/>
            <a:ext cx="1074656" cy="1733266"/>
            <a:chOff x="2048564" y="3563593"/>
            <a:chExt cx="1074656" cy="1733266"/>
          </a:xfrm>
        </p:grpSpPr>
        <p:sp>
          <p:nvSpPr>
            <p:cNvPr id="92" name="Стрелка вверх 91"/>
            <p:cNvSpPr/>
            <p:nvPr/>
          </p:nvSpPr>
          <p:spPr>
            <a:xfrm>
              <a:off x="2048564" y="3563593"/>
              <a:ext cx="1074656" cy="1733266"/>
            </a:xfrm>
            <a:prstGeom prst="upArrow">
              <a:avLst/>
            </a:prstGeom>
            <a:solidFill>
              <a:srgbClr val="1F4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91F00666-A0D1-46E1-ABA6-55339B9A1D43}"/>
                </a:ext>
              </a:extLst>
            </p:cNvPr>
            <p:cNvSpPr txBox="1"/>
            <p:nvPr/>
          </p:nvSpPr>
          <p:spPr>
            <a:xfrm rot="16200000">
              <a:off x="2195004" y="4532414"/>
              <a:ext cx="725682" cy="338554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4" name="Прямоугольник 93"/>
          <p:cNvSpPr/>
          <p:nvPr/>
        </p:nvSpPr>
        <p:spPr>
          <a:xfrm>
            <a:off x="1712701" y="5369451"/>
            <a:ext cx="17463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2160" b="1" i="0" u="none" strike="noStrike" kern="1200" spc="0" baseline="0" dirty="0" smtClean="0">
                <a:solidFill>
                  <a:srgbClr val="5B9BD5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Планируемое количество рабочих мест 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154602" y="6103307"/>
            <a:ext cx="3624872" cy="461665"/>
            <a:chOff x="126027" y="6103307"/>
            <a:chExt cx="3624872" cy="461665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126027" y="6132716"/>
              <a:ext cx="3624872" cy="402849"/>
            </a:xfrm>
            <a:prstGeom prst="rect">
              <a:avLst/>
            </a:prstGeom>
            <a:solidFill>
              <a:srgbClr val="D5D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621783" y="6103307"/>
              <a:ext cx="25654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17,3 млрд. </a:t>
              </a:r>
              <a:r>
                <a:rPr lang="ru-RU" sz="1200" b="1" dirty="0" err="1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</a:t>
              </a:r>
              <a:r>
                <a:rPr lang="ru-RU" sz="1200" b="1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- планируемое </a:t>
              </a:r>
            </a:p>
            <a:p>
              <a:pPr algn="ctr"/>
              <a:r>
                <a:rPr lang="ru-RU" sz="1200" b="1" dirty="0">
                  <a:solidFill>
                    <a:srgbClr val="203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привлечение инвестиций</a:t>
              </a:r>
              <a:endParaRPr lang="ru-RU" sz="1200" dirty="0">
                <a:solidFill>
                  <a:srgbClr val="203864"/>
                </a:solidFill>
              </a:endParaRPr>
            </a:p>
          </p:txBody>
        </p:sp>
      </p:grpSp>
      <p:sp>
        <p:nvSpPr>
          <p:cNvPr id="98" name="Прямоугольник 97"/>
          <p:cNvSpPr/>
          <p:nvPr/>
        </p:nvSpPr>
        <p:spPr>
          <a:xfrm>
            <a:off x="5157171" y="3300639"/>
            <a:ext cx="14620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2160" b="1" i="0" u="none" strike="noStrike" kern="1200" spc="0" baseline="0" dirty="0" smtClean="0">
                <a:solidFill>
                  <a:srgbClr val="5B9BD5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участника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235955" y="3300639"/>
            <a:ext cx="15306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2160" b="1" i="0" u="none" strike="noStrike" kern="1200" spc="0" baseline="0" dirty="0" smtClean="0">
                <a:solidFill>
                  <a:srgbClr val="5B9BD5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участников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9453424" y="3300639"/>
            <a:ext cx="12134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2160" b="1" i="0" u="none" strike="noStrike" kern="1200" spc="0" baseline="0" dirty="0" smtClean="0">
                <a:solidFill>
                  <a:srgbClr val="5B9BD5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участник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8220875" y="4283130"/>
            <a:ext cx="396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2160" b="1" i="0" u="none" strike="noStrike" kern="1200" spc="0" baseline="0" dirty="0" smtClean="0">
                <a:solidFill>
                  <a:srgbClr val="5B9BD5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деятельности </a:t>
            </a:r>
          </a:p>
          <a:p>
            <a:pPr algn="ctr">
              <a:defRPr lang="ru-RU" sz="2160" b="1" i="0" u="none" strike="noStrike" kern="1200" spc="0" baseline="0" dirty="0" smtClean="0">
                <a:solidFill>
                  <a:srgbClr val="5B9BD5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судостроительного кластера</a:t>
            </a:r>
          </a:p>
          <a:p>
            <a:pPr algn="ctr">
              <a:defRPr lang="ru-RU" sz="2160" b="1" i="0" u="none" strike="noStrike" kern="1200" spc="0" baseline="0" dirty="0" smtClean="0">
                <a:solidFill>
                  <a:srgbClr val="5B9BD5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реализуются </a:t>
            </a:r>
          </a:p>
          <a:p>
            <a:pPr algn="ctr">
              <a:defRPr lang="ru-RU" sz="2160" b="1" i="0" u="none" strike="noStrike" kern="1200" spc="0" baseline="0" dirty="0" smtClean="0">
                <a:solidFill>
                  <a:srgbClr val="5B9BD5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совместных проекта</a:t>
            </a:r>
          </a:p>
        </p:txBody>
      </p:sp>
      <p:grpSp>
        <p:nvGrpSpPr>
          <p:cNvPr id="102" name="Группа 101"/>
          <p:cNvGrpSpPr/>
          <p:nvPr/>
        </p:nvGrpSpPr>
        <p:grpSpPr>
          <a:xfrm>
            <a:off x="4027148" y="6004714"/>
            <a:ext cx="3941386" cy="758734"/>
            <a:chOff x="3884273" y="6004714"/>
            <a:chExt cx="3941386" cy="758734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3933588" y="6004714"/>
              <a:ext cx="3892071" cy="758734"/>
            </a:xfrm>
            <a:prstGeom prst="rect">
              <a:avLst/>
            </a:prstGeom>
            <a:solidFill>
              <a:srgbClr val="D5D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4006756" y="6008678"/>
              <a:ext cx="37387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ru-RU" sz="2160" b="1" i="0" u="none" strike="noStrike" kern="1200" spc="0" baseline="0" dirty="0" smtClean="0">
                  <a:solidFill>
                    <a:srgbClr val="5B9BD5">
                      <a:lumMod val="7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рамках деятельности лесопромышленного</a:t>
              </a:r>
            </a:p>
            <a:p>
              <a:pPr algn="ctr">
                <a:defRPr lang="ru-RU" sz="2160" b="1" i="0" u="none" strike="noStrike" kern="1200" spc="0" baseline="0" dirty="0" smtClean="0">
                  <a:solidFill>
                    <a:srgbClr val="5B9BD5">
                      <a:lumMod val="7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кластера реализуются 6 совместных проектов</a:t>
              </a: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3884273" y="6426472"/>
              <a:ext cx="392319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ru-RU" sz="2160" b="1" i="0" u="none" strike="noStrike" kern="1200" spc="0" baseline="0" dirty="0" smtClean="0">
                  <a:solidFill>
                    <a:srgbClr val="5B9BD5">
                      <a:lumMod val="7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Общий объём инвестиций более 145,6 млрд. </a:t>
              </a:r>
              <a:r>
                <a:rPr lang="ru-RU" sz="12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6" name="Прямоугольник 105"/>
          <p:cNvSpPr/>
          <p:nvPr/>
        </p:nvSpPr>
        <p:spPr>
          <a:xfrm>
            <a:off x="7952170" y="2711237"/>
            <a:ext cx="4351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2160" b="1" i="0" u="none" strike="noStrike" kern="1200" spc="0" baseline="0" dirty="0" smtClean="0">
                <a:solidFill>
                  <a:srgbClr val="5B9BD5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развития </a:t>
            </a:r>
            <a:r>
              <a:rPr lang="ru-RU" sz="12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Судостроительного инновационного территориального кластера </a:t>
            </a:r>
            <a:r>
              <a:rPr lang="ru-RU" sz="120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не разработана</a:t>
            </a:r>
          </a:p>
        </p:txBody>
      </p:sp>
      <p:grpSp>
        <p:nvGrpSpPr>
          <p:cNvPr id="107" name="Группа 106"/>
          <p:cNvGrpSpPr/>
          <p:nvPr/>
        </p:nvGrpSpPr>
        <p:grpSpPr>
          <a:xfrm>
            <a:off x="8226634" y="6083418"/>
            <a:ext cx="3763116" cy="402849"/>
            <a:chOff x="8198059" y="6121590"/>
            <a:chExt cx="3763116" cy="402849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8198059" y="6121590"/>
              <a:ext cx="3763116" cy="402849"/>
            </a:xfrm>
            <a:prstGeom prst="rect">
              <a:avLst/>
            </a:prstGeom>
            <a:solidFill>
              <a:srgbClr val="D5D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8210844" y="6184516"/>
              <a:ext cx="37272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ru-RU" sz="2160" b="1" i="0" u="none" strike="noStrike" kern="1200" spc="0" baseline="0" dirty="0" smtClean="0">
                  <a:solidFill>
                    <a:srgbClr val="5B9BD5">
                      <a:lumMod val="7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Общий объём инвестиций более 6,5 млрд. </a:t>
              </a:r>
              <a:r>
                <a:rPr lang="ru-RU" sz="12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Прямоугольник 109"/>
          <p:cNvSpPr/>
          <p:nvPr/>
        </p:nvSpPr>
        <p:spPr>
          <a:xfrm>
            <a:off x="-267068" y="2732850"/>
            <a:ext cx="435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2160" b="1" i="0" u="none" strike="noStrike" kern="1200" spc="0" baseline="0" dirty="0" smtClean="0">
                <a:solidFill>
                  <a:srgbClr val="5B9BD5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развития Арктического рыбопромышленного кластера на 2020-2024 гг.</a:t>
            </a:r>
          </a:p>
        </p:txBody>
      </p:sp>
      <p:grpSp>
        <p:nvGrpSpPr>
          <p:cNvPr id="111" name="Группа 110"/>
          <p:cNvGrpSpPr/>
          <p:nvPr/>
        </p:nvGrpSpPr>
        <p:grpSpPr>
          <a:xfrm>
            <a:off x="660364" y="394553"/>
            <a:ext cx="2264725" cy="451406"/>
            <a:chOff x="660364" y="394553"/>
            <a:chExt cx="2264725" cy="451406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364" y="404812"/>
              <a:ext cx="317333" cy="393493"/>
            </a:xfrm>
            <a:prstGeom prst="rect">
              <a:avLst/>
            </a:prstGeom>
          </p:spPr>
        </p:pic>
        <p:sp>
          <p:nvSpPr>
            <p:cNvPr id="113" name="Прямоугольник 112"/>
            <p:cNvSpPr/>
            <p:nvPr/>
          </p:nvSpPr>
          <p:spPr>
            <a:xfrm>
              <a:off x="977697" y="394553"/>
              <a:ext cx="1947392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07480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311076" y="5722024"/>
            <a:ext cx="3202460" cy="937765"/>
          </a:xfrm>
          <a:prstGeom prst="rect">
            <a:avLst/>
          </a:prstGeom>
          <a:solidFill>
            <a:srgbClr val="D5D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311076" y="3679548"/>
            <a:ext cx="3202460" cy="937765"/>
          </a:xfrm>
          <a:prstGeom prst="rect">
            <a:avLst/>
          </a:prstGeom>
          <a:solidFill>
            <a:srgbClr val="D5D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93810"/>
            <a:ext cx="12192000" cy="7511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21AC2B38-EF0D-4A97-9EC4-70B9BE12B0D4}"/>
              </a:ext>
            </a:extLst>
          </p:cNvPr>
          <p:cNvSpPr/>
          <p:nvPr/>
        </p:nvSpPr>
        <p:spPr>
          <a:xfrm>
            <a:off x="2936897" y="255239"/>
            <a:ext cx="6461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в сфере рыбного хозяйства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305427" y="1379240"/>
            <a:ext cx="9226062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по направлению рыбного хозяйства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435" y="2061495"/>
            <a:ext cx="10438093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 «Создание схемы рационального и эффективного размещения объектов экономической деятельности на водных объектах Архангельской области для осуществления товарного рыбоводства».</a:t>
            </a:r>
          </a:p>
          <a:p>
            <a:pPr marL="285750" indent="457200"/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- привлечение инвестиций и снижение финансовых и временных издержек бизнеса. Повышение </a:t>
            </a:r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привлекательности региона по осуществлению товарной </a:t>
            </a:r>
            <a:r>
              <a:rPr lang="ru-RU" sz="14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аквакультуры</a:t>
            </a:r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327957" y="3212573"/>
            <a:ext cx="865502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2024 г.  на реализацию проекта предусматривается финансирование: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27957" y="3796858"/>
            <a:ext cx="652160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ФБ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331307" y="4142465"/>
            <a:ext cx="652160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860624" y="3920312"/>
            <a:ext cx="458858" cy="167767"/>
          </a:xfrm>
          <a:prstGeom prst="rightArrow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413469" y="3775663"/>
            <a:ext cx="221557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4416,6 тыс. </a:t>
            </a:r>
            <a:r>
              <a:rPr lang="ru-RU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1866420" y="4259024"/>
            <a:ext cx="458858" cy="167767"/>
          </a:xfrm>
          <a:prstGeom prst="rightArrow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413469" y="4122470"/>
            <a:ext cx="221557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4000 тыс. </a:t>
            </a:r>
            <a:r>
              <a:rPr lang="ru-RU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435" y="4644506"/>
            <a:ext cx="10438093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Ежегодно проводятся работы, направленные на исследование водных объектов в целях определения приоритетных участков, потенциально пригодных для производства товарной </a:t>
            </a:r>
            <a:r>
              <a:rPr lang="ru-RU" sz="1400" dirty="0" err="1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аквакультуры</a:t>
            </a:r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12700" marR="5080" indent="457200">
              <a:spcBef>
                <a:spcPts val="100"/>
              </a:spcBef>
            </a:pPr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11076" y="5221753"/>
            <a:ext cx="865502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2021 г.  на реализацию работ запланировано финансирование: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327957" y="5845300"/>
            <a:ext cx="652160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ФБ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331307" y="6190907"/>
            <a:ext cx="652160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</a:p>
        </p:txBody>
      </p:sp>
      <p:sp>
        <p:nvSpPr>
          <p:cNvPr id="37" name="Стрелка вправо 36"/>
          <p:cNvSpPr/>
          <p:nvPr/>
        </p:nvSpPr>
        <p:spPr>
          <a:xfrm>
            <a:off x="1860624" y="5968754"/>
            <a:ext cx="458858" cy="167767"/>
          </a:xfrm>
          <a:prstGeom prst="rightArrow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413469" y="5824105"/>
            <a:ext cx="221557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тыс. </a:t>
            </a:r>
            <a:r>
              <a:rPr lang="ru-RU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1866420" y="6307466"/>
            <a:ext cx="458858" cy="167767"/>
          </a:xfrm>
          <a:prstGeom prst="rightArrow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413469" y="6170912"/>
            <a:ext cx="221557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тыс. </a:t>
            </a:r>
            <a:r>
              <a:rPr lang="ru-RU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81703573"/>
              </p:ext>
            </p:extLst>
          </p:nvPr>
        </p:nvGraphicFramePr>
        <p:xfrm>
          <a:off x="2593997" y="1271727"/>
          <a:ext cx="636618" cy="628253"/>
        </p:xfrm>
        <a:graphic>
          <a:graphicData uri="http://schemas.openxmlformats.org/presentationml/2006/ole">
            <p:oleObj spid="_x0000_s4140" name="CorelDRAW" r:id="rId4" imgW="9177480" imgH="9061200" progId="">
              <p:embed/>
            </p:oleObj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>
            <a:off x="660364" y="917331"/>
            <a:ext cx="109454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45"/>
          <p:cNvGrpSpPr/>
          <p:nvPr/>
        </p:nvGrpSpPr>
        <p:grpSpPr>
          <a:xfrm>
            <a:off x="660364" y="394553"/>
            <a:ext cx="2264725" cy="451406"/>
            <a:chOff x="660364" y="394553"/>
            <a:chExt cx="2264725" cy="451406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364" y="404812"/>
              <a:ext cx="317333" cy="393493"/>
            </a:xfrm>
            <a:prstGeom prst="rect">
              <a:avLst/>
            </a:pr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977697" y="394553"/>
              <a:ext cx="1947392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44569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0" y="1174760"/>
            <a:ext cx="12192000" cy="7511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3623" y="2523960"/>
            <a:ext cx="5420413" cy="3205114"/>
          </a:xfrm>
          <a:prstGeom prst="rect">
            <a:avLst/>
          </a:prstGeom>
          <a:solidFill>
            <a:srgbClr val="D5D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21AC2B38-EF0D-4A97-9EC4-70B9BE12B0D4}"/>
              </a:ext>
            </a:extLst>
          </p:cNvPr>
          <p:cNvSpPr/>
          <p:nvPr/>
        </p:nvSpPr>
        <p:spPr>
          <a:xfrm>
            <a:off x="2936841" y="243195"/>
            <a:ext cx="10410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в сфере животноводства и растениеводства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73150" y="1165455"/>
            <a:ext cx="9830939" cy="715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по направлению животноводства и растениеводства </a:t>
            </a:r>
          </a:p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(реализовано 7 проектов)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80059" y="2038403"/>
            <a:ext cx="604142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целью поддержки проектов предусмотрены: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0059" y="2523960"/>
            <a:ext cx="6041424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за реализованную продукцию, в том числе с повышенными коэффициентами для реализующих инвестиционные проекты предприятий;</a:t>
            </a:r>
          </a:p>
          <a:p>
            <a:pPr marL="285750" indent="-285750">
              <a:lnSpc>
                <a:spcPts val="7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на компенсацию части прямых понесенных затрат на реализацию инвестиционных проектов;</a:t>
            </a:r>
          </a:p>
          <a:p>
            <a:pPr marL="285750" indent="-285750">
              <a:lnSpc>
                <a:spcPts val="7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на приобретение сельскохозяйственной техники;</a:t>
            </a:r>
          </a:p>
          <a:p>
            <a:pPr marL="285750" indent="-285750">
              <a:lnSpc>
                <a:spcPts val="7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на проведение мелиоративных и </a:t>
            </a:r>
            <a:r>
              <a:rPr lang="ru-RU" sz="14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культуротехнических</a:t>
            </a:r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мероприятий, известкование кислых почв;</a:t>
            </a:r>
          </a:p>
          <a:p>
            <a:pPr marL="285750" indent="-285750">
              <a:lnSpc>
                <a:spcPts val="7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на приобретение племенного скота;</a:t>
            </a:r>
          </a:p>
          <a:p>
            <a:pPr marL="285750" indent="-285750">
              <a:lnSpc>
                <a:spcPts val="7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на развитие семеноводства;</a:t>
            </a:r>
          </a:p>
          <a:p>
            <a:pPr marL="285750" indent="-285750">
              <a:lnSpc>
                <a:spcPts val="7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на развитие семейных животноводческих ферм;</a:t>
            </a:r>
          </a:p>
          <a:p>
            <a:pPr marL="285750" indent="-285750">
              <a:lnSpc>
                <a:spcPts val="7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на приобретение молокоперерабатывающего оборудования;</a:t>
            </a:r>
          </a:p>
          <a:p>
            <a:pPr marL="285750" indent="-285750">
              <a:lnSpc>
                <a:spcPts val="7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льготные инвестиционные кредиты по линии Минсельхоза России.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80059" y="6368464"/>
            <a:ext cx="6628907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данные цели выделяется ежегодно порядка 900 млн. </a:t>
            </a:r>
            <a:r>
              <a:rPr lang="ru-RU" sz="16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6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3010" y="2855744"/>
            <a:ext cx="496164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Ежегодно объем привлекаемых в отрасль инвестиций составляет порядка 800 млн. </a:t>
            </a:r>
            <a:r>
              <a:rPr lang="ru-RU" sz="1400" dirty="0" err="1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руб</a:t>
            </a:r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 начала реализации инвестиционного проекта в </a:t>
            </a:r>
            <a:r>
              <a:rPr lang="ru-RU" sz="1400" dirty="0" err="1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Устьянском</a:t>
            </a:r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районе объем инвестиций в 2021 – 2023 годах превысит 2 млрд. </a:t>
            </a:r>
            <a:r>
              <a:rPr lang="ru-RU" sz="1400" dirty="0" err="1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руб</a:t>
            </a:r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ежегодно.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стадии проработки в настоящее время находятся 2 крупных инвестиционных проекта по строительству молочно-товарных комплексов с поголовьем дойного стада свыше 1000 голов в Вельском и Холмогорском районах, а также модернизации тепличного комбината в городе Северодвинске.</a:t>
            </a:r>
            <a:endParaRPr lang="ru-RU" sz="1400" dirty="0">
              <a:solidFill>
                <a:srgbClr val="1F4E7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60364" y="915662"/>
            <a:ext cx="109454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76487317"/>
              </p:ext>
            </p:extLst>
          </p:nvPr>
        </p:nvGraphicFramePr>
        <p:xfrm>
          <a:off x="2493889" y="1301299"/>
          <a:ext cx="538195" cy="545062"/>
        </p:xfrm>
        <a:graphic>
          <a:graphicData uri="http://schemas.openxmlformats.org/presentationml/2006/ole">
            <p:oleObj spid="_x0000_s6191" name="CorelDRAW" r:id="rId4" imgW="11697480" imgH="11851200" progId="">
              <p:embed/>
            </p:oleObj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660364" y="394553"/>
            <a:ext cx="2264725" cy="451406"/>
            <a:chOff x="660364" y="394553"/>
            <a:chExt cx="2264725" cy="45140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364" y="404812"/>
              <a:ext cx="317333" cy="393493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977697" y="394553"/>
              <a:ext cx="1947392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64921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439160"/>
            <a:ext cx="12192000" cy="7560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21AC2B38-EF0D-4A97-9EC4-70B9BE12B0D4}"/>
              </a:ext>
            </a:extLst>
          </p:cNvPr>
          <p:cNvSpPr/>
          <p:nvPr/>
        </p:nvSpPr>
        <p:spPr>
          <a:xfrm>
            <a:off x="2925089" y="77053"/>
            <a:ext cx="73975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поддержки сельскохозяйственных  товаропроизводителей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82389" y="1621517"/>
            <a:ext cx="860737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Проблемы, сдерживающие развитие агропромышленного комплекса: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60364" y="915662"/>
            <a:ext cx="109454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934420" y="2888099"/>
            <a:ext cx="11124543" cy="646331"/>
            <a:chOff x="934420" y="3008749"/>
            <a:chExt cx="11124543" cy="64633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785204" y="3008749"/>
              <a:ext cx="102737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Высокая себестоимость сельскохозяйственной продукции вследствие сложных климатических условий</a:t>
              </a: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934420" y="3170006"/>
              <a:ext cx="640379" cy="335194"/>
            </a:xfrm>
            <a:prstGeom prst="rightArrow">
              <a:avLst/>
            </a:prstGeom>
            <a:solidFill>
              <a:srgbClr val="1F4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934419" y="3894673"/>
            <a:ext cx="9847881" cy="923330"/>
            <a:chOff x="934419" y="3955509"/>
            <a:chExt cx="9847881" cy="92333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85204" y="3955509"/>
              <a:ext cx="899709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Резкий рост цен на сельскохозяйственную технику и запасные части, комбикорма, строительные материалы, удобрения из-за увеличения мировых цен и курсовой разницы валют </a:t>
              </a:r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934419" y="4255927"/>
              <a:ext cx="640379" cy="335194"/>
            </a:xfrm>
            <a:prstGeom prst="rightArrow">
              <a:avLst/>
            </a:prstGeom>
            <a:solidFill>
              <a:srgbClr val="1F4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934418" y="5178246"/>
            <a:ext cx="10381282" cy="646331"/>
            <a:chOff x="934418" y="5133796"/>
            <a:chExt cx="10381282" cy="646331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785204" y="5133796"/>
              <a:ext cx="95304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Закупочная цена на сельскохозяйственную продукцию не увеличилась, а объем выделяемых субсидий из бюджетов существенно сократился</a:t>
              </a:r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934418" y="5252948"/>
              <a:ext cx="640379" cy="335194"/>
            </a:xfrm>
            <a:prstGeom prst="rightArrow">
              <a:avLst/>
            </a:prstGeom>
            <a:solidFill>
              <a:srgbClr val="1F4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60364" y="394553"/>
            <a:ext cx="2264725" cy="451406"/>
            <a:chOff x="660364" y="394553"/>
            <a:chExt cx="2264725" cy="451406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364" y="404812"/>
              <a:ext cx="317333" cy="393493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977697" y="394553"/>
              <a:ext cx="1947392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73055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nicepng.com/png/detail/83-830585_line-draw-barn-farm-girls-get-dirty-stick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4474" y="0"/>
            <a:ext cx="1952665" cy="111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Прямоугольник 87"/>
          <p:cNvSpPr/>
          <p:nvPr/>
        </p:nvSpPr>
        <p:spPr>
          <a:xfrm>
            <a:off x="0" y="2078545"/>
            <a:ext cx="12192000" cy="7511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60364" y="915662"/>
            <a:ext cx="109454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bject 49"/>
          <p:cNvSpPr txBox="1"/>
          <p:nvPr/>
        </p:nvSpPr>
        <p:spPr>
          <a:xfrm>
            <a:off x="469381" y="3020747"/>
            <a:ext cx="5398586" cy="566822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r>
              <a:rPr lang="ru-RU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в рамках конкурса Министерства культуры Архангельской области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99030DEA-0657-4082-8E0C-55CDEAD2C87F}"/>
              </a:ext>
            </a:extLst>
          </p:cNvPr>
          <p:cNvCxnSpPr>
            <a:cxnSpLocks/>
          </p:cNvCxnSpPr>
          <p:nvPr/>
        </p:nvCxnSpPr>
        <p:spPr>
          <a:xfrm>
            <a:off x="6233818" y="3039869"/>
            <a:ext cx="6645" cy="3568797"/>
          </a:xfrm>
          <a:prstGeom prst="line">
            <a:avLst/>
          </a:prstGeom>
          <a:ln w="127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458146" y="1233409"/>
            <a:ext cx="11629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Сельский туризм определен в качестве приоритетного направления туризма</a:t>
            </a:r>
          </a:p>
          <a:p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Архангельской области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946400" y="243625"/>
            <a:ext cx="8846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сельского туризма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9576317" y="1246053"/>
            <a:ext cx="2429111" cy="705649"/>
          </a:xfrm>
          <a:prstGeom prst="rect">
            <a:avLst/>
          </a:prstGeom>
          <a:solidFill>
            <a:srgbClr val="D5D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727211" y="2251516"/>
            <a:ext cx="6430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Условия, способствующие развитию: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590717" y="1366896"/>
            <a:ext cx="2426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100 сельских домов </a:t>
            </a:r>
          </a:p>
          <a:p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АО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715473" y="4968781"/>
            <a:ext cx="4065056" cy="1732712"/>
            <a:chOff x="6715473" y="4968781"/>
            <a:chExt cx="4065056" cy="1732712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6715473" y="4968781"/>
              <a:ext cx="4065056" cy="1732712"/>
            </a:xfrm>
            <a:prstGeom prst="rect">
              <a:avLst/>
            </a:prstGeom>
            <a:solidFill>
              <a:srgbClr val="D5D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object 49"/>
            <p:cNvSpPr txBox="1"/>
            <p:nvPr/>
          </p:nvSpPr>
          <p:spPr>
            <a:xfrm>
              <a:off x="6845631" y="5087737"/>
              <a:ext cx="3841943" cy="1520929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ru-RU" sz="1400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Привлечено 530 млн. </a:t>
              </a:r>
              <a:r>
                <a:rPr lang="ru-RU" sz="1400" dirty="0" err="1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</a:t>
              </a:r>
              <a:r>
                <a:rPr lang="ru-RU" sz="1400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из ФБ -строительство мостового перехода через реку Вага в Вельском районе.</a:t>
              </a:r>
            </a:p>
            <a:p>
              <a:r>
                <a:rPr lang="ru-RU" sz="1400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2022 г. - начало строительства перехода</a:t>
              </a:r>
            </a:p>
            <a:p>
              <a:r>
                <a:rPr lang="ru-RU" sz="1400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автомобильной дороги «Шангалы-</a:t>
              </a:r>
              <a:r>
                <a:rPr lang="ru-RU" sz="1400" dirty="0" err="1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Квазеньга</a:t>
              </a:r>
              <a:r>
                <a:rPr lang="ru-RU" sz="1400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-Кизема-урочище «</a:t>
              </a:r>
              <a:r>
                <a:rPr lang="ru-RU" sz="1400" dirty="0" err="1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Пёнтус</a:t>
              </a:r>
              <a:r>
                <a:rPr lang="ru-RU" sz="1400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». Общий объем федеральных средств - 730 млн. </a:t>
              </a:r>
              <a:r>
                <a:rPr lang="ru-RU" sz="1400" dirty="0" err="1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</a:t>
              </a:r>
              <a:endPara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469381" y="3815485"/>
            <a:ext cx="3532168" cy="937765"/>
            <a:chOff x="469381" y="3725394"/>
            <a:chExt cx="2429111" cy="937765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469381" y="3725394"/>
              <a:ext cx="2429111" cy="937765"/>
            </a:xfrm>
            <a:prstGeom prst="rect">
              <a:avLst/>
            </a:prstGeom>
            <a:solidFill>
              <a:srgbClr val="D5D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472387" y="3835821"/>
              <a:ext cx="24261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2021 г. поддержано</a:t>
              </a:r>
            </a:p>
            <a:p>
              <a:r>
                <a:rPr lang="ru-RU" sz="1400" dirty="0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проектов на сумму 3,5 млн. </a:t>
              </a:r>
              <a:r>
                <a:rPr lang="ru-RU" sz="1400" dirty="0" err="1">
                  <a:solidFill>
                    <a:srgbClr val="1F4E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</a:t>
              </a:r>
              <a:endPara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object 49"/>
          <p:cNvSpPr txBox="1"/>
          <p:nvPr/>
        </p:nvSpPr>
        <p:spPr>
          <a:xfrm>
            <a:off x="489164" y="4981166"/>
            <a:ext cx="5585054" cy="289823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«Самых красивых деревень России»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69381" y="5502774"/>
            <a:ext cx="3257830" cy="937765"/>
          </a:xfrm>
          <a:prstGeom prst="rect">
            <a:avLst/>
          </a:prstGeom>
          <a:solidFill>
            <a:srgbClr val="D5D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469381" y="5566688"/>
            <a:ext cx="309931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8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Включены 6 деревень, 2 городка </a:t>
            </a:r>
          </a:p>
          <a:p>
            <a:r>
              <a:rPr lang="ru-RU" sz="138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(увеличение турпотока </a:t>
            </a:r>
          </a:p>
          <a:p>
            <a:r>
              <a:rPr lang="ru-RU" sz="138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40% до 170%) </a:t>
            </a:r>
            <a:endParaRPr lang="ru-RU" sz="14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bject 49"/>
          <p:cNvSpPr txBox="1"/>
          <p:nvPr/>
        </p:nvSpPr>
        <p:spPr>
          <a:xfrm>
            <a:off x="6691313" y="3020747"/>
            <a:ext cx="5314115" cy="289823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туристско-рекреационных кластеров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6715473" y="3437413"/>
            <a:ext cx="4065056" cy="937765"/>
          </a:xfrm>
          <a:prstGeom prst="rect">
            <a:avLst/>
          </a:prstGeom>
          <a:solidFill>
            <a:srgbClr val="D5D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6724794" y="3471166"/>
            <a:ext cx="42099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Туристско-рекреационный кластер «Малиновка»  -  3 млрд. </a:t>
            </a:r>
            <a:r>
              <a:rPr lang="ru-RU" sz="14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внебюджетных средств</a:t>
            </a:r>
          </a:p>
        </p:txBody>
      </p:sp>
      <p:sp>
        <p:nvSpPr>
          <p:cNvPr id="85" name="object 49"/>
          <p:cNvSpPr txBox="1"/>
          <p:nvPr/>
        </p:nvSpPr>
        <p:spPr>
          <a:xfrm>
            <a:off x="6715473" y="4552116"/>
            <a:ext cx="4065056" cy="289823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инфраструктуры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660364" y="394553"/>
            <a:ext cx="2264725" cy="451406"/>
            <a:chOff x="660364" y="394553"/>
            <a:chExt cx="2264725" cy="451406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364" y="404812"/>
              <a:ext cx="317333" cy="393493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977697" y="394553"/>
              <a:ext cx="1947392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74310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5090474"/>
            <a:ext cx="12192000" cy="522056"/>
          </a:xfrm>
          <a:prstGeom prst="rect">
            <a:avLst/>
          </a:prstGeom>
          <a:solidFill>
            <a:srgbClr val="D5D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980033"/>
            <a:ext cx="12192000" cy="18668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object 3"/>
          <p:cNvSpPr txBox="1"/>
          <p:nvPr/>
        </p:nvSpPr>
        <p:spPr>
          <a:xfrm>
            <a:off x="4267804" y="1409376"/>
            <a:ext cx="4187339" cy="1216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или реконструкция объектов социальной сферы, </a:t>
            </a:r>
          </a:p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транспортной инфраструктуры, </a:t>
            </a:r>
          </a:p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обращения с ТКО 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object 4"/>
          <p:cNvSpPr txBox="1"/>
          <p:nvPr/>
        </p:nvSpPr>
        <p:spPr>
          <a:xfrm>
            <a:off x="8429085" y="1477503"/>
            <a:ext cx="3021884" cy="887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ПРОРАБОТКЕ </a:t>
            </a:r>
          </a:p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проектов в сфере ГЧП </a:t>
            </a:r>
          </a:p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(24,4 млрд. </a:t>
            </a:r>
            <a:r>
              <a:rPr lang="ru-RU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object 18"/>
          <p:cNvSpPr txBox="1"/>
          <p:nvPr/>
        </p:nvSpPr>
        <p:spPr>
          <a:xfrm>
            <a:off x="468473" y="1433659"/>
            <a:ext cx="3796304" cy="1171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9930" marR="685800">
              <a:lnSpc>
                <a:spcPct val="114599"/>
              </a:lnSpc>
              <a:spcBef>
                <a:spcPts val="100"/>
              </a:spcBef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ЗАКЛЮЧЕНЫ</a:t>
            </a:r>
            <a:r>
              <a:rPr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9930" marR="685800">
              <a:lnSpc>
                <a:spcPct val="114599"/>
              </a:lnSpc>
              <a:spcBef>
                <a:spcPts val="10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концессионных соглашений </a:t>
            </a:r>
          </a:p>
          <a:p>
            <a:pPr marL="709930" marR="685800">
              <a:lnSpc>
                <a:spcPct val="114599"/>
              </a:lnSpc>
              <a:spcBef>
                <a:spcPts val="10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(21,4 млрд.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91886" y="1558080"/>
            <a:ext cx="578485" cy="537702"/>
            <a:chOff x="831477" y="2094451"/>
            <a:chExt cx="578485" cy="578485"/>
          </a:xfrm>
        </p:grpSpPr>
        <p:pic>
          <p:nvPicPr>
            <p:cNvPr id="258" name="Рисунок 25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772" t="89010" r="81430"/>
            <a:stretch/>
          </p:blipFill>
          <p:spPr>
            <a:xfrm>
              <a:off x="908064" y="2178643"/>
              <a:ext cx="425310" cy="410100"/>
            </a:xfrm>
            <a:prstGeom prst="rect">
              <a:avLst/>
            </a:prstGeom>
          </p:spPr>
        </p:pic>
        <p:sp>
          <p:nvSpPr>
            <p:cNvPr id="261" name="object 10"/>
            <p:cNvSpPr/>
            <p:nvPr/>
          </p:nvSpPr>
          <p:spPr>
            <a:xfrm>
              <a:off x="831477" y="2094451"/>
              <a:ext cx="578485" cy="578485"/>
            </a:xfrm>
            <a:custGeom>
              <a:avLst/>
              <a:gdLst/>
              <a:ahLst/>
              <a:cxnLst/>
              <a:rect l="l" t="t" r="r" b="b"/>
              <a:pathLst>
                <a:path w="578485" h="578485">
                  <a:moveTo>
                    <a:pt x="289178" y="578358"/>
                  </a:moveTo>
                  <a:lnTo>
                    <a:pt x="336086" y="574572"/>
                  </a:lnTo>
                  <a:lnTo>
                    <a:pt x="380584" y="563614"/>
                  </a:lnTo>
                  <a:lnTo>
                    <a:pt x="422076" y="546079"/>
                  </a:lnTo>
                  <a:lnTo>
                    <a:pt x="459966" y="522561"/>
                  </a:lnTo>
                  <a:lnTo>
                    <a:pt x="493661" y="493656"/>
                  </a:lnTo>
                  <a:lnTo>
                    <a:pt x="522564" y="459961"/>
                  </a:lnTo>
                  <a:lnTo>
                    <a:pt x="546081" y="422070"/>
                  </a:lnTo>
                  <a:lnTo>
                    <a:pt x="563616" y="380579"/>
                  </a:lnTo>
                  <a:lnTo>
                    <a:pt x="574573" y="336083"/>
                  </a:lnTo>
                  <a:lnTo>
                    <a:pt x="578357" y="289179"/>
                  </a:lnTo>
                  <a:lnTo>
                    <a:pt x="574573" y="242271"/>
                  </a:lnTo>
                  <a:lnTo>
                    <a:pt x="563616" y="197773"/>
                  </a:lnTo>
                  <a:lnTo>
                    <a:pt x="546081" y="156281"/>
                  </a:lnTo>
                  <a:lnTo>
                    <a:pt x="522564" y="118391"/>
                  </a:lnTo>
                  <a:lnTo>
                    <a:pt x="493661" y="84696"/>
                  </a:lnTo>
                  <a:lnTo>
                    <a:pt x="459966" y="55793"/>
                  </a:lnTo>
                  <a:lnTo>
                    <a:pt x="422076" y="32276"/>
                  </a:lnTo>
                  <a:lnTo>
                    <a:pt x="380584" y="14741"/>
                  </a:lnTo>
                  <a:lnTo>
                    <a:pt x="336086" y="3784"/>
                  </a:lnTo>
                  <a:lnTo>
                    <a:pt x="289178" y="0"/>
                  </a:lnTo>
                  <a:lnTo>
                    <a:pt x="242271" y="3784"/>
                  </a:lnTo>
                  <a:lnTo>
                    <a:pt x="197773" y="14741"/>
                  </a:lnTo>
                  <a:lnTo>
                    <a:pt x="156281" y="32276"/>
                  </a:lnTo>
                  <a:lnTo>
                    <a:pt x="118391" y="55793"/>
                  </a:lnTo>
                  <a:lnTo>
                    <a:pt x="84696" y="84696"/>
                  </a:lnTo>
                  <a:lnTo>
                    <a:pt x="55793" y="118391"/>
                  </a:lnTo>
                  <a:lnTo>
                    <a:pt x="32276" y="156281"/>
                  </a:lnTo>
                  <a:lnTo>
                    <a:pt x="14741" y="197773"/>
                  </a:lnTo>
                  <a:lnTo>
                    <a:pt x="3784" y="242271"/>
                  </a:lnTo>
                  <a:lnTo>
                    <a:pt x="0" y="289179"/>
                  </a:lnTo>
                  <a:lnTo>
                    <a:pt x="3784" y="336083"/>
                  </a:lnTo>
                  <a:lnTo>
                    <a:pt x="14741" y="380579"/>
                  </a:lnTo>
                  <a:lnTo>
                    <a:pt x="32276" y="422070"/>
                  </a:lnTo>
                  <a:lnTo>
                    <a:pt x="55793" y="459961"/>
                  </a:lnTo>
                  <a:lnTo>
                    <a:pt x="84696" y="493656"/>
                  </a:lnTo>
                  <a:lnTo>
                    <a:pt x="118391" y="522561"/>
                  </a:lnTo>
                  <a:lnTo>
                    <a:pt x="156281" y="546079"/>
                  </a:lnTo>
                  <a:lnTo>
                    <a:pt x="197773" y="563614"/>
                  </a:lnTo>
                  <a:lnTo>
                    <a:pt x="242271" y="574572"/>
                  </a:lnTo>
                  <a:lnTo>
                    <a:pt x="289178" y="578358"/>
                  </a:lnTo>
                  <a:close/>
                </a:path>
              </a:pathLst>
            </a:custGeom>
            <a:ln w="20116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200766" y="1183539"/>
            <a:ext cx="1145406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object 29"/>
          <p:cNvSpPr/>
          <p:nvPr/>
        </p:nvSpPr>
        <p:spPr>
          <a:xfrm>
            <a:off x="7634772" y="46904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object 30"/>
          <p:cNvSpPr/>
          <p:nvPr/>
        </p:nvSpPr>
        <p:spPr>
          <a:xfrm>
            <a:off x="8252292" y="46904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object 38"/>
          <p:cNvSpPr/>
          <p:nvPr/>
        </p:nvSpPr>
        <p:spPr>
          <a:xfrm>
            <a:off x="1273878" y="46904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object 48"/>
          <p:cNvSpPr txBox="1"/>
          <p:nvPr/>
        </p:nvSpPr>
        <p:spPr>
          <a:xfrm>
            <a:off x="468473" y="3013230"/>
            <a:ext cx="3319986" cy="2041585"/>
          </a:xfrm>
          <a:prstGeom prst="rect">
            <a:avLst/>
          </a:prstGeom>
          <a:ln>
            <a:noFill/>
          </a:ln>
        </p:spPr>
        <p:txBody>
          <a:bodyPr vert="horz" wrap="square" lIns="0" tIns="4826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38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      региональный перечень объектов инфраструктуры для создания до 2024 года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   Включены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проектов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возможной реализации с привлечение инвесторов</a:t>
            </a:r>
          </a:p>
          <a:p>
            <a:pPr marL="12700" marR="5080">
              <a:lnSpc>
                <a:spcPts val="1200"/>
              </a:lnSpc>
              <a:spcBef>
                <a:spcPts val="860"/>
              </a:spcBef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2" name="object 49"/>
          <p:cNvSpPr txBox="1"/>
          <p:nvPr/>
        </p:nvSpPr>
        <p:spPr>
          <a:xfrm>
            <a:off x="8188317" y="3013230"/>
            <a:ext cx="4177699" cy="2007729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86690" marR="370840">
              <a:lnSpc>
                <a:spcPct val="114599"/>
              </a:lnSpc>
              <a:spcBef>
                <a:spcPts val="10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Запланировано открытие                   Центра компетенций в сфере ГЧП </a:t>
            </a:r>
          </a:p>
          <a:p>
            <a:pPr marL="186690" marR="370840">
              <a:lnSpc>
                <a:spcPct val="114599"/>
              </a:lnSpc>
              <a:spcBef>
                <a:spcPts val="10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декабря 2021 года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частных инвесторов, экспертиза предложений от инвесторов, разработка публичных инициатив, сопровождение проектов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21AC2B38-EF0D-4A97-9EC4-70B9BE12B0D4}"/>
              </a:ext>
            </a:extLst>
          </p:cNvPr>
          <p:cNvSpPr/>
          <p:nvPr/>
        </p:nvSpPr>
        <p:spPr>
          <a:xfrm>
            <a:off x="2915387" y="236052"/>
            <a:ext cx="10410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государственно-частного партнерства </a:t>
            </a:r>
          </a:p>
        </p:txBody>
      </p:sp>
      <p:sp>
        <p:nvSpPr>
          <p:cNvPr id="55" name="object 48">
            <a:extLst>
              <a:ext uri="{FF2B5EF4-FFF2-40B4-BE49-F238E27FC236}">
                <a16:creationId xmlns:a16="http://schemas.microsoft.com/office/drawing/2014/main" xmlns="" id="{3242E703-5D61-4E28-B62C-BF998B16FD74}"/>
              </a:ext>
            </a:extLst>
          </p:cNvPr>
          <p:cNvSpPr txBox="1"/>
          <p:nvPr/>
        </p:nvSpPr>
        <p:spPr>
          <a:xfrm>
            <a:off x="3983452" y="3013230"/>
            <a:ext cx="3319986" cy="1279838"/>
          </a:xfrm>
          <a:prstGeom prst="rect">
            <a:avLst/>
          </a:prstGeom>
          <a:ln>
            <a:noFill/>
          </a:ln>
        </p:spPr>
        <p:txBody>
          <a:bodyPr vert="horz" wrap="square" lIns="0" tIns="4826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38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Организована Программа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представителей исполнительных органов власти, органов местного самоуправления региона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1364" y="5181582"/>
            <a:ext cx="993271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октябрь 2021 найдены инвесторы по 13 проектам на 20,7 млрд </a:t>
            </a:r>
            <a:r>
              <a:rPr lang="ru-RU" sz="17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7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1364" y="6078770"/>
            <a:ext cx="4268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проекта в сфере спорта на 2,0 млрд </a:t>
            </a:r>
            <a:r>
              <a:rPr lang="ru-RU" sz="16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6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4173" y="5715001"/>
            <a:ext cx="3896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сфере транспорта на 7,0 млрд </a:t>
            </a:r>
            <a:r>
              <a:rPr lang="ru-RU" sz="16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6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4173" y="6078770"/>
            <a:ext cx="3678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культуры на 0,2 млрд </a:t>
            </a:r>
            <a:r>
              <a:rPr lang="ru-RU" sz="16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6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1364" y="6439433"/>
            <a:ext cx="40824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сфере детского отдыха 2,3 млрд </a:t>
            </a:r>
            <a:r>
              <a:rPr lang="ru-RU" sz="16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6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1364" y="5715001"/>
            <a:ext cx="4768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 в сфере образования 9,2 млрд </a:t>
            </a:r>
            <a:r>
              <a:rPr lang="ru-RU" sz="16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6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660364" y="394553"/>
            <a:ext cx="2264725" cy="451406"/>
            <a:chOff x="660364" y="394553"/>
            <a:chExt cx="2264725" cy="451406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364" y="404812"/>
              <a:ext cx="317333" cy="393493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977697" y="394553"/>
              <a:ext cx="1947392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6614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301445"/>
            <a:ext cx="12163693" cy="56042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5"/>
          <p:cNvSpPr txBox="1"/>
          <p:nvPr/>
        </p:nvSpPr>
        <p:spPr>
          <a:xfrm flipH="1">
            <a:off x="7919206" y="1989678"/>
            <a:ext cx="3150129" cy="10445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поддержки проектов ГЧП с участием ИОГВ, ОМСУ</a:t>
            </a:r>
          </a:p>
        </p:txBody>
      </p:sp>
      <p:sp>
        <p:nvSpPr>
          <p:cNvPr id="35" name="object 9"/>
          <p:cNvSpPr txBox="1"/>
          <p:nvPr/>
        </p:nvSpPr>
        <p:spPr>
          <a:xfrm>
            <a:off x="416979" y="1993003"/>
            <a:ext cx="5288856" cy="14369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Системная  поддержка </a:t>
            </a:r>
          </a:p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инвесторов на уровне </a:t>
            </a:r>
          </a:p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 и муниципальных</a:t>
            </a:r>
          </a:p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образований 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bject 7"/>
          <p:cNvSpPr txBox="1"/>
          <p:nvPr/>
        </p:nvSpPr>
        <p:spPr>
          <a:xfrm>
            <a:off x="4024661" y="1999424"/>
            <a:ext cx="3682770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льгот и преференций инвесторам с учетом отраслевых приоритетов</a:t>
            </a: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>
          <a:xfrm>
            <a:off x="844369" y="3910428"/>
            <a:ext cx="10514890" cy="1519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>
            <a:cxnSpLocks/>
          </p:cNvCxnSpPr>
          <p:nvPr/>
        </p:nvCxnSpPr>
        <p:spPr>
          <a:xfrm flipV="1">
            <a:off x="3741491" y="1729621"/>
            <a:ext cx="0" cy="184884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>
            <a:cxnSpLocks/>
          </p:cNvCxnSpPr>
          <p:nvPr/>
        </p:nvCxnSpPr>
        <p:spPr>
          <a:xfrm flipV="1">
            <a:off x="5635401" y="3972186"/>
            <a:ext cx="1828" cy="183988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>
            <a:cxnSpLocks/>
          </p:cNvCxnSpPr>
          <p:nvPr/>
        </p:nvCxnSpPr>
        <p:spPr>
          <a:xfrm flipV="1">
            <a:off x="7682782" y="1714429"/>
            <a:ext cx="1" cy="192635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DDA9728-A94F-4BDE-BA6B-9331F1E42914}"/>
              </a:ext>
            </a:extLst>
          </p:cNvPr>
          <p:cNvSpPr txBox="1"/>
          <p:nvPr/>
        </p:nvSpPr>
        <p:spPr>
          <a:xfrm>
            <a:off x="2936712" y="227592"/>
            <a:ext cx="67406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инвестиционной деятельности</a:t>
            </a:r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xmlns="" id="{87F59A79-3BA6-48CB-895C-A72CF16D5DDB}"/>
              </a:ext>
            </a:extLst>
          </p:cNvPr>
          <p:cNvSpPr txBox="1"/>
          <p:nvPr/>
        </p:nvSpPr>
        <p:spPr>
          <a:xfrm>
            <a:off x="6040243" y="4523573"/>
            <a:ext cx="5066321" cy="11476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привлечения инвесторов с участием органов власти, отраслевых объединений</a:t>
            </a:r>
            <a:endParaRPr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60364" y="898281"/>
            <a:ext cx="109454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6EE8A9D9-4CE1-4E21-AD5B-09F66FEF6687}"/>
              </a:ext>
            </a:extLst>
          </p:cNvPr>
          <p:cNvSpPr txBox="1"/>
          <p:nvPr/>
        </p:nvSpPr>
        <p:spPr>
          <a:xfrm>
            <a:off x="950387" y="4460077"/>
            <a:ext cx="4550588" cy="15370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имущественной и инфраструктурной поддержки: актуализация инвестиционных площадок, создание промпарков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660364" y="394553"/>
            <a:ext cx="2264725" cy="451406"/>
            <a:chOff x="660364" y="394553"/>
            <a:chExt cx="2264725" cy="45140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364" y="404812"/>
              <a:ext cx="317333" cy="393493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977697" y="394553"/>
              <a:ext cx="1947392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95938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0364" y="394553"/>
            <a:ext cx="2264725" cy="451406"/>
            <a:chOff x="660364" y="394553"/>
            <a:chExt cx="2264725" cy="45140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364" y="404812"/>
              <a:ext cx="317333" cy="393493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977697" y="394553"/>
              <a:ext cx="1947392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660364" y="904631"/>
            <a:ext cx="109454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33606" y="304075"/>
            <a:ext cx="88499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инвестиций в основной капитал, млрд. </a:t>
            </a:r>
            <a:r>
              <a:rPr lang="ru-RU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1578"/>
            <a:ext cx="11783505" cy="5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326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87373" y="1806299"/>
            <a:ext cx="578485" cy="537702"/>
            <a:chOff x="831477" y="2094451"/>
            <a:chExt cx="578485" cy="578485"/>
          </a:xfrm>
        </p:grpSpPr>
        <p:pic>
          <p:nvPicPr>
            <p:cNvPr id="258" name="Рисунок 25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772" t="89010" r="81430"/>
            <a:stretch/>
          </p:blipFill>
          <p:spPr>
            <a:xfrm>
              <a:off x="908064" y="2178643"/>
              <a:ext cx="425310" cy="410100"/>
            </a:xfrm>
            <a:prstGeom prst="rect">
              <a:avLst/>
            </a:prstGeom>
          </p:spPr>
        </p:pic>
        <p:sp>
          <p:nvSpPr>
            <p:cNvPr id="261" name="object 10"/>
            <p:cNvSpPr/>
            <p:nvPr/>
          </p:nvSpPr>
          <p:spPr>
            <a:xfrm>
              <a:off x="831477" y="2094451"/>
              <a:ext cx="578485" cy="578485"/>
            </a:xfrm>
            <a:custGeom>
              <a:avLst/>
              <a:gdLst/>
              <a:ahLst/>
              <a:cxnLst/>
              <a:rect l="l" t="t" r="r" b="b"/>
              <a:pathLst>
                <a:path w="578485" h="578485">
                  <a:moveTo>
                    <a:pt x="289178" y="578358"/>
                  </a:moveTo>
                  <a:lnTo>
                    <a:pt x="336086" y="574572"/>
                  </a:lnTo>
                  <a:lnTo>
                    <a:pt x="380584" y="563614"/>
                  </a:lnTo>
                  <a:lnTo>
                    <a:pt x="422076" y="546079"/>
                  </a:lnTo>
                  <a:lnTo>
                    <a:pt x="459966" y="522561"/>
                  </a:lnTo>
                  <a:lnTo>
                    <a:pt x="493661" y="493656"/>
                  </a:lnTo>
                  <a:lnTo>
                    <a:pt x="522564" y="459961"/>
                  </a:lnTo>
                  <a:lnTo>
                    <a:pt x="546081" y="422070"/>
                  </a:lnTo>
                  <a:lnTo>
                    <a:pt x="563616" y="380579"/>
                  </a:lnTo>
                  <a:lnTo>
                    <a:pt x="574573" y="336083"/>
                  </a:lnTo>
                  <a:lnTo>
                    <a:pt x="578357" y="289179"/>
                  </a:lnTo>
                  <a:lnTo>
                    <a:pt x="574573" y="242271"/>
                  </a:lnTo>
                  <a:lnTo>
                    <a:pt x="563616" y="197773"/>
                  </a:lnTo>
                  <a:lnTo>
                    <a:pt x="546081" y="156281"/>
                  </a:lnTo>
                  <a:lnTo>
                    <a:pt x="522564" y="118391"/>
                  </a:lnTo>
                  <a:lnTo>
                    <a:pt x="493661" y="84696"/>
                  </a:lnTo>
                  <a:lnTo>
                    <a:pt x="459966" y="55793"/>
                  </a:lnTo>
                  <a:lnTo>
                    <a:pt x="422076" y="32276"/>
                  </a:lnTo>
                  <a:lnTo>
                    <a:pt x="380584" y="14741"/>
                  </a:lnTo>
                  <a:lnTo>
                    <a:pt x="336086" y="3784"/>
                  </a:lnTo>
                  <a:lnTo>
                    <a:pt x="289178" y="0"/>
                  </a:lnTo>
                  <a:lnTo>
                    <a:pt x="242271" y="3784"/>
                  </a:lnTo>
                  <a:lnTo>
                    <a:pt x="197773" y="14741"/>
                  </a:lnTo>
                  <a:lnTo>
                    <a:pt x="156281" y="32276"/>
                  </a:lnTo>
                  <a:lnTo>
                    <a:pt x="118391" y="55793"/>
                  </a:lnTo>
                  <a:lnTo>
                    <a:pt x="84696" y="84696"/>
                  </a:lnTo>
                  <a:lnTo>
                    <a:pt x="55793" y="118391"/>
                  </a:lnTo>
                  <a:lnTo>
                    <a:pt x="32276" y="156281"/>
                  </a:lnTo>
                  <a:lnTo>
                    <a:pt x="14741" y="197773"/>
                  </a:lnTo>
                  <a:lnTo>
                    <a:pt x="3784" y="242271"/>
                  </a:lnTo>
                  <a:lnTo>
                    <a:pt x="0" y="289179"/>
                  </a:lnTo>
                  <a:lnTo>
                    <a:pt x="3784" y="336083"/>
                  </a:lnTo>
                  <a:lnTo>
                    <a:pt x="14741" y="380579"/>
                  </a:lnTo>
                  <a:lnTo>
                    <a:pt x="32276" y="422070"/>
                  </a:lnTo>
                  <a:lnTo>
                    <a:pt x="55793" y="459961"/>
                  </a:lnTo>
                  <a:lnTo>
                    <a:pt x="84696" y="493656"/>
                  </a:lnTo>
                  <a:lnTo>
                    <a:pt x="118391" y="522561"/>
                  </a:lnTo>
                  <a:lnTo>
                    <a:pt x="156281" y="546079"/>
                  </a:lnTo>
                  <a:lnTo>
                    <a:pt x="197773" y="563614"/>
                  </a:lnTo>
                  <a:lnTo>
                    <a:pt x="242271" y="574572"/>
                  </a:lnTo>
                  <a:lnTo>
                    <a:pt x="289178" y="578358"/>
                  </a:lnTo>
                  <a:close/>
                </a:path>
              </a:pathLst>
            </a:custGeom>
            <a:ln w="20116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96253" y="1431758"/>
            <a:ext cx="1145406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object 29"/>
          <p:cNvSpPr/>
          <p:nvPr/>
        </p:nvSpPr>
        <p:spPr>
          <a:xfrm>
            <a:off x="7634772" y="46904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object 30"/>
          <p:cNvSpPr/>
          <p:nvPr/>
        </p:nvSpPr>
        <p:spPr>
          <a:xfrm>
            <a:off x="8252292" y="46904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object 38"/>
          <p:cNvSpPr/>
          <p:nvPr/>
        </p:nvSpPr>
        <p:spPr>
          <a:xfrm>
            <a:off x="1273878" y="46904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21AC2B38-EF0D-4A97-9EC4-70B9BE12B0D4}"/>
              </a:ext>
            </a:extLst>
          </p:cNvPr>
          <p:cNvSpPr/>
          <p:nvPr/>
        </p:nvSpPr>
        <p:spPr>
          <a:xfrm>
            <a:off x="922605" y="3267724"/>
            <a:ext cx="103467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D797540-FC7B-49A5-A756-BCDCEE0DC58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172" y="897033"/>
            <a:ext cx="10967655" cy="36579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60364" y="394553"/>
            <a:ext cx="2264725" cy="451406"/>
            <a:chOff x="660364" y="394553"/>
            <a:chExt cx="2264725" cy="45140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364" y="404812"/>
              <a:ext cx="317333" cy="393493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977697" y="394553"/>
              <a:ext cx="1947392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0591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0E30D7D-D84F-4470-9250-D7A1A5FBDF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6320" b="27590"/>
          <a:stretch/>
        </p:blipFill>
        <p:spPr>
          <a:xfrm>
            <a:off x="726352" y="796413"/>
            <a:ext cx="11952700" cy="572237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60364" y="904631"/>
            <a:ext cx="109454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36875" y="298550"/>
            <a:ext cx="7807325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структура инвестиций</a:t>
            </a:r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1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23109" y="1904215"/>
            <a:ext cx="575035" cy="537327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60364" y="394553"/>
            <a:ext cx="2264725" cy="451406"/>
            <a:chOff x="660364" y="394553"/>
            <a:chExt cx="2264725" cy="45140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364" y="404812"/>
              <a:ext cx="317333" cy="393493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977697" y="394553"/>
              <a:ext cx="1947392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1870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936875" y="237400"/>
            <a:ext cx="8772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объема инвестиций на 2022 – 2024 гг., </a:t>
            </a: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  <a:r>
              <a:rPr lang="ru-RU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60364" y="879231"/>
            <a:ext cx="109454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176" y="1148773"/>
            <a:ext cx="12036587" cy="536232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60364" y="394553"/>
            <a:ext cx="2264725" cy="451406"/>
            <a:chOff x="660364" y="394553"/>
            <a:chExt cx="2264725" cy="45140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364" y="404812"/>
              <a:ext cx="317333" cy="393493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977697" y="394553"/>
              <a:ext cx="1947392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8218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2"/>
          <p:cNvSpPr/>
          <p:nvPr/>
        </p:nvSpPr>
        <p:spPr>
          <a:xfrm>
            <a:off x="0" y="5053380"/>
            <a:ext cx="12192000" cy="1804619"/>
          </a:xfrm>
          <a:custGeom>
            <a:avLst/>
            <a:gdLst/>
            <a:ahLst/>
            <a:cxnLst/>
            <a:rect l="l" t="t" r="r" b="b"/>
            <a:pathLst>
              <a:path w="9144000" h="3026410">
                <a:moveTo>
                  <a:pt x="0" y="0"/>
                </a:moveTo>
                <a:lnTo>
                  <a:pt x="9143999" y="0"/>
                </a:lnTo>
                <a:lnTo>
                  <a:pt x="9143999" y="3026199"/>
                </a:lnTo>
                <a:lnTo>
                  <a:pt x="0" y="3026199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"/>
          <p:cNvSpPr txBox="1"/>
          <p:nvPr/>
        </p:nvSpPr>
        <p:spPr>
          <a:xfrm>
            <a:off x="376015" y="5249246"/>
            <a:ext cx="287993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Действующие резиденты: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«РодАрктур»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5"/>
          <p:cNvSpPr txBox="1"/>
          <p:nvPr/>
        </p:nvSpPr>
        <p:spPr>
          <a:xfrm>
            <a:off x="3375590" y="5249246"/>
            <a:ext cx="8230256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5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Центр семейного водного отдыха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81610" algn="just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ОКВЭД - 93 деятельность </a:t>
            </a:r>
            <a:r>
              <a:rPr sz="15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спортивных</a:t>
            </a:r>
            <a:r>
              <a:rPr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r>
              <a:rPr lang="ru-RU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 </a:t>
            </a:r>
            <a:r>
              <a:rPr lang="ru-RU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sz="15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предоставлению</a:t>
            </a:r>
            <a:r>
              <a:rPr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  для </a:t>
            </a:r>
            <a:r>
              <a:rPr sz="15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временного</a:t>
            </a:r>
            <a:r>
              <a:rPr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проживания</a:t>
            </a:r>
            <a:r>
              <a:rPr lang="ru-RU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 </a:t>
            </a:r>
            <a:r>
              <a:rPr lang="ru-RU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5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еятельность</a:t>
            </a:r>
            <a:r>
              <a:rPr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предоставлению продуктов  питания и напитков.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/>
            <a:r>
              <a:rPr lang="ru-RU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01.07.2021 резидентом создано </a:t>
            </a:r>
            <a:r>
              <a:rPr lang="ru-R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мест и привлечено порядка</a:t>
            </a:r>
            <a:r>
              <a:rPr lang="ru-R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26,7 </a:t>
            </a:r>
            <a:r>
              <a:rPr lang="ru-RU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инвестиций. Старт проекта – конец 2021 года.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631" y="1608754"/>
            <a:ext cx="3833487" cy="3084874"/>
          </a:xfrm>
          <a:prstGeom prst="rect">
            <a:avLst/>
          </a:prstGeom>
        </p:spPr>
      </p:pic>
      <p:sp>
        <p:nvSpPr>
          <p:cNvPr id="43" name="object 13"/>
          <p:cNvSpPr txBox="1"/>
          <p:nvPr/>
        </p:nvSpPr>
        <p:spPr>
          <a:xfrm>
            <a:off x="4057138" y="2048454"/>
            <a:ext cx="9879289" cy="2042226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R="1697355" indent="457200"/>
            <a:r>
              <a:rPr lang="ru-RU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постановлением Правительства Российской Федерации от 16 марта 2018 г. № 266 создана территория   опережающего социально-экономического развития «Онега»</a:t>
            </a:r>
          </a:p>
          <a:p>
            <a:pPr marR="1697355" indent="457200"/>
            <a:endParaRPr lang="ru-RU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697355" indent="457200"/>
            <a:r>
              <a:rPr lang="ru-RU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Онега является моногородом первой категории с наиболее сложным социально-экономическим положением.</a:t>
            </a:r>
          </a:p>
          <a:p>
            <a:pPr marR="1697355" indent="457200"/>
            <a:endParaRPr sz="16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33701" y="169231"/>
            <a:ext cx="92583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697355">
              <a:lnSpc>
                <a:spcPts val="2300"/>
              </a:lnSpc>
              <a:spcBef>
                <a:spcPts val="240"/>
              </a:spcBef>
            </a:pPr>
            <a:r>
              <a:rPr lang="ru-RU" sz="2400" spc="-55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spc="-55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Онега</a:t>
            </a:r>
            <a:r>
              <a:rPr lang="ru-RU" sz="2400" spc="-55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</a:t>
            </a:r>
            <a:r>
              <a:rPr lang="ru-RU" sz="2400" b="1" spc="-5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</a:t>
            </a:r>
            <a:r>
              <a:rPr lang="ru-RU" sz="2400" b="1" spc="-1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опережающего социально</a:t>
            </a:r>
            <a:r>
              <a:rPr lang="ru-RU" sz="2400" spc="-1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spc="-1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</a:t>
            </a:r>
            <a:r>
              <a:rPr lang="ru-RU" sz="2400" b="1" spc="-16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2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60364" y="917331"/>
            <a:ext cx="109454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660364" y="394553"/>
            <a:ext cx="2264725" cy="451406"/>
            <a:chOff x="660364" y="394553"/>
            <a:chExt cx="2264725" cy="45140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364" y="404812"/>
              <a:ext cx="317333" cy="393493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977697" y="394553"/>
              <a:ext cx="1947392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4178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5491409"/>
              </p:ext>
            </p:extLst>
          </p:nvPr>
        </p:nvGraphicFramePr>
        <p:xfrm>
          <a:off x="510016" y="1255034"/>
          <a:ext cx="11246177" cy="3858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777">
                  <a:extLst>
                    <a:ext uri="{9D8B030D-6E8A-4147-A177-3AD203B41FA5}">
                      <a16:colId xmlns:a16="http://schemas.microsoft.com/office/drawing/2014/main" xmlns="" val="1281834908"/>
                    </a:ext>
                  </a:extLst>
                </a:gridCol>
                <a:gridCol w="2809188">
                  <a:extLst>
                    <a:ext uri="{9D8B030D-6E8A-4147-A177-3AD203B41FA5}">
                      <a16:colId xmlns:a16="http://schemas.microsoft.com/office/drawing/2014/main" xmlns="" val="3606223619"/>
                    </a:ext>
                  </a:extLst>
                </a:gridCol>
                <a:gridCol w="2677212">
                  <a:extLst>
                    <a:ext uri="{9D8B030D-6E8A-4147-A177-3AD203B41FA5}">
                      <a16:colId xmlns:a16="http://schemas.microsoft.com/office/drawing/2014/main" xmlns="" val="1970516021"/>
                    </a:ext>
                  </a:extLst>
                </a:gridCol>
              </a:tblGrid>
              <a:tr h="368615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АЗРФ</a:t>
                      </a: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ТОСЭР</a:t>
                      </a:r>
                    </a:p>
                  </a:txBody>
                  <a:tcPr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2854772"/>
                  </a:ext>
                </a:extLst>
              </a:tr>
              <a:tr h="37329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Федеральная часть налога на прибыль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в течение 10 лет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в течение 10 лет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2114836"/>
                  </a:ext>
                </a:extLst>
              </a:tr>
              <a:tr h="373294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Региональная часть налога на прибыль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в течение первых 5 лет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в последующие 5 лет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200" b="1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Первые 5 лет - 0%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Далее 13 %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23721963"/>
                  </a:ext>
                </a:extLst>
              </a:tr>
              <a:tr h="37329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 регионов до 0% снижать региональную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0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налога на прибыль и устанавливать иные  льготы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на 10 лет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200" b="1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Первые 5 лет - 0%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Далее 13 %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009555"/>
                  </a:ext>
                </a:extLst>
              </a:tr>
              <a:tr h="37329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Страховые взносы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7,6% (вместо 30%)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200" b="1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льгота не предоставляется  с 16.03.2021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6666035"/>
                  </a:ext>
                </a:extLst>
              </a:tr>
              <a:tr h="37329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НДС на услуги морских перевозок экспортных грузов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0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их ледокольному обеспечению.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6896113"/>
                  </a:ext>
                </a:extLst>
              </a:tr>
              <a:tr h="37329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субсидий на возмещение процентной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0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ставки по кредитам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43931801"/>
                  </a:ext>
                </a:extLst>
              </a:tr>
              <a:tr h="373294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Льготы по налогу на землю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200" b="1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на 10 лет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на 5 лет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948860"/>
                  </a:ext>
                </a:extLst>
              </a:tr>
              <a:tr h="37329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Льготы по налогу на имущество организаций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solidFill>
                          <a:srgbClr val="1F4E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на 10 лет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на 5 лет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82785281"/>
                  </a:ext>
                </a:extLst>
              </a:tr>
            </a:tbl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2946400" y="118058"/>
            <a:ext cx="9150525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ts val="27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преференциальных режимов </a:t>
            </a:r>
          </a:p>
          <a:p>
            <a:pPr marR="5080">
              <a:lnSpc>
                <a:spcPts val="27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Архангельской области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660364" y="930031"/>
            <a:ext cx="109454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-115297" y="5570165"/>
            <a:ext cx="12496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развития инвестиционного потенциала ТОСЭР «Онега» в Министерство экономического развития Российской Федерации в апреле 2021 года была</a:t>
            </a:r>
          </a:p>
          <a:p>
            <a:pPr algn="ctr"/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направлена заявка на расширение видов деятельности ТОСЭР «Онега».</a:t>
            </a:r>
          </a:p>
          <a:p>
            <a:pPr algn="ctr"/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подготовки заявки были заключены соглашения о намерениях с пятью потенциальными резидентами.  Данные изменения позволят привлечь на </a:t>
            </a:r>
          </a:p>
          <a:p>
            <a:pPr algn="ctr"/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ТОСЭР «Онега» резидентов, которые дополнительно создадут 50 рабочих мест и привлекут 40 млн. </a:t>
            </a:r>
            <a:r>
              <a:rPr lang="ru-RU" sz="1200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инвестиций.</a:t>
            </a:r>
            <a:endParaRPr lang="ru-RU" sz="1200" b="0" i="0" dirty="0">
              <a:solidFill>
                <a:srgbClr val="1F4E7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60364" y="394553"/>
            <a:ext cx="2264725" cy="451406"/>
            <a:chOff x="660364" y="394553"/>
            <a:chExt cx="2264725" cy="45140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364" y="404812"/>
              <a:ext cx="317333" cy="393493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977697" y="394553"/>
              <a:ext cx="1947392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5687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3750269"/>
            <a:ext cx="12192000" cy="514945"/>
          </a:xfrm>
          <a:prstGeom prst="rect">
            <a:avLst/>
          </a:prstGeom>
          <a:solidFill>
            <a:srgbClr val="D5D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1063907"/>
            <a:ext cx="5203597" cy="2269175"/>
          </a:xfrm>
          <a:prstGeom prst="rect">
            <a:avLst/>
          </a:prstGeom>
          <a:solidFill>
            <a:srgbClr val="D5D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39184" y="244924"/>
            <a:ext cx="6027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Резидентство в Арктической зоне РФ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60364" y="879231"/>
            <a:ext cx="109454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9148" y="2598671"/>
            <a:ext cx="232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резидентов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990" y="1004164"/>
            <a:ext cx="2102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1826" y="1246250"/>
            <a:ext cx="2507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7,8 млрд. руб. инвестиций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41826" y="2357123"/>
            <a:ext cx="2695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942 новых </a:t>
            </a:r>
          </a:p>
          <a:p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мест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xmlns="" id="{9DE78476-632A-40BD-AA1A-221E29C9B6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90007142"/>
              </p:ext>
            </p:extLst>
          </p:nvPr>
        </p:nvGraphicFramePr>
        <p:xfrm>
          <a:off x="5299879" y="996297"/>
          <a:ext cx="6650237" cy="243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F3517E-4EA1-4003-BCE1-90497A32AF66}"/>
              </a:ext>
            </a:extLst>
          </p:cNvPr>
          <p:cNvSpPr txBox="1"/>
          <p:nvPr/>
        </p:nvSpPr>
        <p:spPr>
          <a:xfrm>
            <a:off x="9353724" y="2262696"/>
            <a:ext cx="68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911C159-7BDC-4BB6-BC65-40D251B26496}"/>
              </a:ext>
            </a:extLst>
          </p:cNvPr>
          <p:cNvSpPr txBox="1"/>
          <p:nvPr/>
        </p:nvSpPr>
        <p:spPr>
          <a:xfrm>
            <a:off x="10947490" y="2000305"/>
            <a:ext cx="755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FF872ED-8999-4680-BC04-D5A9EFDC5522}"/>
              </a:ext>
            </a:extLst>
          </p:cNvPr>
          <p:cNvSpPr txBox="1"/>
          <p:nvPr/>
        </p:nvSpPr>
        <p:spPr>
          <a:xfrm>
            <a:off x="8066015" y="4488393"/>
            <a:ext cx="395121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200-й резидент в Арктике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«Трансгаз» 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9591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по строительству </a:t>
            </a:r>
          </a:p>
          <a:p>
            <a:pPr algn="ctr"/>
            <a:r>
              <a:rPr lang="ru-RU" b="1" dirty="0">
                <a:solidFill>
                  <a:srgbClr val="9591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газовых автозаправок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8B90AB1-37E7-4873-9F09-F8F6D3BBDE88}"/>
              </a:ext>
            </a:extLst>
          </p:cNvPr>
          <p:cNvSpPr txBox="1"/>
          <p:nvPr/>
        </p:nvSpPr>
        <p:spPr>
          <a:xfrm>
            <a:off x="244687" y="4484679"/>
            <a:ext cx="39512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заявки на резидентство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«Термистофф»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«Помор Шиппинг» </a:t>
            </a:r>
          </a:p>
          <a:p>
            <a:pPr algn="ctr"/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9591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по производству термодревесины, </a:t>
            </a:r>
          </a:p>
          <a:p>
            <a:pPr algn="ctr"/>
            <a:r>
              <a:rPr lang="ru-RU" b="1" dirty="0">
                <a:solidFill>
                  <a:srgbClr val="9591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приобретению судна 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8B8675CD-E802-4690-840C-10FA55EB5AF8}"/>
              </a:ext>
            </a:extLst>
          </p:cNvPr>
          <p:cNvCxnSpPr>
            <a:cxnSpLocks/>
          </p:cNvCxnSpPr>
          <p:nvPr/>
        </p:nvCxnSpPr>
        <p:spPr>
          <a:xfrm>
            <a:off x="4413647" y="4643460"/>
            <a:ext cx="0" cy="1876258"/>
          </a:xfrm>
          <a:prstGeom prst="line">
            <a:avLst/>
          </a:prstGeom>
          <a:ln w="190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DBFC053-5E00-4F36-BD92-867CE7803C11}"/>
              </a:ext>
            </a:extLst>
          </p:cNvPr>
          <p:cNvSpPr txBox="1"/>
          <p:nvPr/>
        </p:nvSpPr>
        <p:spPr>
          <a:xfrm>
            <a:off x="4561170" y="4488393"/>
            <a:ext cx="342899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льготный кредит для резидентов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«МРТ – Диагностика»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9591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по созданию центра компьютерной томографии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A2721B43-9D6D-4860-B649-38BFA4E9C572}"/>
              </a:ext>
            </a:extLst>
          </p:cNvPr>
          <p:cNvCxnSpPr>
            <a:cxnSpLocks/>
          </p:cNvCxnSpPr>
          <p:nvPr/>
        </p:nvCxnSpPr>
        <p:spPr>
          <a:xfrm>
            <a:off x="8184817" y="4643460"/>
            <a:ext cx="0" cy="1876258"/>
          </a:xfrm>
          <a:prstGeom prst="line">
            <a:avLst/>
          </a:prstGeom>
          <a:ln w="190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1B19080-B24D-48AF-8F8C-92C84752E7FC}"/>
              </a:ext>
            </a:extLst>
          </p:cNvPr>
          <p:cNvSpPr txBox="1"/>
          <p:nvPr/>
        </p:nvSpPr>
        <p:spPr>
          <a:xfrm>
            <a:off x="169148" y="3769502"/>
            <a:ext cx="11835086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Архангельская область – лидер по темпам регистрации новых резидентов АЗРФ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60364" y="394553"/>
            <a:ext cx="2264725" cy="451406"/>
            <a:chOff x="660364" y="394553"/>
            <a:chExt cx="2264725" cy="451406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364" y="404812"/>
              <a:ext cx="317333" cy="393493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977697" y="394553"/>
              <a:ext cx="1947392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2361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181243"/>
            <a:ext cx="12192000" cy="3835737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753382" y="576074"/>
            <a:ext cx="650346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СТАТЬ РЕЗИДЕНТОМ АЗРФ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object 3"/>
          <p:cNvSpPr txBox="1"/>
          <p:nvPr/>
        </p:nvSpPr>
        <p:spPr>
          <a:xfrm>
            <a:off x="4142385" y="2358764"/>
            <a:ext cx="2743200" cy="735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Заявки и документов  в электронной форме на сайте 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arctic-russia.ru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object 4"/>
          <p:cNvSpPr txBox="1"/>
          <p:nvPr/>
        </p:nvSpPr>
        <p:spPr>
          <a:xfrm>
            <a:off x="7628484" y="2358764"/>
            <a:ext cx="2727052" cy="7478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в реестр  </a:t>
            </a:r>
            <a:r>
              <a:rPr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резидентов</a:t>
            </a: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АЗРФ</a:t>
            </a:r>
            <a:endParaRPr lang="ru-RU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(решение в течение 37 дней)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8" name="object 8"/>
          <p:cNvGrpSpPr/>
          <p:nvPr/>
        </p:nvGrpSpPr>
        <p:grpSpPr>
          <a:xfrm>
            <a:off x="4155085" y="1622392"/>
            <a:ext cx="598805" cy="598805"/>
            <a:chOff x="4081575" y="2632454"/>
            <a:chExt cx="598805" cy="598805"/>
          </a:xfrm>
        </p:grpSpPr>
        <p:sp>
          <p:nvSpPr>
            <p:cNvPr id="249" name="object 9"/>
            <p:cNvSpPr/>
            <p:nvPr/>
          </p:nvSpPr>
          <p:spPr>
            <a:xfrm>
              <a:off x="4255814" y="2733761"/>
              <a:ext cx="250190" cy="396240"/>
            </a:xfrm>
            <a:custGeom>
              <a:avLst/>
              <a:gdLst/>
              <a:ahLst/>
              <a:cxnLst/>
              <a:rect l="l" t="t" r="r" b="b"/>
              <a:pathLst>
                <a:path w="250189" h="396239">
                  <a:moveTo>
                    <a:pt x="101219" y="25209"/>
                  </a:moveTo>
                  <a:lnTo>
                    <a:pt x="103158" y="15392"/>
                  </a:lnTo>
                  <a:lnTo>
                    <a:pt x="108448" y="7380"/>
                  </a:lnTo>
                  <a:lnTo>
                    <a:pt x="116295" y="1979"/>
                  </a:lnTo>
                  <a:lnTo>
                    <a:pt x="125907" y="0"/>
                  </a:lnTo>
                  <a:lnTo>
                    <a:pt x="135512" y="1979"/>
                  </a:lnTo>
                  <a:lnTo>
                    <a:pt x="143356" y="7380"/>
                  </a:lnTo>
                  <a:lnTo>
                    <a:pt x="148644" y="15392"/>
                  </a:lnTo>
                  <a:lnTo>
                    <a:pt x="150583" y="25209"/>
                  </a:lnTo>
                </a:path>
                <a:path w="250189" h="396239">
                  <a:moveTo>
                    <a:pt x="191084" y="89433"/>
                  </a:moveTo>
                  <a:lnTo>
                    <a:pt x="60731" y="89433"/>
                  </a:lnTo>
                  <a:lnTo>
                    <a:pt x="60731" y="43903"/>
                  </a:lnTo>
                  <a:lnTo>
                    <a:pt x="191084" y="43903"/>
                  </a:lnTo>
                  <a:lnTo>
                    <a:pt x="191084" y="89433"/>
                  </a:lnTo>
                </a:path>
                <a:path w="250189" h="396239">
                  <a:moveTo>
                    <a:pt x="214172" y="58534"/>
                  </a:moveTo>
                  <a:lnTo>
                    <a:pt x="249999" y="58534"/>
                  </a:lnTo>
                  <a:lnTo>
                    <a:pt x="249999" y="395884"/>
                  </a:lnTo>
                  <a:lnTo>
                    <a:pt x="0" y="395884"/>
                  </a:lnTo>
                  <a:lnTo>
                    <a:pt x="0" y="58534"/>
                  </a:lnTo>
                  <a:lnTo>
                    <a:pt x="33197" y="58534"/>
                  </a:lnTo>
                </a:path>
                <a:path w="250189" h="396239">
                  <a:moveTo>
                    <a:pt x="71158" y="242557"/>
                  </a:moveTo>
                  <a:lnTo>
                    <a:pt x="106070" y="278206"/>
                  </a:lnTo>
                  <a:lnTo>
                    <a:pt x="191084" y="191414"/>
                  </a:lnTo>
                </a:path>
              </a:pathLst>
            </a:custGeom>
            <a:ln w="21932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object 10"/>
            <p:cNvSpPr/>
            <p:nvPr/>
          </p:nvSpPr>
          <p:spPr>
            <a:xfrm>
              <a:off x="4091634" y="2642513"/>
              <a:ext cx="578485" cy="578485"/>
            </a:xfrm>
            <a:custGeom>
              <a:avLst/>
              <a:gdLst/>
              <a:ahLst/>
              <a:cxnLst/>
              <a:rect l="l" t="t" r="r" b="b"/>
              <a:pathLst>
                <a:path w="578485" h="578485">
                  <a:moveTo>
                    <a:pt x="289178" y="578358"/>
                  </a:moveTo>
                  <a:lnTo>
                    <a:pt x="336086" y="574572"/>
                  </a:lnTo>
                  <a:lnTo>
                    <a:pt x="380584" y="563614"/>
                  </a:lnTo>
                  <a:lnTo>
                    <a:pt x="422076" y="546079"/>
                  </a:lnTo>
                  <a:lnTo>
                    <a:pt x="459966" y="522561"/>
                  </a:lnTo>
                  <a:lnTo>
                    <a:pt x="493661" y="493656"/>
                  </a:lnTo>
                  <a:lnTo>
                    <a:pt x="522564" y="459961"/>
                  </a:lnTo>
                  <a:lnTo>
                    <a:pt x="546081" y="422070"/>
                  </a:lnTo>
                  <a:lnTo>
                    <a:pt x="563616" y="380579"/>
                  </a:lnTo>
                  <a:lnTo>
                    <a:pt x="574573" y="336083"/>
                  </a:lnTo>
                  <a:lnTo>
                    <a:pt x="578357" y="289179"/>
                  </a:lnTo>
                  <a:lnTo>
                    <a:pt x="574573" y="242271"/>
                  </a:lnTo>
                  <a:lnTo>
                    <a:pt x="563616" y="197773"/>
                  </a:lnTo>
                  <a:lnTo>
                    <a:pt x="546081" y="156281"/>
                  </a:lnTo>
                  <a:lnTo>
                    <a:pt x="522564" y="118391"/>
                  </a:lnTo>
                  <a:lnTo>
                    <a:pt x="493661" y="84696"/>
                  </a:lnTo>
                  <a:lnTo>
                    <a:pt x="459966" y="55793"/>
                  </a:lnTo>
                  <a:lnTo>
                    <a:pt x="422076" y="32276"/>
                  </a:lnTo>
                  <a:lnTo>
                    <a:pt x="380584" y="14741"/>
                  </a:lnTo>
                  <a:lnTo>
                    <a:pt x="336086" y="3784"/>
                  </a:lnTo>
                  <a:lnTo>
                    <a:pt x="289178" y="0"/>
                  </a:lnTo>
                  <a:lnTo>
                    <a:pt x="242271" y="3784"/>
                  </a:lnTo>
                  <a:lnTo>
                    <a:pt x="197773" y="14741"/>
                  </a:lnTo>
                  <a:lnTo>
                    <a:pt x="156281" y="32276"/>
                  </a:lnTo>
                  <a:lnTo>
                    <a:pt x="118391" y="55793"/>
                  </a:lnTo>
                  <a:lnTo>
                    <a:pt x="84696" y="84696"/>
                  </a:lnTo>
                  <a:lnTo>
                    <a:pt x="55793" y="118391"/>
                  </a:lnTo>
                  <a:lnTo>
                    <a:pt x="32276" y="156281"/>
                  </a:lnTo>
                  <a:lnTo>
                    <a:pt x="14741" y="197773"/>
                  </a:lnTo>
                  <a:lnTo>
                    <a:pt x="3784" y="242271"/>
                  </a:lnTo>
                  <a:lnTo>
                    <a:pt x="0" y="289179"/>
                  </a:lnTo>
                  <a:lnTo>
                    <a:pt x="3784" y="336083"/>
                  </a:lnTo>
                  <a:lnTo>
                    <a:pt x="14741" y="380579"/>
                  </a:lnTo>
                  <a:lnTo>
                    <a:pt x="32276" y="422070"/>
                  </a:lnTo>
                  <a:lnTo>
                    <a:pt x="55793" y="459961"/>
                  </a:lnTo>
                  <a:lnTo>
                    <a:pt x="84696" y="493656"/>
                  </a:lnTo>
                  <a:lnTo>
                    <a:pt x="118391" y="522561"/>
                  </a:lnTo>
                  <a:lnTo>
                    <a:pt x="156281" y="546079"/>
                  </a:lnTo>
                  <a:lnTo>
                    <a:pt x="197773" y="563614"/>
                  </a:lnTo>
                  <a:lnTo>
                    <a:pt x="242271" y="574572"/>
                  </a:lnTo>
                  <a:lnTo>
                    <a:pt x="289178" y="578358"/>
                  </a:lnTo>
                  <a:close/>
                </a:path>
              </a:pathLst>
            </a:custGeom>
            <a:ln w="20116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1" name="object 11"/>
          <p:cNvGrpSpPr/>
          <p:nvPr/>
        </p:nvGrpSpPr>
        <p:grpSpPr>
          <a:xfrm>
            <a:off x="7651178" y="1632451"/>
            <a:ext cx="578485" cy="578485"/>
            <a:chOff x="7577668" y="2642513"/>
            <a:chExt cx="578485" cy="578485"/>
          </a:xfrm>
        </p:grpSpPr>
        <p:sp>
          <p:nvSpPr>
            <p:cNvPr id="252" name="object 12"/>
            <p:cNvSpPr/>
            <p:nvPr/>
          </p:nvSpPr>
          <p:spPr>
            <a:xfrm>
              <a:off x="7654553" y="2812648"/>
              <a:ext cx="424815" cy="267970"/>
            </a:xfrm>
            <a:custGeom>
              <a:avLst/>
              <a:gdLst/>
              <a:ahLst/>
              <a:cxnLst/>
              <a:rect l="l" t="t" r="r" b="b"/>
              <a:pathLst>
                <a:path w="424815" h="267969">
                  <a:moveTo>
                    <a:pt x="333235" y="0"/>
                  </a:moveTo>
                  <a:lnTo>
                    <a:pt x="363321" y="0"/>
                  </a:lnTo>
                  <a:lnTo>
                    <a:pt x="371373" y="0"/>
                  </a:lnTo>
                  <a:lnTo>
                    <a:pt x="377913" y="6489"/>
                  </a:lnTo>
                  <a:lnTo>
                    <a:pt x="377913" y="14503"/>
                  </a:lnTo>
                  <a:lnTo>
                    <a:pt x="377913" y="205867"/>
                  </a:lnTo>
                </a:path>
                <a:path w="424815" h="267969">
                  <a:moveTo>
                    <a:pt x="46659" y="208635"/>
                  </a:moveTo>
                  <a:lnTo>
                    <a:pt x="46659" y="14503"/>
                  </a:lnTo>
                  <a:lnTo>
                    <a:pt x="46659" y="6489"/>
                  </a:lnTo>
                  <a:lnTo>
                    <a:pt x="53187" y="0"/>
                  </a:lnTo>
                  <a:lnTo>
                    <a:pt x="61252" y="0"/>
                  </a:lnTo>
                  <a:lnTo>
                    <a:pt x="241998" y="0"/>
                  </a:lnTo>
                </a:path>
                <a:path w="424815" h="267969">
                  <a:moveTo>
                    <a:pt x="313194" y="37198"/>
                  </a:moveTo>
                  <a:lnTo>
                    <a:pt x="340499" y="37198"/>
                  </a:lnTo>
                  <a:lnTo>
                    <a:pt x="340499" y="194132"/>
                  </a:lnTo>
                  <a:lnTo>
                    <a:pt x="84061" y="194132"/>
                  </a:lnTo>
                  <a:lnTo>
                    <a:pt x="84061" y="37198"/>
                  </a:lnTo>
                  <a:lnTo>
                    <a:pt x="116827" y="37198"/>
                  </a:lnTo>
                </a:path>
                <a:path w="424815" h="267969">
                  <a:moveTo>
                    <a:pt x="270649" y="231343"/>
                  </a:moveTo>
                  <a:lnTo>
                    <a:pt x="424586" y="231343"/>
                  </a:lnTo>
                  <a:lnTo>
                    <a:pt x="424586" y="255092"/>
                  </a:lnTo>
                  <a:lnTo>
                    <a:pt x="424586" y="262216"/>
                  </a:lnTo>
                  <a:lnTo>
                    <a:pt x="418833" y="267970"/>
                  </a:lnTo>
                  <a:lnTo>
                    <a:pt x="411657" y="267970"/>
                  </a:lnTo>
                  <a:lnTo>
                    <a:pt x="12928" y="267970"/>
                  </a:lnTo>
                  <a:lnTo>
                    <a:pt x="5753" y="267970"/>
                  </a:lnTo>
                  <a:lnTo>
                    <a:pt x="0" y="262216"/>
                  </a:lnTo>
                  <a:lnTo>
                    <a:pt x="0" y="255092"/>
                  </a:lnTo>
                  <a:lnTo>
                    <a:pt x="0" y="231343"/>
                  </a:lnTo>
                  <a:lnTo>
                    <a:pt x="153936" y="231343"/>
                  </a:lnTo>
                  <a:lnTo>
                    <a:pt x="270649" y="231343"/>
                  </a:lnTo>
                </a:path>
              </a:pathLst>
            </a:custGeom>
            <a:ln w="20116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object 14"/>
            <p:cNvSpPr/>
            <p:nvPr/>
          </p:nvSpPr>
          <p:spPr>
            <a:xfrm>
              <a:off x="7577668" y="2642513"/>
              <a:ext cx="578485" cy="578485"/>
            </a:xfrm>
            <a:custGeom>
              <a:avLst/>
              <a:gdLst/>
              <a:ahLst/>
              <a:cxnLst/>
              <a:rect l="l" t="t" r="r" b="b"/>
              <a:pathLst>
                <a:path w="578484" h="578485">
                  <a:moveTo>
                    <a:pt x="289178" y="578358"/>
                  </a:moveTo>
                  <a:lnTo>
                    <a:pt x="336086" y="574572"/>
                  </a:lnTo>
                  <a:lnTo>
                    <a:pt x="380584" y="563614"/>
                  </a:lnTo>
                  <a:lnTo>
                    <a:pt x="422076" y="546079"/>
                  </a:lnTo>
                  <a:lnTo>
                    <a:pt x="459966" y="522561"/>
                  </a:lnTo>
                  <a:lnTo>
                    <a:pt x="493661" y="493656"/>
                  </a:lnTo>
                  <a:lnTo>
                    <a:pt x="522564" y="459961"/>
                  </a:lnTo>
                  <a:lnTo>
                    <a:pt x="546081" y="422070"/>
                  </a:lnTo>
                  <a:lnTo>
                    <a:pt x="563616" y="380579"/>
                  </a:lnTo>
                  <a:lnTo>
                    <a:pt x="574573" y="336083"/>
                  </a:lnTo>
                  <a:lnTo>
                    <a:pt x="578357" y="289179"/>
                  </a:lnTo>
                  <a:lnTo>
                    <a:pt x="574573" y="242271"/>
                  </a:lnTo>
                  <a:lnTo>
                    <a:pt x="563616" y="197773"/>
                  </a:lnTo>
                  <a:lnTo>
                    <a:pt x="546081" y="156281"/>
                  </a:lnTo>
                  <a:lnTo>
                    <a:pt x="522564" y="118391"/>
                  </a:lnTo>
                  <a:lnTo>
                    <a:pt x="493661" y="84696"/>
                  </a:lnTo>
                  <a:lnTo>
                    <a:pt x="459966" y="55793"/>
                  </a:lnTo>
                  <a:lnTo>
                    <a:pt x="422076" y="32276"/>
                  </a:lnTo>
                  <a:lnTo>
                    <a:pt x="380584" y="14741"/>
                  </a:lnTo>
                  <a:lnTo>
                    <a:pt x="336086" y="3784"/>
                  </a:lnTo>
                  <a:lnTo>
                    <a:pt x="289178" y="0"/>
                  </a:lnTo>
                  <a:lnTo>
                    <a:pt x="242271" y="3784"/>
                  </a:lnTo>
                  <a:lnTo>
                    <a:pt x="197773" y="14741"/>
                  </a:lnTo>
                  <a:lnTo>
                    <a:pt x="156281" y="32276"/>
                  </a:lnTo>
                  <a:lnTo>
                    <a:pt x="118391" y="55793"/>
                  </a:lnTo>
                  <a:lnTo>
                    <a:pt x="84696" y="84696"/>
                  </a:lnTo>
                  <a:lnTo>
                    <a:pt x="55793" y="118391"/>
                  </a:lnTo>
                  <a:lnTo>
                    <a:pt x="32276" y="156281"/>
                  </a:lnTo>
                  <a:lnTo>
                    <a:pt x="14741" y="197773"/>
                  </a:lnTo>
                  <a:lnTo>
                    <a:pt x="3784" y="242271"/>
                  </a:lnTo>
                  <a:lnTo>
                    <a:pt x="0" y="289179"/>
                  </a:lnTo>
                  <a:lnTo>
                    <a:pt x="3784" y="336083"/>
                  </a:lnTo>
                  <a:lnTo>
                    <a:pt x="14741" y="380579"/>
                  </a:lnTo>
                  <a:lnTo>
                    <a:pt x="32276" y="422070"/>
                  </a:lnTo>
                  <a:lnTo>
                    <a:pt x="55793" y="459961"/>
                  </a:lnTo>
                  <a:lnTo>
                    <a:pt x="84696" y="493656"/>
                  </a:lnTo>
                  <a:lnTo>
                    <a:pt x="118391" y="522561"/>
                  </a:lnTo>
                  <a:lnTo>
                    <a:pt x="156281" y="546079"/>
                  </a:lnTo>
                  <a:lnTo>
                    <a:pt x="197773" y="563614"/>
                  </a:lnTo>
                  <a:lnTo>
                    <a:pt x="242271" y="574572"/>
                  </a:lnTo>
                  <a:lnTo>
                    <a:pt x="289178" y="578358"/>
                  </a:lnTo>
                  <a:close/>
                </a:path>
              </a:pathLst>
            </a:custGeom>
            <a:ln w="20116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5" name="object 18"/>
          <p:cNvSpPr txBox="1"/>
          <p:nvPr/>
        </p:nvSpPr>
        <p:spPr>
          <a:xfrm>
            <a:off x="807421" y="1690868"/>
            <a:ext cx="2837815" cy="1398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9930" marR="685800">
              <a:lnSpc>
                <a:spcPct val="114599"/>
              </a:lnSpc>
              <a:spcBef>
                <a:spcPts val="100"/>
              </a:spcBef>
            </a:pPr>
            <a:r>
              <a:rPr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 ДОКУМЕНТОВ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4599"/>
              </a:lnSpc>
              <a:spcBef>
                <a:spcPts val="1075"/>
              </a:spcBef>
            </a:pP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Инвестор готовит необходимый  комплект документов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подачи Заявки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object 19"/>
          <p:cNvSpPr txBox="1"/>
          <p:nvPr/>
        </p:nvSpPr>
        <p:spPr>
          <a:xfrm>
            <a:off x="4844577" y="1663001"/>
            <a:ext cx="888365" cy="48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 ЗАЯВКИ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object 20"/>
          <p:cNvSpPr txBox="1"/>
          <p:nvPr/>
        </p:nvSpPr>
        <p:spPr>
          <a:xfrm>
            <a:off x="8330676" y="1663001"/>
            <a:ext cx="1165225" cy="48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ПО ЗАЯВКЕ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861329" y="1647328"/>
            <a:ext cx="578485" cy="578485"/>
            <a:chOff x="831477" y="2094451"/>
            <a:chExt cx="578485" cy="578485"/>
          </a:xfrm>
        </p:grpSpPr>
        <p:pic>
          <p:nvPicPr>
            <p:cNvPr id="258" name="Рисунок 25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772" t="89010" r="81430"/>
            <a:stretch/>
          </p:blipFill>
          <p:spPr>
            <a:xfrm>
              <a:off x="908064" y="2178643"/>
              <a:ext cx="425310" cy="410100"/>
            </a:xfrm>
            <a:prstGeom prst="rect">
              <a:avLst/>
            </a:prstGeom>
          </p:spPr>
        </p:pic>
        <p:sp>
          <p:nvSpPr>
            <p:cNvPr id="261" name="object 10"/>
            <p:cNvSpPr/>
            <p:nvPr/>
          </p:nvSpPr>
          <p:spPr>
            <a:xfrm>
              <a:off x="831477" y="2094451"/>
              <a:ext cx="578485" cy="578485"/>
            </a:xfrm>
            <a:custGeom>
              <a:avLst/>
              <a:gdLst/>
              <a:ahLst/>
              <a:cxnLst/>
              <a:rect l="l" t="t" r="r" b="b"/>
              <a:pathLst>
                <a:path w="578485" h="578485">
                  <a:moveTo>
                    <a:pt x="289178" y="578358"/>
                  </a:moveTo>
                  <a:lnTo>
                    <a:pt x="336086" y="574572"/>
                  </a:lnTo>
                  <a:lnTo>
                    <a:pt x="380584" y="563614"/>
                  </a:lnTo>
                  <a:lnTo>
                    <a:pt x="422076" y="546079"/>
                  </a:lnTo>
                  <a:lnTo>
                    <a:pt x="459966" y="522561"/>
                  </a:lnTo>
                  <a:lnTo>
                    <a:pt x="493661" y="493656"/>
                  </a:lnTo>
                  <a:lnTo>
                    <a:pt x="522564" y="459961"/>
                  </a:lnTo>
                  <a:lnTo>
                    <a:pt x="546081" y="422070"/>
                  </a:lnTo>
                  <a:lnTo>
                    <a:pt x="563616" y="380579"/>
                  </a:lnTo>
                  <a:lnTo>
                    <a:pt x="574573" y="336083"/>
                  </a:lnTo>
                  <a:lnTo>
                    <a:pt x="578357" y="289179"/>
                  </a:lnTo>
                  <a:lnTo>
                    <a:pt x="574573" y="242271"/>
                  </a:lnTo>
                  <a:lnTo>
                    <a:pt x="563616" y="197773"/>
                  </a:lnTo>
                  <a:lnTo>
                    <a:pt x="546081" y="156281"/>
                  </a:lnTo>
                  <a:lnTo>
                    <a:pt x="522564" y="118391"/>
                  </a:lnTo>
                  <a:lnTo>
                    <a:pt x="493661" y="84696"/>
                  </a:lnTo>
                  <a:lnTo>
                    <a:pt x="459966" y="55793"/>
                  </a:lnTo>
                  <a:lnTo>
                    <a:pt x="422076" y="32276"/>
                  </a:lnTo>
                  <a:lnTo>
                    <a:pt x="380584" y="14741"/>
                  </a:lnTo>
                  <a:lnTo>
                    <a:pt x="336086" y="3784"/>
                  </a:lnTo>
                  <a:lnTo>
                    <a:pt x="289178" y="0"/>
                  </a:lnTo>
                  <a:lnTo>
                    <a:pt x="242271" y="3784"/>
                  </a:lnTo>
                  <a:lnTo>
                    <a:pt x="197773" y="14741"/>
                  </a:lnTo>
                  <a:lnTo>
                    <a:pt x="156281" y="32276"/>
                  </a:lnTo>
                  <a:lnTo>
                    <a:pt x="118391" y="55793"/>
                  </a:lnTo>
                  <a:lnTo>
                    <a:pt x="84696" y="84696"/>
                  </a:lnTo>
                  <a:lnTo>
                    <a:pt x="55793" y="118391"/>
                  </a:lnTo>
                  <a:lnTo>
                    <a:pt x="32276" y="156281"/>
                  </a:lnTo>
                  <a:lnTo>
                    <a:pt x="14741" y="197773"/>
                  </a:lnTo>
                  <a:lnTo>
                    <a:pt x="3784" y="242271"/>
                  </a:lnTo>
                  <a:lnTo>
                    <a:pt x="0" y="289179"/>
                  </a:lnTo>
                  <a:lnTo>
                    <a:pt x="3784" y="336083"/>
                  </a:lnTo>
                  <a:lnTo>
                    <a:pt x="14741" y="380579"/>
                  </a:lnTo>
                  <a:lnTo>
                    <a:pt x="32276" y="422070"/>
                  </a:lnTo>
                  <a:lnTo>
                    <a:pt x="55793" y="459961"/>
                  </a:lnTo>
                  <a:lnTo>
                    <a:pt x="84696" y="493656"/>
                  </a:lnTo>
                  <a:lnTo>
                    <a:pt x="118391" y="522561"/>
                  </a:lnTo>
                  <a:lnTo>
                    <a:pt x="156281" y="546079"/>
                  </a:lnTo>
                  <a:lnTo>
                    <a:pt x="197773" y="563614"/>
                  </a:lnTo>
                  <a:lnTo>
                    <a:pt x="242271" y="574572"/>
                  </a:lnTo>
                  <a:lnTo>
                    <a:pt x="289178" y="578358"/>
                  </a:lnTo>
                  <a:close/>
                </a:path>
              </a:pathLst>
            </a:custGeom>
            <a:ln w="20116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795186" y="1690868"/>
            <a:ext cx="291755" cy="249288"/>
            <a:chOff x="8309765" y="4924927"/>
            <a:chExt cx="461825" cy="36896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8309765" y="5101389"/>
              <a:ext cx="201095" cy="1925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Прямая соединительная линия 261"/>
            <p:cNvCxnSpPr/>
            <p:nvPr/>
          </p:nvCxnSpPr>
          <p:spPr>
            <a:xfrm flipV="1">
              <a:off x="8510860" y="4924927"/>
              <a:ext cx="260730" cy="3689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единительная линия 11"/>
          <p:cNvCxnSpPr/>
          <p:nvPr/>
        </p:nvCxnSpPr>
        <p:spPr>
          <a:xfrm>
            <a:off x="96253" y="1431758"/>
            <a:ext cx="1145406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bject 15"/>
          <p:cNvSpPr txBox="1"/>
          <p:nvPr/>
        </p:nvSpPr>
        <p:spPr>
          <a:xfrm>
            <a:off x="736417" y="3797340"/>
            <a:ext cx="7185809" cy="44371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К ЗАЯВИТЕЛЮ </a:t>
            </a:r>
          </a:p>
        </p:txBody>
      </p:sp>
      <p:sp>
        <p:nvSpPr>
          <p:cNvPr id="270" name="object 27"/>
          <p:cNvSpPr/>
          <p:nvPr/>
        </p:nvSpPr>
        <p:spPr>
          <a:xfrm>
            <a:off x="7741501" y="4581499"/>
            <a:ext cx="584835" cy="584835"/>
          </a:xfrm>
          <a:custGeom>
            <a:avLst/>
            <a:gdLst/>
            <a:ahLst/>
            <a:cxnLst/>
            <a:rect l="l" t="t" r="r" b="b"/>
            <a:pathLst>
              <a:path w="584834" h="584835">
                <a:moveTo>
                  <a:pt x="292138" y="584276"/>
                </a:moveTo>
                <a:lnTo>
                  <a:pt x="339523" y="580452"/>
                </a:lnTo>
                <a:lnTo>
                  <a:pt x="384475" y="569382"/>
                </a:lnTo>
                <a:lnTo>
                  <a:pt x="426391" y="551667"/>
                </a:lnTo>
                <a:lnTo>
                  <a:pt x="464669" y="527909"/>
                </a:lnTo>
                <a:lnTo>
                  <a:pt x="498709" y="498709"/>
                </a:lnTo>
                <a:lnTo>
                  <a:pt x="527909" y="464669"/>
                </a:lnTo>
                <a:lnTo>
                  <a:pt x="551667" y="426391"/>
                </a:lnTo>
                <a:lnTo>
                  <a:pt x="569382" y="384475"/>
                </a:lnTo>
                <a:lnTo>
                  <a:pt x="580452" y="339523"/>
                </a:lnTo>
                <a:lnTo>
                  <a:pt x="584276" y="292138"/>
                </a:lnTo>
                <a:lnTo>
                  <a:pt x="580452" y="244752"/>
                </a:lnTo>
                <a:lnTo>
                  <a:pt x="569382" y="199800"/>
                </a:lnTo>
                <a:lnTo>
                  <a:pt x="551667" y="157884"/>
                </a:lnTo>
                <a:lnTo>
                  <a:pt x="527909" y="119606"/>
                </a:lnTo>
                <a:lnTo>
                  <a:pt x="498709" y="85566"/>
                </a:lnTo>
                <a:lnTo>
                  <a:pt x="464669" y="56366"/>
                </a:lnTo>
                <a:lnTo>
                  <a:pt x="426391" y="32608"/>
                </a:lnTo>
                <a:lnTo>
                  <a:pt x="384475" y="14893"/>
                </a:lnTo>
                <a:lnTo>
                  <a:pt x="339523" y="3823"/>
                </a:lnTo>
                <a:lnTo>
                  <a:pt x="292138" y="0"/>
                </a:lnTo>
                <a:lnTo>
                  <a:pt x="244752" y="3823"/>
                </a:lnTo>
                <a:lnTo>
                  <a:pt x="199800" y="14893"/>
                </a:lnTo>
                <a:lnTo>
                  <a:pt x="157884" y="32608"/>
                </a:lnTo>
                <a:lnTo>
                  <a:pt x="119606" y="56366"/>
                </a:lnTo>
                <a:lnTo>
                  <a:pt x="85566" y="85566"/>
                </a:lnTo>
                <a:lnTo>
                  <a:pt x="56366" y="119606"/>
                </a:lnTo>
                <a:lnTo>
                  <a:pt x="32608" y="157884"/>
                </a:lnTo>
                <a:lnTo>
                  <a:pt x="14893" y="199800"/>
                </a:lnTo>
                <a:lnTo>
                  <a:pt x="3823" y="244752"/>
                </a:lnTo>
                <a:lnTo>
                  <a:pt x="0" y="292138"/>
                </a:lnTo>
                <a:lnTo>
                  <a:pt x="3823" y="339523"/>
                </a:lnTo>
                <a:lnTo>
                  <a:pt x="14893" y="384475"/>
                </a:lnTo>
                <a:lnTo>
                  <a:pt x="32608" y="426391"/>
                </a:lnTo>
                <a:lnTo>
                  <a:pt x="56366" y="464669"/>
                </a:lnTo>
                <a:lnTo>
                  <a:pt x="85566" y="498709"/>
                </a:lnTo>
                <a:lnTo>
                  <a:pt x="119606" y="527909"/>
                </a:lnTo>
                <a:lnTo>
                  <a:pt x="157884" y="551667"/>
                </a:lnTo>
                <a:lnTo>
                  <a:pt x="199800" y="569382"/>
                </a:lnTo>
                <a:lnTo>
                  <a:pt x="244752" y="580452"/>
                </a:lnTo>
                <a:lnTo>
                  <a:pt x="292138" y="584276"/>
                </a:lnTo>
                <a:close/>
              </a:path>
            </a:pathLst>
          </a:custGeom>
          <a:ln w="14198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object 28"/>
          <p:cNvSpPr/>
          <p:nvPr/>
        </p:nvSpPr>
        <p:spPr>
          <a:xfrm>
            <a:off x="4773308" y="4871984"/>
            <a:ext cx="2917190" cy="0"/>
          </a:xfrm>
          <a:custGeom>
            <a:avLst/>
            <a:gdLst/>
            <a:ahLst/>
            <a:cxnLst/>
            <a:rect l="l" t="t" r="r" b="b"/>
            <a:pathLst>
              <a:path w="2917190">
                <a:moveTo>
                  <a:pt x="0" y="0"/>
                </a:moveTo>
                <a:lnTo>
                  <a:pt x="2916859" y="0"/>
                </a:lnTo>
              </a:path>
            </a:pathLst>
          </a:custGeom>
          <a:ln w="25400">
            <a:solidFill>
              <a:schemeClr val="accent1">
                <a:lumMod val="50000"/>
              </a:schemeClr>
            </a:solidFill>
            <a:prstDash val="dot"/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object 29"/>
          <p:cNvSpPr/>
          <p:nvPr/>
        </p:nvSpPr>
        <p:spPr>
          <a:xfrm>
            <a:off x="7728057" y="48719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object 30"/>
          <p:cNvSpPr/>
          <p:nvPr/>
        </p:nvSpPr>
        <p:spPr>
          <a:xfrm>
            <a:off x="8345577" y="48719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4" name="object 31"/>
          <p:cNvGrpSpPr/>
          <p:nvPr/>
        </p:nvGrpSpPr>
        <p:grpSpPr>
          <a:xfrm>
            <a:off x="8422423" y="4859284"/>
            <a:ext cx="1460500" cy="25400"/>
            <a:chOff x="8255628" y="5526152"/>
            <a:chExt cx="1460500" cy="25400"/>
          </a:xfrm>
        </p:grpSpPr>
        <p:sp>
          <p:nvSpPr>
            <p:cNvPr id="275" name="object 32"/>
            <p:cNvSpPr/>
            <p:nvPr/>
          </p:nvSpPr>
          <p:spPr>
            <a:xfrm>
              <a:off x="8255628" y="5538852"/>
              <a:ext cx="1421765" cy="0"/>
            </a:xfrm>
            <a:custGeom>
              <a:avLst/>
              <a:gdLst/>
              <a:ahLst/>
              <a:cxnLst/>
              <a:rect l="l" t="t" r="r" b="b"/>
              <a:pathLst>
                <a:path w="1421765">
                  <a:moveTo>
                    <a:pt x="0" y="0"/>
                  </a:moveTo>
                  <a:lnTo>
                    <a:pt x="1421663" y="0"/>
                  </a:lnTo>
                </a:path>
              </a:pathLst>
            </a:custGeom>
            <a:ln w="25400">
              <a:solidFill>
                <a:schemeClr val="accent1">
                  <a:lumMod val="50000"/>
                </a:schemeClr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1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object 33"/>
            <p:cNvSpPr/>
            <p:nvPr/>
          </p:nvSpPr>
          <p:spPr>
            <a:xfrm>
              <a:off x="9715723" y="55388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8" name="object 35"/>
          <p:cNvSpPr/>
          <p:nvPr/>
        </p:nvSpPr>
        <p:spPr>
          <a:xfrm>
            <a:off x="845217" y="4850895"/>
            <a:ext cx="433070" cy="208915"/>
          </a:xfrm>
          <a:custGeom>
            <a:avLst/>
            <a:gdLst/>
            <a:ahLst/>
            <a:cxnLst/>
            <a:rect l="l" t="t" r="r" b="b"/>
            <a:pathLst>
              <a:path w="433069" h="208914">
                <a:moveTo>
                  <a:pt x="405320" y="208902"/>
                </a:moveTo>
                <a:lnTo>
                  <a:pt x="27393" y="208902"/>
                </a:lnTo>
                <a:lnTo>
                  <a:pt x="16732" y="206762"/>
                </a:lnTo>
                <a:lnTo>
                  <a:pt x="8024" y="200925"/>
                </a:lnTo>
                <a:lnTo>
                  <a:pt x="2153" y="192266"/>
                </a:lnTo>
                <a:lnTo>
                  <a:pt x="0" y="181660"/>
                </a:lnTo>
                <a:lnTo>
                  <a:pt x="0" y="176199"/>
                </a:lnTo>
                <a:lnTo>
                  <a:pt x="432714" y="176199"/>
                </a:lnTo>
                <a:lnTo>
                  <a:pt x="432714" y="181660"/>
                </a:lnTo>
                <a:lnTo>
                  <a:pt x="430562" y="192266"/>
                </a:lnTo>
                <a:lnTo>
                  <a:pt x="424694" y="200925"/>
                </a:lnTo>
                <a:lnTo>
                  <a:pt x="415987" y="206762"/>
                </a:lnTo>
                <a:lnTo>
                  <a:pt x="405320" y="208902"/>
                </a:lnTo>
              </a:path>
              <a:path w="433069" h="208914">
                <a:moveTo>
                  <a:pt x="0" y="176199"/>
                </a:moveTo>
                <a:lnTo>
                  <a:pt x="54559" y="130124"/>
                </a:lnTo>
                <a:lnTo>
                  <a:pt x="378155" y="130124"/>
                </a:lnTo>
                <a:lnTo>
                  <a:pt x="432714" y="176199"/>
                </a:lnTo>
              </a:path>
              <a:path w="433069" h="208914">
                <a:moveTo>
                  <a:pt x="378155" y="57137"/>
                </a:moveTo>
                <a:lnTo>
                  <a:pt x="378155" y="130124"/>
                </a:lnTo>
                <a:lnTo>
                  <a:pt x="54851" y="130124"/>
                </a:lnTo>
                <a:lnTo>
                  <a:pt x="54851" y="0"/>
                </a:lnTo>
              </a:path>
              <a:path w="433069" h="208914">
                <a:moveTo>
                  <a:pt x="341223" y="72263"/>
                </a:moveTo>
                <a:lnTo>
                  <a:pt x="341223" y="93383"/>
                </a:lnTo>
                <a:lnTo>
                  <a:pt x="91795" y="93383"/>
                </a:lnTo>
                <a:lnTo>
                  <a:pt x="91795" y="10922"/>
                </a:lnTo>
              </a:path>
            </a:pathLst>
          </a:custGeom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object 37"/>
          <p:cNvSpPr/>
          <p:nvPr/>
        </p:nvSpPr>
        <p:spPr>
          <a:xfrm>
            <a:off x="769437" y="4581499"/>
            <a:ext cx="584835" cy="584835"/>
          </a:xfrm>
          <a:custGeom>
            <a:avLst/>
            <a:gdLst/>
            <a:ahLst/>
            <a:cxnLst/>
            <a:rect l="l" t="t" r="r" b="b"/>
            <a:pathLst>
              <a:path w="584835" h="584835">
                <a:moveTo>
                  <a:pt x="292138" y="584276"/>
                </a:moveTo>
                <a:lnTo>
                  <a:pt x="339523" y="580452"/>
                </a:lnTo>
                <a:lnTo>
                  <a:pt x="384475" y="569382"/>
                </a:lnTo>
                <a:lnTo>
                  <a:pt x="426391" y="551667"/>
                </a:lnTo>
                <a:lnTo>
                  <a:pt x="464669" y="527909"/>
                </a:lnTo>
                <a:lnTo>
                  <a:pt x="498709" y="498709"/>
                </a:lnTo>
                <a:lnTo>
                  <a:pt x="527909" y="464669"/>
                </a:lnTo>
                <a:lnTo>
                  <a:pt x="551667" y="426391"/>
                </a:lnTo>
                <a:lnTo>
                  <a:pt x="569382" y="384475"/>
                </a:lnTo>
                <a:lnTo>
                  <a:pt x="580452" y="339523"/>
                </a:lnTo>
                <a:lnTo>
                  <a:pt x="584276" y="292138"/>
                </a:lnTo>
                <a:lnTo>
                  <a:pt x="580452" y="244752"/>
                </a:lnTo>
                <a:lnTo>
                  <a:pt x="569382" y="199800"/>
                </a:lnTo>
                <a:lnTo>
                  <a:pt x="551667" y="157884"/>
                </a:lnTo>
                <a:lnTo>
                  <a:pt x="527909" y="119606"/>
                </a:lnTo>
                <a:lnTo>
                  <a:pt x="498709" y="85566"/>
                </a:lnTo>
                <a:lnTo>
                  <a:pt x="464669" y="56366"/>
                </a:lnTo>
                <a:lnTo>
                  <a:pt x="426391" y="32608"/>
                </a:lnTo>
                <a:lnTo>
                  <a:pt x="384475" y="14893"/>
                </a:lnTo>
                <a:lnTo>
                  <a:pt x="339523" y="3823"/>
                </a:lnTo>
                <a:lnTo>
                  <a:pt x="292138" y="0"/>
                </a:lnTo>
                <a:lnTo>
                  <a:pt x="244752" y="3823"/>
                </a:lnTo>
                <a:lnTo>
                  <a:pt x="199800" y="14893"/>
                </a:lnTo>
                <a:lnTo>
                  <a:pt x="157884" y="32608"/>
                </a:lnTo>
                <a:lnTo>
                  <a:pt x="119606" y="56366"/>
                </a:lnTo>
                <a:lnTo>
                  <a:pt x="85566" y="85566"/>
                </a:lnTo>
                <a:lnTo>
                  <a:pt x="56366" y="119606"/>
                </a:lnTo>
                <a:lnTo>
                  <a:pt x="32608" y="157884"/>
                </a:lnTo>
                <a:lnTo>
                  <a:pt x="14893" y="199800"/>
                </a:lnTo>
                <a:lnTo>
                  <a:pt x="3823" y="244752"/>
                </a:lnTo>
                <a:lnTo>
                  <a:pt x="0" y="292138"/>
                </a:lnTo>
                <a:lnTo>
                  <a:pt x="3823" y="339523"/>
                </a:lnTo>
                <a:lnTo>
                  <a:pt x="14893" y="384475"/>
                </a:lnTo>
                <a:lnTo>
                  <a:pt x="32608" y="426391"/>
                </a:lnTo>
                <a:lnTo>
                  <a:pt x="56366" y="464669"/>
                </a:lnTo>
                <a:lnTo>
                  <a:pt x="85566" y="498709"/>
                </a:lnTo>
                <a:lnTo>
                  <a:pt x="119606" y="527909"/>
                </a:lnTo>
                <a:lnTo>
                  <a:pt x="157884" y="551667"/>
                </a:lnTo>
                <a:lnTo>
                  <a:pt x="199800" y="569382"/>
                </a:lnTo>
                <a:lnTo>
                  <a:pt x="244752" y="580452"/>
                </a:lnTo>
                <a:lnTo>
                  <a:pt x="292138" y="584276"/>
                </a:lnTo>
                <a:close/>
              </a:path>
            </a:pathLst>
          </a:custGeom>
          <a:ln w="14198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object 38"/>
          <p:cNvSpPr/>
          <p:nvPr/>
        </p:nvSpPr>
        <p:spPr>
          <a:xfrm>
            <a:off x="1367163" y="48719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2" name="object 39"/>
          <p:cNvGrpSpPr/>
          <p:nvPr/>
        </p:nvGrpSpPr>
        <p:grpSpPr>
          <a:xfrm>
            <a:off x="1444159" y="4581499"/>
            <a:ext cx="3253386" cy="584835"/>
            <a:chOff x="1277364" y="5248367"/>
            <a:chExt cx="3253386" cy="584835"/>
          </a:xfrm>
        </p:grpSpPr>
        <p:sp>
          <p:nvSpPr>
            <p:cNvPr id="284" name="object 41"/>
            <p:cNvSpPr/>
            <p:nvPr/>
          </p:nvSpPr>
          <p:spPr>
            <a:xfrm>
              <a:off x="4030540" y="5391424"/>
              <a:ext cx="376555" cy="349885"/>
            </a:xfrm>
            <a:custGeom>
              <a:avLst/>
              <a:gdLst/>
              <a:ahLst/>
              <a:cxnLst/>
              <a:rect l="l" t="t" r="r" b="b"/>
              <a:pathLst>
                <a:path w="376554" h="349885">
                  <a:moveTo>
                    <a:pt x="32740" y="144208"/>
                  </a:moveTo>
                  <a:lnTo>
                    <a:pt x="32740" y="70523"/>
                  </a:lnTo>
                  <a:lnTo>
                    <a:pt x="35325" y="56965"/>
                  </a:lnTo>
                  <a:lnTo>
                    <a:pt x="42362" y="45859"/>
                  </a:lnTo>
                  <a:lnTo>
                    <a:pt x="52773" y="38354"/>
                  </a:lnTo>
                  <a:lnTo>
                    <a:pt x="65481" y="35598"/>
                  </a:lnTo>
                  <a:lnTo>
                    <a:pt x="130975" y="35598"/>
                  </a:lnTo>
                  <a:lnTo>
                    <a:pt x="245579" y="35598"/>
                  </a:lnTo>
                  <a:lnTo>
                    <a:pt x="311061" y="35598"/>
                  </a:lnTo>
                  <a:lnTo>
                    <a:pt x="323774" y="38354"/>
                  </a:lnTo>
                  <a:lnTo>
                    <a:pt x="334184" y="45859"/>
                  </a:lnTo>
                  <a:lnTo>
                    <a:pt x="341218" y="56965"/>
                  </a:lnTo>
                  <a:lnTo>
                    <a:pt x="343801" y="70523"/>
                  </a:lnTo>
                  <a:lnTo>
                    <a:pt x="343801" y="144208"/>
                  </a:lnTo>
                </a:path>
                <a:path w="376554" h="349885">
                  <a:moveTo>
                    <a:pt x="188277" y="88696"/>
                  </a:moveTo>
                  <a:lnTo>
                    <a:pt x="302399" y="88023"/>
                  </a:lnTo>
                  <a:lnTo>
                    <a:pt x="307860" y="87998"/>
                  </a:lnTo>
                  <a:lnTo>
                    <a:pt x="313016" y="90893"/>
                  </a:lnTo>
                  <a:lnTo>
                    <a:pt x="352059" y="160912"/>
                  </a:lnTo>
                  <a:lnTo>
                    <a:pt x="369259" y="204262"/>
                  </a:lnTo>
                  <a:lnTo>
                    <a:pt x="376555" y="245097"/>
                  </a:lnTo>
                  <a:lnTo>
                    <a:pt x="370859" y="286624"/>
                  </a:lnTo>
                  <a:lnTo>
                    <a:pt x="354034" y="319836"/>
                  </a:lnTo>
                  <a:lnTo>
                    <a:pt x="326470" y="341866"/>
                  </a:lnTo>
                  <a:lnTo>
                    <a:pt x="288556" y="349846"/>
                  </a:lnTo>
                  <a:lnTo>
                    <a:pt x="188277" y="349846"/>
                  </a:lnTo>
                  <a:lnTo>
                    <a:pt x="87998" y="349846"/>
                  </a:lnTo>
                  <a:lnTo>
                    <a:pt x="50079" y="341866"/>
                  </a:lnTo>
                  <a:lnTo>
                    <a:pt x="22515" y="319836"/>
                  </a:lnTo>
                  <a:lnTo>
                    <a:pt x="5693" y="286624"/>
                  </a:lnTo>
                  <a:lnTo>
                    <a:pt x="0" y="245097"/>
                  </a:lnTo>
                  <a:lnTo>
                    <a:pt x="7293" y="204262"/>
                  </a:lnTo>
                  <a:lnTo>
                    <a:pt x="24488" y="160912"/>
                  </a:lnTo>
                  <a:lnTo>
                    <a:pt x="44555" y="122310"/>
                  </a:lnTo>
                  <a:lnTo>
                    <a:pt x="68668" y="87998"/>
                  </a:lnTo>
                  <a:lnTo>
                    <a:pt x="74142" y="88023"/>
                  </a:lnTo>
                  <a:lnTo>
                    <a:pt x="188277" y="88696"/>
                  </a:lnTo>
                </a:path>
                <a:path w="376554" h="349885">
                  <a:moveTo>
                    <a:pt x="218300" y="0"/>
                  </a:moveTo>
                  <a:lnTo>
                    <a:pt x="245579" y="35598"/>
                  </a:lnTo>
                </a:path>
                <a:path w="376554" h="349885">
                  <a:moveTo>
                    <a:pt x="158242" y="0"/>
                  </a:moveTo>
                  <a:lnTo>
                    <a:pt x="130975" y="35598"/>
                  </a:lnTo>
                </a:path>
              </a:pathLst>
            </a:custGeom>
            <a:ln w="17780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object 42"/>
            <p:cNvSpPr/>
            <p:nvPr/>
          </p:nvSpPr>
          <p:spPr>
            <a:xfrm>
              <a:off x="3926674" y="5248367"/>
              <a:ext cx="584835" cy="584835"/>
            </a:xfrm>
            <a:custGeom>
              <a:avLst/>
              <a:gdLst/>
              <a:ahLst/>
              <a:cxnLst/>
              <a:rect l="l" t="t" r="r" b="b"/>
              <a:pathLst>
                <a:path w="584835" h="584835">
                  <a:moveTo>
                    <a:pt x="292138" y="584276"/>
                  </a:moveTo>
                  <a:lnTo>
                    <a:pt x="339523" y="580452"/>
                  </a:lnTo>
                  <a:lnTo>
                    <a:pt x="384475" y="569382"/>
                  </a:lnTo>
                  <a:lnTo>
                    <a:pt x="426391" y="551667"/>
                  </a:lnTo>
                  <a:lnTo>
                    <a:pt x="464669" y="527909"/>
                  </a:lnTo>
                  <a:lnTo>
                    <a:pt x="498709" y="498709"/>
                  </a:lnTo>
                  <a:lnTo>
                    <a:pt x="527909" y="464669"/>
                  </a:lnTo>
                  <a:lnTo>
                    <a:pt x="551667" y="426391"/>
                  </a:lnTo>
                  <a:lnTo>
                    <a:pt x="569382" y="384475"/>
                  </a:lnTo>
                  <a:lnTo>
                    <a:pt x="580452" y="339523"/>
                  </a:lnTo>
                  <a:lnTo>
                    <a:pt x="584276" y="292138"/>
                  </a:lnTo>
                  <a:lnTo>
                    <a:pt x="580452" y="244752"/>
                  </a:lnTo>
                  <a:lnTo>
                    <a:pt x="569382" y="199800"/>
                  </a:lnTo>
                  <a:lnTo>
                    <a:pt x="551667" y="157884"/>
                  </a:lnTo>
                  <a:lnTo>
                    <a:pt x="527909" y="119606"/>
                  </a:lnTo>
                  <a:lnTo>
                    <a:pt x="498709" y="85566"/>
                  </a:lnTo>
                  <a:lnTo>
                    <a:pt x="464669" y="56366"/>
                  </a:lnTo>
                  <a:lnTo>
                    <a:pt x="426391" y="32608"/>
                  </a:lnTo>
                  <a:lnTo>
                    <a:pt x="384475" y="14893"/>
                  </a:lnTo>
                  <a:lnTo>
                    <a:pt x="339523" y="3823"/>
                  </a:lnTo>
                  <a:lnTo>
                    <a:pt x="292138" y="0"/>
                  </a:lnTo>
                  <a:lnTo>
                    <a:pt x="244752" y="3823"/>
                  </a:lnTo>
                  <a:lnTo>
                    <a:pt x="199800" y="14893"/>
                  </a:lnTo>
                  <a:lnTo>
                    <a:pt x="157884" y="32608"/>
                  </a:lnTo>
                  <a:lnTo>
                    <a:pt x="119606" y="56366"/>
                  </a:lnTo>
                  <a:lnTo>
                    <a:pt x="85566" y="85566"/>
                  </a:lnTo>
                  <a:lnTo>
                    <a:pt x="56366" y="119606"/>
                  </a:lnTo>
                  <a:lnTo>
                    <a:pt x="32608" y="157884"/>
                  </a:lnTo>
                  <a:lnTo>
                    <a:pt x="14893" y="199800"/>
                  </a:lnTo>
                  <a:lnTo>
                    <a:pt x="3823" y="244752"/>
                  </a:lnTo>
                  <a:lnTo>
                    <a:pt x="0" y="292138"/>
                  </a:lnTo>
                  <a:lnTo>
                    <a:pt x="3823" y="339523"/>
                  </a:lnTo>
                  <a:lnTo>
                    <a:pt x="14893" y="384475"/>
                  </a:lnTo>
                  <a:lnTo>
                    <a:pt x="32608" y="426391"/>
                  </a:lnTo>
                  <a:lnTo>
                    <a:pt x="56366" y="464669"/>
                  </a:lnTo>
                  <a:lnTo>
                    <a:pt x="85566" y="498709"/>
                  </a:lnTo>
                  <a:lnTo>
                    <a:pt x="119606" y="527909"/>
                  </a:lnTo>
                  <a:lnTo>
                    <a:pt x="157884" y="551667"/>
                  </a:lnTo>
                  <a:lnTo>
                    <a:pt x="199800" y="569382"/>
                  </a:lnTo>
                  <a:lnTo>
                    <a:pt x="244752" y="580452"/>
                  </a:lnTo>
                  <a:lnTo>
                    <a:pt x="292138" y="584276"/>
                  </a:lnTo>
                  <a:close/>
                </a:path>
              </a:pathLst>
            </a:custGeom>
            <a:ln w="14198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object 43"/>
            <p:cNvSpPr/>
            <p:nvPr/>
          </p:nvSpPr>
          <p:spPr>
            <a:xfrm>
              <a:off x="4530750" y="55388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object 44"/>
            <p:cNvSpPr/>
            <p:nvPr/>
          </p:nvSpPr>
          <p:spPr>
            <a:xfrm>
              <a:off x="1277364" y="5538852"/>
              <a:ext cx="2579370" cy="0"/>
            </a:xfrm>
            <a:custGeom>
              <a:avLst/>
              <a:gdLst/>
              <a:ahLst/>
              <a:cxnLst/>
              <a:rect l="l" t="t" r="r" b="b"/>
              <a:pathLst>
                <a:path w="2579370">
                  <a:moveTo>
                    <a:pt x="0" y="0"/>
                  </a:moveTo>
                  <a:lnTo>
                    <a:pt x="2579357" y="0"/>
                  </a:lnTo>
                </a:path>
              </a:pathLst>
            </a:custGeom>
            <a:ln w="25400">
              <a:solidFill>
                <a:schemeClr val="accent1">
                  <a:lumMod val="50000"/>
                </a:schemeClr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1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object 45"/>
            <p:cNvSpPr/>
            <p:nvPr/>
          </p:nvSpPr>
          <p:spPr>
            <a:xfrm>
              <a:off x="3895219" y="55388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1" name="object 48"/>
          <p:cNvSpPr txBox="1"/>
          <p:nvPr/>
        </p:nvSpPr>
        <p:spPr>
          <a:xfrm>
            <a:off x="728727" y="5309180"/>
            <a:ext cx="3027237" cy="1095172"/>
          </a:xfrm>
          <a:prstGeom prst="rect">
            <a:avLst/>
          </a:prstGeom>
          <a:ln>
            <a:noFill/>
          </a:ln>
        </p:spPr>
        <p:txBody>
          <a:bodyPr vert="horz" wrap="square" lIns="0" tIns="4826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380"/>
              </a:spcBef>
            </a:pP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230">
              <a:lnSpc>
                <a:spcPct val="100000"/>
              </a:lnSpc>
              <a:spcBef>
                <a:spcPts val="280"/>
              </a:spcBef>
            </a:pP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АЗРФ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200"/>
              </a:lnSpc>
              <a:spcBef>
                <a:spcPts val="860"/>
              </a:spcBef>
            </a:pPr>
            <a:r>
              <a:rPr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должна вестись на территории  муниципального образования, в котором  зарегистрирован заявитель.</a:t>
            </a:r>
          </a:p>
        </p:txBody>
      </p:sp>
      <p:sp>
        <p:nvSpPr>
          <p:cNvPr id="292" name="object 49"/>
          <p:cNvSpPr txBox="1"/>
          <p:nvPr/>
        </p:nvSpPr>
        <p:spPr>
          <a:xfrm>
            <a:off x="7709919" y="5309180"/>
            <a:ext cx="3775266" cy="1239314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86690" marR="370840">
              <a:lnSpc>
                <a:spcPct val="114599"/>
              </a:lnSpc>
              <a:spcBef>
                <a:spcPts val="100"/>
              </a:spcBef>
            </a:pP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нового  инвестиционного проекта</a:t>
            </a:r>
          </a:p>
          <a:p>
            <a:pPr marL="12700" marR="5080">
              <a:lnSpc>
                <a:spcPts val="1200"/>
              </a:lnSpc>
              <a:spcBef>
                <a:spcPts val="860"/>
              </a:spcBef>
            </a:pPr>
            <a:r>
              <a:rPr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осуществленных капвложений на дату  направления заявки – не более 25% от общего  объема капвложений в соответствии</a:t>
            </a:r>
          </a:p>
          <a:p>
            <a:pPr marL="12700">
              <a:lnSpc>
                <a:spcPts val="1180"/>
              </a:lnSpc>
            </a:pPr>
            <a:r>
              <a:rPr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бизнес-планом.</a:t>
            </a:r>
          </a:p>
        </p:txBody>
      </p:sp>
      <p:sp>
        <p:nvSpPr>
          <p:cNvPr id="293" name="object 50"/>
          <p:cNvSpPr txBox="1"/>
          <p:nvPr/>
        </p:nvSpPr>
        <p:spPr>
          <a:xfrm>
            <a:off x="3993898" y="5166334"/>
            <a:ext cx="3478087" cy="1603003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521334">
              <a:lnSpc>
                <a:spcPts val="3595"/>
              </a:lnSpc>
              <a:spcBef>
                <a:spcPts val="100"/>
              </a:spcBef>
            </a:pPr>
            <a:r>
              <a:rPr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850">
              <a:lnSpc>
                <a:spcPts val="1914"/>
              </a:lnSpc>
            </a:pP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капитальных вложений</a:t>
            </a:r>
          </a:p>
          <a:p>
            <a:pPr marL="12700" marR="5080">
              <a:lnSpc>
                <a:spcPts val="1200"/>
              </a:lnSpc>
              <a:spcBef>
                <a:spcPts val="860"/>
              </a:spcBef>
            </a:pPr>
            <a:r>
              <a:rPr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Учитываются затраты на создание или модернизацию  недвижимого имущества, или комплексов движимого  и недвижимого имущества. Не учитываются затраты,  понесенные до получения статуса резидента АЗРФ.</a:t>
            </a:r>
          </a:p>
        </p:txBody>
      </p:sp>
      <p:sp>
        <p:nvSpPr>
          <p:cNvPr id="13" name="Половина рамки 12"/>
          <p:cNvSpPr/>
          <p:nvPr/>
        </p:nvSpPr>
        <p:spPr>
          <a:xfrm rot="8041899">
            <a:off x="4266133" y="5353393"/>
            <a:ext cx="137742" cy="125870"/>
          </a:xfrm>
          <a:prstGeom prst="halfFrame">
            <a:avLst>
              <a:gd name="adj1" fmla="val 14245"/>
              <a:gd name="adj2" fmla="val 12776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706" y="4603041"/>
            <a:ext cx="326963" cy="3269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0703" y="4663977"/>
            <a:ext cx="373340" cy="43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409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937021" y="236557"/>
            <a:ext cx="9097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инвестиционных проектов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60364" y="917331"/>
            <a:ext cx="109454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038A9F5-0B1A-401B-9970-E9537B113C95}"/>
              </a:ext>
            </a:extLst>
          </p:cNvPr>
          <p:cNvSpPr/>
          <p:nvPr/>
        </p:nvSpPr>
        <p:spPr>
          <a:xfrm>
            <a:off x="0" y="1115737"/>
            <a:ext cx="12192000" cy="7806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99030DEA-0657-4082-8E0C-55CDEAD2C87F}"/>
              </a:ext>
            </a:extLst>
          </p:cNvPr>
          <p:cNvCxnSpPr>
            <a:cxnSpLocks/>
          </p:cNvCxnSpPr>
          <p:nvPr/>
        </p:nvCxnSpPr>
        <p:spPr>
          <a:xfrm>
            <a:off x="3800213" y="1115736"/>
            <a:ext cx="0" cy="8221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B1A61A82-40D5-4A5D-B905-26184888D858}"/>
              </a:ext>
            </a:extLst>
          </p:cNvPr>
          <p:cNvCxnSpPr>
            <a:cxnSpLocks/>
          </p:cNvCxnSpPr>
          <p:nvPr/>
        </p:nvCxnSpPr>
        <p:spPr>
          <a:xfrm>
            <a:off x="7972337" y="1115736"/>
            <a:ext cx="0" cy="8221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9E1E3CB-3CEE-49B6-90F1-B6C770502353}"/>
              </a:ext>
            </a:extLst>
          </p:cNvPr>
          <p:cNvSpPr txBox="1"/>
          <p:nvPr/>
        </p:nvSpPr>
        <p:spPr>
          <a:xfrm>
            <a:off x="192950" y="1211649"/>
            <a:ext cx="355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Приоритетный инвестиционный проект (ПИП)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A610EDF-15BB-4379-9ACF-A3F581562FA3}"/>
              </a:ext>
            </a:extLst>
          </p:cNvPr>
          <p:cNvSpPr txBox="1"/>
          <p:nvPr/>
        </p:nvSpPr>
        <p:spPr>
          <a:xfrm>
            <a:off x="3945626" y="1184638"/>
            <a:ext cx="365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Масштабный 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проект (МИП)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7484F3D-9DD1-42F6-8E3B-52AAAA0399F1}"/>
              </a:ext>
            </a:extLst>
          </p:cNvPr>
          <p:cNvSpPr txBox="1"/>
          <p:nvPr/>
        </p:nvSpPr>
        <p:spPr>
          <a:xfrm>
            <a:off x="8179269" y="1127760"/>
            <a:ext cx="359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 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проект (РИП)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906571B-CC91-4F35-8E2D-47740732D39C}"/>
              </a:ext>
            </a:extLst>
          </p:cNvPr>
          <p:cNvSpPr txBox="1"/>
          <p:nvPr/>
        </p:nvSpPr>
        <p:spPr>
          <a:xfrm>
            <a:off x="8227916" y="4997217"/>
            <a:ext cx="369141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областного закона  принят в первом чтении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498A365-8E5C-4071-91D2-FB3EA9BC2419}"/>
              </a:ext>
            </a:extLst>
          </p:cNvPr>
          <p:cNvSpPr txBox="1"/>
          <p:nvPr/>
        </p:nvSpPr>
        <p:spPr>
          <a:xfrm>
            <a:off x="157716" y="3154080"/>
            <a:ext cx="64083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проектов - получен статус ПИП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93B6E63-0429-4D93-A3E3-225AC4C471EB}"/>
              </a:ext>
            </a:extLst>
          </p:cNvPr>
          <p:cNvSpPr txBox="1"/>
          <p:nvPr/>
        </p:nvSpPr>
        <p:spPr>
          <a:xfrm>
            <a:off x="338212" y="2213794"/>
            <a:ext cx="365949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льготы </a:t>
            </a:r>
          </a:p>
          <a:p>
            <a:r>
              <a:rPr lang="ru-RU" sz="17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Земельные участки без торгов</a:t>
            </a:r>
          </a:p>
          <a:p>
            <a:r>
              <a:rPr lang="ru-RU" sz="17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Налоговый вычет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01602C0-4458-4D46-9B24-1E8817EB9A3D}"/>
              </a:ext>
            </a:extLst>
          </p:cNvPr>
          <p:cNvSpPr txBox="1"/>
          <p:nvPr/>
        </p:nvSpPr>
        <p:spPr>
          <a:xfrm>
            <a:off x="314280" y="3727924"/>
            <a:ext cx="37454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реализованы </a:t>
            </a:r>
          </a:p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 в стадии реализации</a:t>
            </a:r>
          </a:p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проекта планируются к </a:t>
            </a:r>
          </a:p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8778305-EF33-4505-91C0-E183DEA1CDC3}"/>
              </a:ext>
            </a:extLst>
          </p:cNvPr>
          <p:cNvSpPr txBox="1"/>
          <p:nvPr/>
        </p:nvSpPr>
        <p:spPr>
          <a:xfrm>
            <a:off x="337950" y="4997217"/>
            <a:ext cx="3315272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176,5 млрд. руб.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объем 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 </a:t>
            </a:r>
          </a:p>
          <a:p>
            <a:endParaRPr lang="ru-RU" sz="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5 800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рабочих мест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7873202-609C-4562-B22B-7FE8B6549BC3}"/>
              </a:ext>
            </a:extLst>
          </p:cNvPr>
          <p:cNvSpPr txBox="1"/>
          <p:nvPr/>
        </p:nvSpPr>
        <p:spPr>
          <a:xfrm>
            <a:off x="8227916" y="2860126"/>
            <a:ext cx="36998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 по налогу на прибыль организаций  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производственных предприятий при реализации проектов с объемом инвестиций 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50 млн. руб. 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F722AB7-F398-43FC-874B-6A4372BDBF8A}"/>
              </a:ext>
            </a:extLst>
          </p:cNvPr>
          <p:cNvSpPr txBox="1"/>
          <p:nvPr/>
        </p:nvSpPr>
        <p:spPr>
          <a:xfrm>
            <a:off x="3997706" y="2213795"/>
            <a:ext cx="3939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Земельные участки без торгов для разных категорий проектов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72A6C89-B19D-4852-B534-1B4DA86C70BA}"/>
              </a:ext>
            </a:extLst>
          </p:cNvPr>
          <p:cNvSpPr txBox="1"/>
          <p:nvPr/>
        </p:nvSpPr>
        <p:spPr>
          <a:xfrm flipH="1">
            <a:off x="8066534" y="2088923"/>
            <a:ext cx="37481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режима с 2022 года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4BC27E4-3C06-4FAA-B6E0-0E9544F977EB}"/>
              </a:ext>
            </a:extLst>
          </p:cNvPr>
          <p:cNvSpPr txBox="1"/>
          <p:nvPr/>
        </p:nvSpPr>
        <p:spPr>
          <a:xfrm>
            <a:off x="4085439" y="3124001"/>
            <a:ext cx="62497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проектов - получен статус МИП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9A12845-7780-4A32-B042-42925BB6ED59}"/>
              </a:ext>
            </a:extLst>
          </p:cNvPr>
          <p:cNvSpPr txBox="1"/>
          <p:nvPr/>
        </p:nvSpPr>
        <p:spPr>
          <a:xfrm>
            <a:off x="4030913" y="3725467"/>
            <a:ext cx="39582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проекта в социальной сфере </a:t>
            </a:r>
          </a:p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 в сфере жилищного </a:t>
            </a:r>
          </a:p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120B6CC-ED3E-4ACD-ABD8-0D1D9DF6C7C2}"/>
              </a:ext>
            </a:extLst>
          </p:cNvPr>
          <p:cNvSpPr txBox="1"/>
          <p:nvPr/>
        </p:nvSpPr>
        <p:spPr>
          <a:xfrm>
            <a:off x="4066239" y="4811978"/>
            <a:ext cx="4321898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млрд. руб.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endParaRPr lang="ru-RU" sz="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новых рабочих мест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1F00666-A0D1-46E1-ABA6-55339B9A1D43}"/>
              </a:ext>
            </a:extLst>
          </p:cNvPr>
          <p:cNvSpPr txBox="1"/>
          <p:nvPr/>
        </p:nvSpPr>
        <p:spPr>
          <a:xfrm>
            <a:off x="4152550" y="5742263"/>
            <a:ext cx="34478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 в проработке 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 около 8,9 млрд. руб.)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2220B2D-9DA5-4EF5-A546-51808722C10D}"/>
              </a:ext>
            </a:extLst>
          </p:cNvPr>
          <p:cNvSpPr txBox="1"/>
          <p:nvPr/>
        </p:nvSpPr>
        <p:spPr>
          <a:xfrm>
            <a:off x="314280" y="6008093"/>
            <a:ext cx="3554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проекта в проработке 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 более 60 млрд. руб.)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800213" y="1937856"/>
            <a:ext cx="0" cy="4920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975119" y="1896363"/>
            <a:ext cx="0" cy="4920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660364" y="394553"/>
            <a:ext cx="2264725" cy="451406"/>
            <a:chOff x="660364" y="394553"/>
            <a:chExt cx="2264725" cy="451406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364" y="404812"/>
              <a:ext cx="317333" cy="393493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977697" y="394553"/>
              <a:ext cx="1947392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89024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14735</TotalTime>
  <Words>1967</Words>
  <Application>Microsoft Office PowerPoint</Application>
  <PresentationFormat>Произвольный</PresentationFormat>
  <Paragraphs>356</Paragraphs>
  <Slides>20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toporischeva</cp:lastModifiedBy>
  <cp:revision>320</cp:revision>
  <cp:lastPrinted>2021-10-06T09:00:59Z</cp:lastPrinted>
  <dcterms:created xsi:type="dcterms:W3CDTF">2020-12-24T08:36:48Z</dcterms:created>
  <dcterms:modified xsi:type="dcterms:W3CDTF">2021-10-13T11:31:38Z</dcterms:modified>
</cp:coreProperties>
</file>