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57" r:id="rId1"/>
  </p:sldMasterIdLst>
  <p:notesMasterIdLst>
    <p:notesMasterId r:id="rId10"/>
  </p:notesMasterIdLst>
  <p:sldIdLst>
    <p:sldId id="256" r:id="rId2"/>
    <p:sldId id="288" r:id="rId3"/>
    <p:sldId id="295" r:id="rId4"/>
    <p:sldId id="289" r:id="rId5"/>
    <p:sldId id="290" r:id="rId6"/>
    <p:sldId id="291" r:id="rId7"/>
    <p:sldId id="292" r:id="rId8"/>
    <p:sldId id="29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Раздел по умолчанию" id="{EF609984-58EB-4459-8683-01847912BD86}">
          <p14:sldIdLst>
            <p14:sldId id="256"/>
            <p14:sldId id="288"/>
            <p14:sldId id="295"/>
            <p14:sldId id="289"/>
            <p14:sldId id="290"/>
            <p14:sldId id="291"/>
            <p14:sldId id="292"/>
            <p14:sldId id="293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71823"/>
    <a:srgbClr val="005C2A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Средний стиль 4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307" autoAdjust="0"/>
    <p:restoredTop sz="94660"/>
  </p:normalViewPr>
  <p:slideViewPr>
    <p:cSldViewPr snapToGrid="0">
      <p:cViewPr varScale="1">
        <p:scale>
          <a:sx n="71" d="100"/>
          <a:sy n="71" d="100"/>
        </p:scale>
        <p:origin x="-193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5451D63-FDCC-4BCF-A46D-0EC9D144DBFB}" type="doc">
      <dgm:prSet loTypeId="urn:microsoft.com/office/officeart/2005/8/layout/vList2" loCatId="list" qsTypeId="urn:microsoft.com/office/officeart/2005/8/quickstyle/simple1" qsCatId="simple" csTypeId="urn:microsoft.com/office/officeart/2005/8/colors/colorful1#1" csCatId="colorful" phldr="1"/>
      <dgm:spPr/>
      <dgm:t>
        <a:bodyPr/>
        <a:lstStyle/>
        <a:p>
          <a:endParaRPr lang="ru-RU"/>
        </a:p>
      </dgm:t>
    </dgm:pt>
    <dgm:pt modelId="{6B23257D-DAC9-4500-A853-0A101B1005FB}">
      <dgm:prSet phldrT="[Текст]" custT="1"/>
      <dgm:spPr/>
      <dgm:t>
        <a:bodyPr/>
        <a:lstStyle/>
        <a:p>
          <a:r>
            <a:rPr lang="ru-RU" sz="2000" dirty="0"/>
            <a:t>СОБРАНИЕ ДЕПУТАТОВ РАЙОНА – АДМИНИСТРАЦИЯ РАЙОНА</a:t>
          </a:r>
        </a:p>
      </dgm:t>
    </dgm:pt>
    <dgm:pt modelId="{B62AD2A9-A568-4432-AA49-3E0FDE4D6D65}" type="parTrans" cxnId="{1944953E-D0DB-472C-9E49-39C9D0883E58}">
      <dgm:prSet/>
      <dgm:spPr/>
      <dgm:t>
        <a:bodyPr/>
        <a:lstStyle/>
        <a:p>
          <a:endParaRPr lang="ru-RU" sz="2000"/>
        </a:p>
      </dgm:t>
    </dgm:pt>
    <dgm:pt modelId="{F50DE0C6-ED25-494A-8E1E-95379AACF287}" type="sibTrans" cxnId="{1944953E-D0DB-472C-9E49-39C9D0883E58}">
      <dgm:prSet/>
      <dgm:spPr/>
      <dgm:t>
        <a:bodyPr/>
        <a:lstStyle/>
        <a:p>
          <a:endParaRPr lang="ru-RU" sz="2000"/>
        </a:p>
      </dgm:t>
    </dgm:pt>
    <dgm:pt modelId="{F88D77E0-F9F6-4CF4-B7AC-7BF583694419}">
      <dgm:prSet phldrT="[Текст]" custT="1"/>
      <dgm:spPr/>
      <dgm:t>
        <a:bodyPr/>
        <a:lstStyle/>
        <a:p>
          <a:r>
            <a:rPr lang="ru-RU" sz="2000" dirty="0"/>
            <a:t>НКО, ТОСы, Актив, Инициативные граждане</a:t>
          </a:r>
        </a:p>
      </dgm:t>
    </dgm:pt>
    <dgm:pt modelId="{B63A11F0-4095-4BDE-B1F5-369F2BD8DC3E}" type="parTrans" cxnId="{647FF357-C998-4F3E-831A-078BBD29E179}">
      <dgm:prSet/>
      <dgm:spPr/>
      <dgm:t>
        <a:bodyPr/>
        <a:lstStyle/>
        <a:p>
          <a:endParaRPr lang="ru-RU" sz="2000"/>
        </a:p>
      </dgm:t>
    </dgm:pt>
    <dgm:pt modelId="{988B2063-0BDF-4913-834E-3E22A5342569}" type="sibTrans" cxnId="{647FF357-C998-4F3E-831A-078BBD29E179}">
      <dgm:prSet/>
      <dgm:spPr/>
      <dgm:t>
        <a:bodyPr/>
        <a:lstStyle/>
        <a:p>
          <a:endParaRPr lang="ru-RU" sz="2000"/>
        </a:p>
      </dgm:t>
    </dgm:pt>
    <dgm:pt modelId="{D24BD442-68AA-4C8F-B6E7-50F7B4E4E1DD}">
      <dgm:prSet phldrT="[Текст]" custT="1"/>
      <dgm:spPr/>
      <dgm:t>
        <a:bodyPr/>
        <a:lstStyle/>
        <a:p>
          <a:r>
            <a:rPr lang="ru-RU" sz="2000" dirty="0"/>
            <a:t>АДМИНИСТРАЦИИ ПОСЕЛЕНИЙ  – Советы депутатов поселений</a:t>
          </a:r>
        </a:p>
      </dgm:t>
    </dgm:pt>
    <dgm:pt modelId="{0482819E-2205-44C8-9DCF-F31ADB2F1357}" type="parTrans" cxnId="{1E832A45-9FD4-4F8A-9007-245EF8B8162A}">
      <dgm:prSet/>
      <dgm:spPr/>
      <dgm:t>
        <a:bodyPr/>
        <a:lstStyle/>
        <a:p>
          <a:endParaRPr lang="ru-RU" sz="2000"/>
        </a:p>
      </dgm:t>
    </dgm:pt>
    <dgm:pt modelId="{33C5AA00-C350-4D4E-A9DB-EE00B9F17B47}" type="sibTrans" cxnId="{1E832A45-9FD4-4F8A-9007-245EF8B8162A}">
      <dgm:prSet/>
      <dgm:spPr/>
      <dgm:t>
        <a:bodyPr/>
        <a:lstStyle/>
        <a:p>
          <a:endParaRPr lang="ru-RU" sz="2000"/>
        </a:p>
      </dgm:t>
    </dgm:pt>
    <dgm:pt modelId="{757721A1-CE25-4A16-A335-13AA5EA751F2}">
      <dgm:prSet phldrT="[Текст]" custT="1"/>
      <dgm:spPr/>
      <dgm:t>
        <a:bodyPr/>
        <a:lstStyle/>
        <a:p>
          <a:r>
            <a:rPr lang="ru-RU" sz="2000" dirty="0"/>
            <a:t>Советы ветеранов, ТОСы, Инициативные граждане</a:t>
          </a:r>
        </a:p>
      </dgm:t>
    </dgm:pt>
    <dgm:pt modelId="{355E450B-B58E-4149-BC6A-3E77D3B3902D}" type="parTrans" cxnId="{5160D9DE-3A35-400E-84C4-897B6D669AE0}">
      <dgm:prSet/>
      <dgm:spPr/>
      <dgm:t>
        <a:bodyPr/>
        <a:lstStyle/>
        <a:p>
          <a:endParaRPr lang="ru-RU" sz="2000"/>
        </a:p>
      </dgm:t>
    </dgm:pt>
    <dgm:pt modelId="{21766ED1-E18F-4F5A-9FE6-84E1B884B624}" type="sibTrans" cxnId="{5160D9DE-3A35-400E-84C4-897B6D669AE0}">
      <dgm:prSet/>
      <dgm:spPr/>
      <dgm:t>
        <a:bodyPr/>
        <a:lstStyle/>
        <a:p>
          <a:endParaRPr lang="ru-RU" sz="2000"/>
        </a:p>
      </dgm:t>
    </dgm:pt>
    <dgm:pt modelId="{24B02128-AF73-438B-B286-40653C237D62}">
      <dgm:prSet phldrT="[Текст]" custT="1"/>
      <dgm:spPr/>
      <dgm:t>
        <a:bodyPr/>
        <a:lstStyle/>
        <a:p>
          <a:r>
            <a:rPr lang="ru-RU" sz="2000" dirty="0"/>
            <a:t>Общественный Совет района</a:t>
          </a:r>
        </a:p>
      </dgm:t>
    </dgm:pt>
    <dgm:pt modelId="{B0FACE5C-6373-4D91-B46D-BAB9A863295D}" type="parTrans" cxnId="{2C85DAEB-71D9-4E43-8944-18EC9FC5334A}">
      <dgm:prSet/>
      <dgm:spPr/>
      <dgm:t>
        <a:bodyPr/>
        <a:lstStyle/>
        <a:p>
          <a:endParaRPr lang="ru-RU" sz="2000"/>
        </a:p>
      </dgm:t>
    </dgm:pt>
    <dgm:pt modelId="{F2DEB3FC-AB68-45C6-A21F-247AF4F2FC2A}" type="sibTrans" cxnId="{2C85DAEB-71D9-4E43-8944-18EC9FC5334A}">
      <dgm:prSet/>
      <dgm:spPr/>
      <dgm:t>
        <a:bodyPr/>
        <a:lstStyle/>
        <a:p>
          <a:endParaRPr lang="ru-RU" sz="2000"/>
        </a:p>
      </dgm:t>
    </dgm:pt>
    <dgm:pt modelId="{6153237B-FA0E-40F5-BF5A-78452D300A6D}" type="pres">
      <dgm:prSet presAssocID="{A5451D63-FDCC-4BCF-A46D-0EC9D144DBF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38BB55D-F131-45D6-B66B-76E08E660D6A}" type="pres">
      <dgm:prSet presAssocID="{6B23257D-DAC9-4500-A853-0A101B1005FB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1F29A73-3EE0-41A0-81D5-5B99F691E70E}" type="pres">
      <dgm:prSet presAssocID="{6B23257D-DAC9-4500-A853-0A101B1005FB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48E074B-74B1-4DF8-90B5-DCC39BCA98D0}" type="pres">
      <dgm:prSet presAssocID="{D24BD442-68AA-4C8F-B6E7-50F7B4E4E1DD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F886BCF-F3E1-49B7-9FBA-D189E82974BF}" type="pres">
      <dgm:prSet presAssocID="{D24BD442-68AA-4C8F-B6E7-50F7B4E4E1DD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944953E-D0DB-472C-9E49-39C9D0883E58}" srcId="{A5451D63-FDCC-4BCF-A46D-0EC9D144DBFB}" destId="{6B23257D-DAC9-4500-A853-0A101B1005FB}" srcOrd="0" destOrd="0" parTransId="{B62AD2A9-A568-4432-AA49-3E0FDE4D6D65}" sibTransId="{F50DE0C6-ED25-494A-8E1E-95379AACF287}"/>
    <dgm:cxn modelId="{EF696B95-6CEA-4E76-B322-FDFE37C21FE2}" type="presOf" srcId="{757721A1-CE25-4A16-A335-13AA5EA751F2}" destId="{8F886BCF-F3E1-49B7-9FBA-D189E82974BF}" srcOrd="0" destOrd="0" presId="urn:microsoft.com/office/officeart/2005/8/layout/vList2"/>
    <dgm:cxn modelId="{EF672778-9F1E-42DF-B904-AAC64E01BBAF}" type="presOf" srcId="{F88D77E0-F9F6-4CF4-B7AC-7BF583694419}" destId="{A1F29A73-3EE0-41A0-81D5-5B99F691E70E}" srcOrd="0" destOrd="1" presId="urn:microsoft.com/office/officeart/2005/8/layout/vList2"/>
    <dgm:cxn modelId="{2C85DAEB-71D9-4E43-8944-18EC9FC5334A}" srcId="{6B23257D-DAC9-4500-A853-0A101B1005FB}" destId="{24B02128-AF73-438B-B286-40653C237D62}" srcOrd="0" destOrd="0" parTransId="{B0FACE5C-6373-4D91-B46D-BAB9A863295D}" sibTransId="{F2DEB3FC-AB68-45C6-A21F-247AF4F2FC2A}"/>
    <dgm:cxn modelId="{647FF357-C998-4F3E-831A-078BBD29E179}" srcId="{6B23257D-DAC9-4500-A853-0A101B1005FB}" destId="{F88D77E0-F9F6-4CF4-B7AC-7BF583694419}" srcOrd="1" destOrd="0" parTransId="{B63A11F0-4095-4BDE-B1F5-369F2BD8DC3E}" sibTransId="{988B2063-0BDF-4913-834E-3E22A5342569}"/>
    <dgm:cxn modelId="{3CD93844-F82C-4D97-B8DB-4F4D1D7369C0}" type="presOf" srcId="{6B23257D-DAC9-4500-A853-0A101B1005FB}" destId="{338BB55D-F131-45D6-B66B-76E08E660D6A}" srcOrd="0" destOrd="0" presId="urn:microsoft.com/office/officeart/2005/8/layout/vList2"/>
    <dgm:cxn modelId="{5160D9DE-3A35-400E-84C4-897B6D669AE0}" srcId="{D24BD442-68AA-4C8F-B6E7-50F7B4E4E1DD}" destId="{757721A1-CE25-4A16-A335-13AA5EA751F2}" srcOrd="0" destOrd="0" parTransId="{355E450B-B58E-4149-BC6A-3E77D3B3902D}" sibTransId="{21766ED1-E18F-4F5A-9FE6-84E1B884B624}"/>
    <dgm:cxn modelId="{4A2A914F-26A1-42EB-B50D-D38CF338EBD4}" type="presOf" srcId="{24B02128-AF73-438B-B286-40653C237D62}" destId="{A1F29A73-3EE0-41A0-81D5-5B99F691E70E}" srcOrd="0" destOrd="0" presId="urn:microsoft.com/office/officeart/2005/8/layout/vList2"/>
    <dgm:cxn modelId="{F9FA0589-4F45-483C-9895-C908EB76270F}" type="presOf" srcId="{A5451D63-FDCC-4BCF-A46D-0EC9D144DBFB}" destId="{6153237B-FA0E-40F5-BF5A-78452D300A6D}" srcOrd="0" destOrd="0" presId="urn:microsoft.com/office/officeart/2005/8/layout/vList2"/>
    <dgm:cxn modelId="{E81D38E2-CA06-44E0-A938-2E2B64F0BCCB}" type="presOf" srcId="{D24BD442-68AA-4C8F-B6E7-50F7B4E4E1DD}" destId="{B48E074B-74B1-4DF8-90B5-DCC39BCA98D0}" srcOrd="0" destOrd="0" presId="urn:microsoft.com/office/officeart/2005/8/layout/vList2"/>
    <dgm:cxn modelId="{1E832A45-9FD4-4F8A-9007-245EF8B8162A}" srcId="{A5451D63-FDCC-4BCF-A46D-0EC9D144DBFB}" destId="{D24BD442-68AA-4C8F-B6E7-50F7B4E4E1DD}" srcOrd="1" destOrd="0" parTransId="{0482819E-2205-44C8-9DCF-F31ADB2F1357}" sibTransId="{33C5AA00-C350-4D4E-A9DB-EE00B9F17B47}"/>
    <dgm:cxn modelId="{4AA9A3A1-EADF-42F4-B2BB-911AF35EF82A}" type="presParOf" srcId="{6153237B-FA0E-40F5-BF5A-78452D300A6D}" destId="{338BB55D-F131-45D6-B66B-76E08E660D6A}" srcOrd="0" destOrd="0" presId="urn:microsoft.com/office/officeart/2005/8/layout/vList2"/>
    <dgm:cxn modelId="{803A39F3-3C66-4243-A19E-8200055AE6C7}" type="presParOf" srcId="{6153237B-FA0E-40F5-BF5A-78452D300A6D}" destId="{A1F29A73-3EE0-41A0-81D5-5B99F691E70E}" srcOrd="1" destOrd="0" presId="urn:microsoft.com/office/officeart/2005/8/layout/vList2"/>
    <dgm:cxn modelId="{103A0D69-B6F9-46A6-8D11-CE1214CBBBCB}" type="presParOf" srcId="{6153237B-FA0E-40F5-BF5A-78452D300A6D}" destId="{B48E074B-74B1-4DF8-90B5-DCC39BCA98D0}" srcOrd="2" destOrd="0" presId="urn:microsoft.com/office/officeart/2005/8/layout/vList2"/>
    <dgm:cxn modelId="{E9D865E4-DD93-4075-8757-F541CFA01186}" type="presParOf" srcId="{6153237B-FA0E-40F5-BF5A-78452D300A6D}" destId="{8F886BCF-F3E1-49B7-9FBA-D189E82974BF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5451D63-FDCC-4BCF-A46D-0EC9D144DBF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B23257D-DAC9-4500-A853-0A101B1005FB}">
      <dgm:prSet phldrT="[Текст]" custT="1"/>
      <dgm:spPr/>
      <dgm:t>
        <a:bodyPr/>
        <a:lstStyle/>
        <a:p>
          <a:r>
            <a:rPr lang="ru-RU" sz="2000" dirty="0"/>
            <a:t>СОБРАНИЕ ДЕПУТАТОВ ОКРУГА – АДМИНИСТРАЦИЯ ОКРУГА</a:t>
          </a:r>
        </a:p>
      </dgm:t>
    </dgm:pt>
    <dgm:pt modelId="{B62AD2A9-A568-4432-AA49-3E0FDE4D6D65}" type="parTrans" cxnId="{1944953E-D0DB-472C-9E49-39C9D0883E58}">
      <dgm:prSet/>
      <dgm:spPr/>
      <dgm:t>
        <a:bodyPr/>
        <a:lstStyle/>
        <a:p>
          <a:endParaRPr lang="ru-RU" sz="2000"/>
        </a:p>
      </dgm:t>
    </dgm:pt>
    <dgm:pt modelId="{F50DE0C6-ED25-494A-8E1E-95379AACF287}" type="sibTrans" cxnId="{1944953E-D0DB-472C-9E49-39C9D0883E58}">
      <dgm:prSet/>
      <dgm:spPr/>
      <dgm:t>
        <a:bodyPr/>
        <a:lstStyle/>
        <a:p>
          <a:endParaRPr lang="ru-RU" sz="2000"/>
        </a:p>
      </dgm:t>
    </dgm:pt>
    <dgm:pt modelId="{F88D77E0-F9F6-4CF4-B7AC-7BF583694419}">
      <dgm:prSet phldrT="[Текст]" custT="1"/>
      <dgm:spPr/>
      <dgm:t>
        <a:bodyPr/>
        <a:lstStyle/>
        <a:p>
          <a:r>
            <a:rPr lang="ru-RU" sz="2000" dirty="0"/>
            <a:t>НКО, ТОСы, Актив, Инициативные граждане</a:t>
          </a:r>
        </a:p>
      </dgm:t>
    </dgm:pt>
    <dgm:pt modelId="{B63A11F0-4095-4BDE-B1F5-369F2BD8DC3E}" type="parTrans" cxnId="{647FF357-C998-4F3E-831A-078BBD29E179}">
      <dgm:prSet/>
      <dgm:spPr/>
      <dgm:t>
        <a:bodyPr/>
        <a:lstStyle/>
        <a:p>
          <a:endParaRPr lang="ru-RU" sz="2000"/>
        </a:p>
      </dgm:t>
    </dgm:pt>
    <dgm:pt modelId="{988B2063-0BDF-4913-834E-3E22A5342569}" type="sibTrans" cxnId="{647FF357-C998-4F3E-831A-078BBD29E179}">
      <dgm:prSet/>
      <dgm:spPr/>
      <dgm:t>
        <a:bodyPr/>
        <a:lstStyle/>
        <a:p>
          <a:endParaRPr lang="ru-RU" sz="2000"/>
        </a:p>
      </dgm:t>
    </dgm:pt>
    <dgm:pt modelId="{D24BD442-68AA-4C8F-B6E7-50F7B4E4E1DD}">
      <dgm:prSet phldrT="[Текст]" custT="1"/>
      <dgm:spPr/>
      <dgm:t>
        <a:bodyPr/>
        <a:lstStyle/>
        <a:p>
          <a:r>
            <a:rPr lang="ru-RU" sz="2000" dirty="0"/>
            <a:t>Территориальные отделы администрации округа</a:t>
          </a:r>
        </a:p>
      </dgm:t>
    </dgm:pt>
    <dgm:pt modelId="{0482819E-2205-44C8-9DCF-F31ADB2F1357}" type="parTrans" cxnId="{1E832A45-9FD4-4F8A-9007-245EF8B8162A}">
      <dgm:prSet/>
      <dgm:spPr/>
      <dgm:t>
        <a:bodyPr/>
        <a:lstStyle/>
        <a:p>
          <a:endParaRPr lang="ru-RU" sz="2000"/>
        </a:p>
      </dgm:t>
    </dgm:pt>
    <dgm:pt modelId="{33C5AA00-C350-4D4E-A9DB-EE00B9F17B47}" type="sibTrans" cxnId="{1E832A45-9FD4-4F8A-9007-245EF8B8162A}">
      <dgm:prSet/>
      <dgm:spPr/>
      <dgm:t>
        <a:bodyPr/>
        <a:lstStyle/>
        <a:p>
          <a:endParaRPr lang="ru-RU" sz="2000"/>
        </a:p>
      </dgm:t>
    </dgm:pt>
    <dgm:pt modelId="{24B02128-AF73-438B-B286-40653C237D62}">
      <dgm:prSet phldrT="[Текст]" custT="1"/>
      <dgm:spPr/>
      <dgm:t>
        <a:bodyPr/>
        <a:lstStyle/>
        <a:p>
          <a:r>
            <a:rPr lang="ru-RU" sz="2000" dirty="0"/>
            <a:t>Общественный Совет округа</a:t>
          </a:r>
        </a:p>
      </dgm:t>
    </dgm:pt>
    <dgm:pt modelId="{B0FACE5C-6373-4D91-B46D-BAB9A863295D}" type="parTrans" cxnId="{2C85DAEB-71D9-4E43-8944-18EC9FC5334A}">
      <dgm:prSet/>
      <dgm:spPr/>
      <dgm:t>
        <a:bodyPr/>
        <a:lstStyle/>
        <a:p>
          <a:endParaRPr lang="ru-RU" sz="2000"/>
        </a:p>
      </dgm:t>
    </dgm:pt>
    <dgm:pt modelId="{F2DEB3FC-AB68-45C6-A21F-247AF4F2FC2A}" type="sibTrans" cxnId="{2C85DAEB-71D9-4E43-8944-18EC9FC5334A}">
      <dgm:prSet/>
      <dgm:spPr/>
      <dgm:t>
        <a:bodyPr/>
        <a:lstStyle/>
        <a:p>
          <a:endParaRPr lang="ru-RU" sz="2000"/>
        </a:p>
      </dgm:t>
    </dgm:pt>
    <dgm:pt modelId="{9E8987F8-988A-4F71-AAAD-C07063DACA69}">
      <dgm:prSet phldrT="[Текст]" custT="1"/>
      <dgm:spPr/>
      <dgm:t>
        <a:bodyPr/>
        <a:lstStyle/>
        <a:p>
          <a:r>
            <a:rPr lang="ru-RU" sz="2000" dirty="0"/>
            <a:t>Общественные Советы при территориальных отделах</a:t>
          </a:r>
        </a:p>
      </dgm:t>
    </dgm:pt>
    <dgm:pt modelId="{DDC672CF-55D1-43F9-A83D-2CED81B2BE70}" type="parTrans" cxnId="{EFB00FFB-ED3D-402F-91A1-0CE032E890C3}">
      <dgm:prSet/>
      <dgm:spPr/>
      <dgm:t>
        <a:bodyPr/>
        <a:lstStyle/>
        <a:p>
          <a:endParaRPr lang="ru-RU" sz="2000"/>
        </a:p>
      </dgm:t>
    </dgm:pt>
    <dgm:pt modelId="{798CEE11-E910-4BAF-8C73-564E5F2E37FA}" type="sibTrans" cxnId="{EFB00FFB-ED3D-402F-91A1-0CE032E890C3}">
      <dgm:prSet/>
      <dgm:spPr/>
      <dgm:t>
        <a:bodyPr/>
        <a:lstStyle/>
        <a:p>
          <a:endParaRPr lang="ru-RU" sz="2000"/>
        </a:p>
      </dgm:t>
    </dgm:pt>
    <dgm:pt modelId="{BFD7DB3F-4343-4909-882B-3DAA31CABF04}">
      <dgm:prSet phldrT="[Текст]" custT="1"/>
      <dgm:spPr/>
      <dgm:t>
        <a:bodyPr/>
        <a:lstStyle/>
        <a:p>
          <a:r>
            <a:rPr lang="ru-RU" sz="2000" dirty="0"/>
            <a:t>Советы ветеранов, ТОСы, Инициативные граждане</a:t>
          </a:r>
        </a:p>
      </dgm:t>
    </dgm:pt>
    <dgm:pt modelId="{6F331E41-065E-4FF0-A9F0-A6E59A0627F7}" type="parTrans" cxnId="{2D6A2D86-248E-40CB-BCD9-39618445203C}">
      <dgm:prSet/>
      <dgm:spPr/>
      <dgm:t>
        <a:bodyPr/>
        <a:lstStyle/>
        <a:p>
          <a:endParaRPr lang="ru-RU" sz="2000"/>
        </a:p>
      </dgm:t>
    </dgm:pt>
    <dgm:pt modelId="{C653C443-D5C3-4785-904B-C6720F480416}" type="sibTrans" cxnId="{2D6A2D86-248E-40CB-BCD9-39618445203C}">
      <dgm:prSet/>
      <dgm:spPr/>
      <dgm:t>
        <a:bodyPr/>
        <a:lstStyle/>
        <a:p>
          <a:endParaRPr lang="ru-RU" sz="2000"/>
        </a:p>
      </dgm:t>
    </dgm:pt>
    <dgm:pt modelId="{EB9E5A11-0C60-4946-8C81-1A680A73CFEA}">
      <dgm:prSet phldrT="[Текст]" custT="1"/>
      <dgm:spPr/>
      <dgm:t>
        <a:bodyPr/>
        <a:lstStyle/>
        <a:p>
          <a:r>
            <a:rPr lang="ru-RU" sz="2000" b="1" dirty="0"/>
            <a:t>Старосты</a:t>
          </a:r>
        </a:p>
      </dgm:t>
    </dgm:pt>
    <dgm:pt modelId="{46E184A2-9D9B-42E6-A3EA-A9D0F97F233F}" type="parTrans" cxnId="{B08AD6DD-C3CE-457C-8F10-1EADB56D3CCD}">
      <dgm:prSet/>
      <dgm:spPr/>
      <dgm:t>
        <a:bodyPr/>
        <a:lstStyle/>
        <a:p>
          <a:endParaRPr lang="ru-RU" sz="2000"/>
        </a:p>
      </dgm:t>
    </dgm:pt>
    <dgm:pt modelId="{AFB977D3-168F-420F-AA48-DF61B5527881}" type="sibTrans" cxnId="{B08AD6DD-C3CE-457C-8F10-1EADB56D3CCD}">
      <dgm:prSet/>
      <dgm:spPr/>
      <dgm:t>
        <a:bodyPr/>
        <a:lstStyle/>
        <a:p>
          <a:endParaRPr lang="ru-RU" sz="2000"/>
        </a:p>
      </dgm:t>
    </dgm:pt>
    <dgm:pt modelId="{6153237B-FA0E-40F5-BF5A-78452D300A6D}" type="pres">
      <dgm:prSet presAssocID="{A5451D63-FDCC-4BCF-A46D-0EC9D144DBF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38BB55D-F131-45D6-B66B-76E08E660D6A}" type="pres">
      <dgm:prSet presAssocID="{6B23257D-DAC9-4500-A853-0A101B1005FB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1F29A73-3EE0-41A0-81D5-5B99F691E70E}" type="pres">
      <dgm:prSet presAssocID="{6B23257D-DAC9-4500-A853-0A101B1005FB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48E074B-74B1-4DF8-90B5-DCC39BCA98D0}" type="pres">
      <dgm:prSet presAssocID="{D24BD442-68AA-4C8F-B6E7-50F7B4E4E1DD}" presName="parentText" presStyleLbl="node1" presStyleIdx="1" presStyleCnt="2" custScaleY="4331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F886BCF-F3E1-49B7-9FBA-D189E82974BF}" type="pres">
      <dgm:prSet presAssocID="{D24BD442-68AA-4C8F-B6E7-50F7B4E4E1DD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D6A2D86-248E-40CB-BCD9-39618445203C}" srcId="{D24BD442-68AA-4C8F-B6E7-50F7B4E4E1DD}" destId="{BFD7DB3F-4343-4909-882B-3DAA31CABF04}" srcOrd="2" destOrd="0" parTransId="{6F331E41-065E-4FF0-A9F0-A6E59A0627F7}" sibTransId="{C653C443-D5C3-4785-904B-C6720F480416}"/>
    <dgm:cxn modelId="{1944953E-D0DB-472C-9E49-39C9D0883E58}" srcId="{A5451D63-FDCC-4BCF-A46D-0EC9D144DBFB}" destId="{6B23257D-DAC9-4500-A853-0A101B1005FB}" srcOrd="0" destOrd="0" parTransId="{B62AD2A9-A568-4432-AA49-3E0FDE4D6D65}" sibTransId="{F50DE0C6-ED25-494A-8E1E-95379AACF287}"/>
    <dgm:cxn modelId="{A0BB5BD5-FEAA-45E1-9026-3A84736D6232}" type="presOf" srcId="{9E8987F8-988A-4F71-AAAD-C07063DACA69}" destId="{8F886BCF-F3E1-49B7-9FBA-D189E82974BF}" srcOrd="0" destOrd="0" presId="urn:microsoft.com/office/officeart/2005/8/layout/vList2"/>
    <dgm:cxn modelId="{B08AD6DD-C3CE-457C-8F10-1EADB56D3CCD}" srcId="{D24BD442-68AA-4C8F-B6E7-50F7B4E4E1DD}" destId="{EB9E5A11-0C60-4946-8C81-1A680A73CFEA}" srcOrd="1" destOrd="0" parTransId="{46E184A2-9D9B-42E6-A3EA-A9D0F97F233F}" sibTransId="{AFB977D3-168F-420F-AA48-DF61B5527881}"/>
    <dgm:cxn modelId="{EF672778-9F1E-42DF-B904-AAC64E01BBAF}" type="presOf" srcId="{F88D77E0-F9F6-4CF4-B7AC-7BF583694419}" destId="{A1F29A73-3EE0-41A0-81D5-5B99F691E70E}" srcOrd="0" destOrd="1" presId="urn:microsoft.com/office/officeart/2005/8/layout/vList2"/>
    <dgm:cxn modelId="{EFB00FFB-ED3D-402F-91A1-0CE032E890C3}" srcId="{D24BD442-68AA-4C8F-B6E7-50F7B4E4E1DD}" destId="{9E8987F8-988A-4F71-AAAD-C07063DACA69}" srcOrd="0" destOrd="0" parTransId="{DDC672CF-55D1-43F9-A83D-2CED81B2BE70}" sibTransId="{798CEE11-E910-4BAF-8C73-564E5F2E37FA}"/>
    <dgm:cxn modelId="{2C85DAEB-71D9-4E43-8944-18EC9FC5334A}" srcId="{6B23257D-DAC9-4500-A853-0A101B1005FB}" destId="{24B02128-AF73-438B-B286-40653C237D62}" srcOrd="0" destOrd="0" parTransId="{B0FACE5C-6373-4D91-B46D-BAB9A863295D}" sibTransId="{F2DEB3FC-AB68-45C6-A21F-247AF4F2FC2A}"/>
    <dgm:cxn modelId="{B24EF391-FCA7-42C0-8F37-F6C0AE25C064}" type="presOf" srcId="{BFD7DB3F-4343-4909-882B-3DAA31CABF04}" destId="{8F886BCF-F3E1-49B7-9FBA-D189E82974BF}" srcOrd="0" destOrd="2" presId="urn:microsoft.com/office/officeart/2005/8/layout/vList2"/>
    <dgm:cxn modelId="{647FF357-C998-4F3E-831A-078BBD29E179}" srcId="{6B23257D-DAC9-4500-A853-0A101B1005FB}" destId="{F88D77E0-F9F6-4CF4-B7AC-7BF583694419}" srcOrd="1" destOrd="0" parTransId="{B63A11F0-4095-4BDE-B1F5-369F2BD8DC3E}" sibTransId="{988B2063-0BDF-4913-834E-3E22A5342569}"/>
    <dgm:cxn modelId="{3CD93844-F82C-4D97-B8DB-4F4D1D7369C0}" type="presOf" srcId="{6B23257D-DAC9-4500-A853-0A101B1005FB}" destId="{338BB55D-F131-45D6-B66B-76E08E660D6A}" srcOrd="0" destOrd="0" presId="urn:microsoft.com/office/officeart/2005/8/layout/vList2"/>
    <dgm:cxn modelId="{4A2A914F-26A1-42EB-B50D-D38CF338EBD4}" type="presOf" srcId="{24B02128-AF73-438B-B286-40653C237D62}" destId="{A1F29A73-3EE0-41A0-81D5-5B99F691E70E}" srcOrd="0" destOrd="0" presId="urn:microsoft.com/office/officeart/2005/8/layout/vList2"/>
    <dgm:cxn modelId="{F9FA0589-4F45-483C-9895-C908EB76270F}" type="presOf" srcId="{A5451D63-FDCC-4BCF-A46D-0EC9D144DBFB}" destId="{6153237B-FA0E-40F5-BF5A-78452D300A6D}" srcOrd="0" destOrd="0" presId="urn:microsoft.com/office/officeart/2005/8/layout/vList2"/>
    <dgm:cxn modelId="{C98864AE-307A-4C4E-98CD-4D76DD15F40C}" type="presOf" srcId="{EB9E5A11-0C60-4946-8C81-1A680A73CFEA}" destId="{8F886BCF-F3E1-49B7-9FBA-D189E82974BF}" srcOrd="0" destOrd="1" presId="urn:microsoft.com/office/officeart/2005/8/layout/vList2"/>
    <dgm:cxn modelId="{E81D38E2-CA06-44E0-A938-2E2B64F0BCCB}" type="presOf" srcId="{D24BD442-68AA-4C8F-B6E7-50F7B4E4E1DD}" destId="{B48E074B-74B1-4DF8-90B5-DCC39BCA98D0}" srcOrd="0" destOrd="0" presId="urn:microsoft.com/office/officeart/2005/8/layout/vList2"/>
    <dgm:cxn modelId="{1E832A45-9FD4-4F8A-9007-245EF8B8162A}" srcId="{A5451D63-FDCC-4BCF-A46D-0EC9D144DBFB}" destId="{D24BD442-68AA-4C8F-B6E7-50F7B4E4E1DD}" srcOrd="1" destOrd="0" parTransId="{0482819E-2205-44C8-9DCF-F31ADB2F1357}" sibTransId="{33C5AA00-C350-4D4E-A9DB-EE00B9F17B47}"/>
    <dgm:cxn modelId="{4AA9A3A1-EADF-42F4-B2BB-911AF35EF82A}" type="presParOf" srcId="{6153237B-FA0E-40F5-BF5A-78452D300A6D}" destId="{338BB55D-F131-45D6-B66B-76E08E660D6A}" srcOrd="0" destOrd="0" presId="urn:microsoft.com/office/officeart/2005/8/layout/vList2"/>
    <dgm:cxn modelId="{803A39F3-3C66-4243-A19E-8200055AE6C7}" type="presParOf" srcId="{6153237B-FA0E-40F5-BF5A-78452D300A6D}" destId="{A1F29A73-3EE0-41A0-81D5-5B99F691E70E}" srcOrd="1" destOrd="0" presId="urn:microsoft.com/office/officeart/2005/8/layout/vList2"/>
    <dgm:cxn modelId="{103A0D69-B6F9-46A6-8D11-CE1214CBBBCB}" type="presParOf" srcId="{6153237B-FA0E-40F5-BF5A-78452D300A6D}" destId="{B48E074B-74B1-4DF8-90B5-DCC39BCA98D0}" srcOrd="2" destOrd="0" presId="urn:microsoft.com/office/officeart/2005/8/layout/vList2"/>
    <dgm:cxn modelId="{E9D865E4-DD93-4075-8757-F541CFA01186}" type="presParOf" srcId="{6153237B-FA0E-40F5-BF5A-78452D300A6D}" destId="{8F886BCF-F3E1-49B7-9FBA-D189E82974BF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13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38BB55D-F131-45D6-B66B-76E08E660D6A}">
      <dsp:nvSpPr>
        <dsp:cNvPr id="0" name=""/>
        <dsp:cNvSpPr/>
      </dsp:nvSpPr>
      <dsp:spPr>
        <a:xfrm>
          <a:off x="0" y="6401"/>
          <a:ext cx="4128119" cy="119808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/>
            <a:t>СОБРАНИЕ ДЕПУТАТОВ РАЙОНА – АДМИНИСТРАЦИЯ РАЙОНА</a:t>
          </a:r>
        </a:p>
      </dsp:txBody>
      <dsp:txXfrm>
        <a:off x="0" y="6401"/>
        <a:ext cx="4128119" cy="1198080"/>
      </dsp:txXfrm>
    </dsp:sp>
    <dsp:sp modelId="{A1F29A73-3EE0-41A0-81D5-5B99F691E70E}">
      <dsp:nvSpPr>
        <dsp:cNvPr id="0" name=""/>
        <dsp:cNvSpPr/>
      </dsp:nvSpPr>
      <dsp:spPr>
        <a:xfrm>
          <a:off x="0" y="1204482"/>
          <a:ext cx="4128119" cy="10598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068" tIns="25400" rIns="142240" bIns="254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2000" kern="1200" dirty="0"/>
            <a:t>Общественный Совет района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2000" kern="1200" dirty="0"/>
            <a:t>НКО, ТОСы, Актив, Инициативные граждане</a:t>
          </a:r>
        </a:p>
      </dsp:txBody>
      <dsp:txXfrm>
        <a:off x="0" y="1204482"/>
        <a:ext cx="4128119" cy="1059840"/>
      </dsp:txXfrm>
    </dsp:sp>
    <dsp:sp modelId="{B48E074B-74B1-4DF8-90B5-DCC39BCA98D0}">
      <dsp:nvSpPr>
        <dsp:cNvPr id="0" name=""/>
        <dsp:cNvSpPr/>
      </dsp:nvSpPr>
      <dsp:spPr>
        <a:xfrm>
          <a:off x="0" y="2264322"/>
          <a:ext cx="4128119" cy="119808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/>
            <a:t>АДМИНИСТРАЦИИ ПОСЕЛЕНИЙ  – Советы депутатов поселений</a:t>
          </a:r>
        </a:p>
      </dsp:txBody>
      <dsp:txXfrm>
        <a:off x="0" y="2264322"/>
        <a:ext cx="4128119" cy="1198080"/>
      </dsp:txXfrm>
    </dsp:sp>
    <dsp:sp modelId="{8F886BCF-F3E1-49B7-9FBA-D189E82974BF}">
      <dsp:nvSpPr>
        <dsp:cNvPr id="0" name=""/>
        <dsp:cNvSpPr/>
      </dsp:nvSpPr>
      <dsp:spPr>
        <a:xfrm>
          <a:off x="0" y="3462402"/>
          <a:ext cx="4128119" cy="10598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068" tIns="25400" rIns="142240" bIns="254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2000" kern="1200" dirty="0"/>
            <a:t>Советы ветеранов, ТОСы, Инициативные граждане</a:t>
          </a:r>
        </a:p>
      </dsp:txBody>
      <dsp:txXfrm>
        <a:off x="0" y="3462402"/>
        <a:ext cx="4128119" cy="105984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38BB55D-F131-45D6-B66B-76E08E660D6A}">
      <dsp:nvSpPr>
        <dsp:cNvPr id="0" name=""/>
        <dsp:cNvSpPr/>
      </dsp:nvSpPr>
      <dsp:spPr>
        <a:xfrm>
          <a:off x="0" y="119751"/>
          <a:ext cx="4106385" cy="11980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/>
            <a:t>СОБРАНИЕ ДЕПУТАТОВ ОКРУГА – АДМИНИСТРАЦИЯ ОКРУГА</a:t>
          </a:r>
        </a:p>
      </dsp:txBody>
      <dsp:txXfrm>
        <a:off x="0" y="119751"/>
        <a:ext cx="4106385" cy="1198080"/>
      </dsp:txXfrm>
    </dsp:sp>
    <dsp:sp modelId="{A1F29A73-3EE0-41A0-81D5-5B99F691E70E}">
      <dsp:nvSpPr>
        <dsp:cNvPr id="0" name=""/>
        <dsp:cNvSpPr/>
      </dsp:nvSpPr>
      <dsp:spPr>
        <a:xfrm>
          <a:off x="0" y="1317831"/>
          <a:ext cx="4106385" cy="10598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0378" tIns="25400" rIns="142240" bIns="254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2000" kern="1200" dirty="0"/>
            <a:t>Общественный Совет округа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2000" kern="1200" dirty="0"/>
            <a:t>НКО, ТОСы, Актив, Инициативные граждане</a:t>
          </a:r>
        </a:p>
      </dsp:txBody>
      <dsp:txXfrm>
        <a:off x="0" y="1317831"/>
        <a:ext cx="4106385" cy="1059840"/>
      </dsp:txXfrm>
    </dsp:sp>
    <dsp:sp modelId="{B48E074B-74B1-4DF8-90B5-DCC39BCA98D0}">
      <dsp:nvSpPr>
        <dsp:cNvPr id="0" name=""/>
        <dsp:cNvSpPr/>
      </dsp:nvSpPr>
      <dsp:spPr>
        <a:xfrm>
          <a:off x="0" y="2377671"/>
          <a:ext cx="4106385" cy="51891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/>
            <a:t>Территориальные отделы администрации округа</a:t>
          </a:r>
        </a:p>
      </dsp:txBody>
      <dsp:txXfrm>
        <a:off x="0" y="2377671"/>
        <a:ext cx="4106385" cy="518912"/>
      </dsp:txXfrm>
    </dsp:sp>
    <dsp:sp modelId="{8F886BCF-F3E1-49B7-9FBA-D189E82974BF}">
      <dsp:nvSpPr>
        <dsp:cNvPr id="0" name=""/>
        <dsp:cNvSpPr/>
      </dsp:nvSpPr>
      <dsp:spPr>
        <a:xfrm>
          <a:off x="0" y="2896583"/>
          <a:ext cx="4106385" cy="15897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0378" tIns="25400" rIns="142240" bIns="254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2000" kern="1200" dirty="0"/>
            <a:t>Общественные Советы при территориальных отделах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2000" b="1" kern="1200" dirty="0"/>
            <a:t>Старосты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2000" kern="1200" dirty="0"/>
            <a:t>Советы ветеранов, ТОСы, Инициативные граждане</a:t>
          </a:r>
        </a:p>
      </dsp:txBody>
      <dsp:txXfrm>
        <a:off x="0" y="2896583"/>
        <a:ext cx="4106385" cy="15897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72C6AB-E30E-4599-A973-AF86DED22FA3}" type="datetimeFigureOut">
              <a:rPr lang="ru-RU" smtClean="0"/>
              <a:pPr/>
              <a:t>11.06.2021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C78E4C-E0EA-47D3-B1C4-EC02264784A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215351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8091" y="3085765"/>
            <a:ext cx="8240108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2" y="990600"/>
            <a:ext cx="7989752" cy="1504844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2" y="2495444"/>
            <a:ext cx="7989752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026F96AE-E6D9-4F9E-98EB-94E85C8D448B}" type="datetimeFigureOut">
              <a:rPr lang="ru-RU" smtClean="0"/>
              <a:pPr/>
              <a:t>11.06.2021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7C2EBA5C-CDC8-4D70-9D8C-EE57C7F64DA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07226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8092" y="599725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F96AE-E6D9-4F9E-98EB-94E85C8D448B}" type="datetimeFigureOut">
              <a:rPr lang="ru-RU" smtClean="0"/>
              <a:pPr/>
              <a:t>11.06.2021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EBA5C-CDC8-4D70-9D8C-EE57C7F64DA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65754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6629400" y="599725"/>
            <a:ext cx="2057399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75725"/>
            <a:ext cx="1503123" cy="5183073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81192" y="675725"/>
            <a:ext cx="5922209" cy="5183073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45255" y="5956136"/>
            <a:ext cx="947672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026F96AE-E6D9-4F9E-98EB-94E85C8D448B}" type="datetimeFigureOut">
              <a:rPr lang="ru-RU" smtClean="0"/>
              <a:pPr/>
              <a:t>11.06.2021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0"/>
            <a:ext cx="5922209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7C2EBA5C-CDC8-4D70-9D8C-EE57C7F64DA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566832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8092" y="599725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228003"/>
            <a:ext cx="7989752" cy="363079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F96AE-E6D9-4F9E-98EB-94E85C8D448B}" type="datetimeFigureOut">
              <a:rPr lang="ru-RU" smtClean="0"/>
              <a:pPr/>
              <a:t>11.06.2021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EBA5C-CDC8-4D70-9D8C-EE57C7F64DA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079096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52646" y="5141973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36573"/>
            <a:ext cx="7989751" cy="1504844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3" y="4541417"/>
            <a:ext cx="7989751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026F96AE-E6D9-4F9E-98EB-94E85C8D448B}" type="datetimeFigureOut">
              <a:rPr lang="ru-RU" smtClean="0"/>
              <a:pPr/>
              <a:t>11.06.2021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7C2EBA5C-CDC8-4D70-9D8C-EE57C7F64DA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3409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8092" y="599725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2" y="2228002"/>
            <a:ext cx="3899527" cy="363304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2" y="2228003"/>
            <a:ext cx="3907662" cy="363304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F96AE-E6D9-4F9E-98EB-94E85C8D448B}" type="datetimeFigureOut">
              <a:rPr lang="ru-RU" smtClean="0"/>
              <a:pPr/>
              <a:t>11.06.2021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EBA5C-CDC8-4D70-9D8C-EE57C7F64DA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17591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>
            <a:spLocks noChangeAspect="1"/>
          </p:cNvSpPr>
          <p:nvPr/>
        </p:nvSpPr>
        <p:spPr>
          <a:xfrm>
            <a:off x="448092" y="599725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28003"/>
            <a:ext cx="3593500" cy="576262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2" y="2926051"/>
            <a:ext cx="3899527" cy="2934999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69308" y="2228003"/>
            <a:ext cx="3601635" cy="576262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2" y="2926051"/>
            <a:ext cx="3907662" cy="2934999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F96AE-E6D9-4F9E-98EB-94E85C8D448B}" type="datetimeFigureOut">
              <a:rPr lang="ru-RU" smtClean="0"/>
              <a:pPr/>
              <a:t>11.06.2021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EBA5C-CDC8-4D70-9D8C-EE57C7F64DA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820352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ChangeAspect="1"/>
          </p:cNvSpPr>
          <p:nvPr/>
        </p:nvSpPr>
        <p:spPr>
          <a:xfrm>
            <a:off x="448092" y="599725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F96AE-E6D9-4F9E-98EB-94E85C8D448B}" type="datetimeFigureOut">
              <a:rPr lang="ru-RU" smtClean="0"/>
              <a:pPr/>
              <a:t>11.06.2021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EBA5C-CDC8-4D70-9D8C-EE57C7F64DA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456061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F96AE-E6D9-4F9E-98EB-94E85C8D448B}" type="datetimeFigureOut">
              <a:rPr lang="ru-RU" smtClean="0"/>
              <a:pPr/>
              <a:t>11.06.2021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EBA5C-CDC8-4D70-9D8C-EE57C7F64DA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063530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52646" y="5141973"/>
            <a:ext cx="8238707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352" y="5262296"/>
            <a:ext cx="353662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6399" y="601200"/>
            <a:ext cx="824040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305617" y="5262295"/>
            <a:ext cx="426532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026F96AE-E6D9-4F9E-98EB-94E85C8D448B}" type="datetimeFigureOut">
              <a:rPr lang="ru-RU" smtClean="0"/>
              <a:pPr/>
              <a:t>11.06.2021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7C2EBA5C-CDC8-4D70-9D8C-EE57C7F64DA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524531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4693389"/>
            <a:ext cx="7989752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8093" y="599725"/>
            <a:ext cx="8238706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6"/>
            <a:ext cx="7989752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F96AE-E6D9-4F9E-98EB-94E85C8D448B}" type="datetimeFigureOut">
              <a:rPr lang="ru-RU" smtClean="0"/>
              <a:pPr/>
              <a:t>11.06.2021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EBA5C-CDC8-4D70-9D8C-EE57C7F64DA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269249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687474"/>
            <a:ext cx="7989752" cy="108332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228003"/>
            <a:ext cx="7989752" cy="3630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559327" y="595613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026F96AE-E6D9-4F9E-98EB-94E85C8D448B}" type="datetimeFigureOut">
              <a:rPr lang="ru-RU" smtClean="0"/>
              <a:pPr/>
              <a:t>11.06.2021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0"/>
            <a:ext cx="487058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00476" y="5956136"/>
            <a:ext cx="7704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7C2EBA5C-CDC8-4D70-9D8C-EE57C7F64DA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448091" y="441325"/>
            <a:ext cx="2719909" cy="10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5976001" y="441325"/>
            <a:ext cx="2710800" cy="1080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3216601" y="441325"/>
            <a:ext cx="2710800" cy="108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xmlns="" val="14692891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58" r:id="rId1"/>
    <p:sldLayoutId id="2147484059" r:id="rId2"/>
    <p:sldLayoutId id="2147484060" r:id="rId3"/>
    <p:sldLayoutId id="2147484061" r:id="rId4"/>
    <p:sldLayoutId id="2147484062" r:id="rId5"/>
    <p:sldLayoutId id="2147484063" r:id="rId6"/>
    <p:sldLayoutId id="2147484064" r:id="rId7"/>
    <p:sldLayoutId id="2147484065" r:id="rId8"/>
    <p:sldLayoutId id="2147484066" r:id="rId9"/>
    <p:sldLayoutId id="2147484067" r:id="rId10"/>
    <p:sldLayoutId id="2147484068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ru.wikipedia.org/wiki/%D0%A4%D0%B0%D0%B9%D0%BB:Coat_of_Arms_of_Vilegodsky_rayon_(Arkhangelsk_oblast).png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ru.wikipedia.org/wiki/%D0%A4%D0%B0%D0%B9%D0%BB:Coat_of_Arms_of_Vilegodsky_rayon_(Arkhangelsk_oblast).png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ru.wikipedia.org/wiki/%D0%A4%D0%B0%D0%B9%D0%BB:Coat_of_Arms_of_Vilegodsky_rayon_(Arkhangelsk_oblast).png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ru.wikipedia.org/wiki/%D0%A4%D0%B0%D0%B9%D0%BB:Coat_of_Arms_of_Vilegodsky_rayon_(Arkhangelsk_oblast).png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ru.wikipedia.org/wiki/%D0%A4%D0%B0%D0%B9%D0%BB:Coat_of_Arms_of_Vilegodsky_rayon_(Arkhangelsk_oblast).png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ru.wikipedia.org/wiki/%D0%A4%D0%B0%D0%B9%D0%BB:Coat_of_Arms_of_Vilegodsky_rayon_(Arkhangelsk_oblast).png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ru.wikipedia.org/wiki/%D0%A4%D0%B0%D0%B9%D0%BB:Coat_of_Arms_of_Vilegodsky_rayon_(Arkhangelsk_oblast).png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13" Type="http://schemas.microsoft.com/office/2007/relationships/diagramDrawing" Target="../diagrams/drawing2.xml"/><Relationship Id="rId3" Type="http://schemas.openxmlformats.org/officeDocument/2006/relationships/image" Target="../media/image1.png"/><Relationship Id="rId7" Type="http://schemas.openxmlformats.org/officeDocument/2006/relationships/diagramColors" Target="../diagrams/colors1.xml"/><Relationship Id="rId12" Type="http://schemas.openxmlformats.org/officeDocument/2006/relationships/diagramColors" Target="../diagrams/colors2.xml"/><Relationship Id="rId2" Type="http://schemas.openxmlformats.org/officeDocument/2006/relationships/hyperlink" Target="http://ru.wikipedia.org/wiki/%D0%A4%D0%B0%D0%B9%D0%BB:Coat_of_Arms_of_Vilegodsky_rayon_(Arkhangelsk_oblast).png" TargetMode="Externa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11" Type="http://schemas.openxmlformats.org/officeDocument/2006/relationships/diagramQuickStyle" Target="../diagrams/quickStyle2.xml"/><Relationship Id="rId5" Type="http://schemas.openxmlformats.org/officeDocument/2006/relationships/diagramLayout" Target="../diagrams/layout1.xml"/><Relationship Id="rId10" Type="http://schemas.openxmlformats.org/officeDocument/2006/relationships/diagramLayout" Target="../diagrams/layout2.xml"/><Relationship Id="rId4" Type="http://schemas.openxmlformats.org/officeDocument/2006/relationships/diagramData" Target="../diagrams/data1.xml"/><Relationship Id="rId9" Type="http://schemas.openxmlformats.org/officeDocument/2006/relationships/diagramData" Target="../diagrams/data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100px-Coat_of_Arms_of_Vilegodsky_rayon_%28Arkhangelsk_oblast%29">
            <a:hlinkClick r:id="rId2" tooltip="Coat of Arms of Vilegodsky rayon (Arkhangelsk oblast).png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70646" y="1150088"/>
            <a:ext cx="1497013" cy="1871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48408" y="633046"/>
            <a:ext cx="6722238" cy="2461846"/>
          </a:xfrm>
        </p:spPr>
        <p:txBody>
          <a:bodyPr>
            <a:noAutofit/>
          </a:bodyPr>
          <a:lstStyle/>
          <a:p>
            <a:r>
              <a:rPr lang="ru-RU" b="1" dirty="0"/>
              <a:t>О практике преобразования муниципального района</a:t>
            </a:r>
            <a:br>
              <a:rPr lang="ru-RU" b="1" dirty="0"/>
            </a:br>
            <a:r>
              <a:rPr lang="ru-RU" b="1" dirty="0"/>
              <a:t>в муниципальный округ </a:t>
            </a:r>
            <a:endParaRPr lang="ru-RU" sz="1800" b="1" dirty="0">
              <a:solidFill>
                <a:srgbClr val="005C2A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81192" y="5484829"/>
            <a:ext cx="7989752" cy="590321"/>
          </a:xfrm>
        </p:spPr>
        <p:txBody>
          <a:bodyPr>
            <a:normAutofit fontScale="85000" lnSpcReduction="20000"/>
          </a:bodyPr>
          <a:lstStyle/>
          <a:p>
            <a:pPr algn="r"/>
            <a:r>
              <a:rPr lang="ru-RU" b="1" dirty="0">
                <a:solidFill>
                  <a:srgbClr val="071823"/>
                </a:solidFill>
              </a:rPr>
              <a:t>Глава Вилегодского муниципального округа Архангельской области</a:t>
            </a:r>
          </a:p>
          <a:p>
            <a:pPr algn="r"/>
            <a:r>
              <a:rPr lang="ru-RU" b="1" dirty="0">
                <a:solidFill>
                  <a:srgbClr val="071823"/>
                </a:solidFill>
              </a:rPr>
              <a:t>		 А.Ю. Аксенов</a:t>
            </a:r>
          </a:p>
        </p:txBody>
      </p:sp>
    </p:spTree>
    <p:extLst>
      <p:ext uri="{BB962C8B-B14F-4D97-AF65-F5344CB8AC3E}">
        <p14:creationId xmlns:p14="http://schemas.microsoft.com/office/powerpoint/2010/main" xmlns="" val="17731582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1672FB9-5B9D-4705-8286-B1207F1028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700" b="1" dirty="0"/>
              <a:t>Структура выступления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0C6D5F4C-EBF6-46DF-BF2B-03811B0AE0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273" y="2078198"/>
            <a:ext cx="8820727" cy="4198316"/>
          </a:xfrm>
        </p:spPr>
        <p:txBody>
          <a:bodyPr>
            <a:normAutofit/>
          </a:bodyPr>
          <a:lstStyle/>
          <a:p>
            <a:r>
              <a:rPr lang="ru-RU" sz="2600" dirty="0"/>
              <a:t>Почему мы стали преобразовываться?</a:t>
            </a:r>
          </a:p>
          <a:p>
            <a:r>
              <a:rPr lang="ru-RU" sz="2600" dirty="0"/>
              <a:t>Почему решение было поддержано?</a:t>
            </a:r>
          </a:p>
          <a:p>
            <a:r>
              <a:rPr lang="ru-RU" sz="2600" dirty="0"/>
              <a:t>Проблемы в процессе преобразования</a:t>
            </a:r>
          </a:p>
          <a:p>
            <a:r>
              <a:rPr lang="ru-RU" sz="2600" dirty="0"/>
              <a:t>Что получилось?</a:t>
            </a:r>
          </a:p>
          <a:p>
            <a:r>
              <a:rPr lang="ru-RU" sz="2600" dirty="0"/>
              <a:t>Что не получилось? (минусы)</a:t>
            </a:r>
          </a:p>
          <a:p>
            <a:r>
              <a:rPr lang="ru-RU" sz="2600" dirty="0"/>
              <a:t>Как изменилась система функционирования местного самоуправления?</a:t>
            </a:r>
          </a:p>
        </p:txBody>
      </p:sp>
      <p:pic>
        <p:nvPicPr>
          <p:cNvPr id="4" name="Picture 10" descr="100px-Coat_of_Arms_of_Vilegodsky_rayon_%28Arkhangelsk_oblast%29">
            <a:hlinkClick r:id="rId2" tooltip="Coat of Arms of Vilegodsky rayon (Arkhangelsk oblast).png"/>
            <a:extLst>
              <a:ext uri="{FF2B5EF4-FFF2-40B4-BE49-F238E27FC236}">
                <a16:creationId xmlns:a16="http://schemas.microsoft.com/office/drawing/2014/main" xmlns="" id="{F4FF01EF-4137-476C-B157-649AE82371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92347" y="994869"/>
            <a:ext cx="845651" cy="1057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26134699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1672FB9-5B9D-4705-8286-B1207F1028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700" b="1" dirty="0"/>
              <a:t>Причины принятия решения о преобразовании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0C6D5F4C-EBF6-46DF-BF2B-03811B0AE0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273" y="2078198"/>
            <a:ext cx="8820727" cy="4198316"/>
          </a:xfrm>
        </p:spPr>
        <p:txBody>
          <a:bodyPr>
            <a:normAutofit/>
          </a:bodyPr>
          <a:lstStyle/>
          <a:p>
            <a:r>
              <a:rPr lang="ru-RU" sz="2600" dirty="0"/>
              <a:t>Необходимы деньги на развитие</a:t>
            </a:r>
          </a:p>
          <a:p>
            <a:r>
              <a:rPr lang="ru-RU" sz="2600" dirty="0"/>
              <a:t>Маленькие зарплаты в ОМСУ</a:t>
            </a:r>
          </a:p>
          <a:p>
            <a:r>
              <a:rPr lang="ru-RU" sz="2600" dirty="0"/>
              <a:t>Жили хорошо (строительство, капремонты и пр.)</a:t>
            </a:r>
          </a:p>
          <a:p>
            <a:r>
              <a:rPr lang="ru-RU" sz="2600" dirty="0"/>
              <a:t>Жили дружно (район и поселения)</a:t>
            </a:r>
          </a:p>
          <a:p>
            <a:r>
              <a:rPr lang="ru-RU" sz="2600" dirty="0"/>
              <a:t>Владели информацией о подготовке решений по региональной поддержке муниципальных округов</a:t>
            </a:r>
            <a:endParaRPr lang="ru-RU" sz="2600" dirty="0">
              <a:solidFill>
                <a:srgbClr val="071823"/>
              </a:solidFill>
            </a:endParaRPr>
          </a:p>
        </p:txBody>
      </p:sp>
      <p:pic>
        <p:nvPicPr>
          <p:cNvPr id="4" name="Picture 10" descr="100px-Coat_of_Arms_of_Vilegodsky_rayon_%28Arkhangelsk_oblast%29">
            <a:hlinkClick r:id="rId2" tooltip="Coat of Arms of Vilegodsky rayon (Arkhangelsk oblast).png"/>
            <a:extLst>
              <a:ext uri="{FF2B5EF4-FFF2-40B4-BE49-F238E27FC236}">
                <a16:creationId xmlns:a16="http://schemas.microsoft.com/office/drawing/2014/main" xmlns="" id="{F4FF01EF-4137-476C-B157-649AE82371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92347" y="994869"/>
            <a:ext cx="845651" cy="1057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35081197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1672FB9-5B9D-4705-8286-B1207F1028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700" b="1" dirty="0"/>
              <a:t>Почему решение было поддержано?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0C6D5F4C-EBF6-46DF-BF2B-03811B0AE0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273" y="2078198"/>
            <a:ext cx="8820727" cy="4233826"/>
          </a:xfrm>
        </p:spPr>
        <p:txBody>
          <a:bodyPr>
            <a:normAutofit/>
          </a:bodyPr>
          <a:lstStyle/>
          <a:p>
            <a:r>
              <a:rPr lang="ru-RU" sz="2600" dirty="0"/>
              <a:t>Были объединены администрации района и административного центра</a:t>
            </a:r>
          </a:p>
          <a:p>
            <a:r>
              <a:rPr lang="ru-RU" sz="2600" dirty="0"/>
              <a:t>Вкладывались в периферию</a:t>
            </a:r>
          </a:p>
          <a:p>
            <a:r>
              <a:rPr lang="ru-RU" sz="2600" dirty="0"/>
              <a:t>План социально-экономического развития разбили по поселениям</a:t>
            </a:r>
          </a:p>
          <a:p>
            <a:r>
              <a:rPr lang="ru-RU" sz="2600" dirty="0"/>
              <a:t>Под протокол согласовали с главами административную конструкцию</a:t>
            </a:r>
          </a:p>
          <a:p>
            <a:r>
              <a:rPr lang="ru-RU" sz="2600" dirty="0"/>
              <a:t>Привлекли оппозицию к широкому обсуждению вопроса</a:t>
            </a:r>
          </a:p>
        </p:txBody>
      </p:sp>
      <p:pic>
        <p:nvPicPr>
          <p:cNvPr id="4" name="Picture 10" descr="100px-Coat_of_Arms_of_Vilegodsky_rayon_%28Arkhangelsk_oblast%29">
            <a:hlinkClick r:id="rId2" tooltip="Coat of Arms of Vilegodsky rayon (Arkhangelsk oblast).png"/>
            <a:extLst>
              <a:ext uri="{FF2B5EF4-FFF2-40B4-BE49-F238E27FC236}">
                <a16:creationId xmlns:a16="http://schemas.microsoft.com/office/drawing/2014/main" xmlns="" id="{F4FF01EF-4137-476C-B157-649AE82371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92347" y="994869"/>
            <a:ext cx="845651" cy="1057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9143052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1672FB9-5B9D-4705-8286-B1207F1028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700" b="1" dirty="0"/>
              <a:t>Проблемы в процессе преобразования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0C6D5F4C-EBF6-46DF-BF2B-03811B0AE0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273" y="2078198"/>
            <a:ext cx="8820727" cy="4216070"/>
          </a:xfrm>
        </p:spPr>
        <p:txBody>
          <a:bodyPr>
            <a:normAutofit/>
          </a:bodyPr>
          <a:lstStyle/>
          <a:p>
            <a:r>
              <a:rPr lang="ru-RU" sz="2600" dirty="0"/>
              <a:t>Отсутствие утвержденных параметров поддержки муниципальных округов</a:t>
            </a:r>
          </a:p>
          <a:p>
            <a:r>
              <a:rPr lang="ru-RU" sz="2600" dirty="0"/>
              <a:t>Неполные составы советов депутатов</a:t>
            </a:r>
          </a:p>
          <a:p>
            <a:r>
              <a:rPr lang="ru-RU" sz="2600" dirty="0"/>
              <a:t>Пандемия (ограничения на общественные мероприятия)</a:t>
            </a:r>
          </a:p>
          <a:p>
            <a:r>
              <a:rPr lang="ru-RU" sz="2600" dirty="0"/>
              <a:t>Принятие областного закона на сентябрьской сессии (поздно)</a:t>
            </a:r>
          </a:p>
          <a:p>
            <a:r>
              <a:rPr lang="ru-RU" sz="2600" dirty="0"/>
              <a:t>В собрание депутатов прошли противники преобразования</a:t>
            </a:r>
          </a:p>
        </p:txBody>
      </p:sp>
      <p:pic>
        <p:nvPicPr>
          <p:cNvPr id="4" name="Picture 10" descr="100px-Coat_of_Arms_of_Vilegodsky_rayon_%28Arkhangelsk_oblast%29">
            <a:hlinkClick r:id="rId2" tooltip="Coat of Arms of Vilegodsky rayon (Arkhangelsk oblast).png"/>
            <a:extLst>
              <a:ext uri="{FF2B5EF4-FFF2-40B4-BE49-F238E27FC236}">
                <a16:creationId xmlns:a16="http://schemas.microsoft.com/office/drawing/2014/main" xmlns="" id="{F4FF01EF-4137-476C-B157-649AE82371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92347" y="994869"/>
            <a:ext cx="845651" cy="1057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42798898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1672FB9-5B9D-4705-8286-B1207F1028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/>
              <a:t>Положительные результаты преобразования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0C6D5F4C-EBF6-46DF-BF2B-03811B0AE0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273" y="2078198"/>
            <a:ext cx="8820727" cy="4331480"/>
          </a:xfrm>
        </p:spPr>
        <p:txBody>
          <a:bodyPr>
            <a:normAutofit fontScale="92500" lnSpcReduction="10000"/>
          </a:bodyPr>
          <a:lstStyle/>
          <a:p>
            <a:r>
              <a:rPr lang="ru-RU" sz="2600" dirty="0"/>
              <a:t>Распоряжением Правительства Архангельской области утвержден План социально-экономического развития</a:t>
            </a:r>
          </a:p>
          <a:p>
            <a:r>
              <a:rPr lang="ru-RU" sz="2600" dirty="0"/>
              <a:t>Доведено увеличенное финансирование на содержание органов местного самоуправления</a:t>
            </a:r>
          </a:p>
          <a:p>
            <a:r>
              <a:rPr lang="ru-RU" sz="2600" dirty="0"/>
              <a:t>Обновлена организационная и штатная структура администрации</a:t>
            </a:r>
          </a:p>
          <a:p>
            <a:r>
              <a:rPr lang="ru-RU" sz="2600" dirty="0"/>
              <a:t>Созданы территориальные отделы в статусе юридических лиц</a:t>
            </a:r>
          </a:p>
          <a:p>
            <a:r>
              <a:rPr lang="ru-RU" sz="2600" dirty="0"/>
              <a:t>Сохранен кадровый потенциал ОМСУ</a:t>
            </a:r>
          </a:p>
          <a:p>
            <a:r>
              <a:rPr lang="ru-RU" sz="2600" dirty="0"/>
              <a:t>Сохранена положительная динамика развития муниципального образования</a:t>
            </a:r>
          </a:p>
        </p:txBody>
      </p:sp>
      <p:pic>
        <p:nvPicPr>
          <p:cNvPr id="4" name="Picture 10" descr="100px-Coat_of_Arms_of_Vilegodsky_rayon_%28Arkhangelsk_oblast%29">
            <a:hlinkClick r:id="rId2" tooltip="Coat of Arms of Vilegodsky rayon (Arkhangelsk oblast).png"/>
            <a:extLst>
              <a:ext uri="{FF2B5EF4-FFF2-40B4-BE49-F238E27FC236}">
                <a16:creationId xmlns:a16="http://schemas.microsoft.com/office/drawing/2014/main" xmlns="" id="{F4FF01EF-4137-476C-B157-649AE82371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92347" y="994869"/>
            <a:ext cx="845651" cy="1057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30894225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1672FB9-5B9D-4705-8286-B1207F1028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b="1" dirty="0"/>
              <a:t>Отрицательные результаты преобразования (обманутые ожидания)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0C6D5F4C-EBF6-46DF-BF2B-03811B0AE0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273" y="2078198"/>
            <a:ext cx="8820727" cy="4242704"/>
          </a:xfrm>
        </p:spPr>
        <p:txBody>
          <a:bodyPr>
            <a:normAutofit/>
          </a:bodyPr>
          <a:lstStyle/>
          <a:p>
            <a:r>
              <a:rPr lang="ru-RU" sz="2600" dirty="0"/>
              <a:t>Разочарование уровнем повышения заработной платы</a:t>
            </a:r>
          </a:p>
          <a:p>
            <a:r>
              <a:rPr lang="ru-RU" sz="2600" dirty="0"/>
              <a:t>Не все запланированные мероприятия вошли</a:t>
            </a:r>
            <a:br>
              <a:rPr lang="ru-RU" sz="2600" dirty="0"/>
            </a:br>
            <a:r>
              <a:rPr lang="ru-RU" sz="2600" dirty="0"/>
              <a:t>в План социально-экономического развития</a:t>
            </a:r>
          </a:p>
          <a:p>
            <a:r>
              <a:rPr lang="ru-RU" sz="2600" dirty="0"/>
              <a:t>Необходимо переименовывать часть населенных пунктов</a:t>
            </a:r>
          </a:p>
          <a:p>
            <a:r>
              <a:rPr lang="ru-RU" sz="2600" dirty="0"/>
              <a:t>Риск ситуации, связанной с изменением адресов</a:t>
            </a:r>
          </a:p>
          <a:p>
            <a:r>
              <a:rPr lang="ru-RU" sz="2600" dirty="0"/>
              <a:t>Население не увидело позитивных перемен</a:t>
            </a:r>
          </a:p>
        </p:txBody>
      </p:sp>
      <p:pic>
        <p:nvPicPr>
          <p:cNvPr id="4" name="Picture 10" descr="100px-Coat_of_Arms_of_Vilegodsky_rayon_%28Arkhangelsk_oblast%29">
            <a:hlinkClick r:id="rId2" tooltip="Coat of Arms of Vilegodsky rayon (Arkhangelsk oblast).png"/>
            <a:extLst>
              <a:ext uri="{FF2B5EF4-FFF2-40B4-BE49-F238E27FC236}">
                <a16:creationId xmlns:a16="http://schemas.microsoft.com/office/drawing/2014/main" xmlns="" id="{F4FF01EF-4137-476C-B157-649AE82371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92347" y="994869"/>
            <a:ext cx="845651" cy="1057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661159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1672FB9-5B9D-4705-8286-B1207F1028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b="1" dirty="0"/>
              <a:t>изменение системы функционирования местного самоуправления</a:t>
            </a:r>
          </a:p>
        </p:txBody>
      </p:sp>
      <p:pic>
        <p:nvPicPr>
          <p:cNvPr id="4" name="Picture 10" descr="100px-Coat_of_Arms_of_Vilegodsky_rayon_%28Arkhangelsk_oblast%29">
            <a:hlinkClick r:id="rId2" tooltip="Coat of Arms of Vilegodsky rayon (Arkhangelsk oblast).png"/>
            <a:extLst>
              <a:ext uri="{FF2B5EF4-FFF2-40B4-BE49-F238E27FC236}">
                <a16:creationId xmlns:a16="http://schemas.microsoft.com/office/drawing/2014/main" xmlns="" id="{F4FF01EF-4137-476C-B157-649AE82371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92347" y="994869"/>
            <a:ext cx="845651" cy="1057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7" name="Объект 6">
            <a:extLst>
              <a:ext uri="{FF2B5EF4-FFF2-40B4-BE49-F238E27FC236}">
                <a16:creationId xmlns:a16="http://schemas.microsoft.com/office/drawing/2014/main" xmlns="" id="{FBFE177F-A2CF-440C-907B-4692C39CC76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604260387"/>
              </p:ext>
            </p:extLst>
          </p:nvPr>
        </p:nvGraphicFramePr>
        <p:xfrm>
          <a:off x="306740" y="2209506"/>
          <a:ext cx="4128119" cy="45286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aphicFrame>
        <p:nvGraphicFramePr>
          <p:cNvPr id="9" name="Объект 6">
            <a:extLst>
              <a:ext uri="{FF2B5EF4-FFF2-40B4-BE49-F238E27FC236}">
                <a16:creationId xmlns:a16="http://schemas.microsoft.com/office/drawing/2014/main" xmlns="" id="{1380D03B-0FBE-4121-B38A-06ED0D26BCF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783144834"/>
              </p:ext>
            </p:extLst>
          </p:nvPr>
        </p:nvGraphicFramePr>
        <p:xfrm>
          <a:off x="4709142" y="2052156"/>
          <a:ext cx="4106385" cy="46060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</p:spTree>
    <p:extLst>
      <p:ext uri="{BB962C8B-B14F-4D97-AF65-F5344CB8AC3E}">
        <p14:creationId xmlns:p14="http://schemas.microsoft.com/office/powerpoint/2010/main" xmlns="" val="1389725674"/>
      </p:ext>
    </p:extLst>
  </p:cSld>
  <p:clrMapOvr>
    <a:masterClrMapping/>
  </p:clrMapOvr>
</p:sld>
</file>

<file path=ppt/theme/theme1.xml><?xml version="1.0" encoding="utf-8"?>
<a:theme xmlns:a="http://schemas.openxmlformats.org/drawingml/2006/main" name="Дивиденд">
  <a:themeElements>
    <a:clrScheme name="Другая 9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008E40"/>
      </a:accent1>
      <a:accent2>
        <a:srgbClr val="2172AF"/>
      </a:accent2>
      <a:accent3>
        <a:srgbClr val="9F6715"/>
      </a:accent3>
      <a:accent4>
        <a:srgbClr val="FFDB01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Дивиденд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Дивиденд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Dividend" id="{9697A71B-4AB7-4A1A-BD5B-BB2D22835B57}" vid="{C21699FF-00E4-43C8-BBCC-D7E5536C3717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TM03457496[[fn=Параллакс]]</Template>
  <TotalTime>1887</TotalTime>
  <Words>281</Words>
  <Application>Microsoft Office PowerPoint</Application>
  <PresentationFormat>Экран (4:3)</PresentationFormat>
  <Paragraphs>54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Дивиденд</vt:lpstr>
      <vt:lpstr>О практике преобразования муниципального района в муниципальный округ </vt:lpstr>
      <vt:lpstr>Структура выступления</vt:lpstr>
      <vt:lpstr>Причины принятия решения о преобразовании</vt:lpstr>
      <vt:lpstr>Почему решение было поддержано?</vt:lpstr>
      <vt:lpstr>Проблемы в процессе преобразования</vt:lpstr>
      <vt:lpstr>Положительные результаты преобразования</vt:lpstr>
      <vt:lpstr>Отрицательные результаты преобразования (обманутые ожидания)</vt:lpstr>
      <vt:lpstr>изменение системы функционирования местного самоуправления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Аксенов Алексей Юрьевич</dc:creator>
  <cp:lastModifiedBy>toporischeva</cp:lastModifiedBy>
  <cp:revision>281</cp:revision>
  <dcterms:created xsi:type="dcterms:W3CDTF">2017-04-24T10:23:08Z</dcterms:created>
  <dcterms:modified xsi:type="dcterms:W3CDTF">2021-06-11T09:28:58Z</dcterms:modified>
</cp:coreProperties>
</file>