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6" r:id="rId2"/>
    <p:sldId id="263" r:id="rId3"/>
    <p:sldId id="264" r:id="rId4"/>
    <p:sldId id="258" r:id="rId5"/>
    <p:sldId id="261" r:id="rId6"/>
    <p:sldId id="267" r:id="rId7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4416B"/>
    <a:srgbClr val="4536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A3D7C-A012-4508-BA07-E797AA49E13B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65692-89D1-4120-BD63-DD48351A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11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76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376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61048"/>
            <a:ext cx="9144000" cy="29969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70080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54416B"/>
                </a:solidFill>
                <a:latin typeface="Cambria" panose="02040503050406030204" pitchFamily="18" charset="0"/>
              </a:rPr>
              <a:t>О практике инициативного </a:t>
            </a:r>
            <a:r>
              <a:rPr lang="ru-RU" sz="3600" b="1" dirty="0" smtClean="0">
                <a:solidFill>
                  <a:srgbClr val="54416B"/>
                </a:solidFill>
                <a:latin typeface="Cambria" panose="02040503050406030204" pitchFamily="18" charset="0"/>
              </a:rPr>
              <a:t>бюджетирования </a:t>
            </a:r>
            <a:r>
              <a:rPr lang="ru-RU" sz="3600" b="1" dirty="0">
                <a:solidFill>
                  <a:srgbClr val="54416B"/>
                </a:solidFill>
                <a:latin typeface="Cambria" panose="02040503050406030204" pitchFamily="18" charset="0"/>
              </a:rPr>
              <a:t>в городском округе «Город Архангельск»</a:t>
            </a:r>
          </a:p>
        </p:txBody>
      </p:sp>
      <p:pic>
        <p:nvPicPr>
          <p:cNvPr id="6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5955" y="172736"/>
            <a:ext cx="792089" cy="100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684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0" y="158218"/>
            <a:ext cx="8064898" cy="46247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54416B"/>
                </a:solidFill>
                <a:latin typeface="Cambria" panose="02040503050406030204" pitchFamily="18" charset="0"/>
              </a:rPr>
              <a:t>Кто может стать участником проекта?</a:t>
            </a:r>
            <a:endParaRPr lang="ru-RU" sz="3200" b="1" dirty="0">
              <a:solidFill>
                <a:srgbClr val="54416B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94930" cy="75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VoevodkinaAV\Downloads\Group 4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91" t="3622" r="16893" b="306"/>
          <a:stretch/>
        </p:blipFill>
        <p:spPr bwMode="auto">
          <a:xfrm>
            <a:off x="1" y="1108023"/>
            <a:ext cx="9143999" cy="570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0739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oevodkinaAV\Downloads\Group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91" y="1064369"/>
            <a:ext cx="9144000" cy="560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188640"/>
            <a:ext cx="8064898" cy="46247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54416B"/>
                </a:solidFill>
                <a:latin typeface="Cambria" panose="02040503050406030204" pitchFamily="18" charset="0"/>
              </a:rPr>
              <a:t>Этапы реализации проекта</a:t>
            </a:r>
            <a:endParaRPr lang="ru-RU" sz="3200" b="1" dirty="0">
              <a:solidFill>
                <a:srgbClr val="54416B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94930" cy="75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849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evodkinaAV\Downloads\Group 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" t="204" r="1942" b="-204"/>
          <a:stretch/>
        </p:blipFill>
        <p:spPr bwMode="auto">
          <a:xfrm>
            <a:off x="0" y="1157533"/>
            <a:ext cx="9144000" cy="551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88640"/>
            <a:ext cx="8172401" cy="46247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54416B"/>
                </a:solidFill>
                <a:latin typeface="Cambria" panose="02040503050406030204" pitchFamily="18" charset="0"/>
              </a:rPr>
              <a:t>Механизм голосования</a:t>
            </a:r>
            <a:endParaRPr lang="ru-RU" sz="3200" b="1" dirty="0">
              <a:solidFill>
                <a:srgbClr val="54416B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94930" cy="75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687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oevodkinaAV\Downloads\Group 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6" b="1817"/>
          <a:stretch/>
        </p:blipFill>
        <p:spPr bwMode="auto">
          <a:xfrm>
            <a:off x="1661" y="1196752"/>
            <a:ext cx="9142337" cy="54828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302234"/>
            <a:ext cx="8172401" cy="46247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54416B"/>
                </a:solidFill>
                <a:latin typeface="Cambria" panose="02040503050406030204" pitchFamily="18" charset="0"/>
              </a:rPr>
              <a:t>Инициативы проекта </a:t>
            </a:r>
            <a:br>
              <a:rPr lang="ru-RU" sz="3200" b="1" dirty="0" smtClean="0">
                <a:solidFill>
                  <a:srgbClr val="54416B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54416B"/>
                </a:solidFill>
                <a:latin typeface="Cambria" panose="02040503050406030204" pitchFamily="18" charset="0"/>
              </a:rPr>
              <a:t>«Бюджет твоих возможностей»</a:t>
            </a:r>
            <a:endParaRPr lang="ru-RU" sz="3200" b="1" dirty="0">
              <a:solidFill>
                <a:srgbClr val="54416B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94930" cy="75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732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79511" y="980728"/>
            <a:ext cx="8784977" cy="1080120"/>
          </a:xfrm>
          <a:prstGeom prst="roundRect">
            <a:avLst>
              <a:gd name="adj" fmla="val 8846"/>
            </a:avLst>
          </a:prstGeom>
          <a:pattFill prst="pct5">
            <a:fgClr>
              <a:schemeClr val="bg2"/>
            </a:fgClr>
            <a:bgClr>
              <a:schemeClr val="bg1"/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Проект решения Архангельской городской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Думы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"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О реализации инициативных проектов на территории городского округа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"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Город Архангельск"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1" y="2204864"/>
            <a:ext cx="4320481" cy="4392488"/>
          </a:xfrm>
          <a:prstGeom prst="roundRect">
            <a:avLst>
              <a:gd name="adj" fmla="val 2258"/>
            </a:avLst>
          </a:prstGeom>
          <a:pattFill prst="pct5">
            <a:fgClr>
              <a:schemeClr val="bg2"/>
            </a:fgClr>
            <a:bgClr>
              <a:schemeClr val="bg1"/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ИНИЦИАТОРЫ</a:t>
            </a:r>
          </a:p>
          <a:p>
            <a:pPr algn="just"/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>
              <a:spcAft>
                <a:spcPts val="1000"/>
              </a:spcAft>
              <a:buAutoNum type="arabicPeriod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Инициативная группа из 10 граждан;</a:t>
            </a:r>
          </a:p>
          <a:p>
            <a:pPr>
              <a:spcAft>
                <a:spcPts val="1000"/>
              </a:spcAft>
              <a:buAutoNum type="arabicPeriod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ТОС;</a:t>
            </a:r>
          </a:p>
          <a:p>
            <a:pPr>
              <a:spcAft>
                <a:spcPts val="1000"/>
              </a:spcAft>
              <a:buAutoNum type="arabicPeriod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Трудовой коллектив;</a:t>
            </a:r>
          </a:p>
          <a:p>
            <a:pPr>
              <a:spcAft>
                <a:spcPts val="1000"/>
              </a:spcAft>
              <a:buAutoNum type="arabicPeriod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Некоммерческая организация;</a:t>
            </a:r>
          </a:p>
          <a:p>
            <a:pPr>
              <a:spcAft>
                <a:spcPts val="1000"/>
              </a:spcAft>
              <a:buAutoNum type="arabicPeriod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Юридическое лицо;</a:t>
            </a:r>
          </a:p>
          <a:p>
            <a:pPr>
              <a:spcAft>
                <a:spcPts val="1000"/>
              </a:spcAft>
              <a:buAutoNum type="arabicPeriod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Индивидуальный предприниматель;</a:t>
            </a:r>
          </a:p>
          <a:p>
            <a:pPr>
              <a:spcAft>
                <a:spcPts val="1000"/>
              </a:spcAft>
              <a:buAutoNum type="arabicPeriod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Общественная организация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58955" y="2204864"/>
            <a:ext cx="4320481" cy="4392488"/>
          </a:xfrm>
          <a:prstGeom prst="roundRect">
            <a:avLst>
              <a:gd name="adj" fmla="val 1677"/>
            </a:avLst>
          </a:prstGeom>
          <a:pattFill prst="pct5">
            <a:fgClr>
              <a:schemeClr val="bg2"/>
            </a:fgClr>
            <a:bgClr>
              <a:schemeClr val="bg1"/>
            </a:bgClr>
          </a:patt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ТРЕБОВАНИЯ К ИНИЦИАТИВЕ</a:t>
            </a:r>
          </a:p>
          <a:p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1. Обоснование проблемы; 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2. Ожидаемый результат;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3. Примерный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расчет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расходов;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4. Сроки реализации; 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5. Уровень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софинансирования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 со стороны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инициаторов;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6.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Планируемый объем средств городского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бюджета;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7.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Предполагаемая территория города, в границах которой будет реализовываться инициативный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проект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261872"/>
            <a:ext cx="8568952" cy="462470"/>
          </a:xfrm>
          <a:prstGeom prst="rect">
            <a:avLst/>
          </a:prstGeom>
        </p:spPr>
        <p:txBody>
          <a:bodyPr vert="horz" lIns="77925" tIns="38963" rIns="77925" bIns="38963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54416B"/>
                </a:solidFill>
                <a:latin typeface="Cambria" panose="02040503050406030204" pitchFamily="18" charset="0"/>
              </a:rPr>
              <a:t>Новые правила выдвижения инициатив</a:t>
            </a:r>
            <a:endParaRPr lang="ru-RU" sz="3200" b="1" dirty="0">
              <a:solidFill>
                <a:srgbClr val="54416B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2" descr="http://arhcity.ru/templates/default/arhcity-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94930" cy="75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155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129</Words>
  <Application>Microsoft Office PowerPoint</Application>
  <PresentationFormat>Экран (4:3)</PresentationFormat>
  <Paragraphs>26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Сергеевна Пономарева</dc:creator>
  <cp:lastModifiedBy>toporischeva</cp:lastModifiedBy>
  <cp:revision>30</cp:revision>
  <cp:lastPrinted>2021-06-08T05:54:01Z</cp:lastPrinted>
  <dcterms:created xsi:type="dcterms:W3CDTF">2021-06-03T06:35:37Z</dcterms:created>
  <dcterms:modified xsi:type="dcterms:W3CDTF">2021-06-11T09:18:16Z</dcterms:modified>
</cp:coreProperties>
</file>