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1" r:id="rId3"/>
    <p:sldId id="258" r:id="rId4"/>
    <p:sldId id="259" r:id="rId5"/>
    <p:sldId id="268" r:id="rId6"/>
    <p:sldId id="298" r:id="rId7"/>
    <p:sldId id="265" r:id="rId8"/>
    <p:sldId id="309" r:id="rId9"/>
    <p:sldId id="299" r:id="rId10"/>
    <p:sldId id="300" r:id="rId11"/>
    <p:sldId id="269" r:id="rId12"/>
    <p:sldId id="293" r:id="rId13"/>
    <p:sldId id="311" r:id="rId14"/>
    <p:sldId id="301" r:id="rId15"/>
    <p:sldId id="302" r:id="rId16"/>
    <p:sldId id="305" r:id="rId17"/>
    <p:sldId id="306" r:id="rId18"/>
    <p:sldId id="297" r:id="rId19"/>
    <p:sldId id="308" r:id="rId20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18E56DE1-11BC-43A5-A2FC-A04A95F2CEA1}">
          <p14:sldIdLst>
            <p14:sldId id="256"/>
            <p14:sldId id="291"/>
            <p14:sldId id="258"/>
            <p14:sldId id="259"/>
            <p14:sldId id="268"/>
            <p14:sldId id="298"/>
            <p14:sldId id="265"/>
            <p14:sldId id="309"/>
            <p14:sldId id="299"/>
            <p14:sldId id="300"/>
            <p14:sldId id="269"/>
            <p14:sldId id="293"/>
            <p14:sldId id="311"/>
            <p14:sldId id="301"/>
            <p14:sldId id="302"/>
            <p14:sldId id="305"/>
            <p14:sldId id="306"/>
            <p14:sldId id="297"/>
            <p14:sldId id="30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E4EDF8"/>
    <a:srgbClr val="8CD5FE"/>
    <a:srgbClr val="DBF0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9189" autoAdjust="0"/>
  </p:normalViewPr>
  <p:slideViewPr>
    <p:cSldViewPr showGuides="1">
      <p:cViewPr varScale="1">
        <p:scale>
          <a:sx n="115" d="100"/>
          <a:sy n="115" d="100"/>
        </p:scale>
        <p:origin x="-169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70" y="-108"/>
      </p:cViewPr>
      <p:guideLst>
        <p:guide orient="horz" pos="3126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anchor="t" anchorCtr="1"/>
          <a:lstStyle/>
          <a:p>
            <a:pPr algn="ctr">
              <a:defRPr sz="1000" b="1" i="0" baseline="0">
                <a:latin typeface="Arial" pitchFamily="34" charset="0"/>
                <a:cs typeface="Arial" pitchFamily="34" charset="0"/>
              </a:defRPr>
            </a:pPr>
            <a:r>
              <a:rPr lang="ru-RU" b="1" dirty="0">
                <a:latin typeface="Arial" pitchFamily="34" charset="0"/>
                <a:cs typeface="Arial" pitchFamily="34" charset="0"/>
              </a:rPr>
              <a:t>Бюджет национального проекта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 sz="1000" b="1" i="0" baseline="0">
                <a:latin typeface="Arial" pitchFamily="34" charset="0"/>
                <a:cs typeface="Arial" pitchFamily="34" charset="0"/>
              </a:defRPr>
            </a:pPr>
            <a:r>
              <a:rPr lang="ru-RU" b="1" baseline="0" dirty="0">
                <a:latin typeface="Arial" pitchFamily="34" charset="0"/>
                <a:cs typeface="Arial" pitchFamily="34" charset="0"/>
              </a:rPr>
              <a:t>в Архангельской области </a:t>
            </a:r>
            <a:r>
              <a:rPr lang="ru-RU" b="1" baseline="0" dirty="0" smtClean="0">
                <a:latin typeface="Arial" pitchFamily="34" charset="0"/>
                <a:cs typeface="Arial" pitchFamily="34" charset="0"/>
              </a:rPr>
              <a:t>2021 </a:t>
            </a:r>
            <a:r>
              <a:rPr lang="ru-RU" b="1" baseline="0" dirty="0">
                <a:latin typeface="Arial" pitchFamily="34" charset="0"/>
                <a:cs typeface="Arial" pitchFamily="34" charset="0"/>
              </a:rPr>
              <a:t>г.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>
              <a:defRPr sz="1000" b="1" i="0" baseline="0">
                <a:latin typeface="Arial" pitchFamily="34" charset="0"/>
                <a:cs typeface="Arial" pitchFamily="34" charset="0"/>
              </a:defRPr>
            </a:pPr>
            <a:r>
              <a:rPr lang="ru-RU" b="1" dirty="0">
                <a:latin typeface="Arial" pitchFamily="34" charset="0"/>
                <a:cs typeface="Arial" pitchFamily="34" charset="0"/>
              </a:rPr>
              <a:t> в</a:t>
            </a:r>
            <a:r>
              <a:rPr lang="ru-RU" b="1" baseline="0" dirty="0">
                <a:latin typeface="Arial" pitchFamily="34" charset="0"/>
                <a:cs typeface="Arial" pitchFamily="34" charset="0"/>
              </a:rPr>
              <a:t> млн. рублей</a:t>
            </a:r>
            <a:endParaRPr lang="ru-RU" b="1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56742140591343915"/>
          <c:y val="8.8184646150427804E-3"/>
        </c:manualLayout>
      </c:layout>
    </c:title>
    <c:plotArea>
      <c:layout>
        <c:manualLayout>
          <c:layoutTarget val="inner"/>
          <c:xMode val="edge"/>
          <c:yMode val="edge"/>
          <c:x val="0.60776490784178105"/>
          <c:y val="0.14583508336472217"/>
          <c:w val="0.37161731133816794"/>
          <c:h val="0.677655097146074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национального проекта</c:v>
                </c:pt>
              </c:strCache>
            </c:strRef>
          </c:tx>
          <c:explosion val="5"/>
          <c:dPt>
            <c:idx val="1"/>
            <c:spPr>
              <a:solidFill>
                <a:srgbClr val="FF0000">
                  <a:alpha val="69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FC-4313-9FBD-CF6E80702AD5}"/>
              </c:ext>
            </c:extLst>
          </c:dPt>
          <c:dLbls>
            <c:dLbl>
              <c:idx val="0"/>
              <c:layout>
                <c:manualLayout>
                  <c:x val="-0.41562007206496143"/>
                  <c:y val="-0.26426542884123971"/>
                </c:manualLayout>
              </c:layout>
              <c:tx>
                <c:rich>
                  <a:bodyPr/>
                  <a:lstStyle/>
                  <a:p>
                    <a:pPr>
                      <a:defRPr sz="1000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2</a:t>
                    </a:r>
                    <a:r>
                      <a:rPr lang="en-US" baseline="0" dirty="0" smtClean="0"/>
                      <a:t> 389,8</a:t>
                    </a:r>
                  </a:p>
                </c:rich>
              </c:tx>
              <c:spPr>
                <a:solidFill>
                  <a:schemeClr val="accent1"/>
                </a:solidFill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782928762475812"/>
                  <c:y val="-0.23273490445506062"/>
                </c:manualLayout>
              </c:layout>
              <c:tx>
                <c:rich>
                  <a:bodyPr/>
                  <a:lstStyle/>
                  <a:p>
                    <a:pPr>
                      <a:defRPr sz="1000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583,8</a:t>
                    </a:r>
                    <a:endParaRPr lang="en-US" dirty="0"/>
                  </a:p>
                </c:rich>
              </c:tx>
              <c:spPr>
                <a:solidFill>
                  <a:srgbClr val="FF0000">
                    <a:alpha val="69000"/>
                  </a:srgbClr>
                </a:solidFill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846602450473995"/>
                  <c:y val="0.20209757698408357"/>
                </c:manualLayout>
              </c:layout>
              <c:tx>
                <c:rich>
                  <a:bodyPr/>
                  <a:lstStyle/>
                  <a:p>
                    <a:pPr>
                      <a:defRPr sz="1000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7,6</a:t>
                    </a:r>
                    <a:endParaRPr lang="en-US" dirty="0"/>
                  </a:p>
                </c:rich>
              </c:tx>
              <c:spPr>
                <a:solidFill>
                  <a:schemeClr val="accent3"/>
                </a:solidFill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369434905242715"/>
                  <c:y val="0.37811145983779587"/>
                </c:manualLayout>
              </c:layout>
              <c:spPr>
                <a:solidFill>
                  <a:schemeClr val="accent4"/>
                </a:solidFill>
              </c:spPr>
              <c:txPr>
                <a:bodyPr/>
                <a:lstStyle/>
                <a:p>
                  <a:pPr>
                    <a:defRPr sz="1000" baseline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436389737790329"/>
                  <c:y val="0.58161176535940462"/>
                </c:manualLayout>
              </c:layout>
              <c:tx>
                <c:rich>
                  <a:bodyPr/>
                  <a:lstStyle/>
                  <a:p>
                    <a:pPr>
                      <a:defRPr sz="1000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343,1</a:t>
                    </a:r>
                    <a:endParaRPr lang="en-US" dirty="0"/>
                  </a:p>
                </c:rich>
              </c:tx>
              <c:spPr>
                <a:solidFill>
                  <a:schemeClr val="accent5"/>
                </a:solidFill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«Финансовая поддержка семей при рождении детей»</c:v>
                </c:pt>
                <c:pt idx="1">
                  <c:v>«Содействие занятости женщин – создание условий дошкольного образования для детей возрасте до трех лет»</c:v>
                </c:pt>
                <c:pt idx="2">
                  <c:v>«Старшее поколение»</c:v>
                </c:pt>
                <c:pt idx="3">
                  <c:v>«Укрепление общественного здоровья»</c:v>
                </c:pt>
                <c:pt idx="4">
                  <c:v>«Спорт - норма жизни»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2103.4</c:v>
                </c:pt>
                <c:pt idx="1">
                  <c:v>1987</c:v>
                </c:pt>
                <c:pt idx="2">
                  <c:v>5.5</c:v>
                </c:pt>
                <c:pt idx="3">
                  <c:v>0</c:v>
                </c:pt>
                <c:pt idx="4">
                  <c:v>394.8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FC-4313-9FBD-CF6E80702AD5}"/>
            </c:ext>
          </c:extLst>
        </c:ser>
        <c:firstSliceAng val="0"/>
        <c:holeSize val="50"/>
      </c:doughnutChart>
    </c:plotArea>
    <c:legend>
      <c:legendPos val="t"/>
      <c:legendEntry>
        <c:idx val="0"/>
        <c:txPr>
          <a:bodyPr/>
          <a:lstStyle/>
          <a:p>
            <a:pPr>
              <a:defRPr sz="900" b="1" baseline="0">
                <a:latin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00" b="1" baseline="0">
                <a:latin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00" b="1" baseline="0">
                <a:latin typeface="Arial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900" b="1" baseline="0">
                <a:latin typeface="Arial" pitchFamily="34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900" b="1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8971324910830833E-3"/>
          <c:y val="0.1278677369181202"/>
          <c:w val="0.49214701683229228"/>
          <c:h val="0.87070297544166708"/>
        </c:manualLayout>
      </c:layout>
      <c:overlay val="1"/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88898-908D-48B9-9CAF-EDA75991E82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E901FB-026C-418E-A427-115ED4FFFCBC}">
      <dgm:prSet phldrT="[Текст]" custT="1"/>
      <dgm:spPr/>
      <dgm:t>
        <a:bodyPr/>
        <a:lstStyle/>
        <a:p>
          <a:pPr algn="ctr"/>
          <a:r>
            <a: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Численность населения Архангельской области на 1 января 2020 г.</a:t>
          </a:r>
        </a:p>
      </dgm:t>
    </dgm:pt>
    <dgm:pt modelId="{E5E6E177-83A4-47CC-A551-F7FDC4524981}" type="parTrans" cxnId="{A3D11D96-A9D2-4A97-8B16-2B1F2B3A0B2F}">
      <dgm:prSet/>
      <dgm:spPr/>
      <dgm:t>
        <a:bodyPr/>
        <a:lstStyle/>
        <a:p>
          <a:endParaRPr lang="ru-RU"/>
        </a:p>
      </dgm:t>
    </dgm:pt>
    <dgm:pt modelId="{E4AEDB5C-8C0F-4C08-9CD7-E11456C879E1}" type="sibTrans" cxnId="{A3D11D96-A9D2-4A97-8B16-2B1F2B3A0B2F}">
      <dgm:prSet/>
      <dgm:spPr/>
      <dgm:t>
        <a:bodyPr/>
        <a:lstStyle/>
        <a:p>
          <a:endParaRPr lang="ru-RU"/>
        </a:p>
      </dgm:t>
    </dgm:pt>
    <dgm:pt modelId="{7466E285-3C5C-4BF4-A3FC-938B9670F24C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 – 20,8%</a:t>
          </a:r>
        </a:p>
      </dgm:t>
    </dgm:pt>
    <dgm:pt modelId="{268B5D75-F783-4230-AB49-939A9225CEA5}" type="parTrans" cxnId="{EEC6453A-F3DF-47F1-813A-8F18A63AF8E8}">
      <dgm:prSet/>
      <dgm:spPr/>
      <dgm:t>
        <a:bodyPr/>
        <a:lstStyle/>
        <a:p>
          <a:endParaRPr lang="ru-RU"/>
        </a:p>
      </dgm:t>
    </dgm:pt>
    <dgm:pt modelId="{110619D5-C49C-4617-BA45-C381BEE99DC2}" type="sibTrans" cxnId="{EEC6453A-F3DF-47F1-813A-8F18A63AF8E8}">
      <dgm:prSet/>
      <dgm:spPr/>
      <dgm:t>
        <a:bodyPr/>
        <a:lstStyle/>
        <a:p>
          <a:endParaRPr lang="ru-RU"/>
        </a:p>
      </dgm:t>
    </dgm:pt>
    <dgm:pt modelId="{8C1486CE-C162-4C8A-AFF4-BFFE39D957F4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Трудоспособное население – 53,9 %</a:t>
          </a:r>
        </a:p>
      </dgm:t>
    </dgm:pt>
    <dgm:pt modelId="{1D8C185E-7FD4-414D-AF34-78316651E53F}" type="parTrans" cxnId="{B964F972-1058-4761-BD2E-A430851B2C0F}">
      <dgm:prSet/>
      <dgm:spPr/>
      <dgm:t>
        <a:bodyPr/>
        <a:lstStyle/>
        <a:p>
          <a:endParaRPr lang="ru-RU"/>
        </a:p>
      </dgm:t>
    </dgm:pt>
    <dgm:pt modelId="{830BEB31-155C-4659-8469-B2D05FCBF47C}" type="sibTrans" cxnId="{B964F972-1058-4761-BD2E-A430851B2C0F}">
      <dgm:prSet/>
      <dgm:spPr/>
      <dgm:t>
        <a:bodyPr/>
        <a:lstStyle/>
        <a:p>
          <a:endParaRPr lang="ru-RU"/>
        </a:p>
      </dgm:t>
    </dgm:pt>
    <dgm:pt modelId="{35A71B32-BB24-490F-B2AB-F69F9A942F0B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Городское население  - 78,5%</a:t>
          </a:r>
        </a:p>
      </dgm:t>
    </dgm:pt>
    <dgm:pt modelId="{B0DC8B5F-DE22-4F19-8863-DA1377A9D9EC}" type="parTrans" cxnId="{3714A00F-9602-488A-8FE5-9C5BBC8ACB49}">
      <dgm:prSet/>
      <dgm:spPr/>
      <dgm:t>
        <a:bodyPr/>
        <a:lstStyle/>
        <a:p>
          <a:endParaRPr lang="ru-RU"/>
        </a:p>
      </dgm:t>
    </dgm:pt>
    <dgm:pt modelId="{9AB71539-E97A-4B21-AA0E-87D2F8792F58}" type="sibTrans" cxnId="{3714A00F-9602-488A-8FE5-9C5BBC8ACB49}">
      <dgm:prSet/>
      <dgm:spPr/>
      <dgm:t>
        <a:bodyPr/>
        <a:lstStyle/>
        <a:p>
          <a:endParaRPr lang="ru-RU"/>
        </a:p>
      </dgm:t>
    </dgm:pt>
    <dgm:pt modelId="{C59130D7-B6BB-4E70-A07B-55265E092C44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Мужчины – 46,%, Женщины – 53,2%</a:t>
          </a:r>
        </a:p>
      </dgm:t>
    </dgm:pt>
    <dgm:pt modelId="{3EBD4DB2-D5D1-47BC-BF89-7C38865674CE}" type="parTrans" cxnId="{BE865522-4515-4CA7-A297-A55244CEF0E1}">
      <dgm:prSet/>
      <dgm:spPr/>
      <dgm:t>
        <a:bodyPr/>
        <a:lstStyle/>
        <a:p>
          <a:endParaRPr lang="ru-RU"/>
        </a:p>
      </dgm:t>
    </dgm:pt>
    <dgm:pt modelId="{2E777510-2907-4121-97A2-CCAD03DCFEA6}" type="sibTrans" cxnId="{BE865522-4515-4CA7-A297-A55244CEF0E1}">
      <dgm:prSet/>
      <dgm:spPr/>
      <dgm:t>
        <a:bodyPr/>
        <a:lstStyle/>
        <a:p>
          <a:endParaRPr lang="ru-RU"/>
        </a:p>
      </dgm:t>
    </dgm:pt>
    <dgm:pt modelId="{40E978DA-BD9F-4E4B-A3C6-F126141F5BC5}" type="pres">
      <dgm:prSet presAssocID="{CCF88898-908D-48B9-9CAF-EDA75991E8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663C06-09D6-437B-9F6F-2F894444F373}" type="pres">
      <dgm:prSet presAssocID="{E1E901FB-026C-418E-A427-115ED4FFFCBC}" presName="parentLin" presStyleCnt="0"/>
      <dgm:spPr/>
    </dgm:pt>
    <dgm:pt modelId="{76091B2F-1EE1-461E-A3BE-A2BAD573B647}" type="pres">
      <dgm:prSet presAssocID="{E1E901FB-026C-418E-A427-115ED4FFFCB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C2FAB53-6848-4CB1-8784-BBB2582D4AEF}" type="pres">
      <dgm:prSet presAssocID="{E1E901FB-026C-418E-A427-115ED4FFFCB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A4DDB-0279-41C9-860D-FAF01EA146C7}" type="pres">
      <dgm:prSet presAssocID="{E1E901FB-026C-418E-A427-115ED4FFFCBC}" presName="negativeSpace" presStyleCnt="0"/>
      <dgm:spPr/>
    </dgm:pt>
    <dgm:pt modelId="{4D78811E-3428-474A-AAD8-84BFB9715A18}" type="pres">
      <dgm:prSet presAssocID="{E1E901FB-026C-418E-A427-115ED4FFFCBC}" presName="childText" presStyleLbl="conFgAcc1" presStyleIdx="0" presStyleCnt="5">
        <dgm:presLayoutVars>
          <dgm:bulletEnabled val="1"/>
        </dgm:presLayoutVars>
      </dgm:prSet>
      <dgm:spPr/>
    </dgm:pt>
    <dgm:pt modelId="{8B66147E-2AC6-45D4-8377-E73DB52B8E24}" type="pres">
      <dgm:prSet presAssocID="{E4AEDB5C-8C0F-4C08-9CD7-E11456C879E1}" presName="spaceBetweenRectangles" presStyleCnt="0"/>
      <dgm:spPr/>
    </dgm:pt>
    <dgm:pt modelId="{5AC78CE2-0E32-4A96-B3E0-47747E19E1D5}" type="pres">
      <dgm:prSet presAssocID="{35A71B32-BB24-490F-B2AB-F69F9A942F0B}" presName="parentLin" presStyleCnt="0"/>
      <dgm:spPr/>
    </dgm:pt>
    <dgm:pt modelId="{FA11D9B1-A062-438A-B7A1-1EB016F1105E}" type="pres">
      <dgm:prSet presAssocID="{35A71B32-BB24-490F-B2AB-F69F9A942F0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03B072E-3172-4FF5-869D-3CEA311D2B8C}" type="pres">
      <dgm:prSet presAssocID="{35A71B32-BB24-490F-B2AB-F69F9A942F0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0DB4E-A72C-4999-BC31-56F5A4843CF5}" type="pres">
      <dgm:prSet presAssocID="{35A71B32-BB24-490F-B2AB-F69F9A942F0B}" presName="negativeSpace" presStyleCnt="0"/>
      <dgm:spPr/>
    </dgm:pt>
    <dgm:pt modelId="{9238AB2B-DDE2-4476-BF69-95509ADAAB8C}" type="pres">
      <dgm:prSet presAssocID="{35A71B32-BB24-490F-B2AB-F69F9A942F0B}" presName="childText" presStyleLbl="conFgAcc1" presStyleIdx="1" presStyleCnt="5">
        <dgm:presLayoutVars>
          <dgm:bulletEnabled val="1"/>
        </dgm:presLayoutVars>
      </dgm:prSet>
      <dgm:spPr/>
    </dgm:pt>
    <dgm:pt modelId="{E7A5D609-7A3A-4CC1-9E12-DC06B40B6238}" type="pres">
      <dgm:prSet presAssocID="{9AB71539-E97A-4B21-AA0E-87D2F8792F58}" presName="spaceBetweenRectangles" presStyleCnt="0"/>
      <dgm:spPr/>
    </dgm:pt>
    <dgm:pt modelId="{3DC7714C-1071-4771-A9AD-47ECA198F7C9}" type="pres">
      <dgm:prSet presAssocID="{7466E285-3C5C-4BF4-A3FC-938B9670F24C}" presName="parentLin" presStyleCnt="0"/>
      <dgm:spPr/>
    </dgm:pt>
    <dgm:pt modelId="{00C741D6-C584-42A6-B1C6-229E556E3993}" type="pres">
      <dgm:prSet presAssocID="{7466E285-3C5C-4BF4-A3FC-938B9670F24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1A07337-7B27-444E-9C2A-6A82B657A1E6}" type="pres">
      <dgm:prSet presAssocID="{7466E285-3C5C-4BF4-A3FC-938B9670F24C}" presName="parentText" presStyleLbl="node1" presStyleIdx="2" presStyleCnt="5" custLinFactNeighborX="-1002" custLinFactNeighborY="-1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B53D3-3FF5-4F5A-95B8-01CE51145887}" type="pres">
      <dgm:prSet presAssocID="{7466E285-3C5C-4BF4-A3FC-938B9670F24C}" presName="negativeSpace" presStyleCnt="0"/>
      <dgm:spPr/>
    </dgm:pt>
    <dgm:pt modelId="{A777878A-DBA7-4BE1-9C7A-AF9BBA5F35B5}" type="pres">
      <dgm:prSet presAssocID="{7466E285-3C5C-4BF4-A3FC-938B9670F24C}" presName="childText" presStyleLbl="conFgAcc1" presStyleIdx="2" presStyleCnt="5">
        <dgm:presLayoutVars>
          <dgm:bulletEnabled val="1"/>
        </dgm:presLayoutVars>
      </dgm:prSet>
      <dgm:spPr/>
    </dgm:pt>
    <dgm:pt modelId="{A60548CF-4CCE-4EDC-AE72-E623A2DBDBCC}" type="pres">
      <dgm:prSet presAssocID="{110619D5-C49C-4617-BA45-C381BEE99DC2}" presName="spaceBetweenRectangles" presStyleCnt="0"/>
      <dgm:spPr/>
    </dgm:pt>
    <dgm:pt modelId="{F3479773-1D38-4A73-8754-86E7549F4C7A}" type="pres">
      <dgm:prSet presAssocID="{8C1486CE-C162-4C8A-AFF4-BFFE39D957F4}" presName="parentLin" presStyleCnt="0"/>
      <dgm:spPr/>
    </dgm:pt>
    <dgm:pt modelId="{A5D7CEF4-175A-4F0A-A7B2-3AA6322AF5E2}" type="pres">
      <dgm:prSet presAssocID="{8C1486CE-C162-4C8A-AFF4-BFFE39D957F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F3838E6-C845-40A9-9AB3-1F333CA2B9C9}" type="pres">
      <dgm:prSet presAssocID="{8C1486CE-C162-4C8A-AFF4-BFFE39D957F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E978B-2342-4CDD-B31D-5D467374788C}" type="pres">
      <dgm:prSet presAssocID="{8C1486CE-C162-4C8A-AFF4-BFFE39D957F4}" presName="negativeSpace" presStyleCnt="0"/>
      <dgm:spPr/>
    </dgm:pt>
    <dgm:pt modelId="{5F3EEA4C-2ADB-4489-BCFE-F94643B38C7A}" type="pres">
      <dgm:prSet presAssocID="{8C1486CE-C162-4C8A-AFF4-BFFE39D957F4}" presName="childText" presStyleLbl="conFgAcc1" presStyleIdx="3" presStyleCnt="5">
        <dgm:presLayoutVars>
          <dgm:bulletEnabled val="1"/>
        </dgm:presLayoutVars>
      </dgm:prSet>
      <dgm:spPr/>
    </dgm:pt>
    <dgm:pt modelId="{874396CE-2633-4705-9118-79075B9FCFF0}" type="pres">
      <dgm:prSet presAssocID="{830BEB31-155C-4659-8469-B2D05FCBF47C}" presName="spaceBetweenRectangles" presStyleCnt="0"/>
      <dgm:spPr/>
    </dgm:pt>
    <dgm:pt modelId="{597037B6-D95E-4F19-B1FC-085B01C952D8}" type="pres">
      <dgm:prSet presAssocID="{C59130D7-B6BB-4E70-A07B-55265E092C44}" presName="parentLin" presStyleCnt="0"/>
      <dgm:spPr/>
    </dgm:pt>
    <dgm:pt modelId="{59BBAE61-4459-4F05-8393-9A84E5B1AF73}" type="pres">
      <dgm:prSet presAssocID="{C59130D7-B6BB-4E70-A07B-55265E092C4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2B73DC9-CC19-4ACA-B261-6472A02E253D}" type="pres">
      <dgm:prSet presAssocID="{C59130D7-B6BB-4E70-A07B-55265E092C4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6B3D5-E61F-4985-8243-5B1553343DB9}" type="pres">
      <dgm:prSet presAssocID="{C59130D7-B6BB-4E70-A07B-55265E092C44}" presName="negativeSpace" presStyleCnt="0"/>
      <dgm:spPr/>
    </dgm:pt>
    <dgm:pt modelId="{83B96CB2-85BD-4257-BF92-5BDB5E2ECEC7}" type="pres">
      <dgm:prSet presAssocID="{C59130D7-B6BB-4E70-A07B-55265E092C4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3D11D96-A9D2-4A97-8B16-2B1F2B3A0B2F}" srcId="{CCF88898-908D-48B9-9CAF-EDA75991E821}" destId="{E1E901FB-026C-418E-A427-115ED4FFFCBC}" srcOrd="0" destOrd="0" parTransId="{E5E6E177-83A4-47CC-A551-F7FDC4524981}" sibTransId="{E4AEDB5C-8C0F-4C08-9CD7-E11456C879E1}"/>
    <dgm:cxn modelId="{B964F972-1058-4761-BD2E-A430851B2C0F}" srcId="{CCF88898-908D-48B9-9CAF-EDA75991E821}" destId="{8C1486CE-C162-4C8A-AFF4-BFFE39D957F4}" srcOrd="3" destOrd="0" parTransId="{1D8C185E-7FD4-414D-AF34-78316651E53F}" sibTransId="{830BEB31-155C-4659-8469-B2D05FCBF47C}"/>
    <dgm:cxn modelId="{7D5BF2AD-C383-426E-A5F5-DB05B10C5A73}" type="presOf" srcId="{C59130D7-B6BB-4E70-A07B-55265E092C44}" destId="{E2B73DC9-CC19-4ACA-B261-6472A02E253D}" srcOrd="1" destOrd="0" presId="urn:microsoft.com/office/officeart/2005/8/layout/list1"/>
    <dgm:cxn modelId="{9DE62F01-0BF8-4C23-B01F-35F0395F2D6D}" type="presOf" srcId="{35A71B32-BB24-490F-B2AB-F69F9A942F0B}" destId="{FA11D9B1-A062-438A-B7A1-1EB016F1105E}" srcOrd="0" destOrd="0" presId="urn:microsoft.com/office/officeart/2005/8/layout/list1"/>
    <dgm:cxn modelId="{78A8C130-7FB4-46D8-A84F-07FDDB4ECAC8}" type="presOf" srcId="{7466E285-3C5C-4BF4-A3FC-938B9670F24C}" destId="{00C741D6-C584-42A6-B1C6-229E556E3993}" srcOrd="0" destOrd="0" presId="urn:microsoft.com/office/officeart/2005/8/layout/list1"/>
    <dgm:cxn modelId="{BE865522-4515-4CA7-A297-A55244CEF0E1}" srcId="{CCF88898-908D-48B9-9CAF-EDA75991E821}" destId="{C59130D7-B6BB-4E70-A07B-55265E092C44}" srcOrd="4" destOrd="0" parTransId="{3EBD4DB2-D5D1-47BC-BF89-7C38865674CE}" sibTransId="{2E777510-2907-4121-97A2-CCAD03DCFEA6}"/>
    <dgm:cxn modelId="{7C405429-6E05-4C9E-A3FF-0A8FC5CECB23}" type="presOf" srcId="{C59130D7-B6BB-4E70-A07B-55265E092C44}" destId="{59BBAE61-4459-4F05-8393-9A84E5B1AF73}" srcOrd="0" destOrd="0" presId="urn:microsoft.com/office/officeart/2005/8/layout/list1"/>
    <dgm:cxn modelId="{E1781FB8-2DBA-4087-B83F-45076135A7EC}" type="presOf" srcId="{E1E901FB-026C-418E-A427-115ED4FFFCBC}" destId="{76091B2F-1EE1-461E-A3BE-A2BAD573B647}" srcOrd="0" destOrd="0" presId="urn:microsoft.com/office/officeart/2005/8/layout/list1"/>
    <dgm:cxn modelId="{91972341-9EFC-4888-B76B-7E97780C5FE2}" type="presOf" srcId="{35A71B32-BB24-490F-B2AB-F69F9A942F0B}" destId="{203B072E-3172-4FF5-869D-3CEA311D2B8C}" srcOrd="1" destOrd="0" presId="urn:microsoft.com/office/officeart/2005/8/layout/list1"/>
    <dgm:cxn modelId="{3714A00F-9602-488A-8FE5-9C5BBC8ACB49}" srcId="{CCF88898-908D-48B9-9CAF-EDA75991E821}" destId="{35A71B32-BB24-490F-B2AB-F69F9A942F0B}" srcOrd="1" destOrd="0" parTransId="{B0DC8B5F-DE22-4F19-8863-DA1377A9D9EC}" sibTransId="{9AB71539-E97A-4B21-AA0E-87D2F8792F58}"/>
    <dgm:cxn modelId="{536E3EDA-50CC-482B-91C8-174DDB714D01}" type="presOf" srcId="{7466E285-3C5C-4BF4-A3FC-938B9670F24C}" destId="{71A07337-7B27-444E-9C2A-6A82B657A1E6}" srcOrd="1" destOrd="0" presId="urn:microsoft.com/office/officeart/2005/8/layout/list1"/>
    <dgm:cxn modelId="{EE9289C6-A0C7-4F45-97C2-1FBF5D9012DE}" type="presOf" srcId="{CCF88898-908D-48B9-9CAF-EDA75991E821}" destId="{40E978DA-BD9F-4E4B-A3C6-F126141F5BC5}" srcOrd="0" destOrd="0" presId="urn:microsoft.com/office/officeart/2005/8/layout/list1"/>
    <dgm:cxn modelId="{E9062ADB-ADEE-4DB2-89D2-B9AB9A82EE60}" type="presOf" srcId="{E1E901FB-026C-418E-A427-115ED4FFFCBC}" destId="{4C2FAB53-6848-4CB1-8784-BBB2582D4AEF}" srcOrd="1" destOrd="0" presId="urn:microsoft.com/office/officeart/2005/8/layout/list1"/>
    <dgm:cxn modelId="{82F6946C-4025-450B-B4C2-97DEBCBCEB78}" type="presOf" srcId="{8C1486CE-C162-4C8A-AFF4-BFFE39D957F4}" destId="{A5D7CEF4-175A-4F0A-A7B2-3AA6322AF5E2}" srcOrd="0" destOrd="0" presId="urn:microsoft.com/office/officeart/2005/8/layout/list1"/>
    <dgm:cxn modelId="{4C4119D9-4DF2-4DF1-AEF2-7C846E292C05}" type="presOf" srcId="{8C1486CE-C162-4C8A-AFF4-BFFE39D957F4}" destId="{AF3838E6-C845-40A9-9AB3-1F333CA2B9C9}" srcOrd="1" destOrd="0" presId="urn:microsoft.com/office/officeart/2005/8/layout/list1"/>
    <dgm:cxn modelId="{EEC6453A-F3DF-47F1-813A-8F18A63AF8E8}" srcId="{CCF88898-908D-48B9-9CAF-EDA75991E821}" destId="{7466E285-3C5C-4BF4-A3FC-938B9670F24C}" srcOrd="2" destOrd="0" parTransId="{268B5D75-F783-4230-AB49-939A9225CEA5}" sibTransId="{110619D5-C49C-4617-BA45-C381BEE99DC2}"/>
    <dgm:cxn modelId="{EA2AE41A-5B36-4D13-AEF1-1859D7EE7FD9}" type="presParOf" srcId="{40E978DA-BD9F-4E4B-A3C6-F126141F5BC5}" destId="{4F663C06-09D6-437B-9F6F-2F894444F373}" srcOrd="0" destOrd="0" presId="urn:microsoft.com/office/officeart/2005/8/layout/list1"/>
    <dgm:cxn modelId="{9DD83ECF-592B-4CA6-AC63-DECCBAC14DD2}" type="presParOf" srcId="{4F663C06-09D6-437B-9F6F-2F894444F373}" destId="{76091B2F-1EE1-461E-A3BE-A2BAD573B647}" srcOrd="0" destOrd="0" presId="urn:microsoft.com/office/officeart/2005/8/layout/list1"/>
    <dgm:cxn modelId="{35E0A102-9E6A-4F22-A770-9B0289980F4D}" type="presParOf" srcId="{4F663C06-09D6-437B-9F6F-2F894444F373}" destId="{4C2FAB53-6848-4CB1-8784-BBB2582D4AEF}" srcOrd="1" destOrd="0" presId="urn:microsoft.com/office/officeart/2005/8/layout/list1"/>
    <dgm:cxn modelId="{A31D39FE-8A50-41A6-81A0-A99DEB442A18}" type="presParOf" srcId="{40E978DA-BD9F-4E4B-A3C6-F126141F5BC5}" destId="{72DA4DDB-0279-41C9-860D-FAF01EA146C7}" srcOrd="1" destOrd="0" presId="urn:microsoft.com/office/officeart/2005/8/layout/list1"/>
    <dgm:cxn modelId="{ED7C4C97-44DA-457B-A2F4-3CEFADF84B58}" type="presParOf" srcId="{40E978DA-BD9F-4E4B-A3C6-F126141F5BC5}" destId="{4D78811E-3428-474A-AAD8-84BFB9715A18}" srcOrd="2" destOrd="0" presId="urn:microsoft.com/office/officeart/2005/8/layout/list1"/>
    <dgm:cxn modelId="{F4D90B3A-9A5B-44BD-958E-D9DF8548AC84}" type="presParOf" srcId="{40E978DA-BD9F-4E4B-A3C6-F126141F5BC5}" destId="{8B66147E-2AC6-45D4-8377-E73DB52B8E24}" srcOrd="3" destOrd="0" presId="urn:microsoft.com/office/officeart/2005/8/layout/list1"/>
    <dgm:cxn modelId="{4B6556B5-2631-4E0C-A69F-4C971DCF7F7A}" type="presParOf" srcId="{40E978DA-BD9F-4E4B-A3C6-F126141F5BC5}" destId="{5AC78CE2-0E32-4A96-B3E0-47747E19E1D5}" srcOrd="4" destOrd="0" presId="urn:microsoft.com/office/officeart/2005/8/layout/list1"/>
    <dgm:cxn modelId="{8C8E4B75-949D-4FDD-ACB9-6ED65B8DB2CD}" type="presParOf" srcId="{5AC78CE2-0E32-4A96-B3E0-47747E19E1D5}" destId="{FA11D9B1-A062-438A-B7A1-1EB016F1105E}" srcOrd="0" destOrd="0" presId="urn:microsoft.com/office/officeart/2005/8/layout/list1"/>
    <dgm:cxn modelId="{A4174790-16BB-4605-BC1B-FD655ACED431}" type="presParOf" srcId="{5AC78CE2-0E32-4A96-B3E0-47747E19E1D5}" destId="{203B072E-3172-4FF5-869D-3CEA311D2B8C}" srcOrd="1" destOrd="0" presId="urn:microsoft.com/office/officeart/2005/8/layout/list1"/>
    <dgm:cxn modelId="{8794F7AB-EF1E-4E02-979D-024473C14D01}" type="presParOf" srcId="{40E978DA-BD9F-4E4B-A3C6-F126141F5BC5}" destId="{5040DB4E-A72C-4999-BC31-56F5A4843CF5}" srcOrd="5" destOrd="0" presId="urn:microsoft.com/office/officeart/2005/8/layout/list1"/>
    <dgm:cxn modelId="{92707E27-3ABE-4EAC-8290-CE8CBF314ACD}" type="presParOf" srcId="{40E978DA-BD9F-4E4B-A3C6-F126141F5BC5}" destId="{9238AB2B-DDE2-4476-BF69-95509ADAAB8C}" srcOrd="6" destOrd="0" presId="urn:microsoft.com/office/officeart/2005/8/layout/list1"/>
    <dgm:cxn modelId="{7E9C2663-EF95-44F8-99AC-05ACA9FFAABB}" type="presParOf" srcId="{40E978DA-BD9F-4E4B-A3C6-F126141F5BC5}" destId="{E7A5D609-7A3A-4CC1-9E12-DC06B40B6238}" srcOrd="7" destOrd="0" presId="urn:microsoft.com/office/officeart/2005/8/layout/list1"/>
    <dgm:cxn modelId="{30E84A9A-8017-4024-B8D2-3845243B4197}" type="presParOf" srcId="{40E978DA-BD9F-4E4B-A3C6-F126141F5BC5}" destId="{3DC7714C-1071-4771-A9AD-47ECA198F7C9}" srcOrd="8" destOrd="0" presId="urn:microsoft.com/office/officeart/2005/8/layout/list1"/>
    <dgm:cxn modelId="{58CA52B5-AEB9-4363-B9AD-F7120F7B9562}" type="presParOf" srcId="{3DC7714C-1071-4771-A9AD-47ECA198F7C9}" destId="{00C741D6-C584-42A6-B1C6-229E556E3993}" srcOrd="0" destOrd="0" presId="urn:microsoft.com/office/officeart/2005/8/layout/list1"/>
    <dgm:cxn modelId="{20AA3609-C227-4A81-8BB4-7BBE71EAB187}" type="presParOf" srcId="{3DC7714C-1071-4771-A9AD-47ECA198F7C9}" destId="{71A07337-7B27-444E-9C2A-6A82B657A1E6}" srcOrd="1" destOrd="0" presId="urn:microsoft.com/office/officeart/2005/8/layout/list1"/>
    <dgm:cxn modelId="{492BF6D8-E607-4A2A-9329-6E0645584495}" type="presParOf" srcId="{40E978DA-BD9F-4E4B-A3C6-F126141F5BC5}" destId="{000B53D3-3FF5-4F5A-95B8-01CE51145887}" srcOrd="9" destOrd="0" presId="urn:microsoft.com/office/officeart/2005/8/layout/list1"/>
    <dgm:cxn modelId="{429E94DB-541F-4DC0-8186-6740F045A333}" type="presParOf" srcId="{40E978DA-BD9F-4E4B-A3C6-F126141F5BC5}" destId="{A777878A-DBA7-4BE1-9C7A-AF9BBA5F35B5}" srcOrd="10" destOrd="0" presId="urn:microsoft.com/office/officeart/2005/8/layout/list1"/>
    <dgm:cxn modelId="{EF259C85-4B6D-4A81-87D3-F04CCDE460EE}" type="presParOf" srcId="{40E978DA-BD9F-4E4B-A3C6-F126141F5BC5}" destId="{A60548CF-4CCE-4EDC-AE72-E623A2DBDBCC}" srcOrd="11" destOrd="0" presId="urn:microsoft.com/office/officeart/2005/8/layout/list1"/>
    <dgm:cxn modelId="{99CEE588-D892-40AA-BFF7-00109473B1B1}" type="presParOf" srcId="{40E978DA-BD9F-4E4B-A3C6-F126141F5BC5}" destId="{F3479773-1D38-4A73-8754-86E7549F4C7A}" srcOrd="12" destOrd="0" presId="urn:microsoft.com/office/officeart/2005/8/layout/list1"/>
    <dgm:cxn modelId="{BC7ACC5B-A2E7-4829-99CF-ADD88DB4730C}" type="presParOf" srcId="{F3479773-1D38-4A73-8754-86E7549F4C7A}" destId="{A5D7CEF4-175A-4F0A-A7B2-3AA6322AF5E2}" srcOrd="0" destOrd="0" presId="urn:microsoft.com/office/officeart/2005/8/layout/list1"/>
    <dgm:cxn modelId="{FDE056F7-195A-4F72-BA97-2B7225FD8A07}" type="presParOf" srcId="{F3479773-1D38-4A73-8754-86E7549F4C7A}" destId="{AF3838E6-C845-40A9-9AB3-1F333CA2B9C9}" srcOrd="1" destOrd="0" presId="urn:microsoft.com/office/officeart/2005/8/layout/list1"/>
    <dgm:cxn modelId="{36DA295E-A388-499C-A55B-84A7109541D0}" type="presParOf" srcId="{40E978DA-BD9F-4E4B-A3C6-F126141F5BC5}" destId="{834E978B-2342-4CDD-B31D-5D467374788C}" srcOrd="13" destOrd="0" presId="urn:microsoft.com/office/officeart/2005/8/layout/list1"/>
    <dgm:cxn modelId="{82B88C10-E90C-4CEF-B5CD-D613A1E32608}" type="presParOf" srcId="{40E978DA-BD9F-4E4B-A3C6-F126141F5BC5}" destId="{5F3EEA4C-2ADB-4489-BCFE-F94643B38C7A}" srcOrd="14" destOrd="0" presId="urn:microsoft.com/office/officeart/2005/8/layout/list1"/>
    <dgm:cxn modelId="{0D67ABC1-0EC9-40EF-9616-A0496D9D4F27}" type="presParOf" srcId="{40E978DA-BD9F-4E4B-A3C6-F126141F5BC5}" destId="{874396CE-2633-4705-9118-79075B9FCFF0}" srcOrd="15" destOrd="0" presId="urn:microsoft.com/office/officeart/2005/8/layout/list1"/>
    <dgm:cxn modelId="{7CEC38D5-BD13-4582-8340-4B235D2C72C8}" type="presParOf" srcId="{40E978DA-BD9F-4E4B-A3C6-F126141F5BC5}" destId="{597037B6-D95E-4F19-B1FC-085B01C952D8}" srcOrd="16" destOrd="0" presId="urn:microsoft.com/office/officeart/2005/8/layout/list1"/>
    <dgm:cxn modelId="{6AA50616-DD98-4352-B292-A1EEC44D2A1C}" type="presParOf" srcId="{597037B6-D95E-4F19-B1FC-085B01C952D8}" destId="{59BBAE61-4459-4F05-8393-9A84E5B1AF73}" srcOrd="0" destOrd="0" presId="urn:microsoft.com/office/officeart/2005/8/layout/list1"/>
    <dgm:cxn modelId="{84AAB5CF-BEA3-4117-995E-46F7D0388607}" type="presParOf" srcId="{597037B6-D95E-4F19-B1FC-085B01C952D8}" destId="{E2B73DC9-CC19-4ACA-B261-6472A02E253D}" srcOrd="1" destOrd="0" presId="urn:microsoft.com/office/officeart/2005/8/layout/list1"/>
    <dgm:cxn modelId="{CE1937CB-069A-4ABB-A3B1-7BC54BC50B5E}" type="presParOf" srcId="{40E978DA-BD9F-4E4B-A3C6-F126141F5BC5}" destId="{8AA6B3D5-E61F-4985-8243-5B1553343DB9}" srcOrd="17" destOrd="0" presId="urn:microsoft.com/office/officeart/2005/8/layout/list1"/>
    <dgm:cxn modelId="{DF1E6C7E-03FB-4404-AC6A-47043FEFE9A3}" type="presParOf" srcId="{40E978DA-BD9F-4E4B-A3C6-F126141F5BC5}" destId="{83B96CB2-85BD-4257-BF92-5BDB5E2ECEC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C7076-CE0F-465E-87CB-6E8DB70C824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AE5557-6C8E-4FD2-AD71-B10BF4D5AD48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 г.</a:t>
          </a:r>
        </a:p>
      </dgm:t>
    </dgm:pt>
    <dgm:pt modelId="{20A6B26A-F5AD-4422-A0F8-112D563087FA}" type="parTrans" cxnId="{481E9B07-90E0-459D-81F6-8E15644D1B58}">
      <dgm:prSet/>
      <dgm:spPr/>
      <dgm:t>
        <a:bodyPr/>
        <a:lstStyle/>
        <a:p>
          <a:endParaRPr lang="ru-RU"/>
        </a:p>
      </dgm:t>
    </dgm:pt>
    <dgm:pt modelId="{D8084807-C26D-427F-9E1C-D8CA9C8017BE}" type="sibTrans" cxnId="{481E9B07-90E0-459D-81F6-8E15644D1B58}">
      <dgm:prSet/>
      <dgm:spPr/>
      <dgm:t>
        <a:bodyPr/>
        <a:lstStyle/>
        <a:p>
          <a:endParaRPr lang="ru-RU"/>
        </a:p>
      </dgm:t>
    </dgm:pt>
    <dgm:pt modelId="{21F19BFA-213C-48AB-AC43-CFE3C8CF85C7}">
      <dgm:prSet phldrT="[Текст]" custT="1"/>
      <dgm:spPr/>
      <dgm:t>
        <a:bodyPr/>
        <a:lstStyle/>
        <a:p>
          <a:r>
            <a:rPr lang="ru-RU" sz="1400" b="0" dirty="0"/>
            <a:t>План  - 800 процедур</a:t>
          </a:r>
        </a:p>
      </dgm:t>
    </dgm:pt>
    <dgm:pt modelId="{2E267DBE-2BA4-4C00-B35A-FE8FD0F35A7C}" type="parTrans" cxnId="{10E5359E-477C-445D-9796-1D71ADD32EE0}">
      <dgm:prSet/>
      <dgm:spPr/>
      <dgm:t>
        <a:bodyPr/>
        <a:lstStyle/>
        <a:p>
          <a:endParaRPr lang="ru-RU"/>
        </a:p>
      </dgm:t>
    </dgm:pt>
    <dgm:pt modelId="{F83B5FAD-333D-41EE-B509-DD606C39F084}" type="sibTrans" cxnId="{10E5359E-477C-445D-9796-1D71ADD32EE0}">
      <dgm:prSet/>
      <dgm:spPr/>
      <dgm:t>
        <a:bodyPr/>
        <a:lstStyle/>
        <a:p>
          <a:endParaRPr lang="ru-RU"/>
        </a:p>
      </dgm:t>
    </dgm:pt>
    <dgm:pt modelId="{FFA49FB8-F807-4ABA-A747-96011876D190}">
      <dgm:prSet phldrT="[Текст]" custT="1"/>
      <dgm:spPr/>
      <dgm:t>
        <a:bodyPr/>
        <a:lstStyle/>
        <a:p>
          <a:r>
            <a:rPr lang="ru-RU" sz="1400" b="0" dirty="0"/>
            <a:t>Факт – 831 процедура</a:t>
          </a:r>
        </a:p>
      </dgm:t>
    </dgm:pt>
    <dgm:pt modelId="{9751CB2C-8B80-4663-8B38-50573AB33402}" type="parTrans" cxnId="{0A10E32F-BFD4-4AE9-A480-36AAD7FC874E}">
      <dgm:prSet/>
      <dgm:spPr/>
      <dgm:t>
        <a:bodyPr/>
        <a:lstStyle/>
        <a:p>
          <a:endParaRPr lang="ru-RU"/>
        </a:p>
      </dgm:t>
    </dgm:pt>
    <dgm:pt modelId="{06F431DD-60EE-437A-8F6B-5BDA5C1D0475}" type="sibTrans" cxnId="{0A10E32F-BFD4-4AE9-A480-36AAD7FC874E}">
      <dgm:prSet/>
      <dgm:spPr/>
      <dgm:t>
        <a:bodyPr/>
        <a:lstStyle/>
        <a:p>
          <a:endParaRPr lang="ru-RU"/>
        </a:p>
      </dgm:t>
    </dgm:pt>
    <dgm:pt modelId="{0EB1BBDA-79F0-4182-81F3-E5D4C5EC67A1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 г.</a:t>
          </a:r>
        </a:p>
      </dgm:t>
    </dgm:pt>
    <dgm:pt modelId="{36D9E1D3-0A2D-404A-B4C8-5DDBB4400104}" type="parTrans" cxnId="{DFB7BACD-BEF7-42EE-8CC5-BBC6C30CB12C}">
      <dgm:prSet/>
      <dgm:spPr/>
      <dgm:t>
        <a:bodyPr/>
        <a:lstStyle/>
        <a:p>
          <a:endParaRPr lang="ru-RU"/>
        </a:p>
      </dgm:t>
    </dgm:pt>
    <dgm:pt modelId="{A55E3832-7CC6-4EBF-A4FD-A3378C48C761}" type="sibTrans" cxnId="{DFB7BACD-BEF7-42EE-8CC5-BBC6C30CB12C}">
      <dgm:prSet/>
      <dgm:spPr/>
      <dgm:t>
        <a:bodyPr/>
        <a:lstStyle/>
        <a:p>
          <a:endParaRPr lang="ru-RU"/>
        </a:p>
      </dgm:t>
    </dgm:pt>
    <dgm:pt modelId="{16AA1AEB-F488-4E70-B461-07DE137DF261}">
      <dgm:prSet phldrT="[Текст]" custT="1"/>
      <dgm:spPr/>
      <dgm:t>
        <a:bodyPr/>
        <a:lstStyle/>
        <a:p>
          <a:r>
            <a:rPr lang="ru-RU" sz="1400" dirty="0"/>
            <a:t>План – 800 процедур</a:t>
          </a:r>
        </a:p>
      </dgm:t>
    </dgm:pt>
    <dgm:pt modelId="{3F0D5A4A-D26A-43F7-896D-1156833A6835}" type="parTrans" cxnId="{2329C3C5-E08D-4019-9C3E-05C4FD5A0301}">
      <dgm:prSet/>
      <dgm:spPr/>
      <dgm:t>
        <a:bodyPr/>
        <a:lstStyle/>
        <a:p>
          <a:endParaRPr lang="ru-RU"/>
        </a:p>
      </dgm:t>
    </dgm:pt>
    <dgm:pt modelId="{98C5FAEC-9667-4722-9BD1-D4F776B38806}" type="sibTrans" cxnId="{2329C3C5-E08D-4019-9C3E-05C4FD5A0301}">
      <dgm:prSet/>
      <dgm:spPr/>
      <dgm:t>
        <a:bodyPr/>
        <a:lstStyle/>
        <a:p>
          <a:endParaRPr lang="ru-RU"/>
        </a:p>
      </dgm:t>
    </dgm:pt>
    <dgm:pt modelId="{56B904DB-CF18-49B7-AD8F-7AAD31CDC254}">
      <dgm:prSet phldrT="[Текст]" custT="1"/>
      <dgm:spPr/>
      <dgm:t>
        <a:bodyPr/>
        <a:lstStyle/>
        <a:p>
          <a:r>
            <a:rPr lang="ru-RU" sz="1400" dirty="0" smtClean="0"/>
            <a:t>Факт– 831 процедура</a:t>
          </a:r>
          <a:endParaRPr lang="ru-RU" sz="1400" dirty="0"/>
        </a:p>
      </dgm:t>
    </dgm:pt>
    <dgm:pt modelId="{882EE343-7A88-4BA6-99D7-3BA9928BF5FD}" type="parTrans" cxnId="{29ED1FA1-36CA-4575-9295-D3F2043A3C1B}">
      <dgm:prSet/>
      <dgm:spPr/>
      <dgm:t>
        <a:bodyPr/>
        <a:lstStyle/>
        <a:p>
          <a:endParaRPr lang="ru-RU"/>
        </a:p>
      </dgm:t>
    </dgm:pt>
    <dgm:pt modelId="{FD089F2E-B980-467F-8887-E793F465D0CE}" type="sibTrans" cxnId="{29ED1FA1-36CA-4575-9295-D3F2043A3C1B}">
      <dgm:prSet/>
      <dgm:spPr/>
      <dgm:t>
        <a:bodyPr/>
        <a:lstStyle/>
        <a:p>
          <a:endParaRPr lang="ru-RU"/>
        </a:p>
      </dgm:t>
    </dgm:pt>
    <dgm:pt modelId="{E17294C5-6135-4B94-BC1F-A7BAB95C18E2}">
      <dgm:prSet phldrT="[Текст]" custT="1"/>
      <dgm:spPr/>
      <dgm:t>
        <a:bodyPr/>
        <a:lstStyle/>
        <a:p>
          <a:r>
            <a:rPr lang="ru-RU" sz="1400" b="0" dirty="0"/>
            <a:t>355 детей </a:t>
          </a:r>
        </a:p>
      </dgm:t>
    </dgm:pt>
    <dgm:pt modelId="{C8A44E16-DD9F-4E09-BBDB-D2EAE58B6296}" type="parTrans" cxnId="{58FF8365-91CA-4036-B586-09CF24707A6B}">
      <dgm:prSet/>
      <dgm:spPr/>
      <dgm:t>
        <a:bodyPr/>
        <a:lstStyle/>
        <a:p>
          <a:endParaRPr lang="ru-RU"/>
        </a:p>
      </dgm:t>
    </dgm:pt>
    <dgm:pt modelId="{846EC954-49FC-4F53-AF41-7246C0AC1988}" type="sibTrans" cxnId="{58FF8365-91CA-4036-B586-09CF24707A6B}">
      <dgm:prSet/>
      <dgm:spPr/>
      <dgm:t>
        <a:bodyPr/>
        <a:lstStyle/>
        <a:p>
          <a:endParaRPr lang="ru-RU"/>
        </a:p>
      </dgm:t>
    </dgm:pt>
    <dgm:pt modelId="{E7835C08-8A71-4E51-ADF5-8B06C0906863}">
      <dgm:prSet phldrT="[Текст]" custT="1"/>
      <dgm:spPr/>
      <dgm:t>
        <a:bodyPr/>
        <a:lstStyle/>
        <a:p>
          <a:r>
            <a:rPr lang="ru-RU" sz="1400" dirty="0" smtClean="0"/>
            <a:t>383 </a:t>
          </a:r>
          <a:r>
            <a:rPr lang="ru-RU" sz="1400" dirty="0"/>
            <a:t>ребенка</a:t>
          </a:r>
        </a:p>
      </dgm:t>
    </dgm:pt>
    <dgm:pt modelId="{23FD83C7-3298-4463-AC59-5E5D606EC4C6}" type="parTrans" cxnId="{3E91F156-F0DF-4B28-9CE0-0C2F1EF60DE6}">
      <dgm:prSet/>
      <dgm:spPr/>
      <dgm:t>
        <a:bodyPr/>
        <a:lstStyle/>
        <a:p>
          <a:endParaRPr lang="ru-RU"/>
        </a:p>
      </dgm:t>
    </dgm:pt>
    <dgm:pt modelId="{40CD3E4D-FD89-4574-85B0-06CBC399DB8A}" type="sibTrans" cxnId="{3E91F156-F0DF-4B28-9CE0-0C2F1EF60DE6}">
      <dgm:prSet/>
      <dgm:spPr/>
      <dgm:t>
        <a:bodyPr/>
        <a:lstStyle/>
        <a:p>
          <a:endParaRPr lang="ru-RU"/>
        </a:p>
      </dgm:t>
    </dgm:pt>
    <dgm:pt modelId="{BB0D3F9A-5DAC-4BE7-B945-9AEE26F31843}" type="pres">
      <dgm:prSet presAssocID="{419C7076-CE0F-465E-87CB-6E8DB70C8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7DC053-DAA5-4CA4-8775-67014C5EC9F4}" type="pres">
      <dgm:prSet presAssocID="{BBAE5557-6C8E-4FD2-AD71-B10BF4D5AD48}" presName="composite" presStyleCnt="0"/>
      <dgm:spPr/>
    </dgm:pt>
    <dgm:pt modelId="{7F496ECD-EA4E-4F55-9190-67742588B1B5}" type="pres">
      <dgm:prSet presAssocID="{BBAE5557-6C8E-4FD2-AD71-B10BF4D5AD48}" presName="parTx" presStyleLbl="alignNode1" presStyleIdx="0" presStyleCnt="2" custLinFactY="-100000" custLinFactNeighborX="3780" custLinFactNeighborY="-156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A9D54-2597-4132-AB18-1C36660159C3}" type="pres">
      <dgm:prSet presAssocID="{BBAE5557-6C8E-4FD2-AD71-B10BF4D5AD48}" presName="desTx" presStyleLbl="alignAccFollowNode1" presStyleIdx="0" presStyleCnt="2" custScaleX="107076" custScaleY="98758" custLinFactNeighborX="4026" custLinFactNeighborY="1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2C66B-5073-4A87-885E-AAF2257D6EDA}" type="pres">
      <dgm:prSet presAssocID="{D8084807-C26D-427F-9E1C-D8CA9C8017BE}" presName="space" presStyleCnt="0"/>
      <dgm:spPr/>
    </dgm:pt>
    <dgm:pt modelId="{939BCD11-921C-4F89-81C2-572CA6269276}" type="pres">
      <dgm:prSet presAssocID="{0EB1BBDA-79F0-4182-81F3-E5D4C5EC67A1}" presName="composite" presStyleCnt="0"/>
      <dgm:spPr/>
    </dgm:pt>
    <dgm:pt modelId="{01E2F69E-0498-4BB1-99AB-A3759A7B47D1}" type="pres">
      <dgm:prSet presAssocID="{0EB1BBDA-79F0-4182-81F3-E5D4C5EC67A1}" presName="parTx" presStyleLbl="alignNode1" presStyleIdx="1" presStyleCnt="2" custLinFactY="-49025" custLinFactNeighborX="-315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E610F-11FF-4DCC-BD6D-AFFDF7952FE1}" type="pres">
      <dgm:prSet presAssocID="{0EB1BBDA-79F0-4182-81F3-E5D4C5EC67A1}" presName="desTx" presStyleLbl="alignAccFollowNode1" presStyleIdx="1" presStyleCnt="2" custScaleX="105647" custScaleY="100000" custLinFactNeighborX="-3650" custLinFactNeighborY="1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4A36B6-04C4-4386-9984-39ADD75F4266}" type="presOf" srcId="{419C7076-CE0F-465E-87CB-6E8DB70C8244}" destId="{BB0D3F9A-5DAC-4BE7-B945-9AEE26F31843}" srcOrd="0" destOrd="0" presId="urn:microsoft.com/office/officeart/2005/8/layout/hList1"/>
    <dgm:cxn modelId="{2329C3C5-E08D-4019-9C3E-05C4FD5A0301}" srcId="{0EB1BBDA-79F0-4182-81F3-E5D4C5EC67A1}" destId="{16AA1AEB-F488-4E70-B461-07DE137DF261}" srcOrd="0" destOrd="0" parTransId="{3F0D5A4A-D26A-43F7-896D-1156833A6835}" sibTransId="{98C5FAEC-9667-4722-9BD1-D4F776B38806}"/>
    <dgm:cxn modelId="{10E5359E-477C-445D-9796-1D71ADD32EE0}" srcId="{BBAE5557-6C8E-4FD2-AD71-B10BF4D5AD48}" destId="{21F19BFA-213C-48AB-AC43-CFE3C8CF85C7}" srcOrd="0" destOrd="0" parTransId="{2E267DBE-2BA4-4C00-B35A-FE8FD0F35A7C}" sibTransId="{F83B5FAD-333D-41EE-B509-DD606C39F084}"/>
    <dgm:cxn modelId="{410D660C-5760-4B30-B1A8-EABBE3BEDF07}" type="presOf" srcId="{E7835C08-8A71-4E51-ADF5-8B06C0906863}" destId="{3A1E610F-11FF-4DCC-BD6D-AFFDF7952FE1}" srcOrd="0" destOrd="2" presId="urn:microsoft.com/office/officeart/2005/8/layout/hList1"/>
    <dgm:cxn modelId="{124D5A65-5EC2-458A-9C8E-91C159D010B8}" type="presOf" srcId="{BBAE5557-6C8E-4FD2-AD71-B10BF4D5AD48}" destId="{7F496ECD-EA4E-4F55-9190-67742588B1B5}" srcOrd="0" destOrd="0" presId="urn:microsoft.com/office/officeart/2005/8/layout/hList1"/>
    <dgm:cxn modelId="{A6193446-8CBA-4784-A7D0-51447B894CB4}" type="presOf" srcId="{0EB1BBDA-79F0-4182-81F3-E5D4C5EC67A1}" destId="{01E2F69E-0498-4BB1-99AB-A3759A7B47D1}" srcOrd="0" destOrd="0" presId="urn:microsoft.com/office/officeart/2005/8/layout/hList1"/>
    <dgm:cxn modelId="{67568FA7-56FC-4593-A79C-54D5E81D0390}" type="presOf" srcId="{E17294C5-6135-4B94-BC1F-A7BAB95C18E2}" destId="{21DA9D54-2597-4132-AB18-1C36660159C3}" srcOrd="0" destOrd="2" presId="urn:microsoft.com/office/officeart/2005/8/layout/hList1"/>
    <dgm:cxn modelId="{CA496ACE-8696-4166-A117-C73A16FED911}" type="presOf" srcId="{FFA49FB8-F807-4ABA-A747-96011876D190}" destId="{21DA9D54-2597-4132-AB18-1C36660159C3}" srcOrd="0" destOrd="1" presId="urn:microsoft.com/office/officeart/2005/8/layout/hList1"/>
    <dgm:cxn modelId="{0007BE8A-4945-45C3-9708-A04B693E9329}" type="presOf" srcId="{21F19BFA-213C-48AB-AC43-CFE3C8CF85C7}" destId="{21DA9D54-2597-4132-AB18-1C36660159C3}" srcOrd="0" destOrd="0" presId="urn:microsoft.com/office/officeart/2005/8/layout/hList1"/>
    <dgm:cxn modelId="{DFB7BACD-BEF7-42EE-8CC5-BBC6C30CB12C}" srcId="{419C7076-CE0F-465E-87CB-6E8DB70C8244}" destId="{0EB1BBDA-79F0-4182-81F3-E5D4C5EC67A1}" srcOrd="1" destOrd="0" parTransId="{36D9E1D3-0A2D-404A-B4C8-5DDBB4400104}" sibTransId="{A55E3832-7CC6-4EBF-A4FD-A3378C48C761}"/>
    <dgm:cxn modelId="{58FF8365-91CA-4036-B586-09CF24707A6B}" srcId="{BBAE5557-6C8E-4FD2-AD71-B10BF4D5AD48}" destId="{E17294C5-6135-4B94-BC1F-A7BAB95C18E2}" srcOrd="2" destOrd="0" parTransId="{C8A44E16-DD9F-4E09-BBDB-D2EAE58B6296}" sibTransId="{846EC954-49FC-4F53-AF41-7246C0AC1988}"/>
    <dgm:cxn modelId="{B0A747C2-7457-481E-9D99-9C68FCFD662A}" type="presOf" srcId="{56B904DB-CF18-49B7-AD8F-7AAD31CDC254}" destId="{3A1E610F-11FF-4DCC-BD6D-AFFDF7952FE1}" srcOrd="0" destOrd="1" presId="urn:microsoft.com/office/officeart/2005/8/layout/hList1"/>
    <dgm:cxn modelId="{0A10E32F-BFD4-4AE9-A480-36AAD7FC874E}" srcId="{BBAE5557-6C8E-4FD2-AD71-B10BF4D5AD48}" destId="{FFA49FB8-F807-4ABA-A747-96011876D190}" srcOrd="1" destOrd="0" parTransId="{9751CB2C-8B80-4663-8B38-50573AB33402}" sibTransId="{06F431DD-60EE-437A-8F6B-5BDA5C1D0475}"/>
    <dgm:cxn modelId="{3E91F156-F0DF-4B28-9CE0-0C2F1EF60DE6}" srcId="{0EB1BBDA-79F0-4182-81F3-E5D4C5EC67A1}" destId="{E7835C08-8A71-4E51-ADF5-8B06C0906863}" srcOrd="2" destOrd="0" parTransId="{23FD83C7-3298-4463-AC59-5E5D606EC4C6}" sibTransId="{40CD3E4D-FD89-4574-85B0-06CBC399DB8A}"/>
    <dgm:cxn modelId="{481E9B07-90E0-459D-81F6-8E15644D1B58}" srcId="{419C7076-CE0F-465E-87CB-6E8DB70C8244}" destId="{BBAE5557-6C8E-4FD2-AD71-B10BF4D5AD48}" srcOrd="0" destOrd="0" parTransId="{20A6B26A-F5AD-4422-A0F8-112D563087FA}" sibTransId="{D8084807-C26D-427F-9E1C-D8CA9C8017BE}"/>
    <dgm:cxn modelId="{29ED1FA1-36CA-4575-9295-D3F2043A3C1B}" srcId="{0EB1BBDA-79F0-4182-81F3-E5D4C5EC67A1}" destId="{56B904DB-CF18-49B7-AD8F-7AAD31CDC254}" srcOrd="1" destOrd="0" parTransId="{882EE343-7A88-4BA6-99D7-3BA9928BF5FD}" sibTransId="{FD089F2E-B980-467F-8887-E793F465D0CE}"/>
    <dgm:cxn modelId="{BDB72C10-33D4-46F1-AC76-7664B02E629A}" type="presOf" srcId="{16AA1AEB-F488-4E70-B461-07DE137DF261}" destId="{3A1E610F-11FF-4DCC-BD6D-AFFDF7952FE1}" srcOrd="0" destOrd="0" presId="urn:microsoft.com/office/officeart/2005/8/layout/hList1"/>
    <dgm:cxn modelId="{FB911B20-00F8-4D05-AC71-923F0F51946A}" type="presParOf" srcId="{BB0D3F9A-5DAC-4BE7-B945-9AEE26F31843}" destId="{F57DC053-DAA5-4CA4-8775-67014C5EC9F4}" srcOrd="0" destOrd="0" presId="urn:microsoft.com/office/officeart/2005/8/layout/hList1"/>
    <dgm:cxn modelId="{F8FAE6A8-8DFD-4C75-B760-D2B8F264E243}" type="presParOf" srcId="{F57DC053-DAA5-4CA4-8775-67014C5EC9F4}" destId="{7F496ECD-EA4E-4F55-9190-67742588B1B5}" srcOrd="0" destOrd="0" presId="urn:microsoft.com/office/officeart/2005/8/layout/hList1"/>
    <dgm:cxn modelId="{067D9538-FF8B-45B5-A256-31D2DEF87234}" type="presParOf" srcId="{F57DC053-DAA5-4CA4-8775-67014C5EC9F4}" destId="{21DA9D54-2597-4132-AB18-1C36660159C3}" srcOrd="1" destOrd="0" presId="urn:microsoft.com/office/officeart/2005/8/layout/hList1"/>
    <dgm:cxn modelId="{F81381E5-AD07-4355-AD0B-629898E54909}" type="presParOf" srcId="{BB0D3F9A-5DAC-4BE7-B945-9AEE26F31843}" destId="{8BC2C66B-5073-4A87-885E-AAF2257D6EDA}" srcOrd="1" destOrd="0" presId="urn:microsoft.com/office/officeart/2005/8/layout/hList1"/>
    <dgm:cxn modelId="{E5641B2D-BCDA-496A-9F0B-2F2E26C445BD}" type="presParOf" srcId="{BB0D3F9A-5DAC-4BE7-B945-9AEE26F31843}" destId="{939BCD11-921C-4F89-81C2-572CA6269276}" srcOrd="2" destOrd="0" presId="urn:microsoft.com/office/officeart/2005/8/layout/hList1"/>
    <dgm:cxn modelId="{8AF5C5B8-63E9-4916-8387-E0D4712A6204}" type="presParOf" srcId="{939BCD11-921C-4F89-81C2-572CA6269276}" destId="{01E2F69E-0498-4BB1-99AB-A3759A7B47D1}" srcOrd="0" destOrd="0" presId="urn:microsoft.com/office/officeart/2005/8/layout/hList1"/>
    <dgm:cxn modelId="{66DBA95C-AAD0-476E-BEF3-71BFF4029473}" type="presParOf" srcId="{939BCD11-921C-4F89-81C2-572CA6269276}" destId="{3A1E610F-11FF-4DCC-BD6D-AFFDF7952F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5982BB-03A4-4B9A-8E72-FF20033077C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8B4344-10D2-446A-A645-2B3D442F10DC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регионального гериатрического центра на базе ГБУЗ АО «Архангельский  госпиталь </a:t>
          </a:r>
          <a:r>
            <a:rPr lang="ru-RU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ветеранов войн»</a:t>
          </a:r>
          <a:endParaRPr lang="ru-RU" sz="11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132E3C-100A-409F-9427-D0266131C363}" type="parTrans" cxnId="{6572CEEF-1479-4459-A7CC-39FF6AD645E5}">
      <dgm:prSet/>
      <dgm:spPr/>
      <dgm:t>
        <a:bodyPr/>
        <a:lstStyle/>
        <a:p>
          <a:endParaRPr lang="ru-RU"/>
        </a:p>
      </dgm:t>
    </dgm:pt>
    <dgm:pt modelId="{B7E63E73-12C2-40DF-8BC2-EC4C8FA1AAA1}" type="sibTrans" cxnId="{6572CEEF-1479-4459-A7CC-39FF6AD645E5}">
      <dgm:prSet/>
      <dgm:spPr/>
      <dgm:t>
        <a:bodyPr/>
        <a:lstStyle/>
        <a:p>
          <a:endParaRPr lang="ru-RU"/>
        </a:p>
      </dgm:t>
    </dgm:pt>
    <dgm:pt modelId="{6D730D55-F60B-4904-AD30-C2124E4DFF0A}">
      <dgm:prSet phldrT="[Текст]" custT="1"/>
      <dgm:spPr/>
      <dgm:t>
        <a:bodyPr/>
        <a:lstStyle/>
        <a:p>
          <a:pPr algn="ctr"/>
          <a:r>
            <a: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Открытие дополнительных </a:t>
          </a:r>
          <a:r>
            <a: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геронтологических коек</a:t>
          </a:r>
          <a:endParaRPr lang="ru-RU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EBFE0B-E3C2-472D-975D-CA7FA975886B}" type="parTrans" cxnId="{AA781D91-610F-4FFF-A41A-9594966412BC}">
      <dgm:prSet/>
      <dgm:spPr/>
      <dgm:t>
        <a:bodyPr/>
        <a:lstStyle/>
        <a:p>
          <a:endParaRPr lang="ru-RU"/>
        </a:p>
      </dgm:t>
    </dgm:pt>
    <dgm:pt modelId="{FFCD09B5-44F6-4494-90EB-F645E3C66FC2}" type="sibTrans" cxnId="{AA781D91-610F-4FFF-A41A-9594966412BC}">
      <dgm:prSet/>
      <dgm:spPr/>
      <dgm:t>
        <a:bodyPr/>
        <a:lstStyle/>
        <a:p>
          <a:endParaRPr lang="ru-RU"/>
        </a:p>
      </dgm:t>
    </dgm:pt>
    <dgm:pt modelId="{833B5A44-8FA5-485C-8292-74A27C0A1BFF}">
      <dgm:prSet phldrT="[Текст]" custT="1"/>
      <dgm:spPr/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Открытие гериатрических кабинетов</a:t>
          </a:r>
        </a:p>
      </dgm:t>
    </dgm:pt>
    <dgm:pt modelId="{7F44DB69-F8F9-4D76-9D9D-22A96247B58C}" type="parTrans" cxnId="{ABCF9103-1914-408E-9D16-8166506D647A}">
      <dgm:prSet/>
      <dgm:spPr/>
      <dgm:t>
        <a:bodyPr/>
        <a:lstStyle/>
        <a:p>
          <a:endParaRPr lang="ru-RU"/>
        </a:p>
      </dgm:t>
    </dgm:pt>
    <dgm:pt modelId="{F8B776F2-6646-47F7-B967-E32AD769A9A8}" type="sibTrans" cxnId="{ABCF9103-1914-408E-9D16-8166506D647A}">
      <dgm:prSet/>
      <dgm:spPr/>
      <dgm:t>
        <a:bodyPr/>
        <a:lstStyle/>
        <a:p>
          <a:endParaRPr lang="ru-RU"/>
        </a:p>
      </dgm:t>
    </dgm:pt>
    <dgm:pt modelId="{A4A390F9-8606-492E-9A9B-E95F36861D9C}">
      <dgm:prSet/>
      <dgm:spPr>
        <a:ln>
          <a:solidFill>
            <a:schemeClr val="tx2">
              <a:lumMod val="60000"/>
              <a:lumOff val="40000"/>
            </a:schemeClr>
          </a:solidFill>
          <a:prstDash val="dash"/>
        </a:ln>
      </dgm:spPr>
      <dgm:t>
        <a:bodyPr/>
        <a:lstStyle/>
        <a:p>
          <a:endParaRPr lang="ru-RU" dirty="0"/>
        </a:p>
      </dgm:t>
    </dgm:pt>
    <dgm:pt modelId="{DFD79DF1-D42E-4EA7-A54E-55BD0268A278}" type="parTrans" cxnId="{F4451FD9-A429-43FA-B36D-D05AE0272E93}">
      <dgm:prSet/>
      <dgm:spPr/>
      <dgm:t>
        <a:bodyPr/>
        <a:lstStyle/>
        <a:p>
          <a:endParaRPr lang="ru-RU"/>
        </a:p>
      </dgm:t>
    </dgm:pt>
    <dgm:pt modelId="{44458039-7523-421C-8D34-6941A55AFC3A}" type="sibTrans" cxnId="{F4451FD9-A429-43FA-B36D-D05AE0272E93}">
      <dgm:prSet/>
      <dgm:spPr/>
      <dgm:t>
        <a:bodyPr/>
        <a:lstStyle/>
        <a:p>
          <a:endParaRPr lang="ru-RU"/>
        </a:p>
      </dgm:t>
    </dgm:pt>
    <dgm:pt modelId="{5B893911-14A2-47D2-9245-751B847FE32C}" type="pres">
      <dgm:prSet presAssocID="{2D5982BB-03A4-4B9A-8E72-FF20033077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33892A-64D9-4362-B7B6-F837A3AC621B}" type="pres">
      <dgm:prSet presAssocID="{2C8B4344-10D2-446A-A645-2B3D442F10DC}" presName="parentLin" presStyleCnt="0"/>
      <dgm:spPr/>
    </dgm:pt>
    <dgm:pt modelId="{35A4F9BE-6A35-4FFF-B8D7-6E218956782A}" type="pres">
      <dgm:prSet presAssocID="{2C8B4344-10D2-446A-A645-2B3D442F10D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0CC3E01-6D14-4C88-86DD-9E3ABE41B2A7}" type="pres">
      <dgm:prSet presAssocID="{2C8B4344-10D2-446A-A645-2B3D442F10DC}" presName="parentText" presStyleLbl="node1" presStyleIdx="0" presStyleCnt="3" custScaleX="72430" custScaleY="50657" custLinFactNeighborX="-43803" custLinFactNeighborY="-6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781E4-5E0D-4E65-8EF7-0FF6BFDFC017}" type="pres">
      <dgm:prSet presAssocID="{2C8B4344-10D2-446A-A645-2B3D442F10DC}" presName="negativeSpace" presStyleCnt="0"/>
      <dgm:spPr/>
    </dgm:pt>
    <dgm:pt modelId="{E7105F72-173E-4FCB-9A52-7382FCB61B3F}" type="pres">
      <dgm:prSet presAssocID="{2C8B4344-10D2-446A-A645-2B3D442F10DC}" presName="childText" presStyleLbl="conFgAcc1" presStyleIdx="0" presStyleCnt="3" custScaleY="60479">
        <dgm:presLayoutVars>
          <dgm:bulletEnabled val="1"/>
        </dgm:presLayoutVars>
      </dgm:prSet>
      <dgm:spPr>
        <a:ln>
          <a:solidFill>
            <a:schemeClr val="tx2">
              <a:lumMod val="60000"/>
              <a:lumOff val="40000"/>
            </a:schemeClr>
          </a:solidFill>
          <a:prstDash val="dash"/>
        </a:ln>
      </dgm:spPr>
      <dgm:t>
        <a:bodyPr/>
        <a:lstStyle/>
        <a:p>
          <a:endParaRPr lang="ru-RU"/>
        </a:p>
      </dgm:t>
    </dgm:pt>
    <dgm:pt modelId="{30D2C8CC-52E1-4CF6-BB8A-ACBAA3132BC5}" type="pres">
      <dgm:prSet presAssocID="{B7E63E73-12C2-40DF-8BC2-EC4C8FA1AAA1}" presName="spaceBetweenRectangles" presStyleCnt="0"/>
      <dgm:spPr/>
    </dgm:pt>
    <dgm:pt modelId="{3D3A6FA0-F0D7-4CCD-A33E-500F6C059D2F}" type="pres">
      <dgm:prSet presAssocID="{6D730D55-F60B-4904-AD30-C2124E4DFF0A}" presName="parentLin" presStyleCnt="0"/>
      <dgm:spPr/>
    </dgm:pt>
    <dgm:pt modelId="{005B51F3-AE58-4D0F-B21D-722954F35468}" type="pres">
      <dgm:prSet presAssocID="{6D730D55-F60B-4904-AD30-C2124E4DFF0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273E2C9-A313-4B8D-A90E-52DD2D3F9175}" type="pres">
      <dgm:prSet presAssocID="{6D730D55-F60B-4904-AD30-C2124E4DFF0A}" presName="parentText" presStyleLbl="node1" presStyleIdx="1" presStyleCnt="3" custScaleX="72430" custScaleY="50657" custLinFactNeighborX="-43025" custLinFactNeighborY="-61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3AA53-3F7D-44C4-9557-F4C279887069}" type="pres">
      <dgm:prSet presAssocID="{6D730D55-F60B-4904-AD30-C2124E4DFF0A}" presName="negativeSpace" presStyleCnt="0"/>
      <dgm:spPr/>
    </dgm:pt>
    <dgm:pt modelId="{F45B867B-7568-47E3-9703-28606D147AE0}" type="pres">
      <dgm:prSet presAssocID="{6D730D55-F60B-4904-AD30-C2124E4DFF0A}" presName="childText" presStyleLbl="conFgAcc1" presStyleIdx="1" presStyleCnt="3" custScaleY="55913" custLinFactNeighborX="1844" custLinFactNeighborY="9801">
        <dgm:presLayoutVars>
          <dgm:bulletEnabled val="1"/>
        </dgm:presLayoutVars>
      </dgm:prSet>
      <dgm:spPr>
        <a:ln>
          <a:solidFill>
            <a:schemeClr val="bg2">
              <a:lumMod val="50000"/>
            </a:schemeClr>
          </a:solidFill>
          <a:prstDash val="dash"/>
        </a:ln>
      </dgm:spPr>
      <dgm:t>
        <a:bodyPr/>
        <a:lstStyle/>
        <a:p>
          <a:endParaRPr lang="ru-RU"/>
        </a:p>
      </dgm:t>
    </dgm:pt>
    <dgm:pt modelId="{98D3DB5A-27B6-4162-A0F0-BB520DDE1384}" type="pres">
      <dgm:prSet presAssocID="{FFCD09B5-44F6-4494-90EB-F645E3C66FC2}" presName="spaceBetweenRectangles" presStyleCnt="0"/>
      <dgm:spPr/>
    </dgm:pt>
    <dgm:pt modelId="{E3F6012F-CA7B-49CA-86EF-8B9C985CA03E}" type="pres">
      <dgm:prSet presAssocID="{833B5A44-8FA5-485C-8292-74A27C0A1BFF}" presName="parentLin" presStyleCnt="0"/>
      <dgm:spPr/>
    </dgm:pt>
    <dgm:pt modelId="{7809AC7E-9D01-4B33-91AF-8AAF2C473BF4}" type="pres">
      <dgm:prSet presAssocID="{833B5A44-8FA5-485C-8292-74A27C0A1BF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B5FED72-D9FA-4CD0-B1AC-71D7881B9508}" type="pres">
      <dgm:prSet presAssocID="{833B5A44-8FA5-485C-8292-74A27C0A1BFF}" presName="parentText" presStyleLbl="node1" presStyleIdx="2" presStyleCnt="3" custScaleX="72430" custScaleY="50657" custLinFactNeighborX="-39024" custLinFactNeighborY="-4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CDC2C-3093-44DD-A664-1E7B568D2988}" type="pres">
      <dgm:prSet presAssocID="{833B5A44-8FA5-485C-8292-74A27C0A1BFF}" presName="negativeSpace" presStyleCnt="0"/>
      <dgm:spPr/>
    </dgm:pt>
    <dgm:pt modelId="{89A4559D-F5CC-4638-881D-3B9C98538BEC}" type="pres">
      <dgm:prSet presAssocID="{833B5A44-8FA5-485C-8292-74A27C0A1BFF}" presName="childText" presStyleLbl="conFgAcc1" presStyleIdx="2" presStyleCnt="3" custScaleY="51773" custLinFactNeighborY="17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CF9103-1914-408E-9D16-8166506D647A}" srcId="{2D5982BB-03A4-4B9A-8E72-FF20033077C0}" destId="{833B5A44-8FA5-485C-8292-74A27C0A1BFF}" srcOrd="2" destOrd="0" parTransId="{7F44DB69-F8F9-4D76-9D9D-22A96247B58C}" sibTransId="{F8B776F2-6646-47F7-B967-E32AD769A9A8}"/>
    <dgm:cxn modelId="{120B2A00-0E24-4AA6-93A7-EE44AE8447CD}" type="presOf" srcId="{2D5982BB-03A4-4B9A-8E72-FF20033077C0}" destId="{5B893911-14A2-47D2-9245-751B847FE32C}" srcOrd="0" destOrd="0" presId="urn:microsoft.com/office/officeart/2005/8/layout/list1"/>
    <dgm:cxn modelId="{AC295818-129B-4988-8FA4-7D2DD7DA82AB}" type="presOf" srcId="{6D730D55-F60B-4904-AD30-C2124E4DFF0A}" destId="{6273E2C9-A313-4B8D-A90E-52DD2D3F9175}" srcOrd="1" destOrd="0" presId="urn:microsoft.com/office/officeart/2005/8/layout/list1"/>
    <dgm:cxn modelId="{F4451FD9-A429-43FA-B36D-D05AE0272E93}" srcId="{833B5A44-8FA5-485C-8292-74A27C0A1BFF}" destId="{A4A390F9-8606-492E-9A9B-E95F36861D9C}" srcOrd="0" destOrd="0" parTransId="{DFD79DF1-D42E-4EA7-A54E-55BD0268A278}" sibTransId="{44458039-7523-421C-8D34-6941A55AFC3A}"/>
    <dgm:cxn modelId="{6B8654B2-00B8-489C-A108-15021C8632AD}" type="presOf" srcId="{833B5A44-8FA5-485C-8292-74A27C0A1BFF}" destId="{7809AC7E-9D01-4B33-91AF-8AAF2C473BF4}" srcOrd="0" destOrd="0" presId="urn:microsoft.com/office/officeart/2005/8/layout/list1"/>
    <dgm:cxn modelId="{112EC302-13A0-4C7E-9062-F3F3832E7B68}" type="presOf" srcId="{2C8B4344-10D2-446A-A645-2B3D442F10DC}" destId="{35A4F9BE-6A35-4FFF-B8D7-6E218956782A}" srcOrd="0" destOrd="0" presId="urn:microsoft.com/office/officeart/2005/8/layout/list1"/>
    <dgm:cxn modelId="{B3A58829-1F38-4714-B86B-24C84FA8FFB8}" type="presOf" srcId="{833B5A44-8FA5-485C-8292-74A27C0A1BFF}" destId="{1B5FED72-D9FA-4CD0-B1AC-71D7881B9508}" srcOrd="1" destOrd="0" presId="urn:microsoft.com/office/officeart/2005/8/layout/list1"/>
    <dgm:cxn modelId="{6572CEEF-1479-4459-A7CC-39FF6AD645E5}" srcId="{2D5982BB-03A4-4B9A-8E72-FF20033077C0}" destId="{2C8B4344-10D2-446A-A645-2B3D442F10DC}" srcOrd="0" destOrd="0" parTransId="{12132E3C-100A-409F-9427-D0266131C363}" sibTransId="{B7E63E73-12C2-40DF-8BC2-EC4C8FA1AAA1}"/>
    <dgm:cxn modelId="{4BBB3C42-1A0D-4E09-9C62-7BFBE6075C75}" type="presOf" srcId="{6D730D55-F60B-4904-AD30-C2124E4DFF0A}" destId="{005B51F3-AE58-4D0F-B21D-722954F35468}" srcOrd="0" destOrd="0" presId="urn:microsoft.com/office/officeart/2005/8/layout/list1"/>
    <dgm:cxn modelId="{AA781D91-610F-4FFF-A41A-9594966412BC}" srcId="{2D5982BB-03A4-4B9A-8E72-FF20033077C0}" destId="{6D730D55-F60B-4904-AD30-C2124E4DFF0A}" srcOrd="1" destOrd="0" parTransId="{C0EBFE0B-E3C2-472D-975D-CA7FA975886B}" sibTransId="{FFCD09B5-44F6-4494-90EB-F645E3C66FC2}"/>
    <dgm:cxn modelId="{86EFDA13-0C05-4B49-B14A-D8C387057432}" type="presOf" srcId="{2C8B4344-10D2-446A-A645-2B3D442F10DC}" destId="{90CC3E01-6D14-4C88-86DD-9E3ABE41B2A7}" srcOrd="1" destOrd="0" presId="urn:microsoft.com/office/officeart/2005/8/layout/list1"/>
    <dgm:cxn modelId="{4D6A8F62-1720-4421-9842-AE13FE111B00}" type="presOf" srcId="{A4A390F9-8606-492E-9A9B-E95F36861D9C}" destId="{89A4559D-F5CC-4638-881D-3B9C98538BEC}" srcOrd="0" destOrd="0" presId="urn:microsoft.com/office/officeart/2005/8/layout/list1"/>
    <dgm:cxn modelId="{3F028B82-1B68-4872-8571-46907D380438}" type="presParOf" srcId="{5B893911-14A2-47D2-9245-751B847FE32C}" destId="{8433892A-64D9-4362-B7B6-F837A3AC621B}" srcOrd="0" destOrd="0" presId="urn:microsoft.com/office/officeart/2005/8/layout/list1"/>
    <dgm:cxn modelId="{3E1C375C-EA51-4DE3-8B15-B566DDFA1B5B}" type="presParOf" srcId="{8433892A-64D9-4362-B7B6-F837A3AC621B}" destId="{35A4F9BE-6A35-4FFF-B8D7-6E218956782A}" srcOrd="0" destOrd="0" presId="urn:microsoft.com/office/officeart/2005/8/layout/list1"/>
    <dgm:cxn modelId="{E70F16A4-C62A-4BD6-8BD1-FFD3BA1D1D15}" type="presParOf" srcId="{8433892A-64D9-4362-B7B6-F837A3AC621B}" destId="{90CC3E01-6D14-4C88-86DD-9E3ABE41B2A7}" srcOrd="1" destOrd="0" presId="urn:microsoft.com/office/officeart/2005/8/layout/list1"/>
    <dgm:cxn modelId="{626DF188-6A62-4FFA-8A59-9BB0A0250456}" type="presParOf" srcId="{5B893911-14A2-47D2-9245-751B847FE32C}" destId="{440781E4-5E0D-4E65-8EF7-0FF6BFDFC017}" srcOrd="1" destOrd="0" presId="urn:microsoft.com/office/officeart/2005/8/layout/list1"/>
    <dgm:cxn modelId="{9E3922F8-DE2D-4D2E-B38B-445915F7A08C}" type="presParOf" srcId="{5B893911-14A2-47D2-9245-751B847FE32C}" destId="{E7105F72-173E-4FCB-9A52-7382FCB61B3F}" srcOrd="2" destOrd="0" presId="urn:microsoft.com/office/officeart/2005/8/layout/list1"/>
    <dgm:cxn modelId="{6B868185-41BD-4EE0-AFEA-555099D7CFF6}" type="presParOf" srcId="{5B893911-14A2-47D2-9245-751B847FE32C}" destId="{30D2C8CC-52E1-4CF6-BB8A-ACBAA3132BC5}" srcOrd="3" destOrd="0" presId="urn:microsoft.com/office/officeart/2005/8/layout/list1"/>
    <dgm:cxn modelId="{0984F4F5-8226-49FA-86C1-2D6C293E64C7}" type="presParOf" srcId="{5B893911-14A2-47D2-9245-751B847FE32C}" destId="{3D3A6FA0-F0D7-4CCD-A33E-500F6C059D2F}" srcOrd="4" destOrd="0" presId="urn:microsoft.com/office/officeart/2005/8/layout/list1"/>
    <dgm:cxn modelId="{D32C46FA-F115-4A3C-A703-660381D929AC}" type="presParOf" srcId="{3D3A6FA0-F0D7-4CCD-A33E-500F6C059D2F}" destId="{005B51F3-AE58-4D0F-B21D-722954F35468}" srcOrd="0" destOrd="0" presId="urn:microsoft.com/office/officeart/2005/8/layout/list1"/>
    <dgm:cxn modelId="{C8F9984B-AB3F-4D0A-B24C-8F1BDEBD8F73}" type="presParOf" srcId="{3D3A6FA0-F0D7-4CCD-A33E-500F6C059D2F}" destId="{6273E2C9-A313-4B8D-A90E-52DD2D3F9175}" srcOrd="1" destOrd="0" presId="urn:microsoft.com/office/officeart/2005/8/layout/list1"/>
    <dgm:cxn modelId="{EBFEE903-D297-47F8-9DC2-D1AC90CCA337}" type="presParOf" srcId="{5B893911-14A2-47D2-9245-751B847FE32C}" destId="{F523AA53-3F7D-44C4-9557-F4C279887069}" srcOrd="5" destOrd="0" presId="urn:microsoft.com/office/officeart/2005/8/layout/list1"/>
    <dgm:cxn modelId="{0D00EFAF-5FBD-4D61-BF7A-12A7A626E6E1}" type="presParOf" srcId="{5B893911-14A2-47D2-9245-751B847FE32C}" destId="{F45B867B-7568-47E3-9703-28606D147AE0}" srcOrd="6" destOrd="0" presId="urn:microsoft.com/office/officeart/2005/8/layout/list1"/>
    <dgm:cxn modelId="{A5DB1618-ACFE-4369-B346-4B2913D6F579}" type="presParOf" srcId="{5B893911-14A2-47D2-9245-751B847FE32C}" destId="{98D3DB5A-27B6-4162-A0F0-BB520DDE1384}" srcOrd="7" destOrd="0" presId="urn:microsoft.com/office/officeart/2005/8/layout/list1"/>
    <dgm:cxn modelId="{31797D34-7EF5-4446-87EC-DAB03F33EFA5}" type="presParOf" srcId="{5B893911-14A2-47D2-9245-751B847FE32C}" destId="{E3F6012F-CA7B-49CA-86EF-8B9C985CA03E}" srcOrd="8" destOrd="0" presId="urn:microsoft.com/office/officeart/2005/8/layout/list1"/>
    <dgm:cxn modelId="{D5A9598B-B954-4FE1-971B-2A32A9ECB22C}" type="presParOf" srcId="{E3F6012F-CA7B-49CA-86EF-8B9C985CA03E}" destId="{7809AC7E-9D01-4B33-91AF-8AAF2C473BF4}" srcOrd="0" destOrd="0" presId="urn:microsoft.com/office/officeart/2005/8/layout/list1"/>
    <dgm:cxn modelId="{F7C94F01-7FB9-40A8-B4DA-8A4BB298315E}" type="presParOf" srcId="{E3F6012F-CA7B-49CA-86EF-8B9C985CA03E}" destId="{1B5FED72-D9FA-4CD0-B1AC-71D7881B9508}" srcOrd="1" destOrd="0" presId="urn:microsoft.com/office/officeart/2005/8/layout/list1"/>
    <dgm:cxn modelId="{18EAF94D-93FC-4C98-A83E-5A93FF21D97F}" type="presParOf" srcId="{5B893911-14A2-47D2-9245-751B847FE32C}" destId="{B4DCDC2C-3093-44DD-A664-1E7B568D2988}" srcOrd="9" destOrd="0" presId="urn:microsoft.com/office/officeart/2005/8/layout/list1"/>
    <dgm:cxn modelId="{BC77C764-B25C-4C18-AAC5-A3766FDD83CA}" type="presParOf" srcId="{5B893911-14A2-47D2-9245-751B847FE32C}" destId="{89A4559D-F5CC-4638-881D-3B9C98538B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78811E-3428-474A-AAD8-84BFB9715A18}">
      <dsp:nvSpPr>
        <dsp:cNvPr id="0" name=""/>
        <dsp:cNvSpPr/>
      </dsp:nvSpPr>
      <dsp:spPr>
        <a:xfrm>
          <a:off x="0" y="192727"/>
          <a:ext cx="36447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FAB53-6848-4CB1-8784-BBB2582D4AEF}">
      <dsp:nvSpPr>
        <dsp:cNvPr id="0" name=""/>
        <dsp:cNvSpPr/>
      </dsp:nvSpPr>
      <dsp:spPr>
        <a:xfrm>
          <a:off x="182238" y="45127"/>
          <a:ext cx="255134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5" tIns="0" rIns="96435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Численность населения Архангельской области на 1 января 2020 г.</a:t>
          </a:r>
        </a:p>
      </dsp:txBody>
      <dsp:txXfrm>
        <a:off x="182238" y="45127"/>
        <a:ext cx="2551343" cy="295200"/>
      </dsp:txXfrm>
    </dsp:sp>
    <dsp:sp modelId="{9238AB2B-DDE2-4476-BF69-95509ADAAB8C}">
      <dsp:nvSpPr>
        <dsp:cNvPr id="0" name=""/>
        <dsp:cNvSpPr/>
      </dsp:nvSpPr>
      <dsp:spPr>
        <a:xfrm>
          <a:off x="0" y="646328"/>
          <a:ext cx="36447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B072E-3172-4FF5-869D-3CEA311D2B8C}">
      <dsp:nvSpPr>
        <dsp:cNvPr id="0" name=""/>
        <dsp:cNvSpPr/>
      </dsp:nvSpPr>
      <dsp:spPr>
        <a:xfrm>
          <a:off x="182238" y="498728"/>
          <a:ext cx="255134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5" tIns="0" rIns="96435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Городское население  - 78,5%</a:t>
          </a:r>
        </a:p>
      </dsp:txBody>
      <dsp:txXfrm>
        <a:off x="182238" y="498728"/>
        <a:ext cx="2551343" cy="295200"/>
      </dsp:txXfrm>
    </dsp:sp>
    <dsp:sp modelId="{A777878A-DBA7-4BE1-9C7A-AF9BBA5F35B5}">
      <dsp:nvSpPr>
        <dsp:cNvPr id="0" name=""/>
        <dsp:cNvSpPr/>
      </dsp:nvSpPr>
      <dsp:spPr>
        <a:xfrm>
          <a:off x="0" y="1099928"/>
          <a:ext cx="36447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07337-7B27-444E-9C2A-6A82B657A1E6}">
      <dsp:nvSpPr>
        <dsp:cNvPr id="0" name=""/>
        <dsp:cNvSpPr/>
      </dsp:nvSpPr>
      <dsp:spPr>
        <a:xfrm>
          <a:off x="180412" y="947167"/>
          <a:ext cx="255134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5" tIns="0" rIns="96435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 – 20,8%</a:t>
          </a:r>
        </a:p>
      </dsp:txBody>
      <dsp:txXfrm>
        <a:off x="180412" y="947167"/>
        <a:ext cx="2551343" cy="295200"/>
      </dsp:txXfrm>
    </dsp:sp>
    <dsp:sp modelId="{5F3EEA4C-2ADB-4489-BCFE-F94643B38C7A}">
      <dsp:nvSpPr>
        <dsp:cNvPr id="0" name=""/>
        <dsp:cNvSpPr/>
      </dsp:nvSpPr>
      <dsp:spPr>
        <a:xfrm>
          <a:off x="0" y="1553528"/>
          <a:ext cx="36447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838E6-C845-40A9-9AB3-1F333CA2B9C9}">
      <dsp:nvSpPr>
        <dsp:cNvPr id="0" name=""/>
        <dsp:cNvSpPr/>
      </dsp:nvSpPr>
      <dsp:spPr>
        <a:xfrm>
          <a:off x="182238" y="1405928"/>
          <a:ext cx="255134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5" tIns="0" rIns="96435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Трудоспособное население – 53,9 %</a:t>
          </a:r>
        </a:p>
      </dsp:txBody>
      <dsp:txXfrm>
        <a:off x="182238" y="1405928"/>
        <a:ext cx="2551343" cy="295200"/>
      </dsp:txXfrm>
    </dsp:sp>
    <dsp:sp modelId="{83B96CB2-85BD-4257-BF92-5BDB5E2ECEC7}">
      <dsp:nvSpPr>
        <dsp:cNvPr id="0" name=""/>
        <dsp:cNvSpPr/>
      </dsp:nvSpPr>
      <dsp:spPr>
        <a:xfrm>
          <a:off x="0" y="2007128"/>
          <a:ext cx="36447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73DC9-CC19-4ACA-B261-6472A02E253D}">
      <dsp:nvSpPr>
        <dsp:cNvPr id="0" name=""/>
        <dsp:cNvSpPr/>
      </dsp:nvSpPr>
      <dsp:spPr>
        <a:xfrm>
          <a:off x="182238" y="1859528"/>
          <a:ext cx="255134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5" tIns="0" rIns="96435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Мужчины – 46,%, Женщины – 53,2%</a:t>
          </a:r>
        </a:p>
      </dsp:txBody>
      <dsp:txXfrm>
        <a:off x="182238" y="1859528"/>
        <a:ext cx="2551343" cy="295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496ECD-EA4E-4F55-9190-67742588B1B5}">
      <dsp:nvSpPr>
        <dsp:cNvPr id="0" name=""/>
        <dsp:cNvSpPr/>
      </dsp:nvSpPr>
      <dsp:spPr>
        <a:xfrm>
          <a:off x="84081" y="0"/>
          <a:ext cx="1142986" cy="457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 г.</a:t>
          </a:r>
        </a:p>
      </dsp:txBody>
      <dsp:txXfrm>
        <a:off x="84081" y="0"/>
        <a:ext cx="1142986" cy="457194"/>
      </dsp:txXfrm>
    </dsp:sp>
    <dsp:sp modelId="{21DA9D54-2597-4132-AB18-1C36660159C3}">
      <dsp:nvSpPr>
        <dsp:cNvPr id="0" name=""/>
        <dsp:cNvSpPr/>
      </dsp:nvSpPr>
      <dsp:spPr>
        <a:xfrm>
          <a:off x="46454" y="490190"/>
          <a:ext cx="1223864" cy="2212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/>
            <a:t>План  - 800 процедур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/>
            <a:t>Факт – 831 процедура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/>
            <a:t>355 детей </a:t>
          </a:r>
        </a:p>
      </dsp:txBody>
      <dsp:txXfrm>
        <a:off x="46454" y="490190"/>
        <a:ext cx="1223864" cy="2212100"/>
      </dsp:txXfrm>
    </dsp:sp>
    <dsp:sp modelId="{01E2F69E-0498-4BB1-99AB-A3759A7B47D1}">
      <dsp:nvSpPr>
        <dsp:cNvPr id="0" name=""/>
        <dsp:cNvSpPr/>
      </dsp:nvSpPr>
      <dsp:spPr>
        <a:xfrm>
          <a:off x="1380496" y="0"/>
          <a:ext cx="1142986" cy="457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 г.</a:t>
          </a:r>
        </a:p>
      </dsp:txBody>
      <dsp:txXfrm>
        <a:off x="1380496" y="0"/>
        <a:ext cx="1142986" cy="457194"/>
      </dsp:txXfrm>
    </dsp:sp>
    <dsp:sp modelId="{3A1E610F-11FF-4DCC-BD6D-AFFDF7952FE1}">
      <dsp:nvSpPr>
        <dsp:cNvPr id="0" name=""/>
        <dsp:cNvSpPr/>
      </dsp:nvSpPr>
      <dsp:spPr>
        <a:xfrm>
          <a:off x="1342600" y="462370"/>
          <a:ext cx="1207530" cy="22399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План – 800 процедур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Факт– 831 процедура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383 </a:t>
          </a:r>
          <a:r>
            <a:rPr lang="ru-RU" sz="1400" kern="1200" dirty="0"/>
            <a:t>ребенка</a:t>
          </a:r>
        </a:p>
      </dsp:txBody>
      <dsp:txXfrm>
        <a:off x="1342600" y="462370"/>
        <a:ext cx="1207530" cy="22399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0.78571</cdr:x>
      <cdr:y>0.63415</cdr:y>
    </cdr:from>
    <cdr:to>
      <cdr:x>0.96712</cdr:x>
      <cdr:y>0.94387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0440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0.70289</cdr:x>
      <cdr:y>0.4</cdr:y>
    </cdr:from>
    <cdr:to>
      <cdr:x>0.89692</cdr:x>
      <cdr:y>0.6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91140" y="1152128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" pitchFamily="34" charset="0"/>
              <a:cs typeface="Arial" pitchFamily="34" charset="0"/>
            </a:rPr>
            <a:t>3 324,4</a:t>
          </a:r>
          <a:endParaRPr lang="ru-RU" sz="16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ru-RU" dirty="0"/>
            <a:t>   м</a:t>
          </a:r>
          <a:r>
            <a:rPr lang="ru-RU" sz="1100" dirty="0"/>
            <a:t>лн. 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38780" cy="496331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452" y="3"/>
            <a:ext cx="2938780" cy="496331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BA7293F-2DB3-4EBC-9BBB-54F7B2223905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38780" cy="496331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452" y="9428586"/>
            <a:ext cx="2938780" cy="496331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F16280D4-E19E-4DBB-B25E-9E4D21E547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276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9469" cy="4960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0739" y="1"/>
            <a:ext cx="2939469" cy="4960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2047EF68-4F6A-4AF8-89EF-05C0C529F427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342" y="4715275"/>
            <a:ext cx="5425121" cy="4466432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961"/>
            <a:ext cx="2939469" cy="49609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0739" y="9428961"/>
            <a:ext cx="2939469" cy="49609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F7EDB3F1-DE05-4CC5-849C-026EB7B13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209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DB3F1-DE05-4CC5-849C-026EB7B1304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43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DB3F1-DE05-4CC5-849C-026EB7B1304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431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DB3F1-DE05-4CC5-849C-026EB7B1304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43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DB3F1-DE05-4CC5-849C-026EB7B1304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023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5C6E59-E531-44C8-8082-5CA0A5AC40B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279" y="3068960"/>
            <a:ext cx="7287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ходе реализации </a:t>
            </a:r>
          </a:p>
          <a:p>
            <a:pPr algn="ct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проекта «Демография» на территории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образований Архангельской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3888" y="6441062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 smtClean="0"/>
              <a:t> март 2021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517232"/>
            <a:ext cx="85789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Терентьев Ф.Н.,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исполняющий обязанности</a:t>
            </a:r>
          </a:p>
          <a:p>
            <a:pPr algn="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министра труда, занятости 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социального развития 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D8647E-E349-48F8-B5E9-FA03F1EC6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14108"/>
            <a:ext cx="1762100" cy="14548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A6B6C1C-2BC5-425D-91E8-51E2ADB3D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10784"/>
            <a:ext cx="4032448" cy="1018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21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6607462"/>
              </p:ext>
            </p:extLst>
          </p:nvPr>
        </p:nvGraphicFramePr>
        <p:xfrm>
          <a:off x="445662" y="1666863"/>
          <a:ext cx="5760640" cy="1643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3610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0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браки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7826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6761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6698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5091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98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разводы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4842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4905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4699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4384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364952" y="3691477"/>
            <a:ext cx="2520000" cy="907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Мероприятия, 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направленные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укрепление института семьи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2890" y="3691477"/>
            <a:ext cx="2520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Региональная выставка-форум «Вместе – ради </a:t>
            </a:r>
            <a:r>
              <a:rPr lang="ru-RU" sz="1300" dirty="0" smtClean="0"/>
              <a:t>детей»</a:t>
            </a:r>
            <a:endParaRPr lang="ru-RU" sz="13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5662" y="4599119"/>
            <a:ext cx="2520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Награждение многодетных семей специальным дипломом «Признательность»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2890" y="5491677"/>
            <a:ext cx="25200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Награждение победителей  конкурса «Лучшая семья Архангельской области»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64952" y="4771597"/>
            <a:ext cx="2520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Награждение лучших семей  медалью «За любовь и верность»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64953" y="5707701"/>
            <a:ext cx="25200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Региональный Форум для родителей «Счастье –быть вместе»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0192" y="3691477"/>
            <a:ext cx="2520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Областной конкурс-</a:t>
            </a:r>
            <a:r>
              <a:rPr lang="ru-RU" sz="1300" dirty="0" err="1"/>
              <a:t>квест</a:t>
            </a:r>
            <a:r>
              <a:rPr lang="ru-RU" sz="1300" dirty="0"/>
              <a:t> «Поморский папа»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00192" y="4599119"/>
            <a:ext cx="2520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Межрегиональный Форум отцов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00192" y="5504755"/>
            <a:ext cx="2520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Областной конкурс «Женщина года»</a:t>
            </a:r>
          </a:p>
        </p:txBody>
      </p:sp>
      <p:pic>
        <p:nvPicPr>
          <p:cNvPr id="3073" name="Picture 1" descr="C:\Users\ilyushina.ov\Desktop\Яродит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33612"/>
            <a:ext cx="2664296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9AA95B18-BDFA-4A0B-A1B4-618B5C44A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251237" y="293640"/>
            <a:ext cx="573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Региональный проект «Финансовая поддержка семей при рождении детей»</a:t>
            </a:r>
          </a:p>
        </p:txBody>
      </p:sp>
    </p:spTree>
    <p:extLst>
      <p:ext uri="{BB962C8B-B14F-4D97-AF65-F5344CB8AC3E}">
        <p14:creationId xmlns="" xmlns:p14="http://schemas.microsoft.com/office/powerpoint/2010/main" val="13458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619672" y="940658"/>
            <a:ext cx="5825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Демографические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установки населения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362834"/>
            <a:ext cx="431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Научное социологическое исследование на тему </a:t>
            </a:r>
            <a:b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«Демографическая ситуация в Архангельской области» </a:t>
            </a:r>
            <a:b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(июнь 2019 г. ГАУ АО «ЦИОМ»)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4215052"/>
              </p:ext>
            </p:extLst>
          </p:nvPr>
        </p:nvGraphicFramePr>
        <p:xfrm>
          <a:off x="250079" y="2377605"/>
          <a:ext cx="4321921" cy="1838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36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Вся выборка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Женщины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собираюсь иметь детей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и более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Затрудняюсь ответить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1570" y="1900275"/>
            <a:ext cx="4308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 ожидаемому числу детей, </a:t>
            </a:r>
          </a:p>
          <a:p>
            <a:pPr algn="ctr"/>
            <a:r>
              <a:rPr lang="ru-RU" alt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полу, в процентах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3074058"/>
              </p:ext>
            </p:extLst>
          </p:nvPr>
        </p:nvGraphicFramePr>
        <p:xfrm>
          <a:off x="4969252" y="2338250"/>
          <a:ext cx="3876177" cy="1869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60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4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29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2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7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 лет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25-34 лет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35-45 лет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собираюсь иметь детей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и более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Затрудняюсь ответить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02339" y="1900275"/>
            <a:ext cx="3863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 ожидаемому числу детей, </a:t>
            </a:r>
          </a:p>
          <a:p>
            <a:pPr algn="ctr"/>
            <a:r>
              <a:rPr lang="ru-RU" alt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возрасту, в процентах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4298756"/>
              </p:ext>
            </p:extLst>
          </p:nvPr>
        </p:nvGraphicFramePr>
        <p:xfrm>
          <a:off x="241570" y="4901481"/>
          <a:ext cx="4330431" cy="1759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6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85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86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Женщины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собираюсь иметь детей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и более</a:t>
                      </a:r>
                      <a:endParaRPr lang="ru-RU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Затрудняюсь ответить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8410" y="4437529"/>
            <a:ext cx="4229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 желаемому числу детей, </a:t>
            </a:r>
          </a:p>
          <a:p>
            <a:pPr algn="ctr"/>
            <a:r>
              <a:rPr lang="ru-RU" alt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полу, в процентах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9390287"/>
              </p:ext>
            </p:extLst>
          </p:nvPr>
        </p:nvGraphicFramePr>
        <p:xfrm>
          <a:off x="4932039" y="4868416"/>
          <a:ext cx="3960441" cy="181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6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67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6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60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 лет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25-34 лет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35-45 лет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собираюсь иметь детей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и более</a:t>
                      </a:r>
                      <a:endParaRPr lang="ru-RU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Затрудняюсь ответить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entury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966310" y="4437529"/>
            <a:ext cx="38639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 желаемому числу детей, </a:t>
            </a:r>
          </a:p>
          <a:p>
            <a:pPr algn="ctr"/>
            <a:r>
              <a:rPr lang="ru-RU" alt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возрасту, в процентах</a:t>
            </a:r>
          </a:p>
          <a:p>
            <a:pPr algn="ctr"/>
            <a:endParaRPr lang="ru-RU" alt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578EA87-4EF8-4E84-93CB-697193B4B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51237" y="293640"/>
            <a:ext cx="573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Региональный проект «Финансовая поддержка семей при рождении детей»</a:t>
            </a:r>
          </a:p>
        </p:txBody>
      </p:sp>
    </p:spTree>
    <p:extLst>
      <p:ext uri="{BB962C8B-B14F-4D97-AF65-F5344CB8AC3E}">
        <p14:creationId xmlns="" xmlns:p14="http://schemas.microsoft.com/office/powerpoint/2010/main" val="29001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338328"/>
            <a:ext cx="6419056" cy="983392"/>
          </a:xfrm>
        </p:spPr>
        <p:txBody>
          <a:bodyPr>
            <a:normAutofit/>
          </a:bodyPr>
          <a:lstStyle/>
          <a:p>
            <a:pPr algn="r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проект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занятости»</a:t>
            </a:r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4294967295"/>
          </p:nvPr>
        </p:nvSpPr>
        <p:spPr>
          <a:xfrm>
            <a:off x="251520" y="2330431"/>
            <a:ext cx="4282691" cy="2097988"/>
          </a:xfrm>
          <a:ln>
            <a:solidFill>
              <a:srgbClr val="0070C0"/>
            </a:solidFill>
            <a:prstDash val="sysDot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u="sng" dirty="0" smtClean="0">
                <a:cs typeface="Arial" pitchFamily="34" charset="0"/>
              </a:rPr>
              <a:t>РЕЗУЛЬТАТЫ </a:t>
            </a:r>
            <a:r>
              <a:rPr lang="ru-RU" sz="1600" b="1" u="sng" dirty="0">
                <a:cs typeface="Arial" pitchFamily="34" charset="0"/>
              </a:rPr>
              <a:t>ПРОЕКТА </a:t>
            </a:r>
            <a:r>
              <a:rPr lang="ru-RU" sz="1600" b="1" u="sng" dirty="0" smtClean="0">
                <a:cs typeface="Arial" pitchFamily="34" charset="0"/>
              </a:rPr>
              <a:t>в </a:t>
            </a:r>
            <a:r>
              <a:rPr lang="ru-RU" sz="1600" b="1" u="sng" dirty="0">
                <a:cs typeface="Arial" pitchFamily="34" charset="0"/>
              </a:rPr>
              <a:t>2019 году:</a:t>
            </a:r>
          </a:p>
          <a:p>
            <a:pPr marL="0" indent="0">
              <a:buNone/>
            </a:pPr>
            <a:r>
              <a:rPr lang="ru-RU" sz="1600" b="1" dirty="0" smtClean="0">
                <a:cs typeface="Arial" pitchFamily="34" charset="0"/>
              </a:rPr>
              <a:t>введены в эксплуатацию:</a:t>
            </a:r>
          </a:p>
          <a:p>
            <a:r>
              <a:rPr lang="ru-RU" sz="1600" b="1" dirty="0" smtClean="0">
                <a:cs typeface="Arial" pitchFamily="34" charset="0"/>
              </a:rPr>
              <a:t>пос</a:t>
            </a:r>
            <a:r>
              <a:rPr lang="ru-RU" sz="1600" b="1" dirty="0">
                <a:cs typeface="Arial" pitchFamily="34" charset="0"/>
              </a:rPr>
              <a:t>. </a:t>
            </a:r>
            <a:r>
              <a:rPr lang="ru-RU" sz="1600" b="1" dirty="0" err="1">
                <a:cs typeface="Arial" pitchFamily="34" charset="0"/>
              </a:rPr>
              <a:t>Турдеевск</a:t>
            </a:r>
            <a:r>
              <a:rPr lang="ru-RU" sz="1600" b="1" dirty="0">
                <a:cs typeface="Arial" pitchFamily="34" charset="0"/>
              </a:rPr>
              <a:t>, г. Архангельск – 60 мест,</a:t>
            </a:r>
          </a:p>
          <a:p>
            <a:r>
              <a:rPr lang="ru-RU" sz="1600" b="1" dirty="0">
                <a:cs typeface="Arial" pitchFamily="34" charset="0"/>
              </a:rPr>
              <a:t>пос. </a:t>
            </a:r>
            <a:r>
              <a:rPr lang="ru-RU" sz="1600" b="1" dirty="0" err="1">
                <a:cs typeface="Arial" pitchFamily="34" charset="0"/>
              </a:rPr>
              <a:t>Катунино</a:t>
            </a:r>
            <a:r>
              <a:rPr lang="ru-RU" sz="1600" b="1" dirty="0">
                <a:cs typeface="Arial" pitchFamily="34" charset="0"/>
              </a:rPr>
              <a:t>, Приморского </a:t>
            </a:r>
            <a:r>
              <a:rPr lang="ru-RU" sz="1600" b="1" dirty="0" smtClean="0">
                <a:cs typeface="Arial" pitchFamily="34" charset="0"/>
              </a:rPr>
              <a:t>р-на </a:t>
            </a:r>
            <a:r>
              <a:rPr lang="ru-RU" sz="1600" b="1" dirty="0">
                <a:cs typeface="Arial" pitchFamily="34" charset="0"/>
              </a:rPr>
              <a:t>– 120 мест,</a:t>
            </a:r>
          </a:p>
          <a:p>
            <a:r>
              <a:rPr lang="ru-RU" sz="1600" b="1" dirty="0" smtClean="0">
                <a:cs typeface="Arial" pitchFamily="34" charset="0"/>
              </a:rPr>
              <a:t>г</a:t>
            </a:r>
            <a:r>
              <a:rPr lang="ru-RU" sz="1600" b="1" dirty="0">
                <a:cs typeface="Arial" pitchFamily="34" charset="0"/>
              </a:rPr>
              <a:t>. </a:t>
            </a:r>
            <a:r>
              <a:rPr lang="ru-RU" sz="1600" b="1" dirty="0" smtClean="0">
                <a:cs typeface="Arial" pitchFamily="34" charset="0"/>
              </a:rPr>
              <a:t>Архангельск, </a:t>
            </a:r>
            <a:r>
              <a:rPr lang="ru-RU" sz="1600" b="1" dirty="0" err="1">
                <a:cs typeface="Arial" pitchFamily="34" charset="0"/>
              </a:rPr>
              <a:t>Соломбальский</a:t>
            </a:r>
            <a:r>
              <a:rPr lang="ru-RU" sz="1600" b="1" dirty="0">
                <a:cs typeface="Arial" pitchFamily="34" charset="0"/>
              </a:rPr>
              <a:t> округ– 125 мест</a:t>
            </a:r>
          </a:p>
          <a:p>
            <a:pPr lvl="0"/>
            <a:endParaRPr lang="ru-RU" sz="1600" b="1" dirty="0">
              <a:solidFill>
                <a:srgbClr val="073E87"/>
              </a:solidFill>
              <a:cs typeface="Arial" pitchFamily="34" charset="0"/>
            </a:endParaRPr>
          </a:p>
          <a:p>
            <a:endParaRPr lang="ru-RU" sz="1600" b="1" dirty="0">
              <a:cs typeface="Arial" pitchFamily="34" charset="0"/>
            </a:endParaRPr>
          </a:p>
          <a:p>
            <a:endParaRPr lang="ru-RU" sz="1600" dirty="0"/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251519" y="4581128"/>
            <a:ext cx="4456965" cy="223224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ПЛАН на 2021 год: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.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Няндома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 – 60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мест,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. Мезень – 220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мест,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пос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.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Малошуйка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 Онежского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р-на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–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120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мест,</a:t>
            </a:r>
          </a:p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г. Архангельск, </a:t>
            </a:r>
            <a:r>
              <a:rPr lang="ru-RU" sz="1600" b="1" dirty="0" err="1">
                <a:solidFill>
                  <a:schemeClr val="tx2"/>
                </a:solidFill>
                <a:cs typeface="Arial" pitchFamily="34" charset="0"/>
              </a:rPr>
              <a:t>окр</a:t>
            </a:r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. Майская </a:t>
            </a: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горка – </a:t>
            </a:r>
            <a:b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2 д/сада на 280 мест, </a:t>
            </a:r>
          </a:p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г. Северодвинск – 280 мест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1BE8F36-F2FA-4292-AEE4-9AD218EB2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1474" y="132172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Создание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дополнительных мест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 детских садах</a:t>
            </a:r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4708485" y="2240868"/>
            <a:ext cx="4328009" cy="345638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</a:pPr>
            <a:r>
              <a:rPr lang="ru-RU" sz="1600" b="1" u="sng" dirty="0">
                <a:solidFill>
                  <a:schemeClr val="tx2"/>
                </a:solidFill>
                <a:cs typeface="Arial" pitchFamily="34" charset="0"/>
              </a:rPr>
              <a:t>РЕЗУЛЬТАТЫ ПРОЕКТА </a:t>
            </a:r>
            <a:r>
              <a:rPr lang="ru-RU" sz="1600" b="1" u="sng" dirty="0" smtClean="0">
                <a:solidFill>
                  <a:schemeClr val="tx2"/>
                </a:solidFill>
                <a:cs typeface="Arial" pitchFamily="34" charset="0"/>
              </a:rPr>
              <a:t>в </a:t>
            </a:r>
            <a:r>
              <a:rPr lang="ru-RU" sz="1600" b="1" u="sng" dirty="0">
                <a:solidFill>
                  <a:schemeClr val="tx2"/>
                </a:solidFill>
                <a:cs typeface="Arial" pitchFamily="34" charset="0"/>
              </a:rPr>
              <a:t>2020 году: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</a:pPr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введены в эксплуатацию: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пос. Каменка Мезенского района – 120 мест,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г. </a:t>
            </a: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Северодвинск – 280 мест, 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г. Котлас – 2д/сада на 500 мест</a:t>
            </a:r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г</a:t>
            </a:r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. </a:t>
            </a: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Архангельск </a:t>
            </a:r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3 д/сада на 780 мест</a:t>
            </a:r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,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с. Карпогоры </a:t>
            </a:r>
            <a:r>
              <a:rPr lang="ru-RU" sz="1600" b="1" dirty="0" err="1">
                <a:solidFill>
                  <a:schemeClr val="tx2"/>
                </a:solidFill>
                <a:cs typeface="Arial" pitchFamily="34" charset="0"/>
              </a:rPr>
              <a:t>Пинежского</a:t>
            </a:r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р-на </a:t>
            </a:r>
            <a:r>
              <a:rPr lang="ru-RU" sz="1600" b="1" dirty="0">
                <a:solidFill>
                  <a:schemeClr val="tx2"/>
                </a:solidFill>
                <a:cs typeface="Arial" pitchFamily="34" charset="0"/>
              </a:rPr>
              <a:t>– 220 </a:t>
            </a: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мест,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г. Вельск – 220 мест,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пос. Боброво Приморского р-на – 60 мест,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пос. </a:t>
            </a:r>
            <a:r>
              <a:rPr lang="ru-RU" sz="1600" b="1" dirty="0" err="1" smtClean="0">
                <a:solidFill>
                  <a:schemeClr val="tx2"/>
                </a:solidFill>
                <a:cs typeface="Arial" pitchFamily="34" charset="0"/>
              </a:rPr>
              <a:t>Курцево</a:t>
            </a: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cs typeface="Arial" pitchFamily="34" charset="0"/>
              </a:rPr>
              <a:t>Котласский</a:t>
            </a: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 район – 60 мест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ru-RU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572" y="167599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ОЗР:  Дети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 возрасте от полутора до трех лет имеют возможность получать дошкольное образование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45224"/>
            <a:ext cx="1951747" cy="1301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34" y="5607818"/>
            <a:ext cx="1880307" cy="1236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351889" y="1007150"/>
            <a:ext cx="8210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ПРОФЕССИОНАЛЬНОЕ ОБУЧЕНИЕ И ДОПОЛНИТЕЛЬНОЕ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ПРОФЕССИОНАЛЬНОЕ ОБРАЗОВАНИЕ ОТДЕЛЬНЫХ КАТЕГОРИЙ ГРАЖДАН</a:t>
            </a:r>
            <a:endParaRPr lang="en-US" sz="1600" b="1" u="sng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3BC65D20-7049-4436-8D39-E4612E9EC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8" y="356803"/>
            <a:ext cx="1080120" cy="8917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83" t="23517" r="4936" b="12527"/>
          <a:stretch/>
        </p:blipFill>
        <p:spPr bwMode="auto">
          <a:xfrm>
            <a:off x="179513" y="2099756"/>
            <a:ext cx="6278894" cy="363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0952" y="6212051"/>
            <a:ext cx="5688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735 </a:t>
            </a:r>
            <a:r>
              <a:rPr lang="ru-RU" sz="1200" dirty="0" smtClean="0">
                <a:solidFill>
                  <a:srgbClr val="C00000"/>
                </a:solidFill>
              </a:rPr>
              <a:t>человек обученных, из них </a:t>
            </a:r>
            <a:r>
              <a:rPr lang="ru-RU" sz="1600" dirty="0" smtClean="0">
                <a:solidFill>
                  <a:srgbClr val="C00000"/>
                </a:solidFill>
              </a:rPr>
              <a:t>551 </a:t>
            </a:r>
            <a:r>
              <a:rPr lang="ru-RU" sz="1200" dirty="0">
                <a:solidFill>
                  <a:srgbClr val="C00000"/>
                </a:solidFill>
              </a:rPr>
              <a:t>человек </a:t>
            </a:r>
            <a:r>
              <a:rPr lang="ru-RU" sz="1200" dirty="0" smtClean="0">
                <a:solidFill>
                  <a:srgbClr val="C00000"/>
                </a:solidFill>
              </a:rPr>
              <a:t>трудоустроен (занят)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952" y="1857665"/>
            <a:ext cx="5646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Организационная модель программы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8407" y="2165442"/>
            <a:ext cx="25780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171450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Информирование 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indent="-171450">
              <a:buFont typeface="Wingdings" pitchFamily="2" charset="2"/>
              <a:buChar char="Ø"/>
            </a:pPr>
            <a:endParaRPr lang="ru-RU" sz="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indent="-171450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Определение потребности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обучении 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востребованных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программ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обучения</a:t>
            </a:r>
          </a:p>
          <a:p>
            <a:pPr lvl="0" indent="-171450">
              <a:buFont typeface="Wingdings" pitchFamily="2" charset="2"/>
              <a:buChar char="Ø"/>
            </a:pP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-1714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Подбор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граждан под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заявки работодателей с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целью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трудоустройства</a:t>
            </a:r>
          </a:p>
          <a:p>
            <a:pPr indent="-171450">
              <a:buFont typeface="Wingdings" pitchFamily="2" charset="2"/>
              <a:buChar char="Ø"/>
            </a:pPr>
            <a:endParaRPr lang="ru-RU" sz="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indent="-171450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Содействие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обученным гражданам в трудоустройстве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или организации собственного дела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самозанятости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3" y="1635848"/>
            <a:ext cx="265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Роль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муниципальных образований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7159" y="5729741"/>
            <a:ext cx="193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Средняя стоимость обучения </a:t>
            </a:r>
          </a:p>
          <a:p>
            <a:pPr algn="ctr"/>
            <a:r>
              <a:rPr lang="ru-RU" sz="1200" dirty="0" smtClean="0"/>
              <a:t>59,6 тыс. рублей</a:t>
            </a:r>
            <a:endParaRPr lang="ru-RU" sz="1200" dirty="0"/>
          </a:p>
        </p:txBody>
      </p:sp>
      <p:pic>
        <p:nvPicPr>
          <p:cNvPr id="11" name="Picture 6" descr="Иконка «Деньги в руке» — скачай бесплатно PNG и векторе">
            <a:extLst>
              <a:ext uri="{FF2B5EF4-FFF2-40B4-BE49-F238E27FC236}">
                <a16:creationId xmlns:a16="http://schemas.microsoft.com/office/drawing/2014/main" xmlns="" id="{0C7E5713-7224-4262-A6B6-7AF758094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02068"/>
            <a:ext cx="466667" cy="466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2267744" y="338328"/>
            <a:ext cx="6419056" cy="668822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проект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занятости»</a:t>
            </a:r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5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98158129"/>
              </p:ext>
            </p:extLst>
          </p:nvPr>
        </p:nvGraphicFramePr>
        <p:xfrm>
          <a:off x="539734" y="1043654"/>
          <a:ext cx="3905250" cy="406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4355976" y="404664"/>
            <a:ext cx="4392488" cy="695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Региональный проект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«Старшее поколение»</a:t>
            </a:r>
          </a:p>
        </p:txBody>
      </p:sp>
      <p:sp>
        <p:nvSpPr>
          <p:cNvPr id="12" name="Текст 1"/>
          <p:cNvSpPr>
            <a:spLocks noGrp="1"/>
          </p:cNvSpPr>
          <p:nvPr>
            <p:ph type="title"/>
          </p:nvPr>
        </p:nvSpPr>
        <p:spPr>
          <a:xfrm>
            <a:off x="5076056" y="1099725"/>
            <a:ext cx="4067944" cy="4541987"/>
          </a:xfrm>
        </p:spPr>
        <p:txBody>
          <a:bodyPr anchor="ctr">
            <a:normAutofit fontScale="90000"/>
          </a:bodyPr>
          <a:lstStyle/>
          <a:p>
            <a:endParaRPr lang="ru-RU" sz="1200" b="1" dirty="0">
              <a:latin typeface="+mn-lt"/>
              <a:cs typeface="Arial" pitchFamily="34" charset="0"/>
            </a:endParaRPr>
          </a:p>
          <a:p>
            <a:r>
              <a:rPr lang="ru-RU" sz="1400" b="1" dirty="0">
                <a:latin typeface="+mn-lt"/>
                <a:cs typeface="Arial" pitchFamily="34" charset="0"/>
              </a:rPr>
              <a:t>ЦЕЛЕВЫЕ ПОКАЗАТЕЛИ до 2024 года:</a:t>
            </a:r>
          </a:p>
          <a:p>
            <a:r>
              <a:rPr lang="ru-RU" sz="1400" dirty="0" smtClean="0">
                <a:latin typeface="+mn-lt"/>
                <a:cs typeface="Arial" pitchFamily="34" charset="0"/>
              </a:rPr>
              <a:t>1.  Доля граждан, старше трудоспособного возраста и инвалидов, получающих услуги в рамках системы долговременного ухода от общего числа граждан старшего трудоспособного возраста и инвалидов, нуждающихся в долговременном уходе (40 процентов);</a:t>
            </a:r>
            <a:br>
              <a:rPr lang="ru-RU" sz="1400" dirty="0" smtClean="0">
                <a:latin typeface="+mn-lt"/>
                <a:cs typeface="Arial" pitchFamily="34" charset="0"/>
              </a:rPr>
            </a:br>
            <a:r>
              <a:rPr lang="ru-RU" sz="1400" dirty="0" smtClean="0">
                <a:latin typeface="+mn-lt"/>
                <a:cs typeface="Arial" pitchFamily="34" charset="0"/>
              </a:rPr>
              <a:t>2.  Доля граждан старше трудоспособного возраста и инвалидов, получивших социальные услуги в организациях социального обслуживания, от общего числа граждан старше трудоспособного возраста и инвалидов (3,4 процента);</a:t>
            </a:r>
            <a:br>
              <a:rPr lang="ru-RU" sz="1400" dirty="0" smtClean="0">
                <a:latin typeface="+mn-lt"/>
                <a:cs typeface="Arial" pitchFamily="34" charset="0"/>
              </a:rPr>
            </a:br>
            <a:r>
              <a:rPr lang="ru-RU" sz="1400" dirty="0" smtClean="0">
                <a:latin typeface="+mn-lt"/>
                <a:cs typeface="Arial" pitchFamily="34" charset="0"/>
              </a:rPr>
              <a:t>3. Уровень госпитализации на геронтологические койки лиц старше 60 лет на 10 тыс. населения соответствующего возраста (51,4 </a:t>
            </a:r>
            <a:r>
              <a:rPr lang="ru-RU" sz="1400" dirty="0" err="1" smtClean="0">
                <a:latin typeface="+mn-lt"/>
                <a:cs typeface="Arial" pitchFamily="34" charset="0"/>
              </a:rPr>
              <a:t>усл</a:t>
            </a:r>
            <a:r>
              <a:rPr lang="ru-RU" sz="1400" dirty="0" smtClean="0">
                <a:latin typeface="+mn-lt"/>
                <a:cs typeface="Arial" pitchFamily="34" charset="0"/>
              </a:rPr>
              <a:t>. ед.);</a:t>
            </a:r>
            <a:br>
              <a:rPr lang="ru-RU" sz="1400" dirty="0" smtClean="0">
                <a:latin typeface="+mn-lt"/>
                <a:cs typeface="Arial" pitchFamily="34" charset="0"/>
              </a:rPr>
            </a:br>
            <a:r>
              <a:rPr lang="ru-RU" sz="1400" dirty="0">
                <a:latin typeface="+mn-lt"/>
                <a:cs typeface="Arial" pitchFamily="34" charset="0"/>
              </a:rPr>
              <a:t>4. Охват граждан старше трудоспособного возраста профилактическими осмотрами, включая диспансеризацию (70%);</a:t>
            </a:r>
            <a:r>
              <a:rPr lang="ru-RU" sz="1400" dirty="0" smtClean="0">
                <a:latin typeface="+mn-lt"/>
                <a:cs typeface="Arial" pitchFamily="34" charset="0"/>
              </a:rPr>
              <a:t/>
            </a:r>
            <a:br>
              <a:rPr lang="ru-RU" sz="1400" dirty="0" smtClean="0">
                <a:latin typeface="+mn-lt"/>
                <a:cs typeface="Arial" pitchFamily="34" charset="0"/>
              </a:rPr>
            </a:br>
            <a:r>
              <a:rPr lang="ru-RU" sz="1400" dirty="0" smtClean="0">
                <a:latin typeface="+mn-lt"/>
                <a:cs typeface="Arial" pitchFamily="34" charset="0"/>
              </a:rPr>
              <a:t>5. Доля </a:t>
            </a:r>
            <a:r>
              <a:rPr lang="ru-RU" sz="1400" dirty="0">
                <a:latin typeface="+mn-lt"/>
                <a:cs typeface="Arial" pitchFamily="34" charset="0"/>
              </a:rPr>
              <a:t>лиц старше трудоспособного возраста, у которых выявлены заболевания и патологические состояния, находящиеся под диспансерным наблюдением (90</a:t>
            </a:r>
            <a:r>
              <a:rPr lang="ru-RU" sz="1400" dirty="0" smtClean="0">
                <a:latin typeface="+mn-lt"/>
                <a:cs typeface="Arial" pitchFamily="34" charset="0"/>
              </a:rPr>
              <a:t>%);</a:t>
            </a:r>
            <a:endParaRPr lang="ru-RU" sz="1400" dirty="0">
              <a:latin typeface="+mn-lt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60650" y="1766457"/>
            <a:ext cx="1908000" cy="648000"/>
          </a:xfrm>
          <a:prstGeom prst="roundRect">
            <a:avLst>
              <a:gd name="adj" fmla="val 20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АО «Архангельский госпиталь для ветеранов 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войн» </a:t>
            </a: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(35 коек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709" y="2475437"/>
            <a:ext cx="1907704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АО «Северодвинская городская больница № 1» (10 коек)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87709" y="3193585"/>
            <a:ext cx="1907704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АО 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Котласская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центральная городская больница им. Святителя Луки» (3 койки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87709" y="3915885"/>
            <a:ext cx="1908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АО «</a:t>
            </a:r>
            <a:r>
              <a:rPr lang="ru-RU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Новодвинская</a:t>
            </a: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центральная городская больница (5 коек)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10796" y="4643106"/>
            <a:ext cx="1907704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АО «</a:t>
            </a:r>
            <a:r>
              <a:rPr lang="ru-RU" sz="1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Коряжемская</a:t>
            </a: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городская 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больница</a:t>
            </a: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коек)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2555776" y="2367673"/>
            <a:ext cx="404874" cy="2244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555776" y="2677734"/>
            <a:ext cx="4048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555776" y="3303328"/>
            <a:ext cx="4048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555776" y="3420885"/>
            <a:ext cx="450933" cy="495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339752" y="3420885"/>
            <a:ext cx="647957" cy="12222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486429" y="5641712"/>
            <a:ext cx="2520280" cy="88363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Профилактические осмотры, включая диспансеризацию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69382" y="5661248"/>
            <a:ext cx="2592288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Диспансерное наблюдение лиц старше трудоспособного возраста, в случае выявления у них заболеваний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115574" y="5661248"/>
            <a:ext cx="2744017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2">
                    <a:lumMod val="25000"/>
                  </a:schemeClr>
                </a:solidFill>
              </a:rPr>
              <a:t>Вакцинация граждан старше трудоспособного возраста из групп риска, проживающих в организациях социального обслуживания </a:t>
            </a:r>
            <a:r>
              <a:rPr lang="ru-RU" sz="1100" b="1" dirty="0" err="1">
                <a:solidFill>
                  <a:schemeClr val="bg2">
                    <a:lumMod val="25000"/>
                  </a:schemeClr>
                </a:solidFill>
              </a:rPr>
              <a:t>пневмокококвой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</a:rPr>
              <a:t> инфекцией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D96EA16-AC1C-46AC-9C43-0F73258D97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57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7" y="2248357"/>
            <a:ext cx="8627970" cy="45771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9208" y="1610908"/>
            <a:ext cx="8481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Доставка лиц старше 65 лет, проживающих в сельской местности, </a:t>
            </a:r>
            <a:endParaRPr lang="ru-RU" sz="1600" b="1" u="sng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 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медицинские организации, расположенные на территории Архангельской области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55576" y="2234016"/>
            <a:ext cx="3744416" cy="16542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000000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ЦЕЛИ ДОСТАВКИ: </a:t>
            </a:r>
          </a:p>
          <a:p>
            <a:pPr marL="108000" indent="-228600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Профилактические медицинские осмотры</a:t>
            </a:r>
          </a:p>
          <a:p>
            <a:pPr marL="108000" indent="-228600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Диспансеризация взрослого населения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marL="108000" indent="-228600" fontAlgn="base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AutoNum type="arabicPeriod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Дополнительные скрининги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932040" y="4571440"/>
            <a:ext cx="3888432" cy="1401658"/>
            <a:chOff x="3995936" y="1520035"/>
            <a:chExt cx="5195179" cy="218448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995936" y="1607875"/>
              <a:ext cx="5195179" cy="258296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057511" y="1520035"/>
              <a:ext cx="4929945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Вилегодский </a:t>
              </a:r>
              <a:r>
                <a:rPr lang="ru-RU" sz="1000" dirty="0">
                  <a:cs typeface="Arial" pitchFamily="34" charset="0"/>
                </a:rPr>
                <a:t>муниципальный район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995936" y="2197555"/>
              <a:ext cx="5195179" cy="327599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4057511" y="2109716"/>
              <a:ext cx="4929945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Коношский</a:t>
              </a:r>
              <a:r>
                <a:rPr lang="ru-RU" sz="1000" dirty="0">
                  <a:cs typeface="Arial" pitchFamily="34" charset="0"/>
                </a:rPr>
                <a:t> муниципальный район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995936" y="2787236"/>
              <a:ext cx="5195179" cy="327599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4057511" y="2699396"/>
              <a:ext cx="4929945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Устьянский </a:t>
              </a:r>
              <a:r>
                <a:rPr lang="ru-RU" sz="1000" dirty="0">
                  <a:cs typeface="Arial" pitchFamily="34" charset="0"/>
                </a:rPr>
                <a:t>муниципальный район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995936" y="3376917"/>
              <a:ext cx="5195179" cy="327599"/>
            </a:xfrm>
            <a:prstGeom prst="rect">
              <a:avLst/>
            </a:prstGeom>
            <a:solidFill>
              <a:srgbClr val="8CD5FE">
                <a:alpha val="90000"/>
              </a:srgbClr>
            </a:solidFill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57511" y="3289075"/>
              <a:ext cx="4929945" cy="311401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dirty="0">
                <a:cs typeface="Arial" pitchFamily="34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Холмогорский </a:t>
              </a:r>
              <a:r>
                <a:rPr lang="ru-RU" sz="1000" dirty="0">
                  <a:cs typeface="Arial" pitchFamily="34" charset="0"/>
                </a:rPr>
                <a:t>муниципальный район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932040" y="2389322"/>
            <a:ext cx="3888432" cy="1978349"/>
            <a:chOff x="3995936" y="1520035"/>
            <a:chExt cx="5418667" cy="3363841"/>
          </a:xfrm>
          <a:solidFill>
            <a:schemeClr val="bg1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3995936" y="1607875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057510" y="1520035"/>
              <a:ext cx="5092766" cy="373760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Верхнетоемский </a:t>
              </a:r>
              <a:r>
                <a:rPr lang="ru-RU" sz="1000" dirty="0">
                  <a:cs typeface="Arial" pitchFamily="34" charset="0"/>
                </a:rPr>
                <a:t>муниципальный район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995936" y="2197555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057510" y="2109714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Виноградовский </a:t>
              </a:r>
              <a:r>
                <a:rPr lang="ru-RU" sz="1000" dirty="0">
                  <a:cs typeface="Arial" pitchFamily="34" charset="0"/>
                </a:rPr>
                <a:t>муниципальный район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95936" y="2787235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057510" y="2699394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Красноборский</a:t>
              </a:r>
              <a:r>
                <a:rPr lang="ru-RU" sz="1000" dirty="0">
                  <a:cs typeface="Arial" pitchFamily="34" charset="0"/>
                </a:rPr>
                <a:t> муниципальный район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3376916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57510" y="3289075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dirty="0">
                <a:cs typeface="Times New Roman" pitchFamily="18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Мезенский</a:t>
              </a:r>
              <a:r>
                <a:rPr lang="ru-RU" sz="1000" dirty="0">
                  <a:cs typeface="Arial" pitchFamily="34" charset="0"/>
                </a:rPr>
                <a:t> муниципальный район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95936" y="3966595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057510" y="3878756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Няндомский</a:t>
              </a:r>
              <a:r>
                <a:rPr lang="ru-RU" sz="1000" dirty="0">
                  <a:cs typeface="Arial" pitchFamily="34" charset="0"/>
                </a:rPr>
                <a:t> муниципальный район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995936" y="4556276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292000" rIns="36000"/>
            <a:lstStyle/>
            <a:p>
              <a:endParaRPr lang="ru-RU" sz="1400" dirty="0">
                <a:cs typeface="Arial" pitchFamily="34" charset="0"/>
              </a:endParaRPr>
            </a:p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057510" y="4468438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Онежский</a:t>
              </a:r>
              <a:r>
                <a:rPr lang="ru-RU" sz="1000" dirty="0">
                  <a:cs typeface="Arial" pitchFamily="34" charset="0"/>
                </a:rPr>
                <a:t> муниципальный район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115616" y="4123342"/>
            <a:ext cx="3240360" cy="1849755"/>
            <a:chOff x="3995936" y="1520035"/>
            <a:chExt cx="5418667" cy="2774160"/>
          </a:xfrm>
          <a:solidFill>
            <a:schemeClr val="bg1"/>
          </a:solidFill>
        </p:grpSpPr>
        <p:sp>
          <p:nvSpPr>
            <p:cNvPr id="34" name="Прямоугольник 33"/>
            <p:cNvSpPr/>
            <p:nvPr/>
          </p:nvSpPr>
          <p:spPr>
            <a:xfrm>
              <a:off x="3995936" y="1607875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4057510" y="1520035"/>
              <a:ext cx="5092765" cy="373760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err="1">
                  <a:cs typeface="Arial" pitchFamily="34" charset="0"/>
                </a:rPr>
                <a:t>Каргопольский</a:t>
              </a:r>
              <a:r>
                <a:rPr lang="ru-RU" sz="1000" b="1" dirty="0">
                  <a:cs typeface="Arial" pitchFamily="34" charset="0"/>
                </a:rPr>
                <a:t> </a:t>
              </a:r>
              <a:r>
                <a:rPr lang="ru-RU" sz="1000" dirty="0">
                  <a:cs typeface="Arial" pitchFamily="34" charset="0"/>
                </a:rPr>
                <a:t>муниципальный район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95936" y="2197555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057510" y="2109714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Ленский </a:t>
              </a:r>
              <a:r>
                <a:rPr lang="ru-RU" sz="1000" dirty="0">
                  <a:cs typeface="Arial" pitchFamily="34" charset="0"/>
                </a:rPr>
                <a:t>муниципальный район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995936" y="2787235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4057510" y="2699394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err="1">
                  <a:cs typeface="Arial" pitchFamily="34" charset="0"/>
                </a:rPr>
                <a:t>Лешуконский</a:t>
              </a:r>
              <a:r>
                <a:rPr lang="ru-RU" sz="1000" dirty="0">
                  <a:cs typeface="Arial" pitchFamily="34" charset="0"/>
                </a:rPr>
                <a:t> муниципальный район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995936" y="3376916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4057510" y="3289075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dirty="0">
                <a:cs typeface="Times New Roman" pitchFamily="18" charset="0"/>
              </a:endParaRP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>
                  <a:cs typeface="Arial" pitchFamily="34" charset="0"/>
                </a:rPr>
                <a:t>Шенкурский</a:t>
              </a:r>
              <a:r>
                <a:rPr lang="ru-RU" sz="1000" dirty="0">
                  <a:cs typeface="Arial" pitchFamily="34" charset="0"/>
                </a:rPr>
                <a:t> муниципальный район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995936" y="3966595"/>
              <a:ext cx="5418667" cy="327600"/>
            </a:xfrm>
            <a:prstGeom prst="rect">
              <a:avLst/>
            </a:prstGeom>
            <a:grpFill/>
            <a:ln w="6350">
              <a:solidFill>
                <a:srgbClr val="8CD5FE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72000" rIns="36000"/>
            <a:lstStyle/>
            <a:p>
              <a:endParaRPr lang="ru-RU" sz="1400" dirty="0">
                <a:cs typeface="Arial" pitchFamily="34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4057510" y="3878756"/>
              <a:ext cx="5092766" cy="373719"/>
            </a:xfrm>
            <a:custGeom>
              <a:avLst/>
              <a:gdLst>
                <a:gd name="connsiteX0" fmla="*/ 0 w 4267200"/>
                <a:gd name="connsiteY0" fmla="*/ 63961 h 383760"/>
                <a:gd name="connsiteX1" fmla="*/ 18734 w 4267200"/>
                <a:gd name="connsiteY1" fmla="*/ 18734 h 383760"/>
                <a:gd name="connsiteX2" fmla="*/ 63961 w 4267200"/>
                <a:gd name="connsiteY2" fmla="*/ 0 h 383760"/>
                <a:gd name="connsiteX3" fmla="*/ 4203239 w 4267200"/>
                <a:gd name="connsiteY3" fmla="*/ 0 h 383760"/>
                <a:gd name="connsiteX4" fmla="*/ 4248466 w 4267200"/>
                <a:gd name="connsiteY4" fmla="*/ 18734 h 383760"/>
                <a:gd name="connsiteX5" fmla="*/ 4267200 w 4267200"/>
                <a:gd name="connsiteY5" fmla="*/ 63961 h 383760"/>
                <a:gd name="connsiteX6" fmla="*/ 4267200 w 4267200"/>
                <a:gd name="connsiteY6" fmla="*/ 319799 h 383760"/>
                <a:gd name="connsiteX7" fmla="*/ 4248466 w 4267200"/>
                <a:gd name="connsiteY7" fmla="*/ 365026 h 383760"/>
                <a:gd name="connsiteX8" fmla="*/ 4203239 w 4267200"/>
                <a:gd name="connsiteY8" fmla="*/ 383760 h 383760"/>
                <a:gd name="connsiteX9" fmla="*/ 63961 w 4267200"/>
                <a:gd name="connsiteY9" fmla="*/ 383760 h 383760"/>
                <a:gd name="connsiteX10" fmla="*/ 18734 w 4267200"/>
                <a:gd name="connsiteY10" fmla="*/ 365026 h 383760"/>
                <a:gd name="connsiteX11" fmla="*/ 0 w 4267200"/>
                <a:gd name="connsiteY11" fmla="*/ 319799 h 383760"/>
                <a:gd name="connsiteX12" fmla="*/ 0 w 4267200"/>
                <a:gd name="connsiteY12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200" h="383760">
                  <a:moveTo>
                    <a:pt x="0" y="63961"/>
                  </a:moveTo>
                  <a:cubicBezTo>
                    <a:pt x="0" y="46997"/>
                    <a:pt x="6739" y="30729"/>
                    <a:pt x="18734" y="18734"/>
                  </a:cubicBezTo>
                  <a:cubicBezTo>
                    <a:pt x="30729" y="6739"/>
                    <a:pt x="46998" y="0"/>
                    <a:pt x="63961" y="0"/>
                  </a:cubicBezTo>
                  <a:lnTo>
                    <a:pt x="4203239" y="0"/>
                  </a:lnTo>
                  <a:cubicBezTo>
                    <a:pt x="4220203" y="0"/>
                    <a:pt x="4236471" y="6739"/>
                    <a:pt x="4248466" y="18734"/>
                  </a:cubicBezTo>
                  <a:cubicBezTo>
                    <a:pt x="4260461" y="30729"/>
                    <a:pt x="4267200" y="46998"/>
                    <a:pt x="4267200" y="63961"/>
                  </a:cubicBezTo>
                  <a:lnTo>
                    <a:pt x="4267200" y="319799"/>
                  </a:lnTo>
                  <a:cubicBezTo>
                    <a:pt x="4267200" y="336763"/>
                    <a:pt x="4260461" y="353031"/>
                    <a:pt x="4248466" y="365026"/>
                  </a:cubicBezTo>
                  <a:cubicBezTo>
                    <a:pt x="4236471" y="377021"/>
                    <a:pt x="4220202" y="383760"/>
                    <a:pt x="4203239" y="383760"/>
                  </a:cubicBezTo>
                  <a:lnTo>
                    <a:pt x="63961" y="383760"/>
                  </a:lnTo>
                  <a:cubicBezTo>
                    <a:pt x="46997" y="383760"/>
                    <a:pt x="30729" y="377021"/>
                    <a:pt x="18734" y="365026"/>
                  </a:cubicBezTo>
                  <a:cubicBezTo>
                    <a:pt x="6739" y="353031"/>
                    <a:pt x="0" y="336762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grpFill/>
            <a:ln w="635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18734" rIns="36000" bIns="18734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err="1">
                  <a:cs typeface="Arial" pitchFamily="34" charset="0"/>
                </a:rPr>
                <a:t>Пинежский</a:t>
              </a:r>
              <a:r>
                <a:rPr lang="ru-RU" sz="1000" b="1" dirty="0">
                  <a:cs typeface="Arial" pitchFamily="34" charset="0"/>
                </a:rPr>
                <a:t> </a:t>
              </a:r>
              <a:r>
                <a:rPr lang="ru-RU" sz="1000" dirty="0">
                  <a:cs typeface="Arial" pitchFamily="34" charset="0"/>
                </a:rPr>
                <a:t>муниципальный район</a:t>
              </a: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F081754D-FA61-40FE-B2F7-0EFB0EC15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45" name="Заголовок 2"/>
          <p:cNvSpPr txBox="1">
            <a:spLocks/>
          </p:cNvSpPr>
          <p:nvPr/>
        </p:nvSpPr>
        <p:spPr>
          <a:xfrm>
            <a:off x="4355976" y="404664"/>
            <a:ext cx="4392488" cy="695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Региональный проект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«Старшее поколение»</a:t>
            </a:r>
          </a:p>
        </p:txBody>
      </p:sp>
      <p:sp>
        <p:nvSpPr>
          <p:cNvPr id="2" name="AutoShape 2" descr="http://files.informio.ru/files/main/images/archive/v%2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files.informio.ru/files/main/images/archive/v%20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0666" y="6147847"/>
            <a:ext cx="5040560" cy="58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2020 году организована доставка</a:t>
            </a:r>
          </a:p>
          <a:p>
            <a:pPr algn="ctr"/>
            <a:r>
              <a:rPr lang="ru-RU" b="1" dirty="0" smtClean="0"/>
              <a:t> 591 гражданина, старше 65 лет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6166319"/>
            <a:ext cx="1944216" cy="555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риобретено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15 автомобилей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338328"/>
            <a:ext cx="6419056" cy="1252728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проект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системы мотивации граждан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здоровому образу жизни, включая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 питание и отказ от вредных привычек»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4294967295"/>
          </p:nvPr>
        </p:nvSpPr>
        <p:spPr>
          <a:xfrm>
            <a:off x="251521" y="1988840"/>
            <a:ext cx="4176463" cy="4320480"/>
          </a:xfrm>
          <a:ln>
            <a:solidFill>
              <a:srgbClr val="0070C0"/>
            </a:solidFill>
            <a:prstDash val="sysDot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b="1" u="sng" dirty="0"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600" b="1" u="sng" dirty="0">
                <a:cs typeface="Arial" pitchFamily="34" charset="0"/>
              </a:rPr>
              <a:t>ЦЕЛЕВЫЕ ПОКАЗАТЕЛИ ДО 2024 ГОДА: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Увеличена доля граждан, ведущих здоровый образ жизни;</a:t>
            </a:r>
          </a:p>
          <a:p>
            <a:pPr marL="0" indent="0">
              <a:buNone/>
            </a:pPr>
            <a:r>
              <a:rPr lang="ru-RU" sz="1600" dirty="0" smtClean="0"/>
              <a:t>1.1.  Темпы прироста первичной        заболеваемости ожирением (2,0 процента);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Формирование системы мотивации граждан к здоровому образу жизни, включая здоровое питание и отказ от вредных привычек;</a:t>
            </a:r>
          </a:p>
          <a:p>
            <a:pPr marL="0" indent="0">
              <a:buNone/>
            </a:pPr>
            <a:r>
              <a:rPr lang="ru-RU" sz="1600" dirty="0" smtClean="0"/>
              <a:t>2.1.   Розничные продажи алкогольной продукции на душу населения (в литрах этанола) (8,5 литров чистого спирта)</a:t>
            </a:r>
          </a:p>
          <a:p>
            <a:pPr marL="0" indent="0">
              <a:buNone/>
            </a:pPr>
            <a:endParaRPr lang="ru-RU" sz="1600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sz="1600" dirty="0"/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4788024" y="2550815"/>
            <a:ext cx="4104456" cy="354248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txBody>
          <a:bodyPr/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600" b="1" u="sng" dirty="0">
                <a:solidFill>
                  <a:srgbClr val="073E87"/>
                </a:solidFill>
                <a:cs typeface="Arial" pitchFamily="34" charset="0"/>
              </a:rPr>
              <a:t>Основные мероприятия: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600" b="1" u="sng" dirty="0">
                <a:solidFill>
                  <a:srgbClr val="073E87"/>
                </a:solidFill>
                <a:cs typeface="Arial" pitchFamily="34" charset="0"/>
              </a:rPr>
              <a:t>Создание сети центров общественного здоровья</a:t>
            </a:r>
          </a:p>
          <a:p>
            <a:pPr lvl="0" algn="just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600" b="1" dirty="0">
                <a:solidFill>
                  <a:srgbClr val="073E87"/>
                </a:solidFill>
                <a:cs typeface="Arial" pitchFamily="34" charset="0"/>
              </a:rPr>
              <a:t>Проведение информационной кампании, направленной на пропаганду здорового образа жизни, сокращения потребления алкоголя и табака, ответственного отношения к репродуктивному здоровью, в том числе профилактику абортов</a:t>
            </a:r>
          </a:p>
          <a:p>
            <a:pPr lvl="0" algn="just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600" b="1" dirty="0">
                <a:solidFill>
                  <a:srgbClr val="073E87"/>
                </a:solidFill>
                <a:cs typeface="Arial" pitchFamily="34" charset="0"/>
              </a:rPr>
              <a:t>Реализация во всех муниципальных образованиях Архангельской области муниципальных программ укрепления общественного здоровья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1BE8F36-F2FA-4292-AEE4-9AD218EB2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33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338328"/>
            <a:ext cx="6419056" cy="1252728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проект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системы мотивации граждан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здоровому образу жизни, включая </a:t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 питание и отказ от вредных привычек»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1BE8F36-F2FA-4292-AEE4-9AD218EB2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6" name="Текст 1"/>
          <p:cNvSpPr txBox="1">
            <a:spLocks/>
          </p:cNvSpPr>
          <p:nvPr/>
        </p:nvSpPr>
        <p:spPr>
          <a:xfrm>
            <a:off x="669876" y="2276872"/>
            <a:ext cx="3816423" cy="252028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2020 году утверждены муниципальные программы укрепления общественного здоровья: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Городской округ Архангельской области «Город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Новодвинск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Городской округ «Северодвинск»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Городской округ «Город Котлас»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Городской округ «Город Коряжма»</a:t>
            </a:r>
          </a:p>
          <a:p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Вилегодский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муниципальный район</a:t>
            </a:r>
          </a:p>
          <a:p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Устьянский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муниципальный район</a:t>
            </a:r>
          </a:p>
          <a:p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11560" y="1656234"/>
            <a:ext cx="79208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u="sng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</a:rPr>
              <a:t>рограмма Архангельской области «Укрепление общественного здоровья»</a:t>
            </a:r>
            <a:endParaRPr lang="ru-RU" sz="1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5" descr="C:\Users\ilyushina.ov\Desktop\ЗОЖ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3240360" cy="1908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88024" y="3179997"/>
            <a:ext cx="381642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В 2021 году муниципальные программы по укреплению общественного здоровья должны быть внедрены в 12 муниципальных образованиях Архангельской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области.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К концу 2024 года – во всех муниципальных образованиях региона.</a:t>
            </a:r>
          </a:p>
        </p:txBody>
      </p:sp>
    </p:spTree>
    <p:extLst>
      <p:ext uri="{BB962C8B-B14F-4D97-AF65-F5344CB8AC3E}">
        <p14:creationId xmlns="" xmlns:p14="http://schemas.microsoft.com/office/powerpoint/2010/main" val="19989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1" t="2347" r="54460" b="12911"/>
          <a:stretch/>
        </p:blipFill>
        <p:spPr>
          <a:xfrm>
            <a:off x="5076057" y="4110128"/>
            <a:ext cx="3815282" cy="258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19" y="1412777"/>
            <a:ext cx="4464497" cy="5184576"/>
          </a:xfrm>
        </p:spPr>
        <p:txBody>
          <a:bodyPr>
            <a:normAutofit/>
          </a:bodyPr>
          <a:lstStyle/>
          <a:p>
            <a:endParaRPr lang="ru-RU" sz="2000" dirty="0">
              <a:cs typeface="Arial" pitchFamily="34" charset="0"/>
            </a:endParaRPr>
          </a:p>
          <a:p>
            <a:r>
              <a:rPr lang="ru-RU" sz="2000" b="1" u="sng" dirty="0">
                <a:cs typeface="Arial" pitchFamily="34" charset="0"/>
              </a:rPr>
              <a:t>ЦЕЛЕВЫЕ ПОКАЗАТЕЛИ ДО 2024 ГОД</a:t>
            </a:r>
            <a:r>
              <a:rPr lang="ru-RU" sz="2000" b="1" u="sng" dirty="0" smtClean="0">
                <a:cs typeface="Arial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Доля населения </a:t>
            </a:r>
            <a:r>
              <a:rPr lang="ru-RU" sz="2000" dirty="0" smtClean="0"/>
              <a:t>Российской Федерации</a:t>
            </a:r>
            <a:r>
              <a:rPr lang="ru-RU" sz="2000" dirty="0"/>
              <a:t>, </a:t>
            </a:r>
            <a:r>
              <a:rPr lang="ru-RU" sz="2000" dirty="0" smtClean="0"/>
              <a:t>систематически занимающегося физической культурой </a:t>
            </a:r>
            <a:r>
              <a:rPr lang="ru-RU" sz="2000" dirty="0"/>
              <a:t>и спортом, </a:t>
            </a:r>
            <a:r>
              <a:rPr lang="ru-RU" sz="2000" dirty="0" smtClean="0"/>
              <a:t>в общей численности населения Российской Федерации </a:t>
            </a:r>
            <a:r>
              <a:rPr lang="ru-RU" sz="2000" dirty="0"/>
              <a:t>в возрасте </a:t>
            </a:r>
            <a:r>
              <a:rPr lang="ru-RU" sz="2000" dirty="0" smtClean="0"/>
              <a:t>3-79 лет (55 процентов);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Уровень </a:t>
            </a:r>
            <a:r>
              <a:rPr lang="ru-RU" sz="2000" dirty="0" smtClean="0"/>
              <a:t>обеспеченности граждан спортивными сооружениями </a:t>
            </a:r>
            <a:r>
              <a:rPr lang="ru-RU" sz="2000" dirty="0"/>
              <a:t>исходя </a:t>
            </a:r>
            <a:r>
              <a:rPr lang="ru-RU" sz="2000" dirty="0" smtClean="0"/>
              <a:t>из единовременной пропускной способности (57 процентов)</a:t>
            </a:r>
            <a:endParaRPr lang="ru-RU" sz="2000" b="1" u="sng" dirty="0"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5936" y="715144"/>
            <a:ext cx="4357464" cy="504056"/>
          </a:xfrm>
        </p:spPr>
        <p:txBody>
          <a:bodyPr/>
          <a:lstStyle/>
          <a:p>
            <a:pPr algn="r"/>
            <a:r>
              <a:rPr lang="ru-RU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Региональный проект</a:t>
            </a:r>
            <a:br>
              <a:rPr lang="ru-RU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«Спорт – норма жизни»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284355F-58B2-4572-BB2B-92C5DDF93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9" name="Текст 1"/>
          <p:cNvSpPr txBox="1">
            <a:spLocks/>
          </p:cNvSpPr>
          <p:nvPr/>
        </p:nvSpPr>
        <p:spPr>
          <a:xfrm>
            <a:off x="4866531" y="1778149"/>
            <a:ext cx="3781425" cy="2456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u="sng" dirty="0" smtClean="0">
                <a:cs typeface="Arial" pitchFamily="34" charset="0"/>
              </a:rPr>
              <a:t>ОСНОВНЫЕ МЕРОПРИЯТИЯ: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>
                <a:cs typeface="Arial" pitchFamily="34" charset="0"/>
              </a:rPr>
              <a:t>Строительство </a:t>
            </a:r>
            <a:r>
              <a:rPr lang="ru-RU" dirty="0">
                <a:cs typeface="Arial" pitchFamily="34" charset="0"/>
              </a:rPr>
              <a:t>и введение в эксплуатацию объектов спорта</a:t>
            </a:r>
            <a:r>
              <a:rPr lang="ru-RU" dirty="0" smtClean="0">
                <a:cs typeface="Arial" pitchFamily="34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>
                <a:cs typeface="Arial" pitchFamily="34" charset="0"/>
              </a:rPr>
              <a:t>Проведение физкультурных мероприятий;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>
                <a:cs typeface="Arial" pitchFamily="34" charset="0"/>
              </a:rPr>
              <a:t>Поставка комплектов спортивного </a:t>
            </a:r>
            <a:r>
              <a:rPr lang="ru-RU" dirty="0" smtClean="0">
                <a:cs typeface="Arial" pitchFamily="34" charset="0"/>
              </a:rPr>
              <a:t>оборудования</a:t>
            </a:r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520608" y="2128368"/>
            <a:ext cx="8100000" cy="50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6511" y="1484075"/>
            <a:ext cx="8100000" cy="50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36450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383573" y="1412776"/>
            <a:ext cx="8100000" cy="540000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pPr marL="180000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Принятие дополнительных мер, направленных на создание жизненной среды, благоприятной для семей с детьми, включая установление соответствующих требований к градостроительным решениям, а также к социальной и транспортной инфраструктуре</a:t>
            </a:r>
          </a:p>
        </p:txBody>
      </p:sp>
      <p:sp>
        <p:nvSpPr>
          <p:cNvPr id="40" name="Полилиния 39"/>
          <p:cNvSpPr/>
          <p:nvPr/>
        </p:nvSpPr>
        <p:spPr>
          <a:xfrm>
            <a:off x="383573" y="2049813"/>
            <a:ext cx="8100000" cy="540000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pPr marL="180000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Разработка комплекса мероприятий по повышению репродуктивных ориентаций молодежи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0010" y="355410"/>
            <a:ext cx="3600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Основные задачи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F857F34-8DEF-4BAD-AF76-70E5B475E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11083" y="2776068"/>
            <a:ext cx="8100000" cy="50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374048" y="2697513"/>
            <a:ext cx="8100000" cy="540000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pPr marL="180000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Внедрение в общеобразовательных организациях, профессиональных образовательных организациях в Архангельской области образовательных программ, курсов по тематике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семьяведения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1083" y="3423768"/>
            <a:ext cx="8100000" cy="50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74048" y="3345213"/>
            <a:ext cx="8100000" cy="540000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pPr marL="180000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Укрепление материально-технической базы учреждений социального обслуживания населения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0608" y="4071468"/>
            <a:ext cx="8100000" cy="50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383573" y="3992913"/>
            <a:ext cx="8100000" cy="540000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pPr marL="180000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Реализация  системы мероприятий по пропаганде традиционных семейных ценностей, в том числе многодетности, а также ответственного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родительства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0608" y="4719168"/>
            <a:ext cx="8100000" cy="50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83573" y="4640613"/>
            <a:ext cx="8100000" cy="540000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pPr marL="180000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Внедрение системы долговременного ухода за пожилыми людьми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1083" y="5366868"/>
            <a:ext cx="8100000" cy="50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374048" y="5288313"/>
            <a:ext cx="8100000" cy="540000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pPr marL="180000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Реализация комплекса мер по дальнейшему снижению искусственного прерывания беременности (абортов) и развитию системы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доабортного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консультирования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20608" y="6138393"/>
            <a:ext cx="8100000" cy="502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383573" y="5945538"/>
            <a:ext cx="8100000" cy="651814"/>
          </a:xfrm>
          <a:custGeom>
            <a:avLst/>
            <a:gdLst>
              <a:gd name="connsiteX0" fmla="*/ 0 w 4267200"/>
              <a:gd name="connsiteY0" fmla="*/ 63961 h 383760"/>
              <a:gd name="connsiteX1" fmla="*/ 18734 w 4267200"/>
              <a:gd name="connsiteY1" fmla="*/ 18734 h 383760"/>
              <a:gd name="connsiteX2" fmla="*/ 63961 w 4267200"/>
              <a:gd name="connsiteY2" fmla="*/ 0 h 383760"/>
              <a:gd name="connsiteX3" fmla="*/ 4203239 w 4267200"/>
              <a:gd name="connsiteY3" fmla="*/ 0 h 383760"/>
              <a:gd name="connsiteX4" fmla="*/ 4248466 w 4267200"/>
              <a:gd name="connsiteY4" fmla="*/ 18734 h 383760"/>
              <a:gd name="connsiteX5" fmla="*/ 4267200 w 4267200"/>
              <a:gd name="connsiteY5" fmla="*/ 63961 h 383760"/>
              <a:gd name="connsiteX6" fmla="*/ 4267200 w 4267200"/>
              <a:gd name="connsiteY6" fmla="*/ 319799 h 383760"/>
              <a:gd name="connsiteX7" fmla="*/ 4248466 w 4267200"/>
              <a:gd name="connsiteY7" fmla="*/ 365026 h 383760"/>
              <a:gd name="connsiteX8" fmla="*/ 4203239 w 4267200"/>
              <a:gd name="connsiteY8" fmla="*/ 383760 h 383760"/>
              <a:gd name="connsiteX9" fmla="*/ 63961 w 4267200"/>
              <a:gd name="connsiteY9" fmla="*/ 383760 h 383760"/>
              <a:gd name="connsiteX10" fmla="*/ 18734 w 4267200"/>
              <a:gd name="connsiteY10" fmla="*/ 365026 h 383760"/>
              <a:gd name="connsiteX11" fmla="*/ 0 w 4267200"/>
              <a:gd name="connsiteY11" fmla="*/ 319799 h 383760"/>
              <a:gd name="connsiteX12" fmla="*/ 0 w 426720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4203239" y="0"/>
                </a:lnTo>
                <a:cubicBezTo>
                  <a:pt x="4220203" y="0"/>
                  <a:pt x="4236471" y="6739"/>
                  <a:pt x="4248466" y="18734"/>
                </a:cubicBezTo>
                <a:cubicBezTo>
                  <a:pt x="4260461" y="30729"/>
                  <a:pt x="4267200" y="46998"/>
                  <a:pt x="4267200" y="63961"/>
                </a:cubicBezTo>
                <a:lnTo>
                  <a:pt x="4267200" y="319799"/>
                </a:lnTo>
                <a:cubicBezTo>
                  <a:pt x="4267200" y="336763"/>
                  <a:pt x="4260461" y="353031"/>
                  <a:pt x="4248466" y="365026"/>
                </a:cubicBezTo>
                <a:cubicBezTo>
                  <a:pt x="4236471" y="377021"/>
                  <a:pt x="4220202" y="383760"/>
                  <a:pt x="420323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ln w="6350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8734" rIns="36000" bIns="18734" numCol="1" spcCol="1270" anchor="ctr" anchorCtr="0">
            <a:noAutofit/>
          </a:bodyPr>
          <a:lstStyle/>
          <a:p>
            <a:pPr marL="180000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Реализация мер, направленных на раннее выявление детей с ограниченными возможностями здоровья, содействие их оптимальному развитию, формированию физического и психологического здоровья, включение таких детей в среду сверстников и интеграцию в общество, а также на сопровождение и поддержку их семей и повышение компетентности родителей по вопросам ответственного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родительства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54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7196" y="1381766"/>
            <a:ext cx="3528392" cy="463058"/>
          </a:xfrm>
        </p:spPr>
        <p:txBody>
          <a:bodyPr/>
          <a:lstStyle/>
          <a:p>
            <a:pPr algn="ctr"/>
            <a:r>
              <a:rPr lang="ru-RU" sz="2000" b="1" dirty="0">
                <a:cs typeface="Arial" pitchFamily="34" charset="0"/>
              </a:rPr>
              <a:t>Р</a:t>
            </a:r>
            <a:r>
              <a:rPr lang="ru-RU" sz="2000" b="1" dirty="0" smtClean="0">
                <a:cs typeface="Arial" pitchFamily="34" charset="0"/>
              </a:rPr>
              <a:t>егиональные </a:t>
            </a:r>
            <a:r>
              <a:rPr lang="ru-RU" sz="2000" b="1" dirty="0">
                <a:cs typeface="Arial" pitchFamily="34" charset="0"/>
              </a:rPr>
              <a:t>проекты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0769" y="1918358"/>
            <a:ext cx="1368152" cy="2150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поддержка семей при рождении детей</a:t>
            </a: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99403112"/>
              </p:ext>
            </p:extLst>
          </p:nvPr>
        </p:nvGraphicFramePr>
        <p:xfrm>
          <a:off x="501029" y="4365104"/>
          <a:ext cx="8102568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058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Финансирование проектов: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1 338,0 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061,0 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72,1 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180,1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994,3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980,9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394,8 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389,8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583,8 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7,6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1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baseline="0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343,1 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8D9D0A4-25E0-4C3C-97A0-5A768230A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1381"/>
            <a:ext cx="1296144" cy="1070136"/>
          </a:xfrm>
          <a:prstGeom prst="rect">
            <a:avLst/>
          </a:prstGeom>
        </p:spPr>
      </p:pic>
      <p:sp>
        <p:nvSpPr>
          <p:cNvPr id="16" name="Заголовок 2">
            <a:extLst>
              <a:ext uri="{FF2B5EF4-FFF2-40B4-BE49-F238E27FC236}">
                <a16:creationId xmlns="" xmlns:a16="http://schemas.microsoft.com/office/drawing/2014/main" id="{18B10CA5-F4A4-429E-A61A-B3F0DF46F6AB}"/>
              </a:ext>
            </a:extLst>
          </p:cNvPr>
          <p:cNvSpPr txBox="1">
            <a:spLocks/>
          </p:cNvSpPr>
          <p:nvPr/>
        </p:nvSpPr>
        <p:spPr>
          <a:xfrm>
            <a:off x="4465542" y="425147"/>
            <a:ext cx="4426938" cy="852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Национальный проект</a:t>
            </a:r>
          </a:p>
          <a:p>
            <a:pPr algn="ctr"/>
            <a:r>
              <a:rPr lang="ru-RU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«Демография»</a:t>
            </a:r>
            <a:endParaRPr lang="ru-RU" sz="25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72937" y="1918358"/>
            <a:ext cx="1368152" cy="2150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 занятости женщин – создание условий дошкольного образования для детей в возрасте до трех лет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79001" y="1929435"/>
            <a:ext cx="1368152" cy="2150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7273" y="1929435"/>
            <a:ext cx="1368152" cy="2150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системы мотивации граждан к здоровому образу жизни, включая здоровое питание и отказ от вредных привычек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09441" y="1929435"/>
            <a:ext cx="1368152" cy="2150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 – норма жизни</a:t>
            </a:r>
          </a:p>
        </p:txBody>
      </p:sp>
    </p:spTree>
    <p:extLst>
      <p:ext uri="{BB962C8B-B14F-4D97-AF65-F5344CB8AC3E}">
        <p14:creationId xmlns="" xmlns:p14="http://schemas.microsoft.com/office/powerpoint/2010/main" val="34641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1123932"/>
            <a:ext cx="8093104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5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устойчивого роста численности населения Российской Федерации;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повышение ожидаемой продолжительности жизни до 78 лет;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снижение уровня бедности в два раза по сравнению с показателем 2017 года;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2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увеличение доли граждан, систематически занимающихся физической культурой и спортом, до 70 процентов.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29981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316566"/>
            <a:ext cx="633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РЕГИОНАЛЬНЫЕ ПРОЕКТЫ,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ВХОДЯЩИЕ В НАЦИОНАЛЬНЫЙ ПРОЕКТ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956779209"/>
              </p:ext>
            </p:extLst>
          </p:nvPr>
        </p:nvGraphicFramePr>
        <p:xfrm>
          <a:off x="1691680" y="2949117"/>
          <a:ext cx="4968552" cy="314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3528" y="5807975"/>
            <a:ext cx="5040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ИСТОЧНИКИ: </a:t>
            </a:r>
          </a:p>
          <a:p>
            <a:r>
              <a:rPr lang="ru-RU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2 610,9 </a:t>
            </a:r>
            <a:r>
              <a:rPr lang="ru-RU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млн. руб. – федеральный бюджет </a:t>
            </a:r>
          </a:p>
          <a:p>
            <a:r>
              <a:rPr lang="ru-RU" sz="10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713,4  </a:t>
            </a:r>
            <a:r>
              <a:rPr lang="ru-RU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млн. руб. – областной бюджет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4048" y="5676083"/>
            <a:ext cx="4004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ИСПОЛНИТЕЛИ:</a:t>
            </a:r>
          </a:p>
          <a:p>
            <a:pPr algn="r"/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труда, занятости и социального развития</a:t>
            </a:r>
          </a:p>
          <a:p>
            <a:pPr algn="r"/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endParaRPr lang="ru-RU" sz="1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здравоохранения</a:t>
            </a:r>
          </a:p>
          <a:p>
            <a:pPr algn="r"/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инистерство по делам молодежи и спорту</a:t>
            </a:r>
            <a:endParaRPr lang="ru-RU" sz="1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3B899C7-7C3E-4BC2-A389-359C6021E9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1381"/>
            <a:ext cx="1166489" cy="963089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843808" y="383885"/>
            <a:ext cx="6048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ЦЕЛЕВЫЕ ПОКАЗАТЕЛИ,</a:t>
            </a:r>
          </a:p>
          <a:p>
            <a:pPr algn="r"/>
            <a:r>
              <a:rPr lang="ru-RU" altLang="ru-RU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ХАРАКТЕРИЗУЮЩИЕ ДОСТИЖЕНИЕ </a:t>
            </a:r>
          </a:p>
          <a:p>
            <a:pPr algn="r"/>
            <a:r>
              <a:rPr lang="ru-RU" altLang="ru-RU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НАЦИОНАЛЬНЫХ ЦЕЛЕЙ К 2030 ГОДУ:</a:t>
            </a:r>
          </a:p>
        </p:txBody>
      </p:sp>
    </p:spTree>
    <p:extLst>
      <p:ext uri="{BB962C8B-B14F-4D97-AF65-F5344CB8AC3E}">
        <p14:creationId xmlns="" xmlns:p14="http://schemas.microsoft.com/office/powerpoint/2010/main" val="6221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50100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5463187"/>
              </p:ext>
            </p:extLst>
          </p:nvPr>
        </p:nvGraphicFramePr>
        <p:xfrm>
          <a:off x="252621" y="1772816"/>
          <a:ext cx="8593252" cy="4608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8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8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2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39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0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населения (на конец года)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1 111,0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1 100,3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1 092,4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населения (среднегодовая)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1 116,4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1 105,7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1 096,4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Убыль населения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Естественный прирост/убыль (-)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- 2,9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- 4,0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родившиеся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умершие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Миграционный прирост/убыль (-)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- 7,8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- 6,7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прибыло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39,1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выбыло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46,9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48,2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5B40DF8-E70E-4BB4-BEEA-07769AFC9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1381"/>
            <a:ext cx="1296144" cy="107013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36179" y="383885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Демографические</a:t>
            </a:r>
          </a:p>
          <a:p>
            <a:pPr algn="r"/>
            <a:r>
              <a:rPr lang="ru-RU" alt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показатели</a:t>
            </a:r>
          </a:p>
          <a:p>
            <a:pPr algn="r"/>
            <a:r>
              <a:rPr lang="ru-RU" altLang="ru-RU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(тыс. человек</a:t>
            </a:r>
            <a:r>
              <a:rPr lang="ru-RU" alt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ru-RU" altLang="ru-RU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7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0506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70376" y="422417"/>
            <a:ext cx="4608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Динамика рождаемости</a:t>
            </a:r>
          </a:p>
          <a:p>
            <a:pPr algn="r"/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за 2017 - 2019 годы</a:t>
            </a:r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8846173"/>
              </p:ext>
            </p:extLst>
          </p:nvPr>
        </p:nvGraphicFramePr>
        <p:xfrm>
          <a:off x="107504" y="1916832"/>
          <a:ext cx="4608514" cy="451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3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37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73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958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Родившиеся </a:t>
                      </a:r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(чел.)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Динамика рождаемости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2017-2019,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процентах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marL="1080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Архангельская область (без НАО)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722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9 662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17,57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1552">
                <a:tc>
                  <a:txBody>
                    <a:bodyPr/>
                    <a:lstStyle/>
                    <a:p>
                      <a:pPr marL="72000" indent="-85725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Вилегодский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-39,82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15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Верхнетоемский</a:t>
                      </a: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-34,81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8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Ленский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-32,84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8149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Коряжма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-31,17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34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Плесецкий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-26,10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4543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Котласский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-25,17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34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Устьянский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-24,92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34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Красноборский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-23,53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98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Мезенский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-22,22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8149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Новая Земля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-20,00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34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Архангельск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2 881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-19,82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34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Вельский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-17,37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34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Онежский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-16,20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9137894"/>
              </p:ext>
            </p:extLst>
          </p:nvPr>
        </p:nvGraphicFramePr>
        <p:xfrm>
          <a:off x="4807596" y="1914239"/>
          <a:ext cx="4096227" cy="446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29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43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74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589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Родившиеся </a:t>
                      </a:r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(чел.)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Динамика рождаемости</a:t>
                      </a:r>
                      <a:b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2017-2019,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процентах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Новодвинск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-15,24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Пинежский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-15,03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Северодвинск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1 714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-14,43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Приморский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-13,64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Каргопольский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-13,57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Виноградовский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-12,77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Лешуконский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-12,20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Котлас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-11,45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Холмогорский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-11,01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Коношский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-9,84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Няндомский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-8,21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Шенкурский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48CC575-3147-49FB-8325-85221102B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1381"/>
            <a:ext cx="1296144" cy="1070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59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9597726"/>
              </p:ext>
            </p:extLst>
          </p:nvPr>
        </p:nvGraphicFramePr>
        <p:xfrm>
          <a:off x="683568" y="1883330"/>
          <a:ext cx="7416823" cy="1889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04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04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04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2647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Численность</a:t>
                      </a:r>
                      <a:r>
                        <a:rPr lang="ru-RU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населения Архангельской области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621"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2017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621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Мужчины и женщины из 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них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(тыс. чел.):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1 111,0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100,3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092,4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62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Трудоспособном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619,2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605,3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393,5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62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Старше трудоспособного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293,5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297,3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300,7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665073" y="4314379"/>
            <a:ext cx="36004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четвертый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житель области в возрасте старше трудоспособного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6090" y="5680472"/>
            <a:ext cx="3609383" cy="68407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численности населения в возрасте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старше 65 лет – 68% женщин, 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 лет – 76% женщин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="" xmlns:p14="http://schemas.microsoft.com/office/powerpoint/2010/main" val="334299814"/>
              </p:ext>
            </p:extLst>
          </p:nvPr>
        </p:nvGraphicFramePr>
        <p:xfrm>
          <a:off x="4591165" y="4216893"/>
          <a:ext cx="364477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4E2C9A9-8077-4D67-9506-3D7B7D5FDB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1381"/>
            <a:ext cx="1296144" cy="107013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65073" y="4996242"/>
            <a:ext cx="36004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Почти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шестой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житель региона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возрасте старше 65 лет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636179" y="383885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Демографические</a:t>
            </a:r>
          </a:p>
          <a:p>
            <a:pPr algn="r"/>
            <a:r>
              <a:rPr lang="ru-RU" alt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показатели</a:t>
            </a:r>
          </a:p>
        </p:txBody>
      </p:sp>
    </p:spTree>
    <p:extLst>
      <p:ext uri="{BB962C8B-B14F-4D97-AF65-F5344CB8AC3E}">
        <p14:creationId xmlns="" xmlns:p14="http://schemas.microsoft.com/office/powerpoint/2010/main" val="42195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7" y="3645024"/>
            <a:ext cx="417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625" y="3896822"/>
            <a:ext cx="422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 u="sng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РАСПРЕДЕЛЕНИЕ ЖЕНСКОГО НАСЕЛЕНИЯ </a:t>
            </a:r>
            <a:br>
              <a:rPr lang="ru-RU" dirty="0"/>
            </a:br>
            <a:r>
              <a:rPr lang="ru-RU" dirty="0"/>
              <a:t>ПО ВОЗРАСТАМ (тыс. человек)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5114483"/>
              </p:ext>
            </p:extLst>
          </p:nvPr>
        </p:nvGraphicFramePr>
        <p:xfrm>
          <a:off x="4835381" y="4106689"/>
          <a:ext cx="4073065" cy="262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7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2007 год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2012 год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2018 год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9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год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Всего родившихся живыми по возрасту матери, человек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14 500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14 740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10 630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9 652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 – 19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1 391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711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383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 – 24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5 079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3 893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1 522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1607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 – 29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4 387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4 966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3 283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2578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 – 34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2 654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3 451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3 382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2975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6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 – 39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829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1 491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1 746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1709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 – 44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 – 49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 указан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8078699"/>
              </p:ext>
            </p:extLst>
          </p:nvPr>
        </p:nvGraphicFramePr>
        <p:xfrm>
          <a:off x="4795813" y="1614974"/>
          <a:ext cx="4083785" cy="186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5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31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1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99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1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2007 год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2012 год 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2018 год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родившихся, человек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14 500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14 740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10 630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9 652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Первыми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8 033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7 138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3 788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3 149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9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Вторыми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4 918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5 610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4 431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3 778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Третьими </a:t>
                      </a:r>
                      <a:b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последующими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1 549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1 992</a:t>
                      </a:r>
                      <a:r>
                        <a:rPr lang="ru-RU" sz="900" b="1" baseline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900" b="1" baseline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411</a:t>
                      </a:r>
                      <a:endParaRPr lang="ru-RU" sz="9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2 725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81675" y="1340007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 u="sng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ЧИСЛЕННОСТЬ РОДИВШИХСЯ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7815154"/>
              </p:ext>
            </p:extLst>
          </p:nvPr>
        </p:nvGraphicFramePr>
        <p:xfrm>
          <a:off x="292600" y="4389597"/>
          <a:ext cx="4255750" cy="2341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8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82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82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82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49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Возраст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2007 год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2012 год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2018 год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 – 19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46,4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25,4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26,6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 – 24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52,4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40,6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 – 29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48,7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47,4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29,4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 – 34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45,7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45,9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41,3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39,5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 – 39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38,9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43,8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42,8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 – 44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44,2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 – 49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55,3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0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Всего в возрасте  </a:t>
                      </a:r>
                      <a:b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15 до 49 лет 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331,6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285,2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242,4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240,2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20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Всего в возрасте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50 лет и старше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236,5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249,6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248,9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248,4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Всего женщин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649,3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618,1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585,3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580,8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07232" y="3645024"/>
            <a:ext cx="4101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 u="sng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ЧИСЛЕННОСТЬ РОДИВШИХСЯ </a:t>
            </a:r>
            <a:br>
              <a:rPr lang="ru-RU" dirty="0"/>
            </a:br>
            <a:r>
              <a:rPr lang="ru-RU" dirty="0"/>
              <a:t>ПО ВОЗРАСТУ МАТЕРИ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4853813"/>
              </p:ext>
            </p:extLst>
          </p:nvPr>
        </p:nvGraphicFramePr>
        <p:xfrm>
          <a:off x="187337" y="1445715"/>
          <a:ext cx="4448842" cy="2381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61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513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59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08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70126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Годы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Численность населения, тыс. человек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том числе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Доля в общей численности населения</a:t>
                      </a:r>
                      <a:r>
                        <a:rPr lang="ru-RU" sz="9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в %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Женщин на 1 000 мужчин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158"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мужчины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женщины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мужчин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женщин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1 215,3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566,0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649,3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46,6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53,4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1 144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1 159,5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541,4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618,1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46,7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53,3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1 140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1 100,3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509,7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590,6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46,3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53,7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1 148</a:t>
                      </a: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1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1092,4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511,6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580,8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46,8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53,2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1 137</a:t>
                      </a:r>
                    </a:p>
                  </a:txBody>
                  <a:tcPr marL="68580" marR="6858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80058" y="1168716"/>
            <a:ext cx="4196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ЧИСЛЕННОСТЬ</a:t>
            </a:r>
            <a:r>
              <a:rPr lang="ru-RU" sz="1200" b="1" dirty="0"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ru-RU" sz="1200" b="1" u="sng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636179" y="383885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Демографические</a:t>
            </a:r>
          </a:p>
          <a:p>
            <a:pPr algn="r"/>
            <a:r>
              <a:rPr lang="ru-RU" alt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показатели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D69887F-E8A7-4332-976F-10712A41F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18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52390" y="4122930"/>
            <a:ext cx="2325878" cy="2239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18962" y="4419055"/>
            <a:ext cx="5284350" cy="2178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710221" y="1517441"/>
            <a:ext cx="2210025" cy="2703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4088" y="1467538"/>
            <a:ext cx="2210025" cy="2040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8243" y="1389452"/>
            <a:ext cx="2210025" cy="211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76809" y="1571755"/>
            <a:ext cx="8916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483 881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98464" y="2132856"/>
            <a:ext cx="8483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13 774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98465" y="2759722"/>
            <a:ext cx="8483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36 400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63295" y="1547424"/>
            <a:ext cx="1392241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483 881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</a:t>
            </a:r>
          </a:p>
          <a:p>
            <a:pPr lvl="0" algn="ctr">
              <a:spcAft>
                <a:spcPts val="600"/>
              </a:spcAft>
              <a:defRPr/>
            </a:pP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или</a:t>
            </a:r>
            <a:r>
              <a:rPr lang="ru-RU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639 431 </a:t>
            </a:r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88738" y="2893292"/>
            <a:ext cx="1141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sz="1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6%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57517" y="1509959"/>
            <a:ext cx="13687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109 200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</a:t>
            </a:r>
          </a:p>
          <a:p>
            <a:pPr lvl="0" algn="ctr">
              <a:spcAft>
                <a:spcPts val="600"/>
              </a:spcAft>
              <a:defRPr/>
            </a:pP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или</a:t>
            </a: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639 431 </a:t>
            </a: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045901" y="2425667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spcAft>
                <a:spcPts val="600"/>
              </a:spcAft>
              <a:defRPr/>
            </a:pP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13 744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895143" y="3068960"/>
            <a:ext cx="1141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sz="1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6%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15234" y="3645024"/>
            <a:ext cx="1211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до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450 000</a:t>
            </a:r>
            <a:br>
              <a:rPr lang="ru-RU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4312" y="1059911"/>
            <a:ext cx="1652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1-ый ребенок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39548" y="115014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2-ой ребенок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01029" y="119394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3-ий ребенок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5559505"/>
              </p:ext>
            </p:extLst>
          </p:nvPr>
        </p:nvGraphicFramePr>
        <p:xfrm>
          <a:off x="3251364" y="4293096"/>
          <a:ext cx="5597735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7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 marL="171450" marR="0" lvl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546893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Компенсация на оплату коммунальных услуг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30%</a:t>
                      </a:r>
                    </a:p>
                    <a:p>
                      <a:pPr marL="171450" marR="0" lvl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546893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Компенсация за оплату вывоза ТКО:</a:t>
                      </a:r>
                    </a:p>
                    <a:p>
                      <a:pPr marL="171450" marR="0" lvl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 Black" pitchFamily="34" charset="0"/>
                        <a:buChar char="→"/>
                        <a:tabLst>
                          <a:tab pos="546893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50%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1-го и 2-го ребенка и каждого родителя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marR="0" lvl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 Black" pitchFamily="34" charset="0"/>
                        <a:buChar char="→"/>
                        <a:tabLst>
                          <a:tab pos="546893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100%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3-го и последующего ребенка</a:t>
                      </a:r>
                    </a:p>
                    <a:p>
                      <a:pPr marL="171450" marR="0" lvl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546893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Ежемесячные денежные выплаты для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обучающихся*</a:t>
                      </a:r>
                    </a:p>
                    <a:p>
                      <a:pPr marL="171450" marR="0" lvl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→"/>
                        <a:tabLst>
                          <a:tab pos="546893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питание –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475,0 рублей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73E8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→"/>
                        <a:tabLst>
                          <a:tab pos="546893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проезд –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251,60 рубля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(город) и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315,20 рубля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(село)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marR="0" lvl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→"/>
                        <a:tabLst>
                          <a:tab pos="546893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Ежегодная выплата на приобретение одежды для учащегося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2 082,40 рублей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73E8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r" defTabSz="896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546893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73E8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Единовременная выплата взамен предоставления земельного участка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210 000 рублей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260795" y="4196889"/>
            <a:ext cx="2438997" cy="800219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Единовременное пособие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рождении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-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u="sng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22 663,58 рубля</a:t>
            </a:r>
          </a:p>
          <a:p>
            <a:pPr algn="ctr">
              <a:spcAft>
                <a:spcPts val="600"/>
              </a:spcAft>
            </a:pPr>
            <a:endParaRPr lang="ru-RU" sz="1050" u="sng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91639" y="3753114"/>
            <a:ext cx="1767483" cy="193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322150" y="3997885"/>
            <a:ext cx="1695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многодетным семьям 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(три ребенка в семье не достигли 18 лет)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7010" y="3574841"/>
            <a:ext cx="293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u="sng" dirty="0"/>
              <a:t>Вне зависимости от порядка рождения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A58DF700-5CB0-4703-8F6B-36738501B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3251237" y="293640"/>
            <a:ext cx="573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Региональный проект «Финансовая поддержка семей при рождении детей»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5135618" y="3696126"/>
            <a:ext cx="696121" cy="3797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5297542" y="3790662"/>
            <a:ext cx="303320" cy="45745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60795" y="4879497"/>
            <a:ext cx="2438997" cy="800219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выплата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детей в возрасте от 3 до 7 лет включительно - </a:t>
            </a:r>
            <a:r>
              <a:rPr lang="ru-RU" sz="1050" u="sng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6 872 рубля </a:t>
            </a:r>
          </a:p>
          <a:p>
            <a:pPr algn="ctr">
              <a:spcAft>
                <a:spcPts val="600"/>
              </a:spcAft>
              <a:defRPr/>
            </a:pPr>
            <a:endParaRPr lang="ru-RU" sz="1050" u="sng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49410" y="5608705"/>
            <a:ext cx="2450382" cy="55659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государственные пособия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9512" y="1484784"/>
            <a:ext cx="1718952" cy="51785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Материнский (семейный) капитал (с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2021 г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79512" y="2071286"/>
            <a:ext cx="1718952" cy="51785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выплата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рождением первого ребенка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26080" y="2655733"/>
            <a:ext cx="1772384" cy="65635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 женщинам в возрасте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20 до 25 лет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(18-25 лет с июля 2020 г.)*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183691" y="1677181"/>
            <a:ext cx="1249849" cy="59400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Материнский (семейный) капитал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144257" y="2759722"/>
            <a:ext cx="1249849" cy="59400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 fontAlgn="ctr"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Льготные ипотечные (жилищные) кредиты (займы)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940153" y="1689844"/>
            <a:ext cx="1875081" cy="51074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Материнский (семейный) капитал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940153" y="2392599"/>
            <a:ext cx="1875082" cy="51074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выплата </a:t>
            </a:r>
            <a:b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рождении третьего</a:t>
            </a:r>
            <a:b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последующих детей *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940152" y="2996952"/>
            <a:ext cx="1875081" cy="51074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 fontAlgn="ctr"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Льготные ипотечные (жилищные) кредиты (займы)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940152" y="3598417"/>
            <a:ext cx="1875081" cy="51074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effectLst>
            <a:innerShdw blurRad="50800" dist="50800" dir="13500000">
              <a:schemeClr val="bg1">
                <a:alpha val="50000"/>
              </a:schemeClr>
            </a:innerShdw>
          </a:effectLst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Погашение ипотечного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кредита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4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1237" y="293640"/>
            <a:ext cx="573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Региональный проект «Финансовая поддержка семей при рождении детей»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7409" y="1411353"/>
            <a:ext cx="3312368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Процедура ЭКО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9155" y="2201098"/>
            <a:ext cx="3312368" cy="55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«Центр ЭКО»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3832" y="2846697"/>
            <a:ext cx="3312368" cy="582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«Центр ЭКО на Воскресенской»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0577" y="3522886"/>
            <a:ext cx="3330945" cy="583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АО «Архангельская областная больница»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034153" y="2149542"/>
            <a:ext cx="2088232" cy="1858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Длительность ожидания  -  не более 14 дней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1257368065"/>
              </p:ext>
            </p:extLst>
          </p:nvPr>
        </p:nvGraphicFramePr>
        <p:xfrm>
          <a:off x="6253739" y="1662813"/>
          <a:ext cx="2592288" cy="270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26607" y="4894792"/>
            <a:ext cx="2430017" cy="1174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Служба </a:t>
            </a:r>
            <a:r>
              <a:rPr lang="ru-RU" sz="2000" b="1" dirty="0" err="1">
                <a:solidFill>
                  <a:schemeClr val="tx1"/>
                </a:solidFill>
              </a:rPr>
              <a:t>доабортного</a:t>
            </a:r>
            <a:r>
              <a:rPr lang="ru-RU" sz="2000" b="1" dirty="0">
                <a:solidFill>
                  <a:schemeClr val="tx1"/>
                </a:solidFill>
              </a:rPr>
              <a:t> консультирования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(с мая 2012 г.)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924514" y="4531292"/>
            <a:ext cx="2160240" cy="1922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2 центра</a:t>
            </a:r>
            <a:r>
              <a:rPr lang="ru-RU" sz="1100" dirty="0"/>
              <a:t> </a:t>
            </a:r>
            <a:r>
              <a:rPr lang="ru-RU" sz="1100" dirty="0">
                <a:solidFill>
                  <a:schemeClr val="tx1"/>
                </a:solidFill>
              </a:rPr>
              <a:t>медико-социальной поддержки беременных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28 кабинетов </a:t>
            </a:r>
            <a:r>
              <a:rPr lang="ru-RU" sz="1100" dirty="0" err="1">
                <a:solidFill>
                  <a:schemeClr val="tx1"/>
                </a:solidFill>
              </a:rPr>
              <a:t>доабортного</a:t>
            </a:r>
            <a:r>
              <a:rPr lang="ru-RU" sz="1100" dirty="0">
                <a:solidFill>
                  <a:schemeClr val="tx1"/>
                </a:solidFill>
              </a:rPr>
              <a:t> консультирования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2721109"/>
              </p:ext>
            </p:extLst>
          </p:nvPr>
        </p:nvGraphicFramePr>
        <p:xfrm>
          <a:off x="5127087" y="4581129"/>
          <a:ext cx="3964200" cy="1605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Обратились за процедурой </a:t>
                      </a:r>
                      <a:r>
                        <a:rPr lang="ru-RU" sz="10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прерывания, </a:t>
                      </a: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женщин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Охвачено</a:t>
                      </a:r>
                      <a:r>
                        <a:rPr lang="ru-RU" sz="105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ru-RU" sz="105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доабортным</a:t>
                      </a:r>
                      <a:r>
                        <a:rPr lang="ru-RU" sz="105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05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консультированием</a:t>
                      </a:r>
                      <a:r>
                        <a:rPr lang="ru-RU" sz="105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человек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Встали</a:t>
                      </a:r>
                      <a:r>
                        <a:rPr lang="ru-RU" sz="105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</a:t>
                      </a: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 учет по беременности, женщин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8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2019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8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</a:t>
                      </a:r>
                      <a:r>
                        <a:rPr lang="ru-RU" sz="1400" dirty="0"/>
                        <a:t>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2729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5090FED-00B7-436D-9352-423513EDC7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980"/>
            <a:ext cx="1080120" cy="891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28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15293</TotalTime>
  <Words>2455</Words>
  <Application>Microsoft Office PowerPoint</Application>
  <PresentationFormat>Экран (4:3)</PresentationFormat>
  <Paragraphs>812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Слайд 1</vt:lpstr>
      <vt:lpstr>Региональные проекты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Региональный проект  «Содействие занятости»</vt:lpstr>
      <vt:lpstr>Региональный проект  «Содействие занятости»</vt:lpstr>
      <vt:lpstr> ЦЕЛЕВЫЕ ПОКАЗАТЕЛИ до 2024 года: 1.  Доля граждан, старше трудоспособного возраста и инвалидов, получающих услуги в рамках системы долговременного ухода от общего числа граждан старшего трудоспособного возраста и инвалидов, нуждающихся в долговременном уходе (40 процентов); 2.  Доля граждан старше трудоспособного возраста и инвалидов, получивших социальные услуги в организациях социального обслуживания, от общего числа граждан старше трудоспособного возраста и инвалидов (3,4 процента); 3. Уровень госпитализации на геронтологические койки лиц старше 60 лет на 10 тыс. населения соответствующего возраста (51,4 усл. ед.); 4. Охват граждан старше трудоспособного возраста профилактическими осмотрами, включая диспансеризацию (70%); 5. Доля лиц старше трудоспособного возраста, у которых выявлены заболевания и патологические состояния, находящиеся под диспансерным наблюдением (90%);</vt:lpstr>
      <vt:lpstr> ЦЕЛИ ДОСТАВКИ:  Профилактические медицинские осмотры Диспансеризация взрослого населения Дополнительные скрининги</vt:lpstr>
      <vt:lpstr>Региональный проект  «Формирование системы мотивации граждан  к здоровому образу жизни, включая  здоровое питание и отказ от вредных привычек»</vt:lpstr>
      <vt:lpstr>Региональный проект  «Формирование системы мотивации граждан  к здоровому образу жизни, включая  здоровое питание и отказ от вредных привычек»</vt:lpstr>
      <vt:lpstr>Региональный проект «Спорт – норма жизни»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toporischeva</cp:lastModifiedBy>
  <cp:revision>667</cp:revision>
  <cp:lastPrinted>2021-03-23T11:47:25Z</cp:lastPrinted>
  <dcterms:created xsi:type="dcterms:W3CDTF">2015-02-23T16:41:26Z</dcterms:created>
  <dcterms:modified xsi:type="dcterms:W3CDTF">2021-03-25T11:24:02Z</dcterms:modified>
</cp:coreProperties>
</file>