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7" r:id="rId1"/>
  </p:sldMasterIdLst>
  <p:notesMasterIdLst>
    <p:notesMasterId r:id="rId6"/>
  </p:notesMasterIdLst>
  <p:sldIdLst>
    <p:sldId id="346" r:id="rId2"/>
    <p:sldId id="398" r:id="rId3"/>
    <p:sldId id="396" r:id="rId4"/>
    <p:sldId id="397" r:id="rId5"/>
  </p:sldIdLst>
  <p:sldSz cx="9144000" cy="6858000" type="screen4x3"/>
  <p:notesSz cx="6807200" cy="99393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C53B8591-AA47-45A8-8B6C-B70F1049EC4F}">
          <p14:sldIdLst>
            <p14:sldId id="346"/>
            <p14:sldId id="398"/>
            <p14:sldId id="396"/>
            <p14:sldId id="397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202B0CA-FC54-4496-8BCA-5EF66A818D29}" styleName="Темный стиль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7" autoAdjust="0"/>
    <p:restoredTop sz="88476" autoAdjust="0"/>
  </p:normalViewPr>
  <p:slideViewPr>
    <p:cSldViewPr>
      <p:cViewPr>
        <p:scale>
          <a:sx n="75" d="100"/>
          <a:sy n="75" d="100"/>
        </p:scale>
        <p:origin x="-944" y="2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6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2949787" cy="496968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5843" y="1"/>
            <a:ext cx="2949787" cy="496968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79038A2-AB11-4D0B-8CA1-C95E427AE36D}" type="datetimeFigureOut">
              <a:rPr lang="ru-RU"/>
              <a:pPr>
                <a:defRPr/>
              </a:pPr>
              <a:t>18.02.2020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7713"/>
            <a:ext cx="4968875" cy="37258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77" tIns="45789" rIns="91577" bIns="45789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721" y="4721187"/>
            <a:ext cx="5445760" cy="4472703"/>
          </a:xfrm>
          <a:prstGeom prst="rect">
            <a:avLst/>
          </a:prstGeom>
        </p:spPr>
        <p:txBody>
          <a:bodyPr vert="horz" lIns="91577" tIns="45789" rIns="91577" bIns="45789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3" y="9440646"/>
            <a:ext cx="2949787" cy="496968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5843" y="9440646"/>
            <a:ext cx="2949787" cy="496968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8BADBED-FBF2-42AF-9890-305FCE6B4B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62883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BADBED-FBF2-42AF-9890-305FCE6B4BEB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69838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BADBED-FBF2-42AF-9890-305FCE6B4BEB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96962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BADBED-FBF2-42AF-9890-305FCE6B4BEB}" type="slidenum">
              <a:rPr lang="ru-RU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38611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BADBED-FBF2-42AF-9890-305FCE6B4BEB}" type="slidenum">
              <a:rPr lang="ru-RU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24420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7FD5F-8464-4206-896B-19BD04606A4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18.02.2020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B313D-AE53-48B2-B3BC-1125487DD0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7420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00D04-95E2-4F40-B8E0-C0A8E2DEEC7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18.02.2020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B313D-AE53-48B2-B3BC-1125487DD0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4599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EF913-4F1F-4B21-879A-910C278F531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18.02.2020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B313D-AE53-48B2-B3BC-1125487DD0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1176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B0FCF-51D4-46F7-9DF4-D7B205C4EA3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18.02.2020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B313D-AE53-48B2-B3BC-1125487DD0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6516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27FED-999B-49A8-9CA4-154E0DC3617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18.02.2020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B313D-AE53-48B2-B3BC-1125487DD0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6327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CE286-40E5-4F15-BDC1-50F1E661F82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18.02.2020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B313D-AE53-48B2-B3BC-1125487DD0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9183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1D824-230F-489F-BFD6-34EE8BD0BBF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18.02.2020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B313D-AE53-48B2-B3BC-1125487DD0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0168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F3AF9-42C4-44EC-93A3-0BC17BC4A38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18.02.2020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B313D-AE53-48B2-B3BC-1125487DD0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9998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EA42D-9E77-4081-B1BD-148E9645247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18.02.2020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B313D-AE53-48B2-B3BC-1125487DD0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2093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4DB67-8C39-4009-A59F-7E56974C6ED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18.02.2020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B313D-AE53-48B2-B3BC-1125487DD0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6422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78136-C0FA-40AD-A078-B27D90A5D7CB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18.02.2020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B313D-AE53-48B2-B3BC-1125487DD0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9593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A7BA955-F5E2-4433-8A49-27481FBFF744}" type="datetime1">
              <a:rPr lang="ru-RU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18.02.2020</a:t>
            </a:fld>
            <a:endParaRPr lang="ru-RU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5CBB313D-AE53-48B2-B3BC-1125487DD078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877993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8" r:id="rId1"/>
    <p:sldLayoutId id="2147483829" r:id="rId2"/>
    <p:sldLayoutId id="2147483830" r:id="rId3"/>
    <p:sldLayoutId id="2147483831" r:id="rId4"/>
    <p:sldLayoutId id="2147483832" r:id="rId5"/>
    <p:sldLayoutId id="2147483833" r:id="rId6"/>
    <p:sldLayoutId id="2147483834" r:id="rId7"/>
    <p:sldLayoutId id="2147483835" r:id="rId8"/>
    <p:sldLayoutId id="2147483836" r:id="rId9"/>
    <p:sldLayoutId id="2147483837" r:id="rId10"/>
    <p:sldLayoutId id="2147483838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Прямоугольник 39"/>
          <p:cNvSpPr/>
          <p:nvPr/>
        </p:nvSpPr>
        <p:spPr>
          <a:xfrm>
            <a:off x="2365286" y="2767816"/>
            <a:ext cx="6621552" cy="1332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pic>
        <p:nvPicPr>
          <p:cNvPr id="30" name="Picture 39" descr="Знак на въезде в город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19" y="2766777"/>
            <a:ext cx="2043504" cy="1224136"/>
          </a:xfrm>
          <a:prstGeom prst="rect">
            <a:avLst/>
          </a:prstGeom>
          <a:noFill/>
          <a:ln w="44450">
            <a:solidFill>
              <a:schemeClr val="accent5">
                <a:lumMod val="50000"/>
              </a:schemeClr>
            </a:solidFill>
            <a:miter lim="800000"/>
            <a:headEnd/>
            <a:tailEnd/>
          </a:ln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Text Box 8"/>
          <p:cNvSpPr txBox="1">
            <a:spLocks noChangeArrowheads="1"/>
          </p:cNvSpPr>
          <p:nvPr/>
        </p:nvSpPr>
        <p:spPr bwMode="auto">
          <a:xfrm>
            <a:off x="1979712" y="2856487"/>
            <a:ext cx="7279149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000" b="1" spc="4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en-US" sz="2000" b="1" spc="4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spc="4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реализации</a:t>
            </a:r>
            <a:r>
              <a:rPr lang="ru-RU" sz="2000" b="1" spc="4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положений Налогового кодекса РФ </a:t>
            </a:r>
          </a:p>
          <a:p>
            <a:pPr algn="ctr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000" b="1" spc="4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spc="4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территории Архангельской области </a:t>
            </a:r>
          </a:p>
        </p:txBody>
      </p:sp>
      <p:grpSp>
        <p:nvGrpSpPr>
          <p:cNvPr id="32" name="Группа 31"/>
          <p:cNvGrpSpPr/>
          <p:nvPr/>
        </p:nvGrpSpPr>
        <p:grpSpPr>
          <a:xfrm>
            <a:off x="71438" y="4159762"/>
            <a:ext cx="8940800" cy="219990"/>
            <a:chOff x="101600" y="701588"/>
            <a:chExt cx="8940800" cy="219990"/>
          </a:xfrm>
        </p:grpSpPr>
        <p:sp>
          <p:nvSpPr>
            <p:cNvPr id="33" name="Прямоугольник 32"/>
            <p:cNvSpPr/>
            <p:nvPr/>
          </p:nvSpPr>
          <p:spPr>
            <a:xfrm>
              <a:off x="6948422" y="731827"/>
              <a:ext cx="2014960" cy="189751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101600" y="701588"/>
              <a:ext cx="8744664" cy="116458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35" name="Прямоугольник 34"/>
            <p:cNvSpPr/>
            <p:nvPr/>
          </p:nvSpPr>
          <p:spPr>
            <a:xfrm>
              <a:off x="297736" y="787807"/>
              <a:ext cx="8744664" cy="64749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ru-RU">
                <a:solidFill>
                  <a:prstClr val="white"/>
                </a:solidFill>
              </a:endParaRPr>
            </a:p>
          </p:txBody>
        </p:sp>
      </p:grpSp>
      <p:sp>
        <p:nvSpPr>
          <p:cNvPr id="37" name="Прямоугольник 36"/>
          <p:cNvSpPr/>
          <p:nvPr/>
        </p:nvSpPr>
        <p:spPr>
          <a:xfrm>
            <a:off x="109538" y="2388933"/>
            <a:ext cx="2014960" cy="18975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454899" y="2561942"/>
            <a:ext cx="7488000" cy="11645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262063" y="2552666"/>
            <a:ext cx="7884000" cy="6474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42" name="Прямоугольник 41"/>
          <p:cNvSpPr/>
          <p:nvPr/>
        </p:nvSpPr>
        <p:spPr>
          <a:xfrm rot="5400000">
            <a:off x="1585139" y="1282081"/>
            <a:ext cx="45719" cy="2484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44" name="Прямоугольник 43"/>
          <p:cNvSpPr/>
          <p:nvPr/>
        </p:nvSpPr>
        <p:spPr>
          <a:xfrm rot="5400000">
            <a:off x="8360992" y="3307270"/>
            <a:ext cx="1324109" cy="1507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white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16631" y="332656"/>
            <a:ext cx="766185" cy="880078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4860032" y="772695"/>
            <a:ext cx="3253759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90000"/>
              </a:lnSpc>
            </a:pP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экономического развития Архангельской области</a:t>
            </a:r>
            <a:endParaRPr lang="ru-RU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237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TextBox 5"/>
          <p:cNvSpPr txBox="1">
            <a:spLocks noChangeArrowheads="1"/>
          </p:cNvSpPr>
          <p:nvPr/>
        </p:nvSpPr>
        <p:spPr bwMode="auto">
          <a:xfrm>
            <a:off x="8633182" y="6381328"/>
            <a:ext cx="3302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/>
            <a:r>
              <a:rPr lang="ru-RU" altLang="ru-RU" sz="1400" i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101600" y="832746"/>
            <a:ext cx="8940800" cy="219990"/>
            <a:chOff x="101600" y="701588"/>
            <a:chExt cx="8940800" cy="219990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6948422" y="731827"/>
              <a:ext cx="2014960" cy="189751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101600" y="701588"/>
              <a:ext cx="8744664" cy="116458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297736" y="787807"/>
              <a:ext cx="8744664" cy="64749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10" name="Рисунок 9"/>
          <p:cNvPicPr>
            <a:picLocks noChangeAspect="1"/>
          </p:cNvPicPr>
          <p:nvPr/>
        </p:nvPicPr>
        <p:blipFill>
          <a:blip r:embed="rId3">
            <a:lum bright="9000"/>
          </a:blip>
          <a:stretch>
            <a:fillRect/>
          </a:stretch>
        </p:blipFill>
        <p:spPr>
          <a:xfrm>
            <a:off x="8370217" y="56361"/>
            <a:ext cx="599704" cy="680678"/>
          </a:xfrm>
          <a:prstGeom prst="rect">
            <a:avLst/>
          </a:prstGeom>
          <a:noFill/>
          <a:ln w="73025">
            <a:noFill/>
          </a:ln>
          <a:effectLst>
            <a:glow>
              <a:schemeClr val="accent1">
                <a:alpha val="40000"/>
              </a:schemeClr>
            </a:glow>
            <a:outerShdw blurRad="50800" dist="50800" dir="5400000" sx="1000" sy="1000" algn="ctr" rotWithShape="0">
              <a:srgbClr val="000000"/>
            </a:outerShdw>
            <a:softEdge rad="0"/>
          </a:effectLst>
        </p:spPr>
      </p:pic>
      <p:sp>
        <p:nvSpPr>
          <p:cNvPr id="11" name="TextBox 7"/>
          <p:cNvSpPr txBox="1">
            <a:spLocks noChangeArrowheads="1"/>
          </p:cNvSpPr>
          <p:nvPr/>
        </p:nvSpPr>
        <p:spPr bwMode="auto">
          <a:xfrm>
            <a:off x="458603" y="96788"/>
            <a:ext cx="8611180" cy="674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ru-RU" sz="21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реализации положений Налогового кодекса Российской Федерации, вступивших в силу с 1 января 2020 года </a:t>
            </a:r>
            <a:endParaRPr lang="ru-RU" sz="21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Пятиугольник 39"/>
          <p:cNvSpPr/>
          <p:nvPr/>
        </p:nvSpPr>
        <p:spPr>
          <a:xfrm>
            <a:off x="721428" y="1441492"/>
            <a:ext cx="3130491" cy="817203"/>
          </a:xfrm>
          <a:prstGeom prst="homePlate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Патентная система налогообложения</a:t>
            </a:r>
            <a:endParaRPr lang="ru-RU" b="1" dirty="0"/>
          </a:p>
        </p:txBody>
      </p:sp>
      <p:sp>
        <p:nvSpPr>
          <p:cNvPr id="45" name="Пятиугольник 44"/>
          <p:cNvSpPr/>
          <p:nvPr/>
        </p:nvSpPr>
        <p:spPr>
          <a:xfrm>
            <a:off x="721427" y="3147251"/>
            <a:ext cx="3130491" cy="817203"/>
          </a:xfrm>
          <a:prstGeom prst="homePlate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Единый налог на вмененный доход</a:t>
            </a:r>
            <a:endParaRPr lang="ru-RU" b="1" dirty="0"/>
          </a:p>
        </p:txBody>
      </p:sp>
      <p:sp>
        <p:nvSpPr>
          <p:cNvPr id="46" name="Пятиугольник 45"/>
          <p:cNvSpPr/>
          <p:nvPr/>
        </p:nvSpPr>
        <p:spPr>
          <a:xfrm>
            <a:off x="721426" y="4858284"/>
            <a:ext cx="3130491" cy="817203"/>
          </a:xfrm>
          <a:prstGeom prst="homePlate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Упрощенная система налогообложения</a:t>
            </a:r>
            <a:endParaRPr lang="ru-RU" b="1" dirty="0"/>
          </a:p>
        </p:txBody>
      </p:sp>
      <p:sp>
        <p:nvSpPr>
          <p:cNvPr id="50" name="Прямоугольник с двумя усеченными противолежащими углами 49"/>
          <p:cNvSpPr/>
          <p:nvPr/>
        </p:nvSpPr>
        <p:spPr>
          <a:xfrm>
            <a:off x="4860032" y="1171987"/>
            <a:ext cx="3773150" cy="1461564"/>
          </a:xfrm>
          <a:prstGeom prst="snip2DiagRect">
            <a:avLst/>
          </a:prstGeo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400" dirty="0" smtClean="0"/>
              <a:t>Розничная торговля - 64 </a:t>
            </a:r>
            <a:r>
              <a:rPr lang="ru-RU" sz="1400" dirty="0"/>
              <a:t>тыс. </a:t>
            </a:r>
            <a:r>
              <a:rPr lang="ru-RU" sz="1400" dirty="0" smtClean="0"/>
              <a:t>руб. </a:t>
            </a:r>
            <a:r>
              <a:rPr lang="ru-RU" sz="1400" dirty="0"/>
              <a:t>за 1 кв. </a:t>
            </a:r>
            <a:r>
              <a:rPr lang="ru-RU" sz="1400" dirty="0" smtClean="0"/>
              <a:t>м</a:t>
            </a:r>
          </a:p>
          <a:p>
            <a:endParaRPr lang="ru-RU" sz="400" dirty="0"/>
          </a:p>
          <a:p>
            <a:r>
              <a:rPr lang="ru-RU" sz="1400" dirty="0" smtClean="0"/>
              <a:t>Услуги общественного питания – </a:t>
            </a:r>
            <a:br>
              <a:rPr lang="ru-RU" sz="1400" dirty="0" smtClean="0"/>
            </a:br>
            <a:r>
              <a:rPr lang="ru-RU" sz="1400" dirty="0" smtClean="0"/>
              <a:t>36 </a:t>
            </a:r>
            <a:r>
              <a:rPr lang="ru-RU" sz="1400" dirty="0"/>
              <a:t>тыс. </a:t>
            </a:r>
            <a:r>
              <a:rPr lang="ru-RU" sz="1400" dirty="0" smtClean="0"/>
              <a:t>руб. за </a:t>
            </a:r>
            <a:r>
              <a:rPr lang="ru-RU" sz="1400" dirty="0"/>
              <a:t>1 кв. м. </a:t>
            </a:r>
            <a:endParaRPr lang="ru-RU" sz="1400" dirty="0" smtClean="0"/>
          </a:p>
          <a:p>
            <a:endParaRPr lang="ru-RU" sz="400" dirty="0"/>
          </a:p>
          <a:p>
            <a:r>
              <a:rPr lang="ru-RU" sz="1400" dirty="0"/>
              <a:t>С</a:t>
            </a:r>
            <a:r>
              <a:rPr lang="ru-RU" sz="1400" dirty="0" smtClean="0"/>
              <a:t>дача </a:t>
            </a:r>
            <a:r>
              <a:rPr lang="ru-RU" sz="1400" dirty="0"/>
              <a:t>в аренду </a:t>
            </a:r>
            <a:r>
              <a:rPr lang="ru-RU" sz="1400" dirty="0" smtClean="0"/>
              <a:t>жилых помещений – </a:t>
            </a:r>
            <a:br>
              <a:rPr lang="ru-RU" sz="1400" dirty="0" smtClean="0"/>
            </a:br>
            <a:r>
              <a:rPr lang="ru-RU" sz="1400" dirty="0" smtClean="0"/>
              <a:t>3,3 </a:t>
            </a:r>
            <a:r>
              <a:rPr lang="ru-RU" sz="1400" dirty="0"/>
              <a:t>тыс. </a:t>
            </a:r>
            <a:r>
              <a:rPr lang="ru-RU" sz="1400" dirty="0" smtClean="0"/>
              <a:t>руб. </a:t>
            </a:r>
            <a:r>
              <a:rPr lang="ru-RU" sz="1400" dirty="0"/>
              <a:t>за 1 кв. м. </a:t>
            </a:r>
          </a:p>
        </p:txBody>
      </p:sp>
      <p:sp>
        <p:nvSpPr>
          <p:cNvPr id="53" name="Прямоугольник с двумя усеченными противолежащими углами 52"/>
          <p:cNvSpPr/>
          <p:nvPr/>
        </p:nvSpPr>
        <p:spPr>
          <a:xfrm>
            <a:off x="4890575" y="2941230"/>
            <a:ext cx="3712063" cy="1423874"/>
          </a:xfrm>
          <a:prstGeom prst="snip2DiagRect">
            <a:avLst/>
          </a:prstGeo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sz="1400" dirty="0" smtClean="0"/>
          </a:p>
          <a:p>
            <a:r>
              <a:rPr lang="ru-RU" sz="1400" dirty="0" smtClean="0"/>
              <a:t>Запрет </a:t>
            </a:r>
            <a:r>
              <a:rPr lang="ru-RU" sz="1400" dirty="0"/>
              <a:t>применять ЕНВД при торговле </a:t>
            </a:r>
            <a:r>
              <a:rPr lang="ru-RU" sz="1400" dirty="0" smtClean="0"/>
              <a:t>товарами подлежащими </a:t>
            </a:r>
            <a:r>
              <a:rPr lang="ru-RU" sz="1400" dirty="0"/>
              <a:t>обязательной маркировке:</a:t>
            </a:r>
          </a:p>
          <a:p>
            <a:r>
              <a:rPr lang="ru-RU" sz="1400" dirty="0" smtClean="0"/>
              <a:t>     - лекарства</a:t>
            </a:r>
            <a:r>
              <a:rPr lang="ru-RU" sz="1400" dirty="0"/>
              <a:t>; </a:t>
            </a:r>
          </a:p>
          <a:p>
            <a:r>
              <a:rPr lang="ru-RU" sz="1400" dirty="0" smtClean="0"/>
              <a:t>     - обувь</a:t>
            </a:r>
            <a:r>
              <a:rPr lang="ru-RU" sz="1400" dirty="0"/>
              <a:t>; </a:t>
            </a:r>
          </a:p>
          <a:p>
            <a:r>
              <a:rPr lang="ru-RU" sz="1400" dirty="0" smtClean="0"/>
              <a:t>     - изделия </a:t>
            </a:r>
            <a:r>
              <a:rPr lang="ru-RU" sz="1400" dirty="0"/>
              <a:t>из натурального меха.</a:t>
            </a:r>
          </a:p>
          <a:p>
            <a:pPr algn="ctr"/>
            <a:endParaRPr lang="ru-RU" dirty="0"/>
          </a:p>
        </p:txBody>
      </p:sp>
      <p:sp>
        <p:nvSpPr>
          <p:cNvPr id="54" name="Прямоугольник с двумя усеченными противолежащими углами 53"/>
          <p:cNvSpPr/>
          <p:nvPr/>
        </p:nvSpPr>
        <p:spPr>
          <a:xfrm>
            <a:off x="4788000" y="4853012"/>
            <a:ext cx="3814638" cy="1528316"/>
          </a:xfrm>
          <a:prstGeom prst="snip2DiagRect">
            <a:avLst/>
          </a:prstGeo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400" dirty="0" smtClean="0"/>
              <a:t>Областным законом </a:t>
            </a:r>
            <a:r>
              <a:rPr lang="ru-RU" sz="1400" smtClean="0"/>
              <a:t>от 30 </a:t>
            </a:r>
            <a:r>
              <a:rPr lang="ru-RU" sz="1400" dirty="0"/>
              <a:t>сентября 2019 года </a:t>
            </a:r>
            <a:r>
              <a:rPr lang="ru-RU" sz="1400" dirty="0" smtClean="0"/>
              <a:t>№ 131-10-ОЗ, </a:t>
            </a:r>
            <a:r>
              <a:rPr lang="ru-RU" sz="1400" dirty="0"/>
              <a:t>если объектом налогообложения являются доходы, уменьшенные </a:t>
            </a:r>
            <a:r>
              <a:rPr lang="ru-RU" sz="1400" dirty="0" smtClean="0"/>
              <a:t>на </a:t>
            </a:r>
            <a:r>
              <a:rPr lang="ru-RU" sz="1400" dirty="0"/>
              <a:t>величину </a:t>
            </a:r>
            <a:r>
              <a:rPr lang="ru-RU" sz="1400" dirty="0" smtClean="0"/>
              <a:t>расходов установлены ставки 10 и 8 процентов для отдельных категорий налогоплательщиков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421340958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TextBox 5"/>
          <p:cNvSpPr txBox="1">
            <a:spLocks noChangeArrowheads="1"/>
          </p:cNvSpPr>
          <p:nvPr/>
        </p:nvSpPr>
        <p:spPr bwMode="auto">
          <a:xfrm>
            <a:off x="8633182" y="6381328"/>
            <a:ext cx="3302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r>
              <a:rPr lang="ru-RU" altLang="ru-RU" sz="1400" i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101600" y="832746"/>
            <a:ext cx="8940800" cy="219990"/>
            <a:chOff x="101600" y="701588"/>
            <a:chExt cx="8940800" cy="219990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6948422" y="731827"/>
              <a:ext cx="2014960" cy="189751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101600" y="701588"/>
              <a:ext cx="8744664" cy="116458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297736" y="787807"/>
              <a:ext cx="8744664" cy="64749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</p:grpSp>
      <p:pic>
        <p:nvPicPr>
          <p:cNvPr id="10" name="Рисунок 9"/>
          <p:cNvPicPr>
            <a:picLocks noChangeAspect="1"/>
          </p:cNvPicPr>
          <p:nvPr/>
        </p:nvPicPr>
        <p:blipFill>
          <a:blip r:embed="rId3">
            <a:lum bright="9000"/>
          </a:blip>
          <a:stretch>
            <a:fillRect/>
          </a:stretch>
        </p:blipFill>
        <p:spPr>
          <a:xfrm>
            <a:off x="8370217" y="56361"/>
            <a:ext cx="599704" cy="680678"/>
          </a:xfrm>
          <a:prstGeom prst="rect">
            <a:avLst/>
          </a:prstGeom>
          <a:noFill/>
          <a:ln w="73025">
            <a:noFill/>
          </a:ln>
          <a:effectLst>
            <a:glow>
              <a:schemeClr val="accent1">
                <a:alpha val="40000"/>
              </a:schemeClr>
            </a:glow>
            <a:outerShdw blurRad="50800" dist="50800" dir="5400000" sx="1000" sy="1000" algn="ctr" rotWithShape="0">
              <a:srgbClr val="000000"/>
            </a:outerShdw>
            <a:softEdge rad="0"/>
          </a:effectLst>
        </p:spPr>
      </p:pic>
      <p:sp>
        <p:nvSpPr>
          <p:cNvPr id="11" name="TextBox 7"/>
          <p:cNvSpPr txBox="1">
            <a:spLocks noChangeArrowheads="1"/>
          </p:cNvSpPr>
          <p:nvPr/>
        </p:nvSpPr>
        <p:spPr bwMode="auto">
          <a:xfrm>
            <a:off x="509588" y="245044"/>
            <a:ext cx="8611180" cy="383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1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Инвестиционный налоговый вычет</a:t>
            </a:r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6269193"/>
              </p:ext>
            </p:extLst>
          </p:nvPr>
        </p:nvGraphicFramePr>
        <p:xfrm>
          <a:off x="688142" y="1124745"/>
          <a:ext cx="8123594" cy="5425440"/>
        </p:xfrm>
        <a:graphic>
          <a:graphicData uri="http://schemas.openxmlformats.org/drawingml/2006/table">
            <a:tbl>
              <a:tblPr firstRow="1" bandRow="1"/>
              <a:tblGrid>
                <a:gridCol w="4998516">
                  <a:extLst>
                    <a:ext uri="{9D8B030D-6E8A-4147-A177-3AD203B41FA5}">
                      <a16:colId xmlns="" xmlns:a16="http://schemas.microsoft.com/office/drawing/2014/main" val="894811430"/>
                    </a:ext>
                  </a:extLst>
                </a:gridCol>
                <a:gridCol w="3125078">
                  <a:extLst>
                    <a:ext uri="{9D8B030D-6E8A-4147-A177-3AD203B41FA5}">
                      <a16:colId xmlns="" xmlns:a16="http://schemas.microsoft.com/office/drawing/2014/main" val="1054527281"/>
                    </a:ext>
                  </a:extLst>
                </a:gridCol>
              </a:tblGrid>
              <a:tr h="959779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2000" dirty="0" smtClean="0">
                          <a:solidFill>
                            <a:srgbClr val="002060"/>
                          </a:solidFill>
                        </a:rPr>
                        <a:t>Областной закон  от 24 июня 2009 года № 52-4-ОЗ </a:t>
                      </a:r>
                    </a:p>
                    <a:p>
                      <a:pPr algn="ctr"/>
                      <a:r>
                        <a:rPr lang="ru-RU" sz="2000" dirty="0" smtClean="0">
                          <a:solidFill>
                            <a:srgbClr val="002060"/>
                          </a:solidFill>
                        </a:rPr>
                        <a:t>«О налоговых льготах при осуществлении инвестиционной деятельности на территории Архангельской области» </a:t>
                      </a: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40000"/>
                        <a:lumOff val="6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 anchorCtr="1"/>
                </a:tc>
                <a:extLst>
                  <a:ext uri="{0D108BD9-81ED-4DB2-BD59-A6C34878D82A}">
                    <a16:rowId xmlns="" xmlns:a16="http://schemas.microsoft.com/office/drawing/2014/main" val="51826881"/>
                  </a:ext>
                </a:extLst>
              </a:tr>
              <a:tr h="66893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601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Ставка налога для определения предельной величины ИНВ</a:t>
                      </a:r>
                      <a:endParaRPr kumimoji="0" lang="ru-RU" sz="2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kumimoji="0" lang="ru-RU" sz="2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7%</a:t>
                      </a:r>
                      <a:endParaRPr kumimoji="0" lang="ru-RU" sz="2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69531212"/>
                  </a:ext>
                </a:extLst>
              </a:tr>
              <a:tr h="3780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601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Размер инвестиционного вычета </a:t>
                      </a:r>
                      <a:endParaRPr kumimoji="0" lang="ru-RU" sz="2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kumimoji="0" lang="ru-RU" sz="2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70%</a:t>
                      </a:r>
                      <a:endParaRPr kumimoji="0" lang="ru-RU" sz="2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23215206"/>
                  </a:ext>
                </a:extLst>
              </a:tr>
              <a:tr h="66893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601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Продолжительность применения ИНВ</a:t>
                      </a:r>
                      <a:endParaRPr kumimoji="0" lang="ru-RU" sz="2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kumimoji="0" lang="ru-RU" sz="2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не более 3 налоговых периодов</a:t>
                      </a:r>
                      <a:endParaRPr kumimoji="0" lang="ru-RU" sz="2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19662007"/>
                  </a:ext>
                </a:extLst>
              </a:tr>
              <a:tr h="364191">
                <a:tc gridSpan="2">
                  <a:txBody>
                    <a:bodyPr/>
                    <a:lstStyle/>
                    <a:p>
                      <a:pPr marL="0" marR="0" lvl="0" indent="0" algn="ctr" defTabSz="9601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Условия применения ИНВ</a:t>
                      </a:r>
                      <a:endParaRPr kumimoji="0" lang="ru-RU" sz="20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0" lang="ru-RU" sz="2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</a:tr>
              <a:tr h="2123148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just" defTabSz="9601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Общая  сумма ИНВ не может превышать 50 процентов общего объема расходов.</a:t>
                      </a:r>
                    </a:p>
                    <a:p>
                      <a:pPr marL="342900" marR="0" lvl="0" indent="-342900" algn="just" defTabSz="9601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Расходы осуществлены в рамках реализации инвестиционного проекта, включенного в реестр приоритетных инвестиционных проектов Архангельской области.</a:t>
                      </a:r>
                    </a:p>
                    <a:p>
                      <a:pPr marL="342900" marR="0" lvl="0" indent="-342900" algn="just" defTabSz="9601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ИНВ не предоставляется обособленным подразделениям организаций.</a:t>
                      </a:r>
                      <a:endParaRPr kumimoji="0" lang="ru-RU" sz="2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 hMerge="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just" defTabSz="9601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338995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344050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TextBox 5"/>
          <p:cNvSpPr txBox="1">
            <a:spLocks noChangeArrowheads="1"/>
          </p:cNvSpPr>
          <p:nvPr/>
        </p:nvSpPr>
        <p:spPr bwMode="auto">
          <a:xfrm>
            <a:off x="8633182" y="6381328"/>
            <a:ext cx="3302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r>
              <a:rPr lang="ru-RU" altLang="ru-RU" sz="1400" i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29121" y="1145890"/>
            <a:ext cx="8940800" cy="219990"/>
            <a:chOff x="101600" y="701588"/>
            <a:chExt cx="8940800" cy="219990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6948422" y="731827"/>
              <a:ext cx="2014960" cy="189751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101600" y="701588"/>
              <a:ext cx="8744664" cy="116458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297736" y="787807"/>
              <a:ext cx="8744664" cy="64749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prstClr val="white"/>
                </a:solidFill>
              </a:endParaRPr>
            </a:p>
          </p:txBody>
        </p:sp>
      </p:grpSp>
      <p:pic>
        <p:nvPicPr>
          <p:cNvPr id="10" name="Рисунок 9"/>
          <p:cNvPicPr>
            <a:picLocks noChangeAspect="1"/>
          </p:cNvPicPr>
          <p:nvPr/>
        </p:nvPicPr>
        <p:blipFill>
          <a:blip r:embed="rId3">
            <a:lum bright="9000"/>
          </a:blip>
          <a:stretch>
            <a:fillRect/>
          </a:stretch>
        </p:blipFill>
        <p:spPr>
          <a:xfrm>
            <a:off x="8370217" y="56361"/>
            <a:ext cx="599704" cy="680678"/>
          </a:xfrm>
          <a:prstGeom prst="rect">
            <a:avLst/>
          </a:prstGeom>
          <a:noFill/>
          <a:ln w="73025">
            <a:noFill/>
          </a:ln>
          <a:effectLst>
            <a:glow>
              <a:schemeClr val="accent1">
                <a:alpha val="40000"/>
              </a:schemeClr>
            </a:glow>
            <a:outerShdw blurRad="50800" dist="50800" dir="5400000" sx="1000" sy="1000" algn="ctr" rotWithShape="0">
              <a:srgbClr val="000000"/>
            </a:outerShdw>
            <a:softEdge rad="0"/>
          </a:effectLst>
        </p:spPr>
      </p:pic>
      <p:sp>
        <p:nvSpPr>
          <p:cNvPr id="11" name="TextBox 7"/>
          <p:cNvSpPr txBox="1">
            <a:spLocks noChangeArrowheads="1"/>
          </p:cNvSpPr>
          <p:nvPr/>
        </p:nvSpPr>
        <p:spPr bwMode="auto">
          <a:xfrm>
            <a:off x="352202" y="185302"/>
            <a:ext cx="8611180" cy="964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1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Предоставление земельных </a:t>
            </a:r>
            <a:r>
              <a:rPr lang="ru-RU" sz="21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участков для реализации </a:t>
            </a:r>
          </a:p>
          <a:p>
            <a:pPr algn="ctr"/>
            <a:r>
              <a:rPr lang="ru-RU" sz="21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масштабных инвестиционных проектов в сфере </a:t>
            </a:r>
          </a:p>
          <a:p>
            <a:pPr algn="ctr"/>
            <a:r>
              <a:rPr lang="ru-RU" sz="21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строительства в аренду без проведения торгов</a:t>
            </a:r>
            <a:endParaRPr lang="ru-RU" sz="21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9844196"/>
              </p:ext>
            </p:extLst>
          </p:nvPr>
        </p:nvGraphicFramePr>
        <p:xfrm>
          <a:off x="479748" y="1432560"/>
          <a:ext cx="8123594" cy="4754880"/>
        </p:xfrm>
        <a:graphic>
          <a:graphicData uri="http://schemas.openxmlformats.org/drawingml/2006/table">
            <a:tbl>
              <a:tblPr firstRow="1" bandRow="1"/>
              <a:tblGrid>
                <a:gridCol w="8123594">
                  <a:extLst>
                    <a:ext uri="{9D8B030D-6E8A-4147-A177-3AD203B41FA5}">
                      <a16:colId xmlns="" xmlns:a16="http://schemas.microsoft.com/office/drawing/2014/main" val="894811430"/>
                    </a:ext>
                  </a:extLst>
                </a:gridCol>
              </a:tblGrid>
              <a:tr h="75219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ru-RU" sz="2000" dirty="0" smtClean="0">
                          <a:solidFill>
                            <a:srgbClr val="002060"/>
                          </a:solidFill>
                        </a:rPr>
                        <a:t>Областной закон Архангельской области № 188-15-ОЗ </a:t>
                      </a:r>
                    </a:p>
                    <a:p>
                      <a:pPr algn="ctr"/>
                      <a:r>
                        <a:rPr lang="ru-RU" sz="2000" dirty="0" smtClean="0">
                          <a:solidFill>
                            <a:srgbClr val="002060"/>
                          </a:solidFill>
                        </a:rPr>
                        <a:t>«О государственной политике Архангельской области в сфере инвестиционной деятельности» (статья 6.2)</a:t>
                      </a: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lumMod val="40000"/>
                        <a:lumOff val="6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1826881"/>
                  </a:ext>
                </a:extLst>
              </a:tr>
              <a:tr h="166394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just" defTabSz="9601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Инвестиционный проект предусматривает строительство объектов социально-культурного назначения и (или) объектов коммунально-бытового назначения, с последующей безвозмездной передачей таких объектов в государственную и (или) муниципальную собственность.</a:t>
                      </a:r>
                    </a:p>
                    <a:p>
                      <a:pPr marL="342900" marR="0" lvl="0" indent="-342900" algn="just" defTabSz="9601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Инвестиционный проект предусматривает строительство жилья общей площадью не менее 40 тысяч квадратных метров.</a:t>
                      </a:r>
                    </a:p>
                    <a:p>
                      <a:pPr marL="342900" marR="0" lvl="0" indent="-342900" algn="just" defTabSz="9601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Стоимость объектов социально-культурного назначения и (или) объектов коммунально-бытового назначения составляет не менее 7 процентов от общего объема инвестиций</a:t>
                      </a:r>
                    </a:p>
                    <a:p>
                      <a:pPr marL="342900" marR="0" lvl="0" indent="-342900" algn="just" defTabSz="9601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Заключен инвестиционный контракт между инвестором и публично-правовым образованием.</a:t>
                      </a:r>
                    </a:p>
                  </a:txBody>
                  <a:tcPr anchor="ctr" anchorCtr="1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338995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335423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6620</TotalTime>
  <Words>318</Words>
  <Application>Microsoft Office PowerPoint</Application>
  <PresentationFormat>Экран (4:3)</PresentationFormat>
  <Paragraphs>47</Paragraphs>
  <Slides>4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Отчёт об исполнении областного бюджета  за 2012 год  2 апреля 2013 г.</dc:title>
  <dc:creator>lomteva</dc:creator>
  <cp:lastModifiedBy>Наташа</cp:lastModifiedBy>
  <cp:revision>775</cp:revision>
  <cp:lastPrinted>2020-02-13T10:27:31Z</cp:lastPrinted>
  <dcterms:created xsi:type="dcterms:W3CDTF">2013-03-31T10:10:36Z</dcterms:created>
  <dcterms:modified xsi:type="dcterms:W3CDTF">2020-02-18T11:56:32Z</dcterms:modified>
</cp:coreProperties>
</file>