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6"/>
  </p:notesMasterIdLst>
  <p:sldIdLst>
    <p:sldId id="346" r:id="rId2"/>
    <p:sldId id="398" r:id="rId3"/>
    <p:sldId id="396" r:id="rId4"/>
    <p:sldId id="397" r:id="rId5"/>
  </p:sldIdLst>
  <p:sldSz cx="9144000" cy="6858000" type="screen4x3"/>
  <p:notesSz cx="6807200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53B8591-AA47-45A8-8B6C-B70F1049EC4F}">
          <p14:sldIdLst>
            <p14:sldId id="346"/>
            <p14:sldId id="398"/>
            <p14:sldId id="396"/>
            <p14:sldId id="3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88476" autoAdjust="0"/>
  </p:normalViewPr>
  <p:slideViewPr>
    <p:cSldViewPr>
      <p:cViewPr>
        <p:scale>
          <a:sx n="75" d="100"/>
          <a:sy n="75" d="100"/>
        </p:scale>
        <p:origin x="-94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6968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3" y="1"/>
            <a:ext cx="2949787" cy="496968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9038A2-AB11-4D0B-8CA1-C95E427AE36D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688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3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0646"/>
            <a:ext cx="2949787" cy="496968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3" y="9440646"/>
            <a:ext cx="2949787" cy="496968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BADBED-FBF2-42AF-9890-305FCE6B4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88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8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96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61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4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FD5F-8464-4206-896B-19BD04606A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2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0D04-95E2-4F40-B8E0-C0A8E2DEEC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9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F913-4F1F-4B21-879A-910C278F53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7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0FCF-51D4-46F7-9DF4-D7B205C4E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1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7FED-999B-49A8-9CA4-154E0DC361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2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E286-40E5-4F15-BDC1-50F1E661F8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8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D824-230F-489F-BFD6-34EE8BD0BB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6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3AF9-42C4-44EC-93A3-0BC17BC4A38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9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A42D-9E77-4081-B1BD-148E9645247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9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DB67-8C39-4009-A59F-7E56974C6E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8136-C0FA-40AD-A078-B27D90A5D7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9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7BA955-F5E2-4433-8A49-27481FBFF744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18.02.2020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CBB313D-AE53-48B2-B3BC-1125487DD07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799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65286" y="2767816"/>
            <a:ext cx="6621552" cy="13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" name="Picture 39" descr="Знак на въезде в город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9" y="2766777"/>
            <a:ext cx="2043504" cy="1224136"/>
          </a:xfrm>
          <a:prstGeom prst="rect">
            <a:avLst/>
          </a:prstGeom>
          <a:noFill/>
          <a:ln w="444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979712" y="2856487"/>
            <a:ext cx="727914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spc="4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000" b="1" spc="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4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</a:t>
            </a:r>
            <a:r>
              <a:rPr lang="ru-RU" sz="2000" b="1" spc="4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положений Налогового кодекса РФ </a:t>
            </a:r>
          </a:p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spc="4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Архангельской области 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71438" y="4159762"/>
            <a:ext cx="8940800" cy="219990"/>
            <a:chOff x="101600" y="701588"/>
            <a:chExt cx="8940800" cy="21999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09538" y="2388933"/>
            <a:ext cx="2014960" cy="189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54899" y="2561942"/>
            <a:ext cx="7488000" cy="1164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2063" y="2552666"/>
            <a:ext cx="7884000" cy="647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1585139" y="1282081"/>
            <a:ext cx="45719" cy="24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8360992" y="3307270"/>
            <a:ext cx="1324109" cy="150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6631" y="332656"/>
            <a:ext cx="766185" cy="88007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60032" y="772695"/>
            <a:ext cx="325375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экономического развития Архангельской области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8633182" y="6381328"/>
            <a:ext cx="33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ru-RU" altLang="ru-RU" sz="14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01600" y="832746"/>
            <a:ext cx="8940800" cy="219990"/>
            <a:chOff x="101600" y="701588"/>
            <a:chExt cx="8940800" cy="219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lum bright="9000"/>
          </a:blip>
          <a:stretch>
            <a:fillRect/>
          </a:stretch>
        </p:blipFill>
        <p:spPr>
          <a:xfrm>
            <a:off x="8370217" y="56361"/>
            <a:ext cx="599704" cy="680678"/>
          </a:xfrm>
          <a:prstGeom prst="rect">
            <a:avLst/>
          </a:prstGeom>
          <a:noFill/>
          <a:ln w="73025">
            <a:noFill/>
          </a:ln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softEdge rad="0"/>
          </a:effec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58603" y="96788"/>
            <a:ext cx="861118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реализации положений Налогового кодекса Российской Федерации, вступивших в силу с 1 января 2020 года 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721428" y="1441492"/>
            <a:ext cx="3130491" cy="817203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Патентная система налогообложения</a:t>
            </a:r>
            <a:endParaRPr lang="ru-RU" b="1" dirty="0"/>
          </a:p>
        </p:txBody>
      </p:sp>
      <p:sp>
        <p:nvSpPr>
          <p:cNvPr id="45" name="Пятиугольник 44"/>
          <p:cNvSpPr/>
          <p:nvPr/>
        </p:nvSpPr>
        <p:spPr>
          <a:xfrm>
            <a:off x="721427" y="3147251"/>
            <a:ext cx="3130491" cy="817203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налог на вмененный доход</a:t>
            </a:r>
            <a:endParaRPr lang="ru-RU" b="1" dirty="0"/>
          </a:p>
        </p:txBody>
      </p:sp>
      <p:sp>
        <p:nvSpPr>
          <p:cNvPr id="46" name="Пятиугольник 45"/>
          <p:cNvSpPr/>
          <p:nvPr/>
        </p:nvSpPr>
        <p:spPr>
          <a:xfrm>
            <a:off x="721426" y="4858284"/>
            <a:ext cx="3130491" cy="817203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Упрощенная система налогообложения</a:t>
            </a:r>
            <a:endParaRPr lang="ru-RU" b="1" dirty="0"/>
          </a:p>
        </p:txBody>
      </p:sp>
      <p:sp>
        <p:nvSpPr>
          <p:cNvPr id="50" name="Прямоугольник с двумя усеченными противолежащими углами 49"/>
          <p:cNvSpPr/>
          <p:nvPr/>
        </p:nvSpPr>
        <p:spPr>
          <a:xfrm>
            <a:off x="4860032" y="1171987"/>
            <a:ext cx="3773150" cy="1461564"/>
          </a:xfrm>
          <a:prstGeom prst="snip2Diag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Розничная торговля - 64 </a:t>
            </a:r>
            <a:r>
              <a:rPr lang="ru-RU" sz="1400" dirty="0"/>
              <a:t>тыс. </a:t>
            </a:r>
            <a:r>
              <a:rPr lang="ru-RU" sz="1400" dirty="0" smtClean="0"/>
              <a:t>руб. </a:t>
            </a:r>
            <a:r>
              <a:rPr lang="ru-RU" sz="1400" dirty="0"/>
              <a:t>за 1 кв. </a:t>
            </a:r>
            <a:r>
              <a:rPr lang="ru-RU" sz="1400" dirty="0" smtClean="0"/>
              <a:t>м</a:t>
            </a:r>
          </a:p>
          <a:p>
            <a:endParaRPr lang="ru-RU" sz="400" dirty="0"/>
          </a:p>
          <a:p>
            <a:r>
              <a:rPr lang="ru-RU" sz="1400" dirty="0" smtClean="0"/>
              <a:t>Услуги общественного питания – </a:t>
            </a:r>
            <a:br>
              <a:rPr lang="ru-RU" sz="1400" dirty="0" smtClean="0"/>
            </a:br>
            <a:r>
              <a:rPr lang="ru-RU" sz="1400" dirty="0" smtClean="0"/>
              <a:t>36 </a:t>
            </a:r>
            <a:r>
              <a:rPr lang="ru-RU" sz="1400" dirty="0"/>
              <a:t>тыс. </a:t>
            </a:r>
            <a:r>
              <a:rPr lang="ru-RU" sz="1400" dirty="0" smtClean="0"/>
              <a:t>руб. за </a:t>
            </a:r>
            <a:r>
              <a:rPr lang="ru-RU" sz="1400" dirty="0"/>
              <a:t>1 кв. м. </a:t>
            </a:r>
            <a:endParaRPr lang="ru-RU" sz="1400" dirty="0" smtClean="0"/>
          </a:p>
          <a:p>
            <a:endParaRPr lang="ru-RU" sz="400" dirty="0"/>
          </a:p>
          <a:p>
            <a:r>
              <a:rPr lang="ru-RU" sz="1400" dirty="0"/>
              <a:t>С</a:t>
            </a:r>
            <a:r>
              <a:rPr lang="ru-RU" sz="1400" dirty="0" smtClean="0"/>
              <a:t>дача </a:t>
            </a:r>
            <a:r>
              <a:rPr lang="ru-RU" sz="1400" dirty="0"/>
              <a:t>в аренду </a:t>
            </a:r>
            <a:r>
              <a:rPr lang="ru-RU" sz="1400" dirty="0" smtClean="0"/>
              <a:t>жилых помещений – </a:t>
            </a:r>
            <a:br>
              <a:rPr lang="ru-RU" sz="1400" dirty="0" smtClean="0"/>
            </a:br>
            <a:r>
              <a:rPr lang="ru-RU" sz="1400" dirty="0" smtClean="0"/>
              <a:t>3,3 </a:t>
            </a:r>
            <a:r>
              <a:rPr lang="ru-RU" sz="1400" dirty="0"/>
              <a:t>тыс. </a:t>
            </a:r>
            <a:r>
              <a:rPr lang="ru-RU" sz="1400" dirty="0" smtClean="0"/>
              <a:t>руб. </a:t>
            </a:r>
            <a:r>
              <a:rPr lang="ru-RU" sz="1400" dirty="0"/>
              <a:t>за 1 кв. м. </a:t>
            </a:r>
          </a:p>
        </p:txBody>
      </p:sp>
      <p:sp>
        <p:nvSpPr>
          <p:cNvPr id="53" name="Прямоугольник с двумя усеченными противолежащими углами 52"/>
          <p:cNvSpPr/>
          <p:nvPr/>
        </p:nvSpPr>
        <p:spPr>
          <a:xfrm>
            <a:off x="4890575" y="2941230"/>
            <a:ext cx="3712063" cy="1423874"/>
          </a:xfrm>
          <a:prstGeom prst="snip2Diag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/>
          </a:p>
          <a:p>
            <a:r>
              <a:rPr lang="ru-RU" sz="1400" dirty="0" smtClean="0"/>
              <a:t>Запрет </a:t>
            </a:r>
            <a:r>
              <a:rPr lang="ru-RU" sz="1400" dirty="0"/>
              <a:t>применять ЕНВД при торговле </a:t>
            </a:r>
            <a:r>
              <a:rPr lang="ru-RU" sz="1400" dirty="0" smtClean="0"/>
              <a:t>товарами подлежащими </a:t>
            </a:r>
            <a:r>
              <a:rPr lang="ru-RU" sz="1400" dirty="0"/>
              <a:t>обязательной маркировке:</a:t>
            </a:r>
          </a:p>
          <a:p>
            <a:r>
              <a:rPr lang="ru-RU" sz="1400" dirty="0" smtClean="0"/>
              <a:t>     - лекарства</a:t>
            </a:r>
            <a:r>
              <a:rPr lang="ru-RU" sz="1400" dirty="0"/>
              <a:t>; </a:t>
            </a:r>
          </a:p>
          <a:p>
            <a:r>
              <a:rPr lang="ru-RU" sz="1400" dirty="0" smtClean="0"/>
              <a:t>     - обувь</a:t>
            </a:r>
            <a:r>
              <a:rPr lang="ru-RU" sz="1400" dirty="0"/>
              <a:t>; </a:t>
            </a:r>
          </a:p>
          <a:p>
            <a:r>
              <a:rPr lang="ru-RU" sz="1400" dirty="0" smtClean="0"/>
              <a:t>     - изделия </a:t>
            </a:r>
            <a:r>
              <a:rPr lang="ru-RU" sz="1400" dirty="0"/>
              <a:t>из натурального меха.</a:t>
            </a:r>
          </a:p>
          <a:p>
            <a:pPr algn="ctr"/>
            <a:endParaRPr lang="ru-RU" dirty="0"/>
          </a:p>
        </p:txBody>
      </p:sp>
      <p:sp>
        <p:nvSpPr>
          <p:cNvPr id="54" name="Прямоугольник с двумя усеченными противолежащими углами 53"/>
          <p:cNvSpPr/>
          <p:nvPr/>
        </p:nvSpPr>
        <p:spPr>
          <a:xfrm>
            <a:off x="4788000" y="4853012"/>
            <a:ext cx="3814638" cy="1528316"/>
          </a:xfrm>
          <a:prstGeom prst="snip2Diag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Областным законом </a:t>
            </a:r>
            <a:r>
              <a:rPr lang="ru-RU" sz="1400" smtClean="0"/>
              <a:t>от 30 </a:t>
            </a:r>
            <a:r>
              <a:rPr lang="ru-RU" sz="1400" dirty="0"/>
              <a:t>сентября 2019 года </a:t>
            </a:r>
            <a:r>
              <a:rPr lang="ru-RU" sz="1400" dirty="0" smtClean="0"/>
              <a:t>№ 131-10-ОЗ, </a:t>
            </a:r>
            <a:r>
              <a:rPr lang="ru-RU" sz="1400" dirty="0"/>
              <a:t>если объектом налогообложения являются доходы, уменьшенные </a:t>
            </a:r>
            <a:r>
              <a:rPr lang="ru-RU" sz="1400" dirty="0" smtClean="0"/>
              <a:t>на </a:t>
            </a:r>
            <a:r>
              <a:rPr lang="ru-RU" sz="1400" dirty="0"/>
              <a:t>величину </a:t>
            </a:r>
            <a:r>
              <a:rPr lang="ru-RU" sz="1400" dirty="0" smtClean="0"/>
              <a:t>расходов установлены ставки 10 и 8 процентов для отдельных категорий налогоплательщиков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13409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8633182" y="6381328"/>
            <a:ext cx="33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4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01600" y="832746"/>
            <a:ext cx="8940800" cy="219990"/>
            <a:chOff x="101600" y="701588"/>
            <a:chExt cx="8940800" cy="219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lum bright="9000"/>
          </a:blip>
          <a:stretch>
            <a:fillRect/>
          </a:stretch>
        </p:blipFill>
        <p:spPr>
          <a:xfrm>
            <a:off x="8370217" y="56361"/>
            <a:ext cx="599704" cy="680678"/>
          </a:xfrm>
          <a:prstGeom prst="rect">
            <a:avLst/>
          </a:prstGeom>
          <a:noFill/>
          <a:ln w="73025">
            <a:noFill/>
          </a:ln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softEdge rad="0"/>
          </a:effec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09588" y="245044"/>
            <a:ext cx="8611180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Инвестиционный налоговый вычет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69193"/>
              </p:ext>
            </p:extLst>
          </p:nvPr>
        </p:nvGraphicFramePr>
        <p:xfrm>
          <a:off x="688142" y="1124745"/>
          <a:ext cx="8123594" cy="5425440"/>
        </p:xfrm>
        <a:graphic>
          <a:graphicData uri="http://schemas.openxmlformats.org/drawingml/2006/table">
            <a:tbl>
              <a:tblPr firstRow="1" bandRow="1"/>
              <a:tblGrid>
                <a:gridCol w="4998516">
                  <a:extLst>
                    <a:ext uri="{9D8B030D-6E8A-4147-A177-3AD203B41FA5}">
                      <a16:colId xmlns="" xmlns:a16="http://schemas.microsoft.com/office/drawing/2014/main" val="894811430"/>
                    </a:ext>
                  </a:extLst>
                </a:gridCol>
                <a:gridCol w="3125078">
                  <a:extLst>
                    <a:ext uri="{9D8B030D-6E8A-4147-A177-3AD203B41FA5}">
                      <a16:colId xmlns="" xmlns:a16="http://schemas.microsoft.com/office/drawing/2014/main" val="1054527281"/>
                    </a:ext>
                  </a:extLst>
                </a:gridCol>
              </a:tblGrid>
              <a:tr h="95977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Областной закон  от 24 июня 2009 года № 52-4-ОЗ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«О налоговых льготах при осуществлении инвестиционной деятельности на территории Архангельской области» </a:t>
                      </a: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="" xmlns:a16="http://schemas.microsoft.com/office/drawing/2014/main" val="51826881"/>
                  </a:ext>
                </a:extLst>
              </a:tr>
              <a:tr h="668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Ставка налога для определения предельной величины ИНВ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9531212"/>
                  </a:ext>
                </a:extLst>
              </a:tr>
              <a:tr h="378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Размер инвестиционного вычета 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3215206"/>
                  </a:ext>
                </a:extLst>
              </a:tr>
              <a:tr h="668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Продолжительность применения ИНВ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 более 3 налоговых периодов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9662007"/>
                  </a:ext>
                </a:extLst>
              </a:tr>
              <a:tr h="364191">
                <a:tc gridSpan="2">
                  <a:txBody>
                    <a:bodyPr/>
                    <a:lstStyle/>
                    <a:p>
                      <a:pPr marL="0" marR="0" lvl="0" indent="0" algn="ctr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Условия применения ИНВ</a:t>
                      </a:r>
                      <a:endParaRPr kumimoji="0" lang="ru-RU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21231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Общая  сумма ИНВ не может превышать 50 процентов общего объема расходов.</a:t>
                      </a:r>
                    </a:p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Расходы осуществлены в рамках реализации инвестиционного проекта, включенного в реестр приоритетных инвестиционных проектов Архангельской области.</a:t>
                      </a:r>
                    </a:p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ИНВ не предоставляется обособленным подразделениям организаций.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3899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440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8633182" y="6381328"/>
            <a:ext cx="33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14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9121" y="1145890"/>
            <a:ext cx="8940800" cy="219990"/>
            <a:chOff x="101600" y="701588"/>
            <a:chExt cx="8940800" cy="2199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lum bright="9000"/>
          </a:blip>
          <a:stretch>
            <a:fillRect/>
          </a:stretch>
        </p:blipFill>
        <p:spPr>
          <a:xfrm>
            <a:off x="8370217" y="56361"/>
            <a:ext cx="599704" cy="680678"/>
          </a:xfrm>
          <a:prstGeom prst="rect">
            <a:avLst/>
          </a:prstGeom>
          <a:noFill/>
          <a:ln w="73025">
            <a:noFill/>
          </a:ln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softEdge rad="0"/>
          </a:effec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52202" y="185302"/>
            <a:ext cx="8611180" cy="96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земельных </a:t>
            </a:r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участков для реализации </a:t>
            </a:r>
          </a:p>
          <a:p>
            <a:pPr algn="ctr"/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масштабных инвестиционных проектов в сфере </a:t>
            </a:r>
          </a:p>
          <a:p>
            <a:pPr algn="ctr"/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 в аренду без проведения торгов</a:t>
            </a:r>
            <a:endParaRPr lang="ru-RU" sz="2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44196"/>
              </p:ext>
            </p:extLst>
          </p:nvPr>
        </p:nvGraphicFramePr>
        <p:xfrm>
          <a:off x="479748" y="1432560"/>
          <a:ext cx="8123594" cy="4754880"/>
        </p:xfrm>
        <a:graphic>
          <a:graphicData uri="http://schemas.openxmlformats.org/drawingml/2006/table">
            <a:tbl>
              <a:tblPr firstRow="1" bandRow="1"/>
              <a:tblGrid>
                <a:gridCol w="8123594">
                  <a:extLst>
                    <a:ext uri="{9D8B030D-6E8A-4147-A177-3AD203B41FA5}">
                      <a16:colId xmlns="" xmlns:a16="http://schemas.microsoft.com/office/drawing/2014/main" val="894811430"/>
                    </a:ext>
                  </a:extLst>
                </a:gridCol>
              </a:tblGrid>
              <a:tr h="75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Областной закон Архангельской области № 188-15-ОЗ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«О государственной политике Архангельской области в сфере инвестиционной деятельности» (статья 6.2)</a:t>
                      </a: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826881"/>
                  </a:ext>
                </a:extLst>
              </a:tr>
              <a:tr h="16639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Инвестиционный проект предусматривает строительство объектов социально-культурного назначения и (или) объектов коммунально-бытового назначения, с последующей безвозмездной передачей таких объектов в государственную и (или) муниципальную собственность.</a:t>
                      </a:r>
                    </a:p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Инвестиционный проект предусматривает строительство жилья общей площадью не менее 40 тысяч квадратных метров.</a:t>
                      </a:r>
                    </a:p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Стоимость объектов социально-культурного назначения и (или) объектов коммунально-бытового назначения составляет не менее 7 процентов от общего объема инвестиций</a:t>
                      </a:r>
                    </a:p>
                    <a:p>
                      <a:pPr marL="342900" marR="0" lvl="0" indent="-342900" algn="just" defTabSz="960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Заключен инвестиционный контракт между инвестором и публично-правовым образованием.</a:t>
                      </a: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3899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3542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6620</TotalTime>
  <Words>318</Words>
  <Application>Microsoft Office PowerPoint</Application>
  <PresentationFormat>Экран (4:3)</PresentationFormat>
  <Paragraphs>47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Наташа</cp:lastModifiedBy>
  <cp:revision>775</cp:revision>
  <cp:lastPrinted>2020-02-13T10:27:31Z</cp:lastPrinted>
  <dcterms:created xsi:type="dcterms:W3CDTF">2013-03-31T10:10:36Z</dcterms:created>
  <dcterms:modified xsi:type="dcterms:W3CDTF">2020-02-18T11:56:32Z</dcterms:modified>
</cp:coreProperties>
</file>