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3"/>
  </p:notesMasterIdLst>
  <p:handoutMasterIdLst>
    <p:handoutMasterId r:id="rId14"/>
  </p:handoutMasterIdLst>
  <p:sldIdLst>
    <p:sldId id="323" r:id="rId2"/>
    <p:sldId id="318" r:id="rId3"/>
    <p:sldId id="319" r:id="rId4"/>
    <p:sldId id="313" r:id="rId5"/>
    <p:sldId id="314" r:id="rId6"/>
    <p:sldId id="315" r:id="rId7"/>
    <p:sldId id="320" r:id="rId8"/>
    <p:sldId id="321" r:id="rId9"/>
    <p:sldId id="322" r:id="rId10"/>
    <p:sldId id="310" r:id="rId11"/>
    <p:sldId id="324" r:id="rId12"/>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E90A"/>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99540" autoAdjust="0"/>
  </p:normalViewPr>
  <p:slideViewPr>
    <p:cSldViewPr>
      <p:cViewPr>
        <p:scale>
          <a:sx n="52" d="100"/>
          <a:sy n="52" d="100"/>
        </p:scale>
        <p:origin x="-3324" y="-14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otX val="30"/>
      <c:rotY val="1"/>
      <c:perspective val="30"/>
    </c:view3D>
    <c:plotArea>
      <c:layout>
        <c:manualLayout>
          <c:layoutTarget val="inner"/>
          <c:xMode val="edge"/>
          <c:yMode val="edge"/>
          <c:x val="2.8393108584027417E-2"/>
          <c:y val="0.14047988814703752"/>
          <c:w val="0.83996611525366349"/>
          <c:h val="0.82088814261252774"/>
        </c:manualLayout>
      </c:layout>
      <c:pie3DChart>
        <c:varyColors val="1"/>
        <c:ser>
          <c:idx val="0"/>
          <c:order val="0"/>
          <c:tx>
            <c:strRef>
              <c:f>Лист1!$B$1</c:f>
              <c:strCache>
                <c:ptCount val="1"/>
                <c:pt idx="0">
                  <c:v>РФ</c:v>
                </c:pt>
              </c:strCache>
            </c:strRef>
          </c:tx>
          <c:explosion val="25"/>
          <c:dPt>
            <c:idx val="0"/>
            <c:spPr>
              <a:gradFill flip="none" rotWithShape="1">
                <a:gsLst>
                  <a:gs pos="0">
                    <a:srgbClr val="53548A">
                      <a:tint val="66000"/>
                      <a:satMod val="160000"/>
                    </a:srgbClr>
                  </a:gs>
                  <a:gs pos="50000">
                    <a:srgbClr val="53548A">
                      <a:tint val="44500"/>
                      <a:satMod val="160000"/>
                    </a:srgbClr>
                  </a:gs>
                  <a:gs pos="100000">
                    <a:srgbClr val="53548A">
                      <a:tint val="23500"/>
                      <a:satMod val="160000"/>
                    </a:srgbClr>
                  </a:gs>
                </a:gsLst>
                <a:lin ang="2700000" scaled="1"/>
                <a:tileRect/>
              </a:gradFill>
            </c:spPr>
          </c:dPt>
          <c:dPt>
            <c:idx val="1"/>
            <c:explosion val="5"/>
          </c:dPt>
          <c:dLbls>
            <c:dLbl>
              <c:idx val="0"/>
              <c:layout>
                <c:manualLayout>
                  <c:x val="-0.26699074510671095"/>
                  <c:y val="-0.13780275075106971"/>
                </c:manualLayout>
              </c:layout>
              <c:spPr/>
              <c:txPr>
                <a:bodyPr/>
                <a:lstStyle/>
                <a:p>
                  <a:pPr>
                    <a:defRPr sz="2800">
                      <a:solidFill>
                        <a:schemeClr val="tx1"/>
                      </a:solidFill>
                      <a:latin typeface="Times New Roman" pitchFamily="18" charset="0"/>
                      <a:cs typeface="Times New Roman" pitchFamily="18" charset="0"/>
                    </a:defRPr>
                  </a:pPr>
                  <a:endParaRPr lang="ru-RU"/>
                </a:p>
              </c:txPr>
              <c:showVal val="1"/>
            </c:dLbl>
            <c:dLbl>
              <c:idx val="1"/>
              <c:layout>
                <c:manualLayout>
                  <c:x val="0.17941843109071876"/>
                  <c:y val="6.9474218069032034E-2"/>
                </c:manualLayout>
              </c:layout>
              <c:showVal val="1"/>
            </c:dLbl>
            <c:txPr>
              <a:bodyPr/>
              <a:lstStyle/>
              <a:p>
                <a:pPr>
                  <a:defRPr sz="2800">
                    <a:solidFill>
                      <a:schemeClr val="bg1"/>
                    </a:solidFill>
                    <a:latin typeface="Times New Roman" pitchFamily="18" charset="0"/>
                    <a:cs typeface="Times New Roman" pitchFamily="18" charset="0"/>
                  </a:defRPr>
                </a:pPr>
                <a:endParaRPr lang="ru-RU"/>
              </a:p>
            </c:txPr>
            <c:showVal val="1"/>
          </c:dLbls>
          <c:cat>
            <c:strRef>
              <c:f>Лист1!$A$2:$A$3</c:f>
              <c:strCache>
                <c:ptCount val="2"/>
                <c:pt idx="0">
                  <c:v>3х-летний бюджет</c:v>
                </c:pt>
                <c:pt idx="1">
                  <c:v>1-летний бюджет</c:v>
                </c:pt>
              </c:strCache>
            </c:strRef>
          </c:cat>
          <c:val>
            <c:numRef>
              <c:f>Лист1!$B$2:$B$3</c:f>
              <c:numCache>
                <c:formatCode>0%</c:formatCode>
                <c:ptCount val="2"/>
                <c:pt idx="0">
                  <c:v>0.77000000000000091</c:v>
                </c:pt>
                <c:pt idx="1">
                  <c:v>0.33000000000000074</c:v>
                </c:pt>
              </c:numCache>
            </c:numRef>
          </c:val>
        </c:ser>
      </c:pie3DChart>
    </c:plotArea>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otX val="30"/>
      <c:rotY val="230"/>
      <c:perspective val="30"/>
    </c:view3D>
    <c:plotArea>
      <c:layout>
        <c:manualLayout>
          <c:layoutTarget val="inner"/>
          <c:xMode val="edge"/>
          <c:yMode val="edge"/>
          <c:x val="4.075633655177581E-2"/>
          <c:y val="0.13382449119909146"/>
          <c:w val="0.83996611525366349"/>
          <c:h val="0.82088814261252774"/>
        </c:manualLayout>
      </c:layout>
      <c:pie3DChart>
        <c:varyColors val="1"/>
        <c:ser>
          <c:idx val="0"/>
          <c:order val="0"/>
          <c:tx>
            <c:strRef>
              <c:f>Лист1!$B$1</c:f>
              <c:strCache>
                <c:ptCount val="1"/>
                <c:pt idx="0">
                  <c:v>РФ</c:v>
                </c:pt>
              </c:strCache>
            </c:strRef>
          </c:tx>
          <c:explosion val="25"/>
          <c:dPt>
            <c:idx val="0"/>
            <c: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c:spPr>
          </c:dPt>
          <c:dPt>
            <c:idx val="1"/>
            <c:explosion val="24"/>
          </c:dPt>
          <c:dLbls>
            <c:dLbl>
              <c:idx val="0"/>
              <c:layout>
                <c:manualLayout>
                  <c:x val="6.9233632748676596E-2"/>
                  <c:y val="-0.12613954843591788"/>
                </c:manualLayout>
              </c:layout>
              <c:spPr/>
              <c:txPr>
                <a:bodyPr/>
                <a:lstStyle/>
                <a:p>
                  <a:pPr>
                    <a:defRPr sz="2800" b="1">
                      <a:solidFill>
                        <a:schemeClr val="tx1"/>
                      </a:solidFill>
                      <a:latin typeface="Times New Roman" pitchFamily="18" charset="0"/>
                      <a:cs typeface="Times New Roman" pitchFamily="18" charset="0"/>
                    </a:defRPr>
                  </a:pPr>
                  <a:endParaRPr lang="ru-RU"/>
                </a:p>
              </c:txPr>
              <c:showVal val="1"/>
            </c:dLbl>
            <c:dLbl>
              <c:idx val="1"/>
              <c:layout>
                <c:manualLayout>
                  <c:x val="-0.19659956948985161"/>
                  <c:y val="0.10275142384598776"/>
                </c:manualLayout>
              </c:layout>
              <c:spPr/>
              <c:txPr>
                <a:bodyPr/>
                <a:lstStyle/>
                <a:p>
                  <a:pPr>
                    <a:defRPr sz="2800" b="0">
                      <a:solidFill>
                        <a:schemeClr val="bg1"/>
                      </a:solidFill>
                      <a:latin typeface="Times New Roman" pitchFamily="18" charset="0"/>
                      <a:cs typeface="Times New Roman" pitchFamily="18" charset="0"/>
                    </a:defRPr>
                  </a:pPr>
                  <a:endParaRPr lang="ru-RU"/>
                </a:p>
              </c:txPr>
              <c:showVal val="1"/>
            </c:dLbl>
            <c:txPr>
              <a:bodyPr/>
              <a:lstStyle/>
              <a:p>
                <a:pPr>
                  <a:defRPr sz="2800" b="0">
                    <a:solidFill>
                      <a:schemeClr val="tx1"/>
                    </a:solidFill>
                    <a:latin typeface="Times New Roman" pitchFamily="18" charset="0"/>
                    <a:cs typeface="Times New Roman" pitchFamily="18" charset="0"/>
                  </a:defRPr>
                </a:pPr>
                <a:endParaRPr lang="ru-RU"/>
              </a:p>
            </c:txPr>
            <c:showVal val="1"/>
          </c:dLbls>
          <c:cat>
            <c:strRef>
              <c:f>Лист1!$A$2:$A$3</c:f>
              <c:strCache>
                <c:ptCount val="2"/>
                <c:pt idx="0">
                  <c:v>3х-летний бюджет</c:v>
                </c:pt>
                <c:pt idx="1">
                  <c:v>1-летний бюджет</c:v>
                </c:pt>
              </c:strCache>
            </c:strRef>
          </c:cat>
          <c:val>
            <c:numRef>
              <c:f>Лист1!$B$2:$B$3</c:f>
              <c:numCache>
                <c:formatCode>0%</c:formatCode>
                <c:ptCount val="2"/>
                <c:pt idx="0">
                  <c:v>6.0000000000000032E-2</c:v>
                </c:pt>
                <c:pt idx="1">
                  <c:v>0.94000000000000061</c:v>
                </c:pt>
              </c:numCache>
            </c:numRef>
          </c:val>
        </c:ser>
      </c:pie3DChart>
    </c:plotArea>
    <c:plotVisOnly val="1"/>
  </c:chart>
  <c:txPr>
    <a:bodyPr/>
    <a:lstStyle/>
    <a:p>
      <a:pPr>
        <a:defRPr sz="1800"/>
      </a:pPr>
      <a:endParaRPr lang="ru-RU"/>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4063AE-3AFA-4CEC-AA37-4CB2118CEBE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83D44207-D578-4F8A-BBE8-13A06A9A199F}">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a:spcAft>
              <a:spcPts val="0"/>
            </a:spcAft>
          </a:pPr>
          <a:r>
            <a:rPr lang="ru-RU" sz="1800" b="0" dirty="0" smtClean="0">
              <a:solidFill>
                <a:schemeClr val="bg1"/>
              </a:solidFill>
              <a:latin typeface="Times New Roman" pitchFamily="18" charset="0"/>
              <a:cs typeface="Times New Roman" pitchFamily="18" charset="0"/>
            </a:rPr>
            <a:t>Изменение порядка зачисления штрафов, санкций,</a:t>
          </a:r>
          <a:br>
            <a:rPr lang="ru-RU" sz="1800" b="0" dirty="0" smtClean="0">
              <a:solidFill>
                <a:schemeClr val="bg1"/>
              </a:solidFill>
              <a:latin typeface="Times New Roman" pitchFamily="18" charset="0"/>
              <a:cs typeface="Times New Roman" pitchFamily="18" charset="0"/>
            </a:rPr>
          </a:br>
          <a:r>
            <a:rPr lang="ru-RU" sz="1800" b="0" dirty="0" smtClean="0">
              <a:solidFill>
                <a:schemeClr val="bg1"/>
              </a:solidFill>
              <a:latin typeface="Times New Roman" pitchFamily="18" charset="0"/>
              <a:cs typeface="Times New Roman" pitchFamily="18" charset="0"/>
            </a:rPr>
            <a:t>возмещения ущерба                            </a:t>
          </a:r>
          <a:r>
            <a:rPr lang="ru-RU" sz="1800" b="0" i="1" dirty="0" smtClean="0">
              <a:solidFill>
                <a:schemeClr val="bg1"/>
              </a:solidFill>
              <a:latin typeface="Times New Roman" pitchFamily="18" charset="0"/>
              <a:cs typeface="Times New Roman" pitchFamily="18" charset="0"/>
            </a:rPr>
            <a:t>(62-ФЗ от 15.04.2019)</a:t>
          </a:r>
          <a:endParaRPr lang="ru-RU" sz="1800" b="0" i="1" dirty="0">
            <a:solidFill>
              <a:schemeClr val="bg1"/>
            </a:solidFill>
            <a:latin typeface="Times New Roman" pitchFamily="18" charset="0"/>
            <a:cs typeface="Times New Roman" pitchFamily="18" charset="0"/>
          </a:endParaRPr>
        </a:p>
      </dgm:t>
    </dgm:pt>
    <dgm:pt modelId="{24479400-A143-4DAA-9F43-DC419F4B6307}" type="parTrans" cxnId="{C6AF4E95-258F-42FB-9F5F-D5622A2973DC}">
      <dgm:prSet/>
      <dgm:spPr/>
      <dgm:t>
        <a:bodyPr/>
        <a:lstStyle/>
        <a:p>
          <a:endParaRPr lang="ru-RU"/>
        </a:p>
      </dgm:t>
    </dgm:pt>
    <dgm:pt modelId="{88A12327-A2CD-4EE4-BF49-13A69A01F262}" type="sibTrans" cxnId="{C6AF4E95-258F-42FB-9F5F-D5622A2973DC}">
      <dgm:prSet/>
      <dgm:spPr/>
      <dgm:t>
        <a:bodyPr/>
        <a:lstStyle/>
        <a:p>
          <a:endParaRPr lang="ru-RU"/>
        </a:p>
      </dgm:t>
    </dgm:pt>
    <dgm:pt modelId="{A2389553-387A-4179-A78E-5227726B521B}">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marL="0" indent="0" algn="just" defTabSz="809625">
            <a:lnSpc>
              <a:spcPct val="100000"/>
            </a:lnSpc>
            <a:spcAft>
              <a:spcPts val="0"/>
            </a:spcAft>
            <a:tabLst>
              <a:tab pos="85725" algn="l"/>
              <a:tab pos="5381625" algn="l"/>
            </a:tabLst>
          </a:pPr>
          <a:r>
            <a:rPr lang="ru-RU" sz="1500" dirty="0" smtClean="0">
              <a:latin typeface="Times New Roman" pitchFamily="18" charset="0"/>
              <a:cs typeface="Times New Roman" pitchFamily="18" charset="0"/>
            </a:rPr>
            <a:t>штрафы в полном объеме поступают в тот бюджет, из которого осуществляется финансовое обеспечение деятельности органа, наложившего штраф (исключение штрафы ГИБДД)</a:t>
          </a:r>
          <a:endParaRPr lang="ru-RU" sz="1500" dirty="0">
            <a:latin typeface="Times New Roman" pitchFamily="18" charset="0"/>
            <a:cs typeface="Times New Roman" pitchFamily="18" charset="0"/>
          </a:endParaRPr>
        </a:p>
      </dgm:t>
    </dgm:pt>
    <dgm:pt modelId="{5959A1E8-CCA5-47FC-A43D-6013B0B2AD17}" type="parTrans" cxnId="{5726C0FD-45D4-48BA-A5B4-7E7D2476FEEF}">
      <dgm:prSet/>
      <dgm:spPr/>
      <dgm:t>
        <a:bodyPr/>
        <a:lstStyle/>
        <a:p>
          <a:endParaRPr lang="ru-RU"/>
        </a:p>
      </dgm:t>
    </dgm:pt>
    <dgm:pt modelId="{BD51BA95-6A60-4F01-950E-8CA0D135F5C3}" type="sibTrans" cxnId="{5726C0FD-45D4-48BA-A5B4-7E7D2476FEEF}">
      <dgm:prSet/>
      <dgm:spPr/>
      <dgm:t>
        <a:bodyPr/>
        <a:lstStyle/>
        <a:p>
          <a:endParaRPr lang="ru-RU"/>
        </a:p>
      </dgm:t>
    </dgm:pt>
    <dgm:pt modelId="{70E31F03-30C2-4FD2-9345-562E4B4D0E2D}">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a:ln>
          <a:solidFill>
            <a:schemeClr val="accent2">
              <a:lumMod val="75000"/>
            </a:schemeClr>
          </a:solidFill>
        </a:ln>
      </dgm:spPr>
      <dgm:t>
        <a:bodyPr/>
        <a:lstStyle/>
        <a:p>
          <a:pPr algn="l" rtl="0"/>
          <a:r>
            <a:rPr lang="ru-RU" sz="1800" b="0" dirty="0" smtClean="0">
              <a:solidFill>
                <a:schemeClr val="bg1"/>
              </a:solidFill>
              <a:latin typeface="Times New Roman" pitchFamily="18" charset="0"/>
              <a:cs typeface="Times New Roman" pitchFamily="18" charset="0"/>
            </a:rPr>
            <a:t>Предоставление права субъектам РФ на передачу в бюджеты МО отдельных неналоговых доходов </a:t>
          </a:r>
          <a:r>
            <a:rPr lang="ru-RU" sz="1800" b="0" i="1" dirty="0" smtClean="0">
              <a:solidFill>
                <a:schemeClr val="bg1"/>
              </a:solidFill>
              <a:latin typeface="Times New Roman" pitchFamily="18" charset="0"/>
              <a:cs typeface="Times New Roman" pitchFamily="18" charset="0"/>
            </a:rPr>
            <a:t>(307-ФЗ от 02.08.2019)</a:t>
          </a:r>
          <a:endParaRPr lang="ru-RU" sz="1800" b="0" i="1" dirty="0">
            <a:solidFill>
              <a:schemeClr val="bg1"/>
            </a:solidFill>
            <a:latin typeface="Times New Roman" pitchFamily="18" charset="0"/>
            <a:cs typeface="Times New Roman" pitchFamily="18" charset="0"/>
          </a:endParaRPr>
        </a:p>
      </dgm:t>
    </dgm:pt>
    <dgm:pt modelId="{E112E2C3-9866-4EFD-8E9D-C801E4841468}" type="parTrans" cxnId="{911106EA-78AC-43C4-A8B7-0985D1B69FD7}">
      <dgm:prSet/>
      <dgm:spPr/>
      <dgm:t>
        <a:bodyPr/>
        <a:lstStyle/>
        <a:p>
          <a:endParaRPr lang="ru-RU"/>
        </a:p>
      </dgm:t>
    </dgm:pt>
    <dgm:pt modelId="{ECE99669-24AF-41E9-966C-075FFAE39729}" type="sibTrans" cxnId="{911106EA-78AC-43C4-A8B7-0985D1B69FD7}">
      <dgm:prSet/>
      <dgm:spPr/>
      <dgm:t>
        <a:bodyPr/>
        <a:lstStyle/>
        <a:p>
          <a:endParaRPr lang="ru-RU"/>
        </a:p>
      </dgm:t>
    </dgm:pt>
    <dgm:pt modelId="{C5941D1B-D8FE-4F61-A178-5B6C8B889E08}">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marL="0" algn="just" rtl="0">
            <a:lnSpc>
              <a:spcPct val="100000"/>
            </a:lnSpc>
            <a:spcAft>
              <a:spcPts val="0"/>
            </a:spcAft>
          </a:pPr>
          <a:r>
            <a:rPr lang="ru-RU" sz="1500" dirty="0" smtClean="0">
              <a:latin typeface="Times New Roman" pitchFamily="18" charset="0"/>
              <a:cs typeface="Times New Roman" pitchFamily="18" charset="0"/>
            </a:rPr>
            <a:t>областным законом от 30.09.2019 № 141-10-ОЗ с 2020 года                       в бюджеты поселений и городских округов, административными комиссиями которых вынесены постановления о наложении штрафа, подлежат зачислению  суммы административных штрафов правонарушения, предусмотренных статьями 2.1, 2.4, 8.7 и 8.11 областного закона от 03.06.2003 № 172-22-ОЗ                                             «Об административных правонарушениях», по нормативу 100 %</a:t>
          </a:r>
          <a:endParaRPr lang="ru-RU" sz="1500" dirty="0">
            <a:latin typeface="Times New Roman" pitchFamily="18" charset="0"/>
            <a:cs typeface="Times New Roman" pitchFamily="18" charset="0"/>
          </a:endParaRPr>
        </a:p>
      </dgm:t>
    </dgm:pt>
    <dgm:pt modelId="{34242399-D1F7-44F6-9F7B-0599C6DE9AB5}" type="parTrans" cxnId="{C91564EA-4C43-4775-9AF3-BB2E7BFC7436}">
      <dgm:prSet/>
      <dgm:spPr/>
      <dgm:t>
        <a:bodyPr/>
        <a:lstStyle/>
        <a:p>
          <a:endParaRPr lang="ru-RU"/>
        </a:p>
      </dgm:t>
    </dgm:pt>
    <dgm:pt modelId="{4F86FC8B-48A2-48DA-8181-557E9EA05FBF}" type="sibTrans" cxnId="{C91564EA-4C43-4775-9AF3-BB2E7BFC7436}">
      <dgm:prSet/>
      <dgm:spPr/>
      <dgm:t>
        <a:bodyPr/>
        <a:lstStyle/>
        <a:p>
          <a:endParaRPr lang="ru-RU"/>
        </a:p>
      </dgm:t>
    </dgm:pt>
    <dgm:pt modelId="{4D5C040C-6403-4EED-9E48-6F91644E26EC}">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a:ln>
          <a:solidFill>
            <a:schemeClr val="accent2">
              <a:lumMod val="75000"/>
            </a:schemeClr>
          </a:solidFill>
        </a:ln>
      </dgm:spPr>
      <dgm:t>
        <a:bodyPr/>
        <a:lstStyle/>
        <a:p>
          <a:pPr algn="l" rtl="0"/>
          <a:r>
            <a:rPr lang="ru-RU" sz="1800" b="0" dirty="0" smtClean="0">
              <a:solidFill>
                <a:schemeClr val="bg1"/>
              </a:solidFill>
              <a:latin typeface="Times New Roman" pitchFamily="18" charset="0"/>
              <a:cs typeface="Times New Roman" pitchFamily="18" charset="0"/>
            </a:rPr>
            <a:t>Уточнение размеров потенциально возможного                                        к получению индивидуальным предпринимателем годового дохода</a:t>
          </a:r>
          <a:br>
            <a:rPr lang="ru-RU" sz="1800" b="0" dirty="0" smtClean="0">
              <a:solidFill>
                <a:schemeClr val="bg1"/>
              </a:solidFill>
              <a:latin typeface="Times New Roman" pitchFamily="18" charset="0"/>
              <a:cs typeface="Times New Roman" pitchFamily="18" charset="0"/>
            </a:rPr>
          </a:br>
          <a:r>
            <a:rPr lang="ru-RU" sz="1800" b="0" i="1" dirty="0" smtClean="0">
              <a:solidFill>
                <a:schemeClr val="bg1"/>
              </a:solidFill>
              <a:latin typeface="Times New Roman" pitchFamily="18" charset="0"/>
              <a:cs typeface="Times New Roman" pitchFamily="18" charset="0"/>
            </a:rPr>
            <a:t>(325-ФЗ от 29.09.2019)</a:t>
          </a:r>
          <a:endParaRPr lang="ru-RU" sz="1800" b="0" i="1" dirty="0">
            <a:solidFill>
              <a:schemeClr val="bg1"/>
            </a:solidFill>
            <a:latin typeface="Times New Roman" pitchFamily="18" charset="0"/>
            <a:cs typeface="Times New Roman" pitchFamily="18" charset="0"/>
          </a:endParaRPr>
        </a:p>
      </dgm:t>
    </dgm:pt>
    <dgm:pt modelId="{FE4E3E4B-B8EA-406E-8227-12E4034D56B9}" type="parTrans" cxnId="{A6000F79-569D-406A-8F4C-E438D0642020}">
      <dgm:prSet/>
      <dgm:spPr/>
      <dgm:t>
        <a:bodyPr/>
        <a:lstStyle/>
        <a:p>
          <a:endParaRPr lang="ru-RU"/>
        </a:p>
      </dgm:t>
    </dgm:pt>
    <dgm:pt modelId="{CAEE3E1F-50DD-4B38-9212-C1025C7939BE}" type="sibTrans" cxnId="{A6000F79-569D-406A-8F4C-E438D0642020}">
      <dgm:prSet/>
      <dgm:spPr/>
      <dgm:t>
        <a:bodyPr/>
        <a:lstStyle/>
        <a:p>
          <a:endParaRPr lang="ru-RU"/>
        </a:p>
      </dgm:t>
    </dgm:pt>
    <dgm:pt modelId="{EB23155C-C8F0-465E-98B7-FDC55E7C24C0}">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marL="0" algn="just">
            <a:lnSpc>
              <a:spcPct val="100000"/>
            </a:lnSpc>
            <a:spcAft>
              <a:spcPts val="0"/>
            </a:spcAft>
          </a:pPr>
          <a:r>
            <a:rPr lang="ru-RU" sz="1500" dirty="0" smtClean="0">
              <a:latin typeface="Times New Roman" pitchFamily="18" charset="0"/>
              <a:cs typeface="Times New Roman" pitchFamily="18" charset="0"/>
            </a:rPr>
            <a:t>областным законом от 19.11.2019 № 180-12-ОЗ уточнены некоторые размеры потенциального возможного к получению индивидуальным предпринимателем годового дохода. По сдаче в аренду жилых помещений, розничной торговле и общественному питанию объемы потенциального дохода на один объект были заменены на объемы потенциального дохода на 1 кв. метр площади</a:t>
          </a:r>
          <a:endParaRPr lang="ru-RU" sz="1500" dirty="0">
            <a:latin typeface="Times New Roman" pitchFamily="18" charset="0"/>
            <a:cs typeface="Times New Roman" pitchFamily="18" charset="0"/>
          </a:endParaRPr>
        </a:p>
      </dgm:t>
    </dgm:pt>
    <dgm:pt modelId="{757A1BA8-D79E-4EA1-B2FC-70834B40DC44}" type="parTrans" cxnId="{399FF9F0-2A3B-4DEA-92D9-7E40E72DC194}">
      <dgm:prSet/>
      <dgm:spPr/>
      <dgm:t>
        <a:bodyPr/>
        <a:lstStyle/>
        <a:p>
          <a:endParaRPr lang="ru-RU"/>
        </a:p>
      </dgm:t>
    </dgm:pt>
    <dgm:pt modelId="{B17BFA34-ED73-4EA4-ACFD-7D5794B6888E}" type="sibTrans" cxnId="{399FF9F0-2A3B-4DEA-92D9-7E40E72DC194}">
      <dgm:prSet/>
      <dgm:spPr/>
      <dgm:t>
        <a:bodyPr/>
        <a:lstStyle/>
        <a:p>
          <a:endParaRPr lang="ru-RU"/>
        </a:p>
      </dgm:t>
    </dgm:pt>
    <dgm:pt modelId="{C544A7CC-EAB6-4C64-948B-D9FA7FF2CFC2}">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marL="0" indent="0" algn="just" defTabSz="809625">
            <a:lnSpc>
              <a:spcPct val="100000"/>
            </a:lnSpc>
            <a:spcAft>
              <a:spcPts val="0"/>
            </a:spcAft>
            <a:tabLst>
              <a:tab pos="5381625" algn="l"/>
            </a:tabLst>
          </a:pPr>
          <a:r>
            <a:rPr lang="ru-RU" sz="1500" dirty="0" smtClean="0">
              <a:latin typeface="Times New Roman" pitchFamily="18" charset="0"/>
              <a:cs typeface="Times New Roman" pitchFamily="18" charset="0"/>
            </a:rPr>
            <a:t> штрафы  по постановлениям мировых судей распределяются                         в 50/50 между областным и местными бюджетами (бюджеты муниципальных районов и городских округов)</a:t>
          </a:r>
          <a:endParaRPr lang="ru-RU" sz="1500" dirty="0">
            <a:latin typeface="Times New Roman" pitchFamily="18" charset="0"/>
            <a:cs typeface="Times New Roman" pitchFamily="18" charset="0"/>
          </a:endParaRPr>
        </a:p>
      </dgm:t>
    </dgm:pt>
    <dgm:pt modelId="{A113953F-8F50-43F0-9A23-735BB78F9EC5}" type="parTrans" cxnId="{52462D24-FCBA-44FF-8A36-9C1B14B70F12}">
      <dgm:prSet/>
      <dgm:spPr/>
      <dgm:t>
        <a:bodyPr/>
        <a:lstStyle/>
        <a:p>
          <a:endParaRPr lang="ru-RU"/>
        </a:p>
      </dgm:t>
    </dgm:pt>
    <dgm:pt modelId="{DB76374B-FFFC-46C2-B81C-7EB4C34D903F}" type="sibTrans" cxnId="{52462D24-FCBA-44FF-8A36-9C1B14B70F12}">
      <dgm:prSet/>
      <dgm:spPr/>
      <dgm:t>
        <a:bodyPr/>
        <a:lstStyle/>
        <a:p>
          <a:endParaRPr lang="ru-RU"/>
        </a:p>
      </dgm:t>
    </dgm:pt>
    <dgm:pt modelId="{E17A3974-EDF9-46CA-9C7A-231508BE80E7}">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marL="0" algn="just">
            <a:lnSpc>
              <a:spcPct val="100000"/>
            </a:lnSpc>
            <a:spcAft>
              <a:spcPts val="0"/>
            </a:spcAft>
          </a:pPr>
          <a:r>
            <a:rPr lang="ru-RU" sz="1500" dirty="0" smtClean="0">
              <a:latin typeface="Times New Roman" pitchFamily="18" charset="0"/>
              <a:cs typeface="Times New Roman" pitchFamily="18" charset="0"/>
            </a:rPr>
            <a:t>ограничено применение патентов при сдаче в аренду объектов недвижимости общей площадью свыше 2,0 тыс. кв. метров</a:t>
          </a:r>
          <a:endParaRPr lang="ru-RU" sz="1500" dirty="0">
            <a:latin typeface="Times New Roman" pitchFamily="18" charset="0"/>
            <a:cs typeface="Times New Roman" pitchFamily="18" charset="0"/>
          </a:endParaRPr>
        </a:p>
      </dgm:t>
    </dgm:pt>
    <dgm:pt modelId="{2C28C296-B235-449E-AB5A-E25F9D0C0EB3}" type="parTrans" cxnId="{5292D4F8-F7C4-44EC-AB7B-F5E4E3668C77}">
      <dgm:prSet/>
      <dgm:spPr/>
      <dgm:t>
        <a:bodyPr/>
        <a:lstStyle/>
        <a:p>
          <a:endParaRPr lang="ru-RU"/>
        </a:p>
      </dgm:t>
    </dgm:pt>
    <dgm:pt modelId="{0F0271FC-363F-4205-84C8-DC167808F34F}" type="sibTrans" cxnId="{5292D4F8-F7C4-44EC-AB7B-F5E4E3668C77}">
      <dgm:prSet/>
      <dgm:spPr/>
      <dgm:t>
        <a:bodyPr/>
        <a:lstStyle/>
        <a:p>
          <a:endParaRPr lang="ru-RU"/>
        </a:p>
      </dgm:t>
    </dgm:pt>
    <dgm:pt modelId="{EFD26239-47B5-4CBA-8E5C-E14791F1C79F}" type="pres">
      <dgm:prSet presAssocID="{084063AE-3AFA-4CEC-AA37-4CB2118CEBE0}" presName="Name0" presStyleCnt="0">
        <dgm:presLayoutVars>
          <dgm:dir/>
          <dgm:animLvl val="lvl"/>
          <dgm:resizeHandles val="exact"/>
        </dgm:presLayoutVars>
      </dgm:prSet>
      <dgm:spPr/>
      <dgm:t>
        <a:bodyPr/>
        <a:lstStyle/>
        <a:p>
          <a:endParaRPr lang="ru-RU"/>
        </a:p>
      </dgm:t>
    </dgm:pt>
    <dgm:pt modelId="{BBD9EB12-577E-41AA-A26A-649E3AF9F67F}" type="pres">
      <dgm:prSet presAssocID="{83D44207-D578-4F8A-BBE8-13A06A9A199F}" presName="linNode" presStyleCnt="0"/>
      <dgm:spPr/>
    </dgm:pt>
    <dgm:pt modelId="{049AF33F-4B63-4C0D-BF44-5F978B7C2BCC}" type="pres">
      <dgm:prSet presAssocID="{83D44207-D578-4F8A-BBE8-13A06A9A199F}" presName="parentText" presStyleLbl="node1" presStyleIdx="0" presStyleCnt="3" custScaleX="91039" custScaleY="74463" custLinFactNeighborX="-1239" custLinFactNeighborY="1053">
        <dgm:presLayoutVars>
          <dgm:chMax val="1"/>
          <dgm:bulletEnabled val="1"/>
        </dgm:presLayoutVars>
      </dgm:prSet>
      <dgm:spPr/>
      <dgm:t>
        <a:bodyPr/>
        <a:lstStyle/>
        <a:p>
          <a:endParaRPr lang="ru-RU"/>
        </a:p>
      </dgm:t>
    </dgm:pt>
    <dgm:pt modelId="{1F167B12-469E-4748-ABAB-30CA8888FD98}" type="pres">
      <dgm:prSet presAssocID="{83D44207-D578-4F8A-BBE8-13A06A9A199F}" presName="descendantText" presStyleLbl="alignAccFollowNode1" presStyleIdx="0" presStyleCnt="3" custScaleX="107177" custScaleY="101045" custLinFactNeighborX="3415" custLinFactNeighborY="-150">
        <dgm:presLayoutVars>
          <dgm:bulletEnabled val="1"/>
        </dgm:presLayoutVars>
      </dgm:prSet>
      <dgm:spPr/>
      <dgm:t>
        <a:bodyPr/>
        <a:lstStyle/>
        <a:p>
          <a:endParaRPr lang="ru-RU"/>
        </a:p>
      </dgm:t>
    </dgm:pt>
    <dgm:pt modelId="{6F4D3AB6-098E-4CF8-B7EF-7ABF4F6FA82F}" type="pres">
      <dgm:prSet presAssocID="{88A12327-A2CD-4EE4-BF49-13A69A01F262}" presName="sp" presStyleCnt="0"/>
      <dgm:spPr/>
    </dgm:pt>
    <dgm:pt modelId="{32A6415F-D2B2-473C-ACD3-2507A3B908EA}" type="pres">
      <dgm:prSet presAssocID="{70E31F03-30C2-4FD2-9345-562E4B4D0E2D}" presName="linNode" presStyleCnt="0"/>
      <dgm:spPr/>
    </dgm:pt>
    <dgm:pt modelId="{AB109295-4B29-443B-8C06-DD53EDB16C11}" type="pres">
      <dgm:prSet presAssocID="{70E31F03-30C2-4FD2-9345-562E4B4D0E2D}" presName="parentText" presStyleLbl="node1" presStyleIdx="1" presStyleCnt="3" custScaleX="91022" custScaleY="85522" custLinFactNeighborX="-1885" custLinFactNeighborY="-272">
        <dgm:presLayoutVars>
          <dgm:chMax val="1"/>
          <dgm:bulletEnabled val="1"/>
        </dgm:presLayoutVars>
      </dgm:prSet>
      <dgm:spPr/>
      <dgm:t>
        <a:bodyPr/>
        <a:lstStyle/>
        <a:p>
          <a:endParaRPr lang="ru-RU"/>
        </a:p>
      </dgm:t>
    </dgm:pt>
    <dgm:pt modelId="{AB7CA13F-F492-4D93-AB42-375A173C292D}" type="pres">
      <dgm:prSet presAssocID="{70E31F03-30C2-4FD2-9345-562E4B4D0E2D}" presName="descendantText" presStyleLbl="alignAccFollowNode1" presStyleIdx="1" presStyleCnt="3" custScaleX="106494" custScaleY="112426">
        <dgm:presLayoutVars>
          <dgm:bulletEnabled val="1"/>
        </dgm:presLayoutVars>
      </dgm:prSet>
      <dgm:spPr/>
      <dgm:t>
        <a:bodyPr/>
        <a:lstStyle/>
        <a:p>
          <a:endParaRPr lang="ru-RU"/>
        </a:p>
      </dgm:t>
    </dgm:pt>
    <dgm:pt modelId="{DE4E04D8-73FC-438B-9101-BDF7D22EAB60}" type="pres">
      <dgm:prSet presAssocID="{ECE99669-24AF-41E9-966C-075FFAE39729}" presName="sp" presStyleCnt="0"/>
      <dgm:spPr/>
    </dgm:pt>
    <dgm:pt modelId="{804255D2-BD7B-411D-BF63-6C71C6311ED8}" type="pres">
      <dgm:prSet presAssocID="{4D5C040C-6403-4EED-9E48-6F91644E26EC}" presName="linNode" presStyleCnt="0"/>
      <dgm:spPr/>
    </dgm:pt>
    <dgm:pt modelId="{D94461C8-E275-4671-A376-C958DFF1DAA2}" type="pres">
      <dgm:prSet presAssocID="{4D5C040C-6403-4EED-9E48-6F91644E26EC}" presName="parentText" presStyleLbl="node1" presStyleIdx="2" presStyleCnt="3" custScaleX="91674" custScaleY="127382" custLinFactNeighborX="-1929" custLinFactNeighborY="4292">
        <dgm:presLayoutVars>
          <dgm:chMax val="1"/>
          <dgm:bulletEnabled val="1"/>
        </dgm:presLayoutVars>
      </dgm:prSet>
      <dgm:spPr/>
      <dgm:t>
        <a:bodyPr/>
        <a:lstStyle/>
        <a:p>
          <a:endParaRPr lang="ru-RU"/>
        </a:p>
      </dgm:t>
    </dgm:pt>
    <dgm:pt modelId="{3170ED36-1BBA-4448-A0F2-2E685F5880A1}" type="pres">
      <dgm:prSet presAssocID="{4D5C040C-6403-4EED-9E48-6F91644E26EC}" presName="descendantText" presStyleLbl="alignAccFollowNode1" presStyleIdx="2" presStyleCnt="3" custScaleX="106003" custScaleY="155850">
        <dgm:presLayoutVars>
          <dgm:bulletEnabled val="1"/>
        </dgm:presLayoutVars>
      </dgm:prSet>
      <dgm:spPr/>
      <dgm:t>
        <a:bodyPr/>
        <a:lstStyle/>
        <a:p>
          <a:endParaRPr lang="ru-RU"/>
        </a:p>
      </dgm:t>
    </dgm:pt>
  </dgm:ptLst>
  <dgm:cxnLst>
    <dgm:cxn modelId="{D0E5A5D3-AEB6-4D36-AF10-98C143C3FB66}" type="presOf" srcId="{EB23155C-C8F0-465E-98B7-FDC55E7C24C0}" destId="{3170ED36-1BBA-4448-A0F2-2E685F5880A1}" srcOrd="0" destOrd="0" presId="urn:microsoft.com/office/officeart/2005/8/layout/vList5"/>
    <dgm:cxn modelId="{CC1923F6-D930-4CAE-8783-1D339DB1E416}" type="presOf" srcId="{A2389553-387A-4179-A78E-5227726B521B}" destId="{1F167B12-469E-4748-ABAB-30CA8888FD98}" srcOrd="0" destOrd="0" presId="urn:microsoft.com/office/officeart/2005/8/layout/vList5"/>
    <dgm:cxn modelId="{76EB7B26-3924-4173-8B36-D24761252A69}" type="presOf" srcId="{084063AE-3AFA-4CEC-AA37-4CB2118CEBE0}" destId="{EFD26239-47B5-4CBA-8E5C-E14791F1C79F}" srcOrd="0" destOrd="0" presId="urn:microsoft.com/office/officeart/2005/8/layout/vList5"/>
    <dgm:cxn modelId="{911106EA-78AC-43C4-A8B7-0985D1B69FD7}" srcId="{084063AE-3AFA-4CEC-AA37-4CB2118CEBE0}" destId="{70E31F03-30C2-4FD2-9345-562E4B4D0E2D}" srcOrd="1" destOrd="0" parTransId="{E112E2C3-9866-4EFD-8E9D-C801E4841468}" sibTransId="{ECE99669-24AF-41E9-966C-075FFAE39729}"/>
    <dgm:cxn modelId="{5EBE17E8-CCFA-497A-82F0-441C663A59FA}" type="presOf" srcId="{70E31F03-30C2-4FD2-9345-562E4B4D0E2D}" destId="{AB109295-4B29-443B-8C06-DD53EDB16C11}" srcOrd="0" destOrd="0" presId="urn:microsoft.com/office/officeart/2005/8/layout/vList5"/>
    <dgm:cxn modelId="{A6000F79-569D-406A-8F4C-E438D0642020}" srcId="{084063AE-3AFA-4CEC-AA37-4CB2118CEBE0}" destId="{4D5C040C-6403-4EED-9E48-6F91644E26EC}" srcOrd="2" destOrd="0" parTransId="{FE4E3E4B-B8EA-406E-8227-12E4034D56B9}" sibTransId="{CAEE3E1F-50DD-4B38-9212-C1025C7939BE}"/>
    <dgm:cxn modelId="{5606E7F1-D82C-49CE-8DA2-F89F543F0EBB}" type="presOf" srcId="{83D44207-D578-4F8A-BBE8-13A06A9A199F}" destId="{049AF33F-4B63-4C0D-BF44-5F978B7C2BCC}" srcOrd="0" destOrd="0" presId="urn:microsoft.com/office/officeart/2005/8/layout/vList5"/>
    <dgm:cxn modelId="{CDE681D0-38CA-4E5A-8926-4EC93D18E71C}" type="presOf" srcId="{E17A3974-EDF9-46CA-9C7A-231508BE80E7}" destId="{3170ED36-1BBA-4448-A0F2-2E685F5880A1}" srcOrd="0" destOrd="1" presId="urn:microsoft.com/office/officeart/2005/8/layout/vList5"/>
    <dgm:cxn modelId="{52462D24-FCBA-44FF-8A36-9C1B14B70F12}" srcId="{83D44207-D578-4F8A-BBE8-13A06A9A199F}" destId="{C544A7CC-EAB6-4C64-948B-D9FA7FF2CFC2}" srcOrd="1" destOrd="0" parTransId="{A113953F-8F50-43F0-9A23-735BB78F9EC5}" sibTransId="{DB76374B-FFFC-46C2-B81C-7EB4C34D903F}"/>
    <dgm:cxn modelId="{12EBC27E-0CF8-44E7-A00B-7BC1BCEB7C40}" type="presOf" srcId="{4D5C040C-6403-4EED-9E48-6F91644E26EC}" destId="{D94461C8-E275-4671-A376-C958DFF1DAA2}" srcOrd="0" destOrd="0" presId="urn:microsoft.com/office/officeart/2005/8/layout/vList5"/>
    <dgm:cxn modelId="{5726C0FD-45D4-48BA-A5B4-7E7D2476FEEF}" srcId="{83D44207-D578-4F8A-BBE8-13A06A9A199F}" destId="{A2389553-387A-4179-A78E-5227726B521B}" srcOrd="0" destOrd="0" parTransId="{5959A1E8-CCA5-47FC-A43D-6013B0B2AD17}" sibTransId="{BD51BA95-6A60-4F01-950E-8CA0D135F5C3}"/>
    <dgm:cxn modelId="{399FF9F0-2A3B-4DEA-92D9-7E40E72DC194}" srcId="{4D5C040C-6403-4EED-9E48-6F91644E26EC}" destId="{EB23155C-C8F0-465E-98B7-FDC55E7C24C0}" srcOrd="0" destOrd="0" parTransId="{757A1BA8-D79E-4EA1-B2FC-70834B40DC44}" sibTransId="{B17BFA34-ED73-4EA4-ACFD-7D5794B6888E}"/>
    <dgm:cxn modelId="{5062F8F3-1B3C-4607-9435-FD8E1B4BFAB2}" type="presOf" srcId="{C544A7CC-EAB6-4C64-948B-D9FA7FF2CFC2}" destId="{1F167B12-469E-4748-ABAB-30CA8888FD98}" srcOrd="0" destOrd="1" presId="urn:microsoft.com/office/officeart/2005/8/layout/vList5"/>
    <dgm:cxn modelId="{C91564EA-4C43-4775-9AF3-BB2E7BFC7436}" srcId="{70E31F03-30C2-4FD2-9345-562E4B4D0E2D}" destId="{C5941D1B-D8FE-4F61-A178-5B6C8B889E08}" srcOrd="0" destOrd="0" parTransId="{34242399-D1F7-44F6-9F7B-0599C6DE9AB5}" sibTransId="{4F86FC8B-48A2-48DA-8181-557E9EA05FBF}"/>
    <dgm:cxn modelId="{C6AF4E95-258F-42FB-9F5F-D5622A2973DC}" srcId="{084063AE-3AFA-4CEC-AA37-4CB2118CEBE0}" destId="{83D44207-D578-4F8A-BBE8-13A06A9A199F}" srcOrd="0" destOrd="0" parTransId="{24479400-A143-4DAA-9F43-DC419F4B6307}" sibTransId="{88A12327-A2CD-4EE4-BF49-13A69A01F262}"/>
    <dgm:cxn modelId="{5292D4F8-F7C4-44EC-AB7B-F5E4E3668C77}" srcId="{4D5C040C-6403-4EED-9E48-6F91644E26EC}" destId="{E17A3974-EDF9-46CA-9C7A-231508BE80E7}" srcOrd="1" destOrd="0" parTransId="{2C28C296-B235-449E-AB5A-E25F9D0C0EB3}" sibTransId="{0F0271FC-363F-4205-84C8-DC167808F34F}"/>
    <dgm:cxn modelId="{2CDF806C-354A-4A07-B926-DB753AF89821}" type="presOf" srcId="{C5941D1B-D8FE-4F61-A178-5B6C8B889E08}" destId="{AB7CA13F-F492-4D93-AB42-375A173C292D}" srcOrd="0" destOrd="0" presId="urn:microsoft.com/office/officeart/2005/8/layout/vList5"/>
    <dgm:cxn modelId="{8741C9FE-FC2F-4B00-9109-543CA95BCB5B}" type="presParOf" srcId="{EFD26239-47B5-4CBA-8E5C-E14791F1C79F}" destId="{BBD9EB12-577E-41AA-A26A-649E3AF9F67F}" srcOrd="0" destOrd="0" presId="urn:microsoft.com/office/officeart/2005/8/layout/vList5"/>
    <dgm:cxn modelId="{A80C3C6E-A11E-4271-8B1A-80746CE4F15F}" type="presParOf" srcId="{BBD9EB12-577E-41AA-A26A-649E3AF9F67F}" destId="{049AF33F-4B63-4C0D-BF44-5F978B7C2BCC}" srcOrd="0" destOrd="0" presId="urn:microsoft.com/office/officeart/2005/8/layout/vList5"/>
    <dgm:cxn modelId="{1412EA62-2E48-4807-A551-75D5E0B8E10C}" type="presParOf" srcId="{BBD9EB12-577E-41AA-A26A-649E3AF9F67F}" destId="{1F167B12-469E-4748-ABAB-30CA8888FD98}" srcOrd="1" destOrd="0" presId="urn:microsoft.com/office/officeart/2005/8/layout/vList5"/>
    <dgm:cxn modelId="{93E9A53F-DAF0-4FFE-9A93-561E0F3BB49E}" type="presParOf" srcId="{EFD26239-47B5-4CBA-8E5C-E14791F1C79F}" destId="{6F4D3AB6-098E-4CF8-B7EF-7ABF4F6FA82F}" srcOrd="1" destOrd="0" presId="urn:microsoft.com/office/officeart/2005/8/layout/vList5"/>
    <dgm:cxn modelId="{7C6D6179-768F-4836-8733-75C1ED4CB38C}" type="presParOf" srcId="{EFD26239-47B5-4CBA-8E5C-E14791F1C79F}" destId="{32A6415F-D2B2-473C-ACD3-2507A3B908EA}" srcOrd="2" destOrd="0" presId="urn:microsoft.com/office/officeart/2005/8/layout/vList5"/>
    <dgm:cxn modelId="{789BDBC0-2158-4719-849B-ACF9445AB05A}" type="presParOf" srcId="{32A6415F-D2B2-473C-ACD3-2507A3B908EA}" destId="{AB109295-4B29-443B-8C06-DD53EDB16C11}" srcOrd="0" destOrd="0" presId="urn:microsoft.com/office/officeart/2005/8/layout/vList5"/>
    <dgm:cxn modelId="{0FF8A6BB-2344-46F5-94FF-CA18DD7C7046}" type="presParOf" srcId="{32A6415F-D2B2-473C-ACD3-2507A3B908EA}" destId="{AB7CA13F-F492-4D93-AB42-375A173C292D}" srcOrd="1" destOrd="0" presId="urn:microsoft.com/office/officeart/2005/8/layout/vList5"/>
    <dgm:cxn modelId="{0A543448-0C59-4D5F-8F2C-A68239DB464B}" type="presParOf" srcId="{EFD26239-47B5-4CBA-8E5C-E14791F1C79F}" destId="{DE4E04D8-73FC-438B-9101-BDF7D22EAB60}" srcOrd="3" destOrd="0" presId="urn:microsoft.com/office/officeart/2005/8/layout/vList5"/>
    <dgm:cxn modelId="{80585BED-91B7-4477-8B80-BEB416EC73E5}" type="presParOf" srcId="{EFD26239-47B5-4CBA-8E5C-E14791F1C79F}" destId="{804255D2-BD7B-411D-BF63-6C71C6311ED8}" srcOrd="4" destOrd="0" presId="urn:microsoft.com/office/officeart/2005/8/layout/vList5"/>
    <dgm:cxn modelId="{CC26B1B0-5C69-4B1B-8BDD-C1A7F0137CDC}" type="presParOf" srcId="{804255D2-BD7B-411D-BF63-6C71C6311ED8}" destId="{D94461C8-E275-4671-A376-C958DFF1DAA2}" srcOrd="0" destOrd="0" presId="urn:microsoft.com/office/officeart/2005/8/layout/vList5"/>
    <dgm:cxn modelId="{55DF1026-38AE-4D5C-A1B3-EEA9943979F9}" type="presParOf" srcId="{804255D2-BD7B-411D-BF63-6C71C6311ED8}" destId="{3170ED36-1BBA-4448-A0F2-2E685F5880A1}"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4063AE-3AFA-4CEC-AA37-4CB2118CEBE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83D44207-D578-4F8A-BBE8-13A06A9A199F}">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a:spcAft>
              <a:spcPts val="0"/>
            </a:spcAft>
          </a:pPr>
          <a:r>
            <a:rPr lang="ru-RU" sz="1800" b="0" dirty="0" smtClean="0">
              <a:solidFill>
                <a:schemeClr val="bg1"/>
              </a:solidFill>
              <a:latin typeface="Times New Roman" pitchFamily="18" charset="0"/>
              <a:cs typeface="Times New Roman" pitchFamily="18" charset="0"/>
            </a:rPr>
            <a:t>Запрет на использование систем налогообложения в виде ЕНВД и патентной системы </a:t>
          </a:r>
          <a:br>
            <a:rPr lang="ru-RU" sz="1800" b="0" dirty="0" smtClean="0">
              <a:solidFill>
                <a:schemeClr val="bg1"/>
              </a:solidFill>
              <a:latin typeface="Times New Roman" pitchFamily="18" charset="0"/>
              <a:cs typeface="Times New Roman" pitchFamily="18" charset="0"/>
            </a:rPr>
          </a:br>
          <a:r>
            <a:rPr lang="ru-RU" sz="1800" b="0" i="1" dirty="0" smtClean="0">
              <a:solidFill>
                <a:schemeClr val="bg1"/>
              </a:solidFill>
              <a:latin typeface="Times New Roman" pitchFamily="18" charset="0"/>
              <a:cs typeface="Times New Roman" pitchFamily="18" charset="0"/>
            </a:rPr>
            <a:t>(325-ФЗ от 29.09.2019)</a:t>
          </a:r>
          <a:endParaRPr lang="ru-RU" sz="1800" b="0" i="1" dirty="0">
            <a:solidFill>
              <a:schemeClr val="bg1"/>
            </a:solidFill>
            <a:latin typeface="Times New Roman" pitchFamily="18" charset="0"/>
            <a:cs typeface="Times New Roman" pitchFamily="18" charset="0"/>
          </a:endParaRPr>
        </a:p>
      </dgm:t>
    </dgm:pt>
    <dgm:pt modelId="{24479400-A143-4DAA-9F43-DC419F4B6307}" type="parTrans" cxnId="{C6AF4E95-258F-42FB-9F5F-D5622A2973DC}">
      <dgm:prSet/>
      <dgm:spPr/>
      <dgm:t>
        <a:bodyPr/>
        <a:lstStyle/>
        <a:p>
          <a:endParaRPr lang="ru-RU"/>
        </a:p>
      </dgm:t>
    </dgm:pt>
    <dgm:pt modelId="{88A12327-A2CD-4EE4-BF49-13A69A01F262}" type="sibTrans" cxnId="{C6AF4E95-258F-42FB-9F5F-D5622A2973DC}">
      <dgm:prSet/>
      <dgm:spPr/>
      <dgm:t>
        <a:bodyPr/>
        <a:lstStyle/>
        <a:p>
          <a:endParaRPr lang="ru-RU"/>
        </a:p>
      </dgm:t>
    </dgm:pt>
    <dgm:pt modelId="{A2389553-387A-4179-A78E-5227726B521B}">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marL="0" indent="0" algn="just" defTabSz="809625">
            <a:lnSpc>
              <a:spcPct val="100000"/>
            </a:lnSpc>
            <a:spcAft>
              <a:spcPts val="0"/>
            </a:spcAft>
            <a:tabLst>
              <a:tab pos="85725" algn="l"/>
              <a:tab pos="5381625" algn="l"/>
            </a:tabLst>
          </a:pPr>
          <a:r>
            <a:rPr lang="ru-RU" sz="1500" dirty="0" smtClean="0">
              <a:latin typeface="Times New Roman" pitchFamily="18" charset="0"/>
              <a:cs typeface="Times New Roman" pitchFamily="18" charset="0"/>
            </a:rPr>
            <a:t>с 1 января 2020 года применение системы налогообложения                                 в виде ЕНВД и патентной системы запрещено в отношении реализации лекарственных препаратов, обуви и предметов одежды, принадлежащей к одежде и прочих изделий из натурального меха, подлежащих обязательной маркировке средствами идентификации </a:t>
          </a:r>
          <a:endParaRPr lang="ru-RU" sz="1500" dirty="0">
            <a:latin typeface="Times New Roman" pitchFamily="18" charset="0"/>
            <a:cs typeface="Times New Roman" pitchFamily="18" charset="0"/>
          </a:endParaRPr>
        </a:p>
      </dgm:t>
    </dgm:pt>
    <dgm:pt modelId="{5959A1E8-CCA5-47FC-A43D-6013B0B2AD17}" type="parTrans" cxnId="{5726C0FD-45D4-48BA-A5B4-7E7D2476FEEF}">
      <dgm:prSet/>
      <dgm:spPr/>
      <dgm:t>
        <a:bodyPr/>
        <a:lstStyle/>
        <a:p>
          <a:endParaRPr lang="ru-RU"/>
        </a:p>
      </dgm:t>
    </dgm:pt>
    <dgm:pt modelId="{BD51BA95-6A60-4F01-950E-8CA0D135F5C3}" type="sibTrans" cxnId="{5726C0FD-45D4-48BA-A5B4-7E7D2476FEEF}">
      <dgm:prSet/>
      <dgm:spPr/>
      <dgm:t>
        <a:bodyPr/>
        <a:lstStyle/>
        <a:p>
          <a:endParaRPr lang="ru-RU"/>
        </a:p>
      </dgm:t>
    </dgm:pt>
    <dgm:pt modelId="{4D5C040C-6403-4EED-9E48-6F91644E26EC}">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rtl="0"/>
          <a:r>
            <a:rPr lang="ru-RU" sz="1750" b="0" dirty="0" smtClean="0">
              <a:solidFill>
                <a:schemeClr val="bg1"/>
              </a:solidFill>
              <a:latin typeface="Times New Roman" pitchFamily="18" charset="0"/>
              <a:cs typeface="Times New Roman" pitchFamily="18" charset="0"/>
            </a:rPr>
            <a:t>Предоставление субъектам РФ права на введение инвестиционного налогового вычета по налогу на прибыль организаций</a:t>
          </a:r>
          <a:br>
            <a:rPr lang="ru-RU" sz="1750" b="0" dirty="0" smtClean="0">
              <a:solidFill>
                <a:schemeClr val="bg1"/>
              </a:solidFill>
              <a:latin typeface="Times New Roman" pitchFamily="18" charset="0"/>
              <a:cs typeface="Times New Roman" pitchFamily="18" charset="0"/>
            </a:rPr>
          </a:br>
          <a:r>
            <a:rPr lang="ru-RU" sz="1750" b="0" i="1" dirty="0" smtClean="0">
              <a:solidFill>
                <a:schemeClr val="bg1"/>
              </a:solidFill>
              <a:latin typeface="Times New Roman" pitchFamily="18" charset="0"/>
              <a:cs typeface="Times New Roman" pitchFamily="18" charset="0"/>
            </a:rPr>
            <a:t>(335-ФЗ от 27.11.2017 в ред. 210-ФЗ от 26.07.2019)</a:t>
          </a:r>
          <a:endParaRPr lang="ru-RU" sz="1750" b="0" i="1" dirty="0">
            <a:solidFill>
              <a:schemeClr val="bg1"/>
            </a:solidFill>
            <a:latin typeface="Times New Roman" pitchFamily="18" charset="0"/>
            <a:cs typeface="Times New Roman" pitchFamily="18" charset="0"/>
          </a:endParaRPr>
        </a:p>
      </dgm:t>
    </dgm:pt>
    <dgm:pt modelId="{FE4E3E4B-B8EA-406E-8227-12E4034D56B9}" type="parTrans" cxnId="{A6000F79-569D-406A-8F4C-E438D0642020}">
      <dgm:prSet/>
      <dgm:spPr/>
      <dgm:t>
        <a:bodyPr/>
        <a:lstStyle/>
        <a:p>
          <a:endParaRPr lang="ru-RU"/>
        </a:p>
      </dgm:t>
    </dgm:pt>
    <dgm:pt modelId="{CAEE3E1F-50DD-4B38-9212-C1025C7939BE}" type="sibTrans" cxnId="{A6000F79-569D-406A-8F4C-E438D0642020}">
      <dgm:prSet/>
      <dgm:spPr/>
      <dgm:t>
        <a:bodyPr/>
        <a:lstStyle/>
        <a:p>
          <a:endParaRPr lang="ru-RU"/>
        </a:p>
      </dgm:t>
    </dgm:pt>
    <dgm:pt modelId="{EB23155C-C8F0-465E-98B7-FDC55E7C24C0}">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marL="0" algn="just">
            <a:lnSpc>
              <a:spcPct val="100000"/>
            </a:lnSpc>
            <a:spcAft>
              <a:spcPts val="0"/>
            </a:spcAft>
          </a:pPr>
          <a:r>
            <a:rPr lang="ru-RU" sz="1500" dirty="0" smtClean="0">
              <a:latin typeface="Times New Roman" pitchFamily="18" charset="0"/>
              <a:cs typeface="Times New Roman" pitchFamily="18" charset="0"/>
            </a:rPr>
            <a:t>областным законом от 16.12.2019  № 197-13-ОЗ  «О внесении изменений в областной закон «О налоговых льготах при осуществлении инвестиционной деятельности на территории Архангельской области» с 1 января 2020 года для организаций, осуществляющих отдельные виды экономической деятельности, инвестиционный проект которых включен в реестр приоритетных инвестиционных проектов Архангельской области, предоставляется право на применение инвестиционного налогового вычета по налогу на прибыль организаций. Ежегодно организации смогут не уплачивать до 400 млн. рублей налога на прибыль организаций.</a:t>
          </a:r>
          <a:endParaRPr lang="ru-RU" sz="1500" dirty="0">
            <a:latin typeface="Times New Roman" pitchFamily="18" charset="0"/>
            <a:cs typeface="Times New Roman" pitchFamily="18" charset="0"/>
          </a:endParaRPr>
        </a:p>
      </dgm:t>
    </dgm:pt>
    <dgm:pt modelId="{757A1BA8-D79E-4EA1-B2FC-70834B40DC44}" type="parTrans" cxnId="{399FF9F0-2A3B-4DEA-92D9-7E40E72DC194}">
      <dgm:prSet/>
      <dgm:spPr/>
      <dgm:t>
        <a:bodyPr/>
        <a:lstStyle/>
        <a:p>
          <a:endParaRPr lang="ru-RU"/>
        </a:p>
      </dgm:t>
    </dgm:pt>
    <dgm:pt modelId="{B17BFA34-ED73-4EA4-ACFD-7D5794B6888E}" type="sibTrans" cxnId="{399FF9F0-2A3B-4DEA-92D9-7E40E72DC194}">
      <dgm:prSet/>
      <dgm:spPr/>
      <dgm:t>
        <a:bodyPr/>
        <a:lstStyle/>
        <a:p>
          <a:endParaRPr lang="ru-RU"/>
        </a:p>
      </dgm:t>
    </dgm:pt>
    <dgm:pt modelId="{70E31F03-30C2-4FD2-9345-562E4B4D0E2D}">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rtl="0"/>
          <a:r>
            <a:rPr lang="ru-RU" sz="1800" b="0" dirty="0" smtClean="0">
              <a:solidFill>
                <a:schemeClr val="bg1"/>
              </a:solidFill>
              <a:latin typeface="Times New Roman" pitchFamily="18" charset="0"/>
              <a:cs typeface="Times New Roman" pitchFamily="18" charset="0"/>
            </a:rPr>
            <a:t>Снижение ставки налога, взимаемого при упрощенной системе налогообложения   (УСН) </a:t>
          </a:r>
          <a:r>
            <a:rPr lang="ru-RU" sz="1800" b="0" i="1" dirty="0" smtClean="0">
              <a:solidFill>
                <a:schemeClr val="bg1"/>
              </a:solidFill>
              <a:latin typeface="Times New Roman" pitchFamily="18" charset="0"/>
              <a:cs typeface="Times New Roman" pitchFamily="18" charset="0"/>
            </a:rPr>
            <a:t>(обл. закон  131-10-ОЗ от 30.09.2019)</a:t>
          </a:r>
          <a:endParaRPr lang="ru-RU" sz="1800" b="0" i="1" dirty="0">
            <a:solidFill>
              <a:schemeClr val="bg1"/>
            </a:solidFill>
            <a:latin typeface="Times New Roman" pitchFamily="18" charset="0"/>
            <a:cs typeface="Times New Roman" pitchFamily="18" charset="0"/>
          </a:endParaRPr>
        </a:p>
      </dgm:t>
    </dgm:pt>
    <dgm:pt modelId="{ECE99669-24AF-41E9-966C-075FFAE39729}" type="sibTrans" cxnId="{911106EA-78AC-43C4-A8B7-0985D1B69FD7}">
      <dgm:prSet/>
      <dgm:spPr/>
      <dgm:t>
        <a:bodyPr/>
        <a:lstStyle/>
        <a:p>
          <a:endParaRPr lang="ru-RU"/>
        </a:p>
      </dgm:t>
    </dgm:pt>
    <dgm:pt modelId="{E112E2C3-9866-4EFD-8E9D-C801E4841468}" type="parTrans" cxnId="{911106EA-78AC-43C4-A8B7-0985D1B69FD7}">
      <dgm:prSet/>
      <dgm:spPr/>
      <dgm:t>
        <a:bodyPr/>
        <a:lstStyle/>
        <a:p>
          <a:endParaRPr lang="ru-RU"/>
        </a:p>
      </dgm:t>
    </dgm:pt>
    <dgm:pt modelId="{C5941D1B-D8FE-4F61-A178-5B6C8B889E08}">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marL="0" algn="just" rtl="0">
            <a:lnSpc>
              <a:spcPct val="100000"/>
            </a:lnSpc>
            <a:spcAft>
              <a:spcPts val="0"/>
            </a:spcAft>
          </a:pPr>
          <a:r>
            <a:rPr lang="ru-RU" sz="1500" dirty="0" smtClean="0">
              <a:latin typeface="Times New Roman" pitchFamily="18" charset="0"/>
              <a:cs typeface="Times New Roman" pitchFamily="18" charset="0"/>
            </a:rPr>
            <a:t>в рамках полномочий субъектов РФ в соответствии со статьей 346.20 НК РФ с 1 января 2020 года для отдельных видов экономической деятельности в производственной и социальных сферах предусмотрены пониженные ставки налога при применении УСН в размере 8 и 10 процентов, если объектом налогообложения являются доходы, уменьшенные на величину расходов. Льготные ставки будут действовать в течение трех лет.</a:t>
          </a:r>
          <a:endParaRPr lang="ru-RU" sz="1500" dirty="0">
            <a:latin typeface="Times New Roman" pitchFamily="18" charset="0"/>
            <a:cs typeface="Times New Roman" pitchFamily="18" charset="0"/>
          </a:endParaRPr>
        </a:p>
      </dgm:t>
    </dgm:pt>
    <dgm:pt modelId="{4F86FC8B-48A2-48DA-8181-557E9EA05FBF}" type="sibTrans" cxnId="{C91564EA-4C43-4775-9AF3-BB2E7BFC7436}">
      <dgm:prSet/>
      <dgm:spPr/>
      <dgm:t>
        <a:bodyPr/>
        <a:lstStyle/>
        <a:p>
          <a:endParaRPr lang="ru-RU"/>
        </a:p>
      </dgm:t>
    </dgm:pt>
    <dgm:pt modelId="{34242399-D1F7-44F6-9F7B-0599C6DE9AB5}" type="parTrans" cxnId="{C91564EA-4C43-4775-9AF3-BB2E7BFC7436}">
      <dgm:prSet/>
      <dgm:spPr/>
      <dgm:t>
        <a:bodyPr/>
        <a:lstStyle/>
        <a:p>
          <a:endParaRPr lang="ru-RU"/>
        </a:p>
      </dgm:t>
    </dgm:pt>
    <dgm:pt modelId="{EFD26239-47B5-4CBA-8E5C-E14791F1C79F}" type="pres">
      <dgm:prSet presAssocID="{084063AE-3AFA-4CEC-AA37-4CB2118CEBE0}" presName="Name0" presStyleCnt="0">
        <dgm:presLayoutVars>
          <dgm:dir/>
          <dgm:animLvl val="lvl"/>
          <dgm:resizeHandles val="exact"/>
        </dgm:presLayoutVars>
      </dgm:prSet>
      <dgm:spPr/>
      <dgm:t>
        <a:bodyPr/>
        <a:lstStyle/>
        <a:p>
          <a:endParaRPr lang="ru-RU"/>
        </a:p>
      </dgm:t>
    </dgm:pt>
    <dgm:pt modelId="{BBD9EB12-577E-41AA-A26A-649E3AF9F67F}" type="pres">
      <dgm:prSet presAssocID="{83D44207-D578-4F8A-BBE8-13A06A9A199F}" presName="linNode" presStyleCnt="0"/>
      <dgm:spPr/>
    </dgm:pt>
    <dgm:pt modelId="{049AF33F-4B63-4C0D-BF44-5F978B7C2BCC}" type="pres">
      <dgm:prSet presAssocID="{83D44207-D578-4F8A-BBE8-13A06A9A199F}" presName="parentText" presStyleLbl="node1" presStyleIdx="0" presStyleCnt="3" custScaleX="91039" custScaleY="77091" custLinFactNeighborX="-1239" custLinFactNeighborY="1053">
        <dgm:presLayoutVars>
          <dgm:chMax val="1"/>
          <dgm:bulletEnabled val="1"/>
        </dgm:presLayoutVars>
      </dgm:prSet>
      <dgm:spPr/>
      <dgm:t>
        <a:bodyPr/>
        <a:lstStyle/>
        <a:p>
          <a:endParaRPr lang="ru-RU"/>
        </a:p>
      </dgm:t>
    </dgm:pt>
    <dgm:pt modelId="{1F167B12-469E-4748-ABAB-30CA8888FD98}" type="pres">
      <dgm:prSet presAssocID="{83D44207-D578-4F8A-BBE8-13A06A9A199F}" presName="descendantText" presStyleLbl="alignAccFollowNode1" presStyleIdx="0" presStyleCnt="3" custScaleX="107177" custScaleY="96090" custLinFactNeighborX="3415" custLinFactNeighborY="-150">
        <dgm:presLayoutVars>
          <dgm:bulletEnabled val="1"/>
        </dgm:presLayoutVars>
      </dgm:prSet>
      <dgm:spPr/>
      <dgm:t>
        <a:bodyPr/>
        <a:lstStyle/>
        <a:p>
          <a:endParaRPr lang="ru-RU"/>
        </a:p>
      </dgm:t>
    </dgm:pt>
    <dgm:pt modelId="{6F4D3AB6-098E-4CF8-B7EF-7ABF4F6FA82F}" type="pres">
      <dgm:prSet presAssocID="{88A12327-A2CD-4EE4-BF49-13A69A01F262}" presName="sp" presStyleCnt="0"/>
      <dgm:spPr/>
    </dgm:pt>
    <dgm:pt modelId="{32A6415F-D2B2-473C-ACD3-2507A3B908EA}" type="pres">
      <dgm:prSet presAssocID="{70E31F03-30C2-4FD2-9345-562E4B4D0E2D}" presName="linNode" presStyleCnt="0"/>
      <dgm:spPr/>
    </dgm:pt>
    <dgm:pt modelId="{AB109295-4B29-443B-8C06-DD53EDB16C11}" type="pres">
      <dgm:prSet presAssocID="{70E31F03-30C2-4FD2-9345-562E4B4D0E2D}" presName="parentText" presStyleLbl="node1" presStyleIdx="1" presStyleCnt="3" custScaleX="91022" custScaleY="82342" custLinFactNeighborX="-1885" custLinFactNeighborY="-272">
        <dgm:presLayoutVars>
          <dgm:chMax val="1"/>
          <dgm:bulletEnabled val="1"/>
        </dgm:presLayoutVars>
      </dgm:prSet>
      <dgm:spPr/>
      <dgm:t>
        <a:bodyPr/>
        <a:lstStyle/>
        <a:p>
          <a:endParaRPr lang="ru-RU"/>
        </a:p>
      </dgm:t>
    </dgm:pt>
    <dgm:pt modelId="{AB7CA13F-F492-4D93-AB42-375A173C292D}" type="pres">
      <dgm:prSet presAssocID="{70E31F03-30C2-4FD2-9345-562E4B4D0E2D}" presName="descendantText" presStyleLbl="alignAccFollowNode1" presStyleIdx="1" presStyleCnt="3" custScaleX="106494" custScaleY="107629" custLinFactNeighborY="-50">
        <dgm:presLayoutVars>
          <dgm:bulletEnabled val="1"/>
        </dgm:presLayoutVars>
      </dgm:prSet>
      <dgm:spPr/>
      <dgm:t>
        <a:bodyPr/>
        <a:lstStyle/>
        <a:p>
          <a:endParaRPr lang="ru-RU"/>
        </a:p>
      </dgm:t>
    </dgm:pt>
    <dgm:pt modelId="{DE4E04D8-73FC-438B-9101-BDF7D22EAB60}" type="pres">
      <dgm:prSet presAssocID="{ECE99669-24AF-41E9-966C-075FFAE39729}" presName="sp" presStyleCnt="0"/>
      <dgm:spPr/>
    </dgm:pt>
    <dgm:pt modelId="{804255D2-BD7B-411D-BF63-6C71C6311ED8}" type="pres">
      <dgm:prSet presAssocID="{4D5C040C-6403-4EED-9E48-6F91644E26EC}" presName="linNode" presStyleCnt="0"/>
      <dgm:spPr/>
    </dgm:pt>
    <dgm:pt modelId="{D94461C8-E275-4671-A376-C958DFF1DAA2}" type="pres">
      <dgm:prSet presAssocID="{4D5C040C-6403-4EED-9E48-6F91644E26EC}" presName="parentText" presStyleLbl="node1" presStyleIdx="2" presStyleCnt="3" custScaleX="91674" custScaleY="127382" custLinFactNeighborX="-1929" custLinFactNeighborY="4292">
        <dgm:presLayoutVars>
          <dgm:chMax val="1"/>
          <dgm:bulletEnabled val="1"/>
        </dgm:presLayoutVars>
      </dgm:prSet>
      <dgm:spPr/>
      <dgm:t>
        <a:bodyPr/>
        <a:lstStyle/>
        <a:p>
          <a:endParaRPr lang="ru-RU"/>
        </a:p>
      </dgm:t>
    </dgm:pt>
    <dgm:pt modelId="{3170ED36-1BBA-4448-A0F2-2E685F5880A1}" type="pres">
      <dgm:prSet presAssocID="{4D5C040C-6403-4EED-9E48-6F91644E26EC}" presName="descendantText" presStyleLbl="alignAccFollowNode1" presStyleIdx="2" presStyleCnt="3" custScaleX="106003" custScaleY="173131">
        <dgm:presLayoutVars>
          <dgm:bulletEnabled val="1"/>
        </dgm:presLayoutVars>
      </dgm:prSet>
      <dgm:spPr/>
      <dgm:t>
        <a:bodyPr/>
        <a:lstStyle/>
        <a:p>
          <a:endParaRPr lang="ru-RU"/>
        </a:p>
      </dgm:t>
    </dgm:pt>
  </dgm:ptLst>
  <dgm:cxnLst>
    <dgm:cxn modelId="{5726C0FD-45D4-48BA-A5B4-7E7D2476FEEF}" srcId="{83D44207-D578-4F8A-BBE8-13A06A9A199F}" destId="{A2389553-387A-4179-A78E-5227726B521B}" srcOrd="0" destOrd="0" parTransId="{5959A1E8-CCA5-47FC-A43D-6013B0B2AD17}" sibTransId="{BD51BA95-6A60-4F01-950E-8CA0D135F5C3}"/>
    <dgm:cxn modelId="{399FF9F0-2A3B-4DEA-92D9-7E40E72DC194}" srcId="{4D5C040C-6403-4EED-9E48-6F91644E26EC}" destId="{EB23155C-C8F0-465E-98B7-FDC55E7C24C0}" srcOrd="0" destOrd="0" parTransId="{757A1BA8-D79E-4EA1-B2FC-70834B40DC44}" sibTransId="{B17BFA34-ED73-4EA4-ACFD-7D5794B6888E}"/>
    <dgm:cxn modelId="{A6000F79-569D-406A-8F4C-E438D0642020}" srcId="{084063AE-3AFA-4CEC-AA37-4CB2118CEBE0}" destId="{4D5C040C-6403-4EED-9E48-6F91644E26EC}" srcOrd="2" destOrd="0" parTransId="{FE4E3E4B-B8EA-406E-8227-12E4034D56B9}" sibTransId="{CAEE3E1F-50DD-4B38-9212-C1025C7939BE}"/>
    <dgm:cxn modelId="{7E9854F9-B2F4-49DE-B875-EE0AB6DB4D1D}" type="presOf" srcId="{084063AE-3AFA-4CEC-AA37-4CB2118CEBE0}" destId="{EFD26239-47B5-4CBA-8E5C-E14791F1C79F}" srcOrd="0" destOrd="0" presId="urn:microsoft.com/office/officeart/2005/8/layout/vList5"/>
    <dgm:cxn modelId="{CF10E461-65E2-4762-9A58-094B40F934C1}" type="presOf" srcId="{EB23155C-C8F0-465E-98B7-FDC55E7C24C0}" destId="{3170ED36-1BBA-4448-A0F2-2E685F5880A1}" srcOrd="0" destOrd="0" presId="urn:microsoft.com/office/officeart/2005/8/layout/vList5"/>
    <dgm:cxn modelId="{AB16D576-41B6-4774-AF50-3A76A17D90D8}" type="presOf" srcId="{83D44207-D578-4F8A-BBE8-13A06A9A199F}" destId="{049AF33F-4B63-4C0D-BF44-5F978B7C2BCC}" srcOrd="0" destOrd="0" presId="urn:microsoft.com/office/officeart/2005/8/layout/vList5"/>
    <dgm:cxn modelId="{C91564EA-4C43-4775-9AF3-BB2E7BFC7436}" srcId="{70E31F03-30C2-4FD2-9345-562E4B4D0E2D}" destId="{C5941D1B-D8FE-4F61-A178-5B6C8B889E08}" srcOrd="0" destOrd="0" parTransId="{34242399-D1F7-44F6-9F7B-0599C6DE9AB5}" sibTransId="{4F86FC8B-48A2-48DA-8181-557E9EA05FBF}"/>
    <dgm:cxn modelId="{2B8DBA6A-B661-4736-B0F5-80D20863A7A6}" type="presOf" srcId="{A2389553-387A-4179-A78E-5227726B521B}" destId="{1F167B12-469E-4748-ABAB-30CA8888FD98}" srcOrd="0" destOrd="0" presId="urn:microsoft.com/office/officeart/2005/8/layout/vList5"/>
    <dgm:cxn modelId="{C6AF4E95-258F-42FB-9F5F-D5622A2973DC}" srcId="{084063AE-3AFA-4CEC-AA37-4CB2118CEBE0}" destId="{83D44207-D578-4F8A-BBE8-13A06A9A199F}" srcOrd="0" destOrd="0" parTransId="{24479400-A143-4DAA-9F43-DC419F4B6307}" sibTransId="{88A12327-A2CD-4EE4-BF49-13A69A01F262}"/>
    <dgm:cxn modelId="{2F640CCA-961B-47E8-9169-1CAE33166461}" type="presOf" srcId="{4D5C040C-6403-4EED-9E48-6F91644E26EC}" destId="{D94461C8-E275-4671-A376-C958DFF1DAA2}" srcOrd="0" destOrd="0" presId="urn:microsoft.com/office/officeart/2005/8/layout/vList5"/>
    <dgm:cxn modelId="{50734F69-92E8-445A-A794-F200C8473921}" type="presOf" srcId="{C5941D1B-D8FE-4F61-A178-5B6C8B889E08}" destId="{AB7CA13F-F492-4D93-AB42-375A173C292D}" srcOrd="0" destOrd="0" presId="urn:microsoft.com/office/officeart/2005/8/layout/vList5"/>
    <dgm:cxn modelId="{911106EA-78AC-43C4-A8B7-0985D1B69FD7}" srcId="{084063AE-3AFA-4CEC-AA37-4CB2118CEBE0}" destId="{70E31F03-30C2-4FD2-9345-562E4B4D0E2D}" srcOrd="1" destOrd="0" parTransId="{E112E2C3-9866-4EFD-8E9D-C801E4841468}" sibTransId="{ECE99669-24AF-41E9-966C-075FFAE39729}"/>
    <dgm:cxn modelId="{DE226AA3-FEDB-49A8-AE78-BAE69B04C6FE}" type="presOf" srcId="{70E31F03-30C2-4FD2-9345-562E4B4D0E2D}" destId="{AB109295-4B29-443B-8C06-DD53EDB16C11}" srcOrd="0" destOrd="0" presId="urn:microsoft.com/office/officeart/2005/8/layout/vList5"/>
    <dgm:cxn modelId="{CC2B11DD-A9D7-421A-9015-CD87835A9069}" type="presParOf" srcId="{EFD26239-47B5-4CBA-8E5C-E14791F1C79F}" destId="{BBD9EB12-577E-41AA-A26A-649E3AF9F67F}" srcOrd="0" destOrd="0" presId="urn:microsoft.com/office/officeart/2005/8/layout/vList5"/>
    <dgm:cxn modelId="{A4B53942-0573-46DC-A418-6DB9828E50FC}" type="presParOf" srcId="{BBD9EB12-577E-41AA-A26A-649E3AF9F67F}" destId="{049AF33F-4B63-4C0D-BF44-5F978B7C2BCC}" srcOrd="0" destOrd="0" presId="urn:microsoft.com/office/officeart/2005/8/layout/vList5"/>
    <dgm:cxn modelId="{0F8BFA81-C564-431C-8F18-07ABCB38553C}" type="presParOf" srcId="{BBD9EB12-577E-41AA-A26A-649E3AF9F67F}" destId="{1F167B12-469E-4748-ABAB-30CA8888FD98}" srcOrd="1" destOrd="0" presId="urn:microsoft.com/office/officeart/2005/8/layout/vList5"/>
    <dgm:cxn modelId="{B625B0F6-B4D0-4B47-9DAC-E0E4B314E6BC}" type="presParOf" srcId="{EFD26239-47B5-4CBA-8E5C-E14791F1C79F}" destId="{6F4D3AB6-098E-4CF8-B7EF-7ABF4F6FA82F}" srcOrd="1" destOrd="0" presId="urn:microsoft.com/office/officeart/2005/8/layout/vList5"/>
    <dgm:cxn modelId="{4AF4EA8A-C472-40C9-B11D-66FD880102CA}" type="presParOf" srcId="{EFD26239-47B5-4CBA-8E5C-E14791F1C79F}" destId="{32A6415F-D2B2-473C-ACD3-2507A3B908EA}" srcOrd="2" destOrd="0" presId="urn:microsoft.com/office/officeart/2005/8/layout/vList5"/>
    <dgm:cxn modelId="{2449DF47-68AE-40E1-825C-05775BAE4109}" type="presParOf" srcId="{32A6415F-D2B2-473C-ACD3-2507A3B908EA}" destId="{AB109295-4B29-443B-8C06-DD53EDB16C11}" srcOrd="0" destOrd="0" presId="urn:microsoft.com/office/officeart/2005/8/layout/vList5"/>
    <dgm:cxn modelId="{2064E97E-E42D-435A-8EE8-2248C15B32FB}" type="presParOf" srcId="{32A6415F-D2B2-473C-ACD3-2507A3B908EA}" destId="{AB7CA13F-F492-4D93-AB42-375A173C292D}" srcOrd="1" destOrd="0" presId="urn:microsoft.com/office/officeart/2005/8/layout/vList5"/>
    <dgm:cxn modelId="{E4941856-9A69-4B6F-9645-819F8B819F43}" type="presParOf" srcId="{EFD26239-47B5-4CBA-8E5C-E14791F1C79F}" destId="{DE4E04D8-73FC-438B-9101-BDF7D22EAB60}" srcOrd="3" destOrd="0" presId="urn:microsoft.com/office/officeart/2005/8/layout/vList5"/>
    <dgm:cxn modelId="{7BECD6A1-8525-499C-AAE6-E5001F0867D4}" type="presParOf" srcId="{EFD26239-47B5-4CBA-8E5C-E14791F1C79F}" destId="{804255D2-BD7B-411D-BF63-6C71C6311ED8}" srcOrd="4" destOrd="0" presId="urn:microsoft.com/office/officeart/2005/8/layout/vList5"/>
    <dgm:cxn modelId="{9527D573-9515-4FED-B83B-0CDE36991406}" type="presParOf" srcId="{804255D2-BD7B-411D-BF63-6C71C6311ED8}" destId="{D94461C8-E275-4671-A376-C958DFF1DAA2}" srcOrd="0" destOrd="0" presId="urn:microsoft.com/office/officeart/2005/8/layout/vList5"/>
    <dgm:cxn modelId="{E1CA0CE4-58B2-47D1-9D18-62DF38762CDA}" type="presParOf" srcId="{804255D2-BD7B-411D-BF63-6C71C6311ED8}" destId="{3170ED36-1BBA-4448-A0F2-2E685F5880A1}"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4063AE-3AFA-4CEC-AA37-4CB2118CEBE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83D44207-D578-4F8A-BBE8-13A06A9A199F}">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ctr">
            <a:spcAft>
              <a:spcPts val="0"/>
            </a:spcAft>
          </a:pPr>
          <a:r>
            <a:rPr lang="ru-RU" sz="2000" dirty="0" smtClean="0">
              <a:latin typeface="Times New Roman" pitchFamily="18" charset="0"/>
              <a:cs typeface="Times New Roman" pitchFamily="18" charset="0"/>
            </a:rPr>
            <a:t>Распределение субсидий по МО</a:t>
          </a:r>
          <a:endParaRPr lang="ru-RU" sz="2000" b="1" dirty="0">
            <a:solidFill>
              <a:schemeClr val="bg1"/>
            </a:solidFill>
          </a:endParaRPr>
        </a:p>
      </dgm:t>
    </dgm:pt>
    <dgm:pt modelId="{24479400-A143-4DAA-9F43-DC419F4B6307}" type="parTrans" cxnId="{C6AF4E95-258F-42FB-9F5F-D5622A2973DC}">
      <dgm:prSet/>
      <dgm:spPr/>
      <dgm:t>
        <a:bodyPr/>
        <a:lstStyle/>
        <a:p>
          <a:endParaRPr lang="ru-RU"/>
        </a:p>
      </dgm:t>
    </dgm:pt>
    <dgm:pt modelId="{88A12327-A2CD-4EE4-BF49-13A69A01F262}" type="sibTrans" cxnId="{C6AF4E95-258F-42FB-9F5F-D5622A2973DC}">
      <dgm:prSet/>
      <dgm:spPr/>
      <dgm:t>
        <a:bodyPr/>
        <a:lstStyle/>
        <a:p>
          <a:endParaRPr lang="ru-RU"/>
        </a:p>
      </dgm:t>
    </dgm:pt>
    <dgm:pt modelId="{A2389553-387A-4179-A78E-5227726B521B}">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Bef>
              <a:spcPts val="0"/>
            </a:spcBef>
            <a:spcAft>
              <a:spcPts val="600"/>
            </a:spcAft>
          </a:pPr>
          <a:r>
            <a:rPr lang="ru-RU" sz="1800" b="1" dirty="0" smtClean="0">
              <a:latin typeface="Times New Roman" pitchFamily="18" charset="0"/>
              <a:cs typeface="Times New Roman" pitchFamily="18" charset="0"/>
            </a:rPr>
            <a:t>утверждается законом субъекта РФ о бюджете </a:t>
          </a:r>
          <a:br>
            <a:rPr lang="ru-RU" sz="1800" b="1" dirty="0" smtClean="0">
              <a:latin typeface="Times New Roman" pitchFamily="18" charset="0"/>
              <a:cs typeface="Times New Roman" pitchFamily="18" charset="0"/>
            </a:rPr>
          </a:br>
          <a:r>
            <a:rPr lang="ru-RU" sz="1800" b="0" dirty="0" smtClean="0">
              <a:latin typeface="Times New Roman" pitchFamily="18" charset="0"/>
              <a:cs typeface="Times New Roman" pitchFamily="18" charset="0"/>
            </a:rPr>
            <a:t>(за исключением «конкурсных» субсидий)</a:t>
          </a:r>
          <a:endParaRPr lang="ru-RU" sz="1800" dirty="0">
            <a:latin typeface="Times New Roman" pitchFamily="18" charset="0"/>
            <a:cs typeface="Times New Roman" pitchFamily="18" charset="0"/>
          </a:endParaRPr>
        </a:p>
      </dgm:t>
    </dgm:pt>
    <dgm:pt modelId="{5959A1E8-CCA5-47FC-A43D-6013B0B2AD17}" type="parTrans" cxnId="{5726C0FD-45D4-48BA-A5B4-7E7D2476FEEF}">
      <dgm:prSet/>
      <dgm:spPr/>
      <dgm:t>
        <a:bodyPr/>
        <a:lstStyle/>
        <a:p>
          <a:endParaRPr lang="ru-RU"/>
        </a:p>
      </dgm:t>
    </dgm:pt>
    <dgm:pt modelId="{BD51BA95-6A60-4F01-950E-8CA0D135F5C3}" type="sibTrans" cxnId="{5726C0FD-45D4-48BA-A5B4-7E7D2476FEEF}">
      <dgm:prSet/>
      <dgm:spPr/>
      <dgm:t>
        <a:bodyPr/>
        <a:lstStyle/>
        <a:p>
          <a:endParaRPr lang="ru-RU"/>
        </a:p>
      </dgm:t>
    </dgm:pt>
    <dgm:pt modelId="{70E31F03-30C2-4FD2-9345-562E4B4D0E2D}">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ctr" rtl="0">
            <a:spcAft>
              <a:spcPts val="0"/>
            </a:spcAft>
          </a:pPr>
          <a:r>
            <a:rPr lang="ru-RU" sz="2000" dirty="0" smtClean="0">
              <a:latin typeface="Times New Roman" pitchFamily="18" charset="0"/>
              <a:cs typeface="Times New Roman" pitchFamily="18" charset="0"/>
            </a:rPr>
            <a:t>Условия получения субсидий   </a:t>
          </a:r>
          <a:endParaRPr lang="ru-RU" sz="2000" dirty="0">
            <a:latin typeface="Times New Roman" pitchFamily="18" charset="0"/>
            <a:cs typeface="Times New Roman" pitchFamily="18" charset="0"/>
          </a:endParaRPr>
        </a:p>
      </dgm:t>
    </dgm:pt>
    <dgm:pt modelId="{E112E2C3-9866-4EFD-8E9D-C801E4841468}" type="parTrans" cxnId="{911106EA-78AC-43C4-A8B7-0985D1B69FD7}">
      <dgm:prSet/>
      <dgm:spPr/>
      <dgm:t>
        <a:bodyPr/>
        <a:lstStyle/>
        <a:p>
          <a:endParaRPr lang="ru-RU"/>
        </a:p>
      </dgm:t>
    </dgm:pt>
    <dgm:pt modelId="{ECE99669-24AF-41E9-966C-075FFAE39729}" type="sibTrans" cxnId="{911106EA-78AC-43C4-A8B7-0985D1B69FD7}">
      <dgm:prSet/>
      <dgm:spPr/>
      <dgm:t>
        <a:bodyPr/>
        <a:lstStyle/>
        <a:p>
          <a:endParaRPr lang="ru-RU"/>
        </a:p>
      </dgm:t>
    </dgm:pt>
    <dgm:pt modelId="{C5941D1B-D8FE-4F61-A178-5B6C8B889E08}">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rtl="0">
            <a:lnSpc>
              <a:spcPct val="100000"/>
            </a:lnSpc>
            <a:spcAft>
              <a:spcPts val="600"/>
            </a:spcAft>
          </a:pPr>
          <a:r>
            <a:rPr lang="ru-RU" sz="1800" dirty="0" smtClean="0">
              <a:latin typeface="Times New Roman" pitchFamily="18" charset="0"/>
              <a:cs typeface="Times New Roman" pitchFamily="18" charset="0"/>
            </a:rPr>
            <a:t>наличие в бюджете МО бюджетных ассигнований                                в полном объеме на исполнение расходных обязательств</a:t>
          </a:r>
          <a:endParaRPr lang="ru-RU" sz="1800" dirty="0">
            <a:latin typeface="Times New Roman" pitchFamily="18" charset="0"/>
            <a:cs typeface="Times New Roman" pitchFamily="18" charset="0"/>
          </a:endParaRPr>
        </a:p>
      </dgm:t>
    </dgm:pt>
    <dgm:pt modelId="{34242399-D1F7-44F6-9F7B-0599C6DE9AB5}" type="parTrans" cxnId="{C91564EA-4C43-4775-9AF3-BB2E7BFC7436}">
      <dgm:prSet/>
      <dgm:spPr/>
      <dgm:t>
        <a:bodyPr/>
        <a:lstStyle/>
        <a:p>
          <a:endParaRPr lang="ru-RU"/>
        </a:p>
      </dgm:t>
    </dgm:pt>
    <dgm:pt modelId="{4F86FC8B-48A2-48DA-8181-557E9EA05FBF}" type="sibTrans" cxnId="{C91564EA-4C43-4775-9AF3-BB2E7BFC7436}">
      <dgm:prSet/>
      <dgm:spPr/>
      <dgm:t>
        <a:bodyPr/>
        <a:lstStyle/>
        <a:p>
          <a:endParaRPr lang="ru-RU"/>
        </a:p>
      </dgm:t>
    </dgm:pt>
    <dgm:pt modelId="{4D5C040C-6403-4EED-9E48-6F91644E26EC}">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ctr" rtl="0">
            <a:spcAft>
              <a:spcPts val="0"/>
            </a:spcAft>
          </a:pPr>
          <a:r>
            <a:rPr lang="ru-RU" sz="2000" dirty="0" smtClean="0">
              <a:latin typeface="Times New Roman" pitchFamily="18" charset="0"/>
              <a:cs typeface="Times New Roman" pitchFamily="18" charset="0"/>
            </a:rPr>
            <a:t>Правовое регулирование механизма предоставления субсидий                                на уровне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субъекта РФ</a:t>
          </a:r>
          <a:endParaRPr lang="ru-RU" sz="2000" dirty="0">
            <a:latin typeface="Times New Roman" pitchFamily="18" charset="0"/>
            <a:cs typeface="Times New Roman" pitchFamily="18" charset="0"/>
          </a:endParaRPr>
        </a:p>
      </dgm:t>
    </dgm:pt>
    <dgm:pt modelId="{FE4E3E4B-B8EA-406E-8227-12E4034D56B9}" type="parTrans" cxnId="{A6000F79-569D-406A-8F4C-E438D0642020}">
      <dgm:prSet/>
      <dgm:spPr/>
      <dgm:t>
        <a:bodyPr/>
        <a:lstStyle/>
        <a:p>
          <a:endParaRPr lang="ru-RU"/>
        </a:p>
      </dgm:t>
    </dgm:pt>
    <dgm:pt modelId="{CAEE3E1F-50DD-4B38-9212-C1025C7939BE}" type="sibTrans" cxnId="{A6000F79-569D-406A-8F4C-E438D0642020}">
      <dgm:prSet/>
      <dgm:spPr/>
      <dgm:t>
        <a:bodyPr/>
        <a:lstStyle/>
        <a:p>
          <a:endParaRPr lang="ru-RU"/>
        </a:p>
      </dgm:t>
    </dgm:pt>
    <dgm:pt modelId="{EB23155C-C8F0-465E-98B7-FDC55E7C24C0}">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600"/>
            </a:spcAft>
          </a:pPr>
          <a:r>
            <a:rPr lang="ru-RU" sz="1700" dirty="0" smtClean="0">
              <a:latin typeface="Times New Roman" pitchFamily="18" charset="0"/>
              <a:cs typeface="Times New Roman" pitchFamily="18" charset="0"/>
            </a:rPr>
            <a:t>постановление Правительства АО от 26.12.2017 № 637-пп</a:t>
          </a:r>
          <a:br>
            <a:rPr lang="ru-RU" sz="1700" dirty="0" smtClean="0">
              <a:latin typeface="Times New Roman" pitchFamily="18" charset="0"/>
              <a:cs typeface="Times New Roman" pitchFamily="18" charset="0"/>
            </a:rPr>
          </a:br>
          <a:r>
            <a:rPr lang="ru-RU" sz="1600" i="1" dirty="0" smtClean="0">
              <a:latin typeface="Times New Roman" pitchFamily="18" charset="0"/>
              <a:cs typeface="Times New Roman" pitchFamily="18" charset="0"/>
            </a:rPr>
            <a:t>(в ред. от 24.12.2019 № 770-пп)</a:t>
          </a:r>
          <a:r>
            <a:rPr lang="ru-RU" sz="1700" dirty="0" smtClean="0">
              <a:latin typeface="Times New Roman" pitchFamily="18" charset="0"/>
              <a:cs typeface="Times New Roman" pitchFamily="18" charset="0"/>
            </a:rPr>
            <a:t/>
          </a:r>
          <a:br>
            <a:rPr lang="ru-RU" sz="1700"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правила формирования, </a:t>
          </a:r>
          <a:r>
            <a:rPr lang="ru-RU" sz="1800" b="1" dirty="0" smtClean="0">
              <a:solidFill>
                <a:schemeClr val="tx1"/>
              </a:solidFill>
              <a:latin typeface="Times New Roman" pitchFamily="18" charset="0"/>
              <a:cs typeface="Times New Roman" pitchFamily="18" charset="0"/>
            </a:rPr>
            <a:t>предоставления и распределения субсидий </a:t>
          </a:r>
          <a:r>
            <a:rPr lang="ru-RU" sz="1800" dirty="0" smtClean="0">
              <a:latin typeface="Times New Roman" pitchFamily="18" charset="0"/>
              <a:cs typeface="Times New Roman" pitchFamily="18" charset="0"/>
            </a:rPr>
            <a:t>из областного бюджета</a:t>
          </a:r>
          <a:r>
            <a:rPr lang="ru-RU" sz="1700" dirty="0" smtClean="0">
              <a:latin typeface="Times New Roman" pitchFamily="18" charset="0"/>
              <a:cs typeface="Times New Roman" pitchFamily="18" charset="0"/>
            </a:rPr>
            <a:t/>
          </a:r>
          <a:br>
            <a:rPr lang="ru-RU" sz="1700" dirty="0" smtClean="0">
              <a:latin typeface="Times New Roman" pitchFamily="18" charset="0"/>
              <a:cs typeface="Times New Roman" pitchFamily="18" charset="0"/>
            </a:rPr>
          </a:br>
          <a:r>
            <a:rPr lang="ru-RU" sz="500" dirty="0" smtClean="0">
              <a:latin typeface="Times New Roman" pitchFamily="18" charset="0"/>
              <a:cs typeface="Times New Roman" pitchFamily="18" charset="0"/>
            </a:rPr>
            <a:t>    </a:t>
          </a:r>
          <a:r>
            <a:rPr lang="ru-RU" sz="1700" dirty="0" smtClean="0">
              <a:latin typeface="Times New Roman" pitchFamily="18" charset="0"/>
              <a:cs typeface="Times New Roman" pitchFamily="18" charset="0"/>
            </a:rPr>
            <a:t/>
          </a:r>
          <a:br>
            <a:rPr lang="ru-RU" sz="1700"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порядок определения  и установления  предельного уровня </a:t>
          </a:r>
          <a:r>
            <a:rPr lang="ru-RU" sz="1800" b="1" dirty="0" err="1" smtClean="0">
              <a:latin typeface="Times New Roman" pitchFamily="18" charset="0"/>
              <a:cs typeface="Times New Roman" pitchFamily="18" charset="0"/>
            </a:rPr>
            <a:t>софинансирования</a:t>
          </a:r>
          <a:r>
            <a:rPr lang="ru-RU" sz="1800" dirty="0" smtClean="0">
              <a:latin typeface="Times New Roman" pitchFamily="18" charset="0"/>
              <a:cs typeface="Times New Roman" pitchFamily="18" charset="0"/>
            </a:rPr>
            <a:t> из областного бюджета объема расходного обязательства МО </a:t>
          </a:r>
          <a:r>
            <a:rPr lang="ru-RU" sz="1800" b="1" dirty="0" smtClean="0">
              <a:latin typeface="Times New Roman" pitchFamily="18" charset="0"/>
              <a:cs typeface="Times New Roman" pitchFamily="18" charset="0"/>
            </a:rPr>
            <a:t>с 2021 года</a:t>
          </a:r>
          <a:endParaRPr lang="ru-RU" sz="1800" b="1" dirty="0">
            <a:latin typeface="Times New Roman" pitchFamily="18" charset="0"/>
            <a:cs typeface="Times New Roman" pitchFamily="18" charset="0"/>
          </a:endParaRPr>
        </a:p>
      </dgm:t>
    </dgm:pt>
    <dgm:pt modelId="{757A1BA8-D79E-4EA1-B2FC-70834B40DC44}" type="parTrans" cxnId="{399FF9F0-2A3B-4DEA-92D9-7E40E72DC194}">
      <dgm:prSet/>
      <dgm:spPr/>
      <dgm:t>
        <a:bodyPr/>
        <a:lstStyle/>
        <a:p>
          <a:endParaRPr lang="ru-RU"/>
        </a:p>
      </dgm:t>
    </dgm:pt>
    <dgm:pt modelId="{B17BFA34-ED73-4EA4-ACFD-7D5794B6888E}" type="sibTrans" cxnId="{399FF9F0-2A3B-4DEA-92D9-7E40E72DC194}">
      <dgm:prSet/>
      <dgm:spPr/>
      <dgm:t>
        <a:bodyPr/>
        <a:lstStyle/>
        <a:p>
          <a:endParaRPr lang="ru-RU"/>
        </a:p>
      </dgm:t>
    </dgm:pt>
    <dgm:pt modelId="{09832F69-6EB4-4CC1-AD99-81B1A2C664CB}">
      <dgm:prSet custT="1"/>
      <dgm:spPr/>
      <dgm:t>
        <a:bodyPr/>
        <a:lstStyle/>
        <a:p>
          <a:pPr>
            <a:spcAft>
              <a:spcPts val="600"/>
            </a:spcAft>
          </a:pPr>
          <a:r>
            <a:rPr lang="ru-RU" sz="1800" dirty="0" smtClean="0">
              <a:latin typeface="Times New Roman" pitchFamily="18" charset="0"/>
              <a:cs typeface="Times New Roman" pitchFamily="18" charset="0"/>
            </a:rPr>
            <a:t>заключение соглашения, предусматривающего обязательства по </a:t>
          </a:r>
          <a:r>
            <a:rPr lang="ru-RU" sz="1800" dirty="0" err="1" smtClean="0">
              <a:latin typeface="Times New Roman" pitchFamily="18" charset="0"/>
              <a:cs typeface="Times New Roman" pitchFamily="18" charset="0"/>
            </a:rPr>
            <a:t>софинансированию</a:t>
          </a:r>
          <a:r>
            <a:rPr lang="ru-RU" sz="1800" dirty="0" smtClean="0">
              <a:latin typeface="Times New Roman" pitchFamily="18" charset="0"/>
              <a:cs typeface="Times New Roman" pitchFamily="18" charset="0"/>
            </a:rPr>
            <a:t> из местного бюджета и ответственность за их невыполнение</a:t>
          </a:r>
        </a:p>
      </dgm:t>
    </dgm:pt>
    <dgm:pt modelId="{732DA44C-1928-4FBC-9E90-0B1DFBC86A66}" type="parTrans" cxnId="{9ABA4245-C61B-4B30-8926-998AAE76ED19}">
      <dgm:prSet/>
      <dgm:spPr/>
      <dgm:t>
        <a:bodyPr/>
        <a:lstStyle/>
        <a:p>
          <a:endParaRPr lang="ru-RU"/>
        </a:p>
      </dgm:t>
    </dgm:pt>
    <dgm:pt modelId="{07BA5479-EDD6-44DD-A53B-07B90DD9C1CE}" type="sibTrans" cxnId="{9ABA4245-C61B-4B30-8926-998AAE76ED19}">
      <dgm:prSet/>
      <dgm:spPr/>
      <dgm:t>
        <a:bodyPr/>
        <a:lstStyle/>
        <a:p>
          <a:endParaRPr lang="ru-RU"/>
        </a:p>
      </dgm:t>
    </dgm:pt>
    <dgm:pt modelId="{372399B2-615D-4CE3-96EC-B2F3641E4A16}">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600"/>
            </a:spcAft>
          </a:pPr>
          <a:r>
            <a:rPr lang="ru-RU" sz="1800" dirty="0" smtClean="0">
              <a:latin typeface="Times New Roman" pitchFamily="18" charset="0"/>
              <a:cs typeface="Times New Roman" pitchFamily="18" charset="0"/>
            </a:rPr>
            <a:t>постановление Минфина АО от 30.03.2018 № 20-пф</a:t>
          </a:r>
          <a:br>
            <a:rPr lang="ru-RU" sz="1800" dirty="0" smtClean="0">
              <a:latin typeface="Times New Roman" pitchFamily="18" charset="0"/>
              <a:cs typeface="Times New Roman" pitchFamily="18" charset="0"/>
            </a:rPr>
          </a:br>
          <a:r>
            <a:rPr lang="ru-RU" sz="1600" i="1" dirty="0" smtClean="0">
              <a:latin typeface="Times New Roman" pitchFamily="18" charset="0"/>
              <a:cs typeface="Times New Roman" pitchFamily="18" charset="0"/>
            </a:rPr>
            <a:t>(в ред. от 13.01.2020 № 1-пф)</a:t>
          </a:r>
          <a:r>
            <a:rPr lang="ru-RU" sz="1700" i="1" dirty="0" smtClean="0">
              <a:latin typeface="Times New Roman" pitchFamily="18" charset="0"/>
              <a:cs typeface="Times New Roman" pitchFamily="18" charset="0"/>
            </a:rPr>
            <a:t/>
          </a:r>
          <a:br>
            <a:rPr lang="ru-RU" sz="1700" i="1" dirty="0" smtClean="0">
              <a:latin typeface="Times New Roman" pitchFamily="18" charset="0"/>
              <a:cs typeface="Times New Roman" pitchFamily="18" charset="0"/>
            </a:rPr>
          </a:br>
          <a:r>
            <a:rPr lang="ru-RU" sz="1800" b="1" dirty="0" smtClean="0">
              <a:solidFill>
                <a:schemeClr val="tx1"/>
              </a:solidFill>
              <a:latin typeface="Times New Roman" pitchFamily="18" charset="0"/>
              <a:cs typeface="Times New Roman" pitchFamily="18" charset="0"/>
            </a:rPr>
            <a:t>типовая форма соглашения </a:t>
          </a:r>
          <a:r>
            <a:rPr lang="ru-RU" sz="1800" dirty="0" smtClean="0">
              <a:latin typeface="Times New Roman" pitchFamily="18" charset="0"/>
              <a:cs typeface="Times New Roman" pitchFamily="18" charset="0"/>
            </a:rPr>
            <a:t>о предоставлении субсидии из областного бюджета бюджету МО</a:t>
          </a:r>
          <a:endParaRPr lang="ru-RU" sz="1800" dirty="0">
            <a:latin typeface="Times New Roman" pitchFamily="18" charset="0"/>
            <a:cs typeface="Times New Roman" pitchFamily="18" charset="0"/>
          </a:endParaRPr>
        </a:p>
      </dgm:t>
    </dgm:pt>
    <dgm:pt modelId="{7651AEA7-49B1-4B23-8AFA-826B9CC62015}" type="parTrans" cxnId="{A53B602A-33EE-428F-A32E-86E48FBCB417}">
      <dgm:prSet/>
      <dgm:spPr/>
      <dgm:t>
        <a:bodyPr/>
        <a:lstStyle/>
        <a:p>
          <a:endParaRPr lang="ru-RU"/>
        </a:p>
      </dgm:t>
    </dgm:pt>
    <dgm:pt modelId="{275ED1EB-2F58-4732-83A2-06FDD9B31ADA}" type="sibTrans" cxnId="{A53B602A-33EE-428F-A32E-86E48FBCB417}">
      <dgm:prSet/>
      <dgm:spPr/>
      <dgm:t>
        <a:bodyPr/>
        <a:lstStyle/>
        <a:p>
          <a:endParaRPr lang="ru-RU"/>
        </a:p>
      </dgm:t>
    </dgm:pt>
    <dgm:pt modelId="{EFD26239-47B5-4CBA-8E5C-E14791F1C79F}" type="pres">
      <dgm:prSet presAssocID="{084063AE-3AFA-4CEC-AA37-4CB2118CEBE0}" presName="Name0" presStyleCnt="0">
        <dgm:presLayoutVars>
          <dgm:dir/>
          <dgm:animLvl val="lvl"/>
          <dgm:resizeHandles val="exact"/>
        </dgm:presLayoutVars>
      </dgm:prSet>
      <dgm:spPr/>
      <dgm:t>
        <a:bodyPr/>
        <a:lstStyle/>
        <a:p>
          <a:endParaRPr lang="ru-RU"/>
        </a:p>
      </dgm:t>
    </dgm:pt>
    <dgm:pt modelId="{BBD9EB12-577E-41AA-A26A-649E3AF9F67F}" type="pres">
      <dgm:prSet presAssocID="{83D44207-D578-4F8A-BBE8-13A06A9A199F}" presName="linNode" presStyleCnt="0"/>
      <dgm:spPr/>
    </dgm:pt>
    <dgm:pt modelId="{049AF33F-4B63-4C0D-BF44-5F978B7C2BCC}" type="pres">
      <dgm:prSet presAssocID="{83D44207-D578-4F8A-BBE8-13A06A9A199F}" presName="parentText" presStyleLbl="node1" presStyleIdx="0" presStyleCnt="3" custScaleX="76481" custScaleY="31804" custLinFactNeighborX="-1239" custLinFactNeighborY="1053">
        <dgm:presLayoutVars>
          <dgm:chMax val="1"/>
          <dgm:bulletEnabled val="1"/>
        </dgm:presLayoutVars>
      </dgm:prSet>
      <dgm:spPr/>
      <dgm:t>
        <a:bodyPr/>
        <a:lstStyle/>
        <a:p>
          <a:endParaRPr lang="ru-RU"/>
        </a:p>
      </dgm:t>
    </dgm:pt>
    <dgm:pt modelId="{1F167B12-469E-4748-ABAB-30CA8888FD98}" type="pres">
      <dgm:prSet presAssocID="{83D44207-D578-4F8A-BBE8-13A06A9A199F}" presName="descendantText" presStyleLbl="alignAccFollowNode1" presStyleIdx="0" presStyleCnt="3" custScaleX="110807" custScaleY="38880" custLinFactNeighborX="-192" custLinFactNeighborY="-577">
        <dgm:presLayoutVars>
          <dgm:bulletEnabled val="1"/>
        </dgm:presLayoutVars>
      </dgm:prSet>
      <dgm:spPr/>
      <dgm:t>
        <a:bodyPr/>
        <a:lstStyle/>
        <a:p>
          <a:endParaRPr lang="ru-RU"/>
        </a:p>
      </dgm:t>
    </dgm:pt>
    <dgm:pt modelId="{6F4D3AB6-098E-4CF8-B7EF-7ABF4F6FA82F}" type="pres">
      <dgm:prSet presAssocID="{88A12327-A2CD-4EE4-BF49-13A69A01F262}" presName="sp" presStyleCnt="0"/>
      <dgm:spPr/>
    </dgm:pt>
    <dgm:pt modelId="{32A6415F-D2B2-473C-ACD3-2507A3B908EA}" type="pres">
      <dgm:prSet presAssocID="{70E31F03-30C2-4FD2-9345-562E4B4D0E2D}" presName="linNode" presStyleCnt="0"/>
      <dgm:spPr/>
    </dgm:pt>
    <dgm:pt modelId="{AB109295-4B29-443B-8C06-DD53EDB16C11}" type="pres">
      <dgm:prSet presAssocID="{70E31F03-30C2-4FD2-9345-562E4B4D0E2D}" presName="parentText" presStyleLbl="node1" presStyleIdx="1" presStyleCnt="3" custScaleX="75309" custScaleY="49020" custLinFactNeighborX="-2450" custLinFactNeighborY="-272">
        <dgm:presLayoutVars>
          <dgm:chMax val="1"/>
          <dgm:bulletEnabled val="1"/>
        </dgm:presLayoutVars>
      </dgm:prSet>
      <dgm:spPr/>
      <dgm:t>
        <a:bodyPr/>
        <a:lstStyle/>
        <a:p>
          <a:endParaRPr lang="ru-RU"/>
        </a:p>
      </dgm:t>
    </dgm:pt>
    <dgm:pt modelId="{AB7CA13F-F492-4D93-AB42-375A173C292D}" type="pres">
      <dgm:prSet presAssocID="{70E31F03-30C2-4FD2-9345-562E4B4D0E2D}" presName="descendantText" presStyleLbl="alignAccFollowNode1" presStyleIdx="1" presStyleCnt="3" custScaleX="111318" custScaleY="62015" custLinFactNeighborX="980" custLinFactNeighborY="-2806">
        <dgm:presLayoutVars>
          <dgm:bulletEnabled val="1"/>
        </dgm:presLayoutVars>
      </dgm:prSet>
      <dgm:spPr/>
      <dgm:t>
        <a:bodyPr/>
        <a:lstStyle/>
        <a:p>
          <a:endParaRPr lang="ru-RU"/>
        </a:p>
      </dgm:t>
    </dgm:pt>
    <dgm:pt modelId="{DE4E04D8-73FC-438B-9101-BDF7D22EAB60}" type="pres">
      <dgm:prSet presAssocID="{ECE99669-24AF-41E9-966C-075FFAE39729}" presName="sp" presStyleCnt="0"/>
      <dgm:spPr/>
    </dgm:pt>
    <dgm:pt modelId="{804255D2-BD7B-411D-BF63-6C71C6311ED8}" type="pres">
      <dgm:prSet presAssocID="{4D5C040C-6403-4EED-9E48-6F91644E26EC}" presName="linNode" presStyleCnt="0"/>
      <dgm:spPr/>
    </dgm:pt>
    <dgm:pt modelId="{D94461C8-E275-4671-A376-C958DFF1DAA2}" type="pres">
      <dgm:prSet presAssocID="{4D5C040C-6403-4EED-9E48-6F91644E26EC}" presName="parentText" presStyleLbl="node1" presStyleIdx="2" presStyleCnt="3" custScaleX="76369" custScaleY="77292" custLinFactNeighborX="-2185" custLinFactNeighborY="-3311">
        <dgm:presLayoutVars>
          <dgm:chMax val="1"/>
          <dgm:bulletEnabled val="1"/>
        </dgm:presLayoutVars>
      </dgm:prSet>
      <dgm:spPr/>
      <dgm:t>
        <a:bodyPr/>
        <a:lstStyle/>
        <a:p>
          <a:endParaRPr lang="ru-RU"/>
        </a:p>
      </dgm:t>
    </dgm:pt>
    <dgm:pt modelId="{3170ED36-1BBA-4448-A0F2-2E685F5880A1}" type="pres">
      <dgm:prSet presAssocID="{4D5C040C-6403-4EED-9E48-6F91644E26EC}" presName="descendantText" presStyleLbl="alignAccFollowNode1" presStyleIdx="2" presStyleCnt="3" custScaleX="110872" custScaleY="144026" custLinFactNeighborX="-126" custLinFactNeighborY="-4402">
        <dgm:presLayoutVars>
          <dgm:bulletEnabled val="1"/>
        </dgm:presLayoutVars>
      </dgm:prSet>
      <dgm:spPr/>
      <dgm:t>
        <a:bodyPr/>
        <a:lstStyle/>
        <a:p>
          <a:endParaRPr lang="ru-RU"/>
        </a:p>
      </dgm:t>
    </dgm:pt>
  </dgm:ptLst>
  <dgm:cxnLst>
    <dgm:cxn modelId="{9AE2B1F7-64D6-4A72-9B09-D165F9A006A4}" type="presOf" srcId="{09832F69-6EB4-4CC1-AD99-81B1A2C664CB}" destId="{AB7CA13F-F492-4D93-AB42-375A173C292D}" srcOrd="0" destOrd="1" presId="urn:microsoft.com/office/officeart/2005/8/layout/vList5"/>
    <dgm:cxn modelId="{5726C0FD-45D4-48BA-A5B4-7E7D2476FEEF}" srcId="{83D44207-D578-4F8A-BBE8-13A06A9A199F}" destId="{A2389553-387A-4179-A78E-5227726B521B}" srcOrd="0" destOrd="0" parTransId="{5959A1E8-CCA5-47FC-A43D-6013B0B2AD17}" sibTransId="{BD51BA95-6A60-4F01-950E-8CA0D135F5C3}"/>
    <dgm:cxn modelId="{399FF9F0-2A3B-4DEA-92D9-7E40E72DC194}" srcId="{4D5C040C-6403-4EED-9E48-6F91644E26EC}" destId="{EB23155C-C8F0-465E-98B7-FDC55E7C24C0}" srcOrd="0" destOrd="0" parTransId="{757A1BA8-D79E-4EA1-B2FC-70834B40DC44}" sibTransId="{B17BFA34-ED73-4EA4-ACFD-7D5794B6888E}"/>
    <dgm:cxn modelId="{A6000F79-569D-406A-8F4C-E438D0642020}" srcId="{084063AE-3AFA-4CEC-AA37-4CB2118CEBE0}" destId="{4D5C040C-6403-4EED-9E48-6F91644E26EC}" srcOrd="2" destOrd="0" parTransId="{FE4E3E4B-B8EA-406E-8227-12E4034D56B9}" sibTransId="{CAEE3E1F-50DD-4B38-9212-C1025C7939BE}"/>
    <dgm:cxn modelId="{A53B602A-33EE-428F-A32E-86E48FBCB417}" srcId="{4D5C040C-6403-4EED-9E48-6F91644E26EC}" destId="{372399B2-615D-4CE3-96EC-B2F3641E4A16}" srcOrd="1" destOrd="0" parTransId="{7651AEA7-49B1-4B23-8AFA-826B9CC62015}" sibTransId="{275ED1EB-2F58-4732-83A2-06FDD9B31ADA}"/>
    <dgm:cxn modelId="{9ABA4245-C61B-4B30-8926-998AAE76ED19}" srcId="{70E31F03-30C2-4FD2-9345-562E4B4D0E2D}" destId="{09832F69-6EB4-4CC1-AD99-81B1A2C664CB}" srcOrd="1" destOrd="0" parTransId="{732DA44C-1928-4FBC-9E90-0B1DFBC86A66}" sibTransId="{07BA5479-EDD6-44DD-A53B-07B90DD9C1CE}"/>
    <dgm:cxn modelId="{8DD3DC39-93D0-401E-BF33-B8BEB9F25581}" type="presOf" srcId="{4D5C040C-6403-4EED-9E48-6F91644E26EC}" destId="{D94461C8-E275-4671-A376-C958DFF1DAA2}" srcOrd="0" destOrd="0" presId="urn:microsoft.com/office/officeart/2005/8/layout/vList5"/>
    <dgm:cxn modelId="{BD1BAB53-3234-4440-991E-C73766E6535E}" type="presOf" srcId="{EB23155C-C8F0-465E-98B7-FDC55E7C24C0}" destId="{3170ED36-1BBA-4448-A0F2-2E685F5880A1}" srcOrd="0" destOrd="0" presId="urn:microsoft.com/office/officeart/2005/8/layout/vList5"/>
    <dgm:cxn modelId="{C91564EA-4C43-4775-9AF3-BB2E7BFC7436}" srcId="{70E31F03-30C2-4FD2-9345-562E4B4D0E2D}" destId="{C5941D1B-D8FE-4F61-A178-5B6C8B889E08}" srcOrd="0" destOrd="0" parTransId="{34242399-D1F7-44F6-9F7B-0599C6DE9AB5}" sibTransId="{4F86FC8B-48A2-48DA-8181-557E9EA05FBF}"/>
    <dgm:cxn modelId="{F615CAE9-DCA9-4CFB-AE2A-70765F78F9B4}" type="presOf" srcId="{084063AE-3AFA-4CEC-AA37-4CB2118CEBE0}" destId="{EFD26239-47B5-4CBA-8E5C-E14791F1C79F}" srcOrd="0" destOrd="0" presId="urn:microsoft.com/office/officeart/2005/8/layout/vList5"/>
    <dgm:cxn modelId="{C6AF4E95-258F-42FB-9F5F-D5622A2973DC}" srcId="{084063AE-3AFA-4CEC-AA37-4CB2118CEBE0}" destId="{83D44207-D578-4F8A-BBE8-13A06A9A199F}" srcOrd="0" destOrd="0" parTransId="{24479400-A143-4DAA-9F43-DC419F4B6307}" sibTransId="{88A12327-A2CD-4EE4-BF49-13A69A01F262}"/>
    <dgm:cxn modelId="{BFF087B6-313F-4B38-A875-5704AF0E18E1}" type="presOf" srcId="{372399B2-615D-4CE3-96EC-B2F3641E4A16}" destId="{3170ED36-1BBA-4448-A0F2-2E685F5880A1}" srcOrd="0" destOrd="1" presId="urn:microsoft.com/office/officeart/2005/8/layout/vList5"/>
    <dgm:cxn modelId="{C4715815-3DFA-4661-94B8-607ECA92DD5B}" type="presOf" srcId="{A2389553-387A-4179-A78E-5227726B521B}" destId="{1F167B12-469E-4748-ABAB-30CA8888FD98}" srcOrd="0" destOrd="0" presId="urn:microsoft.com/office/officeart/2005/8/layout/vList5"/>
    <dgm:cxn modelId="{DAD16CB8-DE0B-4750-B227-0AF07DC08668}" type="presOf" srcId="{83D44207-D578-4F8A-BBE8-13A06A9A199F}" destId="{049AF33F-4B63-4C0D-BF44-5F978B7C2BCC}" srcOrd="0" destOrd="0" presId="urn:microsoft.com/office/officeart/2005/8/layout/vList5"/>
    <dgm:cxn modelId="{911106EA-78AC-43C4-A8B7-0985D1B69FD7}" srcId="{084063AE-3AFA-4CEC-AA37-4CB2118CEBE0}" destId="{70E31F03-30C2-4FD2-9345-562E4B4D0E2D}" srcOrd="1" destOrd="0" parTransId="{E112E2C3-9866-4EFD-8E9D-C801E4841468}" sibTransId="{ECE99669-24AF-41E9-966C-075FFAE39729}"/>
    <dgm:cxn modelId="{86AD746D-F4DE-4051-892E-1D8DF078E602}" type="presOf" srcId="{C5941D1B-D8FE-4F61-A178-5B6C8B889E08}" destId="{AB7CA13F-F492-4D93-AB42-375A173C292D}" srcOrd="0" destOrd="0" presId="urn:microsoft.com/office/officeart/2005/8/layout/vList5"/>
    <dgm:cxn modelId="{E7D525C5-D66D-4DE2-A52E-B5E8563020FA}" type="presOf" srcId="{70E31F03-30C2-4FD2-9345-562E4B4D0E2D}" destId="{AB109295-4B29-443B-8C06-DD53EDB16C11}" srcOrd="0" destOrd="0" presId="urn:microsoft.com/office/officeart/2005/8/layout/vList5"/>
    <dgm:cxn modelId="{C17FACEC-4A8A-4D7C-9C75-B31887CD82C8}" type="presParOf" srcId="{EFD26239-47B5-4CBA-8E5C-E14791F1C79F}" destId="{BBD9EB12-577E-41AA-A26A-649E3AF9F67F}" srcOrd="0" destOrd="0" presId="urn:microsoft.com/office/officeart/2005/8/layout/vList5"/>
    <dgm:cxn modelId="{CA68F348-549A-4137-8CDB-15C33ACBEE7F}" type="presParOf" srcId="{BBD9EB12-577E-41AA-A26A-649E3AF9F67F}" destId="{049AF33F-4B63-4C0D-BF44-5F978B7C2BCC}" srcOrd="0" destOrd="0" presId="urn:microsoft.com/office/officeart/2005/8/layout/vList5"/>
    <dgm:cxn modelId="{15D2C097-72C7-4E9A-93AB-20EE13610C2E}" type="presParOf" srcId="{BBD9EB12-577E-41AA-A26A-649E3AF9F67F}" destId="{1F167B12-469E-4748-ABAB-30CA8888FD98}" srcOrd="1" destOrd="0" presId="urn:microsoft.com/office/officeart/2005/8/layout/vList5"/>
    <dgm:cxn modelId="{6D0F92B2-3E47-4106-B149-0193545D20E5}" type="presParOf" srcId="{EFD26239-47B5-4CBA-8E5C-E14791F1C79F}" destId="{6F4D3AB6-098E-4CF8-B7EF-7ABF4F6FA82F}" srcOrd="1" destOrd="0" presId="urn:microsoft.com/office/officeart/2005/8/layout/vList5"/>
    <dgm:cxn modelId="{760D761A-E60F-4930-87B8-D7C16F130A4D}" type="presParOf" srcId="{EFD26239-47B5-4CBA-8E5C-E14791F1C79F}" destId="{32A6415F-D2B2-473C-ACD3-2507A3B908EA}" srcOrd="2" destOrd="0" presId="urn:microsoft.com/office/officeart/2005/8/layout/vList5"/>
    <dgm:cxn modelId="{23D3AEAE-BCE2-44F7-B46D-62DA0640AE2B}" type="presParOf" srcId="{32A6415F-D2B2-473C-ACD3-2507A3B908EA}" destId="{AB109295-4B29-443B-8C06-DD53EDB16C11}" srcOrd="0" destOrd="0" presId="urn:microsoft.com/office/officeart/2005/8/layout/vList5"/>
    <dgm:cxn modelId="{13ADAB9D-3BB7-46B3-A092-FDB1A99A7477}" type="presParOf" srcId="{32A6415F-D2B2-473C-ACD3-2507A3B908EA}" destId="{AB7CA13F-F492-4D93-AB42-375A173C292D}" srcOrd="1" destOrd="0" presId="urn:microsoft.com/office/officeart/2005/8/layout/vList5"/>
    <dgm:cxn modelId="{40FC928E-0565-48C5-8FDC-A8BB4F687D37}" type="presParOf" srcId="{EFD26239-47B5-4CBA-8E5C-E14791F1C79F}" destId="{DE4E04D8-73FC-438B-9101-BDF7D22EAB60}" srcOrd="3" destOrd="0" presId="urn:microsoft.com/office/officeart/2005/8/layout/vList5"/>
    <dgm:cxn modelId="{05D3FAB8-8E6B-43AE-A4D6-FF63B6F61F04}" type="presParOf" srcId="{EFD26239-47B5-4CBA-8E5C-E14791F1C79F}" destId="{804255D2-BD7B-411D-BF63-6C71C6311ED8}" srcOrd="4" destOrd="0" presId="urn:microsoft.com/office/officeart/2005/8/layout/vList5"/>
    <dgm:cxn modelId="{30B03449-C1B8-4B00-9F78-A60CEBF910BA}" type="presParOf" srcId="{804255D2-BD7B-411D-BF63-6C71C6311ED8}" destId="{D94461C8-E275-4671-A376-C958DFF1DAA2}" srcOrd="0" destOrd="0" presId="urn:microsoft.com/office/officeart/2005/8/layout/vList5"/>
    <dgm:cxn modelId="{E1986FAD-A34B-42D2-80C4-61F583FE4988}" type="presParOf" srcId="{804255D2-BD7B-411D-BF63-6C71C6311ED8}" destId="{3170ED36-1BBA-4448-A0F2-2E685F5880A1}"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4063AE-3AFA-4CEC-AA37-4CB2118CEBE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83D44207-D578-4F8A-BBE8-13A06A9A199F}">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a:spcAft>
              <a:spcPts val="0"/>
            </a:spcAft>
          </a:pPr>
          <a:r>
            <a:rPr lang="ru-RU" sz="1600" b="1" u="sng" dirty="0" smtClean="0">
              <a:solidFill>
                <a:schemeClr val="bg1"/>
              </a:solidFill>
            </a:rPr>
            <a:t>Гарантии </a:t>
          </a:r>
        </a:p>
        <a:p>
          <a:pPr algn="l">
            <a:spcAft>
              <a:spcPts val="0"/>
            </a:spcAft>
          </a:pPr>
          <a:r>
            <a:rPr lang="ru-RU" sz="1600" b="1" u="sng" dirty="0" smtClean="0">
              <a:solidFill>
                <a:schemeClr val="bg1"/>
              </a:solidFill>
            </a:rPr>
            <a:t>не предоставляются</a:t>
          </a:r>
        </a:p>
        <a:p>
          <a:pPr algn="l">
            <a:spcAft>
              <a:spcPts val="0"/>
            </a:spcAft>
          </a:pPr>
          <a:r>
            <a:rPr lang="ru-RU" sz="1600" b="1" dirty="0" smtClean="0">
              <a:solidFill>
                <a:schemeClr val="bg1"/>
              </a:solidFill>
            </a:rPr>
            <a:t>получателям</a:t>
          </a:r>
          <a:endParaRPr lang="ru-RU" sz="1600" b="1" dirty="0">
            <a:solidFill>
              <a:schemeClr val="bg1"/>
            </a:solidFill>
          </a:endParaRPr>
        </a:p>
      </dgm:t>
    </dgm:pt>
    <dgm:pt modelId="{24479400-A143-4DAA-9F43-DC419F4B6307}" type="parTrans" cxnId="{C6AF4E95-258F-42FB-9F5F-D5622A2973DC}">
      <dgm:prSet/>
      <dgm:spPr/>
      <dgm:t>
        <a:bodyPr/>
        <a:lstStyle/>
        <a:p>
          <a:endParaRPr lang="ru-RU"/>
        </a:p>
      </dgm:t>
    </dgm:pt>
    <dgm:pt modelId="{88A12327-A2CD-4EE4-BF49-13A69A01F262}" type="sibTrans" cxnId="{C6AF4E95-258F-42FB-9F5F-D5622A2973DC}">
      <dgm:prSet/>
      <dgm:spPr/>
      <dgm:t>
        <a:bodyPr/>
        <a:lstStyle/>
        <a:p>
          <a:endParaRPr lang="ru-RU"/>
        </a:p>
      </dgm:t>
    </dgm:pt>
    <dgm:pt modelId="{A2389553-387A-4179-A78E-5227726B521B}">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600" dirty="0" smtClean="0"/>
            <a:t>имеющим неудовлетворительное финансовое состояние</a:t>
          </a:r>
          <a:endParaRPr lang="ru-RU" sz="1600" dirty="0"/>
        </a:p>
      </dgm:t>
    </dgm:pt>
    <dgm:pt modelId="{5959A1E8-CCA5-47FC-A43D-6013B0B2AD17}" type="parTrans" cxnId="{5726C0FD-45D4-48BA-A5B4-7E7D2476FEEF}">
      <dgm:prSet/>
      <dgm:spPr/>
      <dgm:t>
        <a:bodyPr/>
        <a:lstStyle/>
        <a:p>
          <a:endParaRPr lang="ru-RU"/>
        </a:p>
      </dgm:t>
    </dgm:pt>
    <dgm:pt modelId="{BD51BA95-6A60-4F01-950E-8CA0D135F5C3}" type="sibTrans" cxnId="{5726C0FD-45D4-48BA-A5B4-7E7D2476FEEF}">
      <dgm:prSet/>
      <dgm:spPr/>
      <dgm:t>
        <a:bodyPr/>
        <a:lstStyle/>
        <a:p>
          <a:endParaRPr lang="ru-RU"/>
        </a:p>
      </dgm:t>
    </dgm:pt>
    <dgm:pt modelId="{70E31F03-30C2-4FD2-9345-562E4B4D0E2D}">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rtl="0"/>
          <a:r>
            <a:rPr kumimoji="0" lang="ru-RU" sz="1600" b="1" i="0" u="sng" strike="noStrike" cap="none" spc="0" normalizeH="0" baseline="0" noProof="0" dirty="0" smtClean="0">
              <a:ln>
                <a:noFill/>
              </a:ln>
              <a:solidFill>
                <a:schemeClr val="bg1"/>
              </a:solidFill>
              <a:effectLst/>
              <a:uLnTx/>
              <a:uFillTx/>
              <a:latin typeface="+mn-lt"/>
              <a:ea typeface="+mn-ea"/>
              <a:cs typeface="+mn-cs"/>
            </a:rPr>
            <a:t>Обеспечение</a:t>
          </a:r>
          <a:r>
            <a:rPr kumimoji="0" lang="ru-RU" sz="1600" b="1" i="0" u="sng" strike="noStrike" cap="none" spc="0" normalizeH="0" noProof="0" dirty="0" smtClean="0">
              <a:ln>
                <a:noFill/>
              </a:ln>
              <a:solidFill>
                <a:schemeClr val="bg1"/>
              </a:solidFill>
              <a:effectLst/>
              <a:uLnTx/>
              <a:uFillTx/>
              <a:latin typeface="+mn-lt"/>
              <a:ea typeface="+mn-ea"/>
              <a:cs typeface="+mn-cs"/>
            </a:rPr>
            <a:t> </a:t>
          </a:r>
          <a:r>
            <a:rPr kumimoji="0" lang="ru-RU" sz="1600" b="1" i="0" u="sng" strike="noStrike" cap="none" spc="0" normalizeH="0" baseline="0" noProof="0" dirty="0" smtClean="0">
              <a:ln>
                <a:noFill/>
              </a:ln>
              <a:solidFill>
                <a:schemeClr val="bg1"/>
              </a:solidFill>
              <a:effectLst/>
              <a:uLnTx/>
              <a:uFillTx/>
              <a:latin typeface="+mn-lt"/>
              <a:ea typeface="+mn-ea"/>
              <a:cs typeface="+mn-cs"/>
            </a:rPr>
            <a:t>исполнения обязательств </a:t>
          </a:r>
          <a:r>
            <a:rPr kumimoji="0" lang="ru-RU" sz="1600" b="1" i="0" u="none" strike="noStrike" cap="none" spc="0" normalizeH="0" baseline="0" noProof="0" dirty="0" smtClean="0">
              <a:ln>
                <a:noFill/>
              </a:ln>
              <a:solidFill>
                <a:schemeClr val="bg1"/>
              </a:solidFill>
              <a:effectLst/>
              <a:uLnTx/>
              <a:uFillTx/>
              <a:latin typeface="+mn-lt"/>
              <a:ea typeface="+mn-ea"/>
              <a:cs typeface="+mn-cs"/>
            </a:rPr>
            <a:t>получателя</a:t>
          </a:r>
          <a:r>
            <a:rPr kumimoji="0" lang="ru-RU" sz="1600" b="1" i="0" u="none" strike="noStrike" cap="none" spc="0" normalizeH="0" noProof="0" dirty="0" smtClean="0">
              <a:ln>
                <a:noFill/>
              </a:ln>
              <a:solidFill>
                <a:schemeClr val="bg1"/>
              </a:solidFill>
              <a:effectLst/>
              <a:uLnTx/>
              <a:uFillTx/>
              <a:latin typeface="+mn-lt"/>
              <a:ea typeface="+mn-ea"/>
              <a:cs typeface="+mn-cs"/>
            </a:rPr>
            <a:t> гарантии</a:t>
          </a:r>
          <a:endParaRPr lang="ru-RU" sz="1600" b="1" dirty="0">
            <a:solidFill>
              <a:schemeClr val="bg1"/>
            </a:solidFill>
          </a:endParaRPr>
        </a:p>
      </dgm:t>
    </dgm:pt>
    <dgm:pt modelId="{E112E2C3-9866-4EFD-8E9D-C801E4841468}" type="parTrans" cxnId="{911106EA-78AC-43C4-A8B7-0985D1B69FD7}">
      <dgm:prSet/>
      <dgm:spPr/>
      <dgm:t>
        <a:bodyPr/>
        <a:lstStyle/>
        <a:p>
          <a:endParaRPr lang="ru-RU"/>
        </a:p>
      </dgm:t>
    </dgm:pt>
    <dgm:pt modelId="{ECE99669-24AF-41E9-966C-075FFAE39729}" type="sibTrans" cxnId="{911106EA-78AC-43C4-A8B7-0985D1B69FD7}">
      <dgm:prSet/>
      <dgm:spPr/>
      <dgm:t>
        <a:bodyPr/>
        <a:lstStyle/>
        <a:p>
          <a:endParaRPr lang="ru-RU"/>
        </a:p>
      </dgm:t>
    </dgm:pt>
    <dgm:pt modelId="{C5941D1B-D8FE-4F61-A178-5B6C8B889E08}">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rtl="0">
            <a:lnSpc>
              <a:spcPct val="100000"/>
            </a:lnSpc>
            <a:spcAft>
              <a:spcPts val="0"/>
            </a:spcAft>
          </a:pPr>
          <a:r>
            <a:rPr lang="ru-RU" sz="1600" dirty="0" smtClean="0"/>
            <a:t>банковская гарантия</a:t>
          </a:r>
          <a:endParaRPr lang="ru-RU" sz="1600" dirty="0"/>
        </a:p>
      </dgm:t>
    </dgm:pt>
    <dgm:pt modelId="{34242399-D1F7-44F6-9F7B-0599C6DE9AB5}" type="parTrans" cxnId="{C91564EA-4C43-4775-9AF3-BB2E7BFC7436}">
      <dgm:prSet/>
      <dgm:spPr/>
      <dgm:t>
        <a:bodyPr/>
        <a:lstStyle/>
        <a:p>
          <a:endParaRPr lang="ru-RU"/>
        </a:p>
      </dgm:t>
    </dgm:pt>
    <dgm:pt modelId="{4F86FC8B-48A2-48DA-8181-557E9EA05FBF}" type="sibTrans" cxnId="{C91564EA-4C43-4775-9AF3-BB2E7BFC7436}">
      <dgm:prSet/>
      <dgm:spPr/>
      <dgm:t>
        <a:bodyPr/>
        <a:lstStyle/>
        <a:p>
          <a:endParaRPr lang="ru-RU"/>
        </a:p>
      </dgm:t>
    </dgm:pt>
    <dgm:pt modelId="{4D5C040C-6403-4EED-9E48-6F91644E26EC}">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rtl="0"/>
          <a:r>
            <a:rPr lang="ru-RU" sz="1600" b="1" u="sng" dirty="0" smtClean="0">
              <a:solidFill>
                <a:schemeClr val="bg1"/>
              </a:solidFill>
            </a:rPr>
            <a:t>Дополнительные полномочия </a:t>
          </a:r>
          <a:r>
            <a:rPr lang="ru-RU" sz="1600" b="1" dirty="0" smtClean="0">
              <a:solidFill>
                <a:schemeClr val="bg1"/>
              </a:solidFill>
            </a:rPr>
            <a:t>финансовых органов субъекта РФ </a:t>
          </a:r>
          <a:br>
            <a:rPr lang="ru-RU" sz="1600" b="1" dirty="0" smtClean="0">
              <a:solidFill>
                <a:schemeClr val="bg1"/>
              </a:solidFill>
            </a:rPr>
          </a:br>
          <a:r>
            <a:rPr lang="ru-RU" sz="1600" b="1" dirty="0" smtClean="0">
              <a:solidFill>
                <a:schemeClr val="bg1"/>
              </a:solidFill>
            </a:rPr>
            <a:t>и муниципального образования</a:t>
          </a:r>
          <a:endParaRPr lang="ru-RU" sz="1600" b="1" dirty="0">
            <a:solidFill>
              <a:schemeClr val="bg1"/>
            </a:solidFill>
          </a:endParaRPr>
        </a:p>
      </dgm:t>
    </dgm:pt>
    <dgm:pt modelId="{FE4E3E4B-B8EA-406E-8227-12E4034D56B9}" type="parTrans" cxnId="{A6000F79-569D-406A-8F4C-E438D0642020}">
      <dgm:prSet/>
      <dgm:spPr/>
      <dgm:t>
        <a:bodyPr/>
        <a:lstStyle/>
        <a:p>
          <a:endParaRPr lang="ru-RU"/>
        </a:p>
      </dgm:t>
    </dgm:pt>
    <dgm:pt modelId="{CAEE3E1F-50DD-4B38-9212-C1025C7939BE}" type="sibTrans" cxnId="{A6000F79-569D-406A-8F4C-E438D0642020}">
      <dgm:prSet/>
      <dgm:spPr/>
      <dgm:t>
        <a:bodyPr/>
        <a:lstStyle/>
        <a:p>
          <a:endParaRPr lang="ru-RU"/>
        </a:p>
      </dgm:t>
    </dgm:pt>
    <dgm:pt modelId="{EB23155C-C8F0-465E-98B7-FDC55E7C24C0}">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600" dirty="0" smtClean="0"/>
            <a:t>при предоставлении гарантии – проверка достаточности, надежности и ликвидности обеспечения получателя гарантии</a:t>
          </a:r>
          <a:endParaRPr lang="ru-RU" sz="1600" dirty="0"/>
        </a:p>
      </dgm:t>
    </dgm:pt>
    <dgm:pt modelId="{757A1BA8-D79E-4EA1-B2FC-70834B40DC44}" type="parTrans" cxnId="{399FF9F0-2A3B-4DEA-92D9-7E40E72DC194}">
      <dgm:prSet/>
      <dgm:spPr/>
      <dgm:t>
        <a:bodyPr/>
        <a:lstStyle/>
        <a:p>
          <a:endParaRPr lang="ru-RU"/>
        </a:p>
      </dgm:t>
    </dgm:pt>
    <dgm:pt modelId="{B17BFA34-ED73-4EA4-ACFD-7D5794B6888E}" type="sibTrans" cxnId="{399FF9F0-2A3B-4DEA-92D9-7E40E72DC194}">
      <dgm:prSet/>
      <dgm:spPr/>
      <dgm:t>
        <a:bodyPr/>
        <a:lstStyle/>
        <a:p>
          <a:endParaRPr lang="ru-RU"/>
        </a:p>
      </dgm:t>
    </dgm:pt>
    <dgm:pt modelId="{A09351BE-5313-408E-AE4F-95D475586FD8}">
      <dgm:prSet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600" dirty="0" smtClean="0"/>
            <a:t>находящимся в процессе реорганизации/ ликвидации</a:t>
          </a:r>
        </a:p>
      </dgm:t>
    </dgm:pt>
    <dgm:pt modelId="{7003BFFE-C26A-45D4-90A5-3818B9BB1CF8}" type="parTrans" cxnId="{273E8422-AF75-4F9C-A9F7-0EA5385EAC00}">
      <dgm:prSet/>
      <dgm:spPr/>
      <dgm:t>
        <a:bodyPr/>
        <a:lstStyle/>
        <a:p>
          <a:endParaRPr lang="ru-RU"/>
        </a:p>
      </dgm:t>
    </dgm:pt>
    <dgm:pt modelId="{E9CF40B2-F8B7-4A95-85AE-BD3B21D5F7B6}" type="sibTrans" cxnId="{273E8422-AF75-4F9C-A9F7-0EA5385EAC00}">
      <dgm:prSet/>
      <dgm:spPr/>
      <dgm:t>
        <a:bodyPr/>
        <a:lstStyle/>
        <a:p>
          <a:endParaRPr lang="ru-RU"/>
        </a:p>
      </dgm:t>
    </dgm:pt>
    <dgm:pt modelId="{54893134-C762-46ED-92C2-32B050C5E3C6}">
      <dgm:prSet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600" dirty="0" smtClean="0"/>
            <a:t>в отношении которых возбуждено дело о банкротстве</a:t>
          </a:r>
          <a:endParaRPr lang="ru-RU" sz="1600" dirty="0"/>
        </a:p>
      </dgm:t>
    </dgm:pt>
    <dgm:pt modelId="{C6FA2861-4A9A-4B0F-A32D-CBB0009F5EDC}" type="parTrans" cxnId="{DF4BE1F8-862C-44A4-AD71-7E270C117681}">
      <dgm:prSet/>
      <dgm:spPr/>
      <dgm:t>
        <a:bodyPr/>
        <a:lstStyle/>
        <a:p>
          <a:endParaRPr lang="ru-RU"/>
        </a:p>
      </dgm:t>
    </dgm:pt>
    <dgm:pt modelId="{DAAAC19E-D1C1-4CC0-9433-58967415C1B7}" type="sibTrans" cxnId="{DF4BE1F8-862C-44A4-AD71-7E270C117681}">
      <dgm:prSet/>
      <dgm:spPr/>
      <dgm:t>
        <a:bodyPr/>
        <a:lstStyle/>
        <a:p>
          <a:endParaRPr lang="ru-RU"/>
        </a:p>
      </dgm:t>
    </dgm:pt>
    <dgm:pt modelId="{1C0300E6-E73C-42D1-ABCA-9E90DF11D97B}">
      <dgm:prSet custT="1">
        <dgm:style>
          <a:lnRef idx="1">
            <a:schemeClr val="accent2"/>
          </a:lnRef>
          <a:fillRef idx="2">
            <a:schemeClr val="accent2"/>
          </a:fillRef>
          <a:effectRef idx="1">
            <a:schemeClr val="accent2"/>
          </a:effectRef>
          <a:fontRef idx="minor">
            <a:schemeClr val="dk1"/>
          </a:fontRef>
        </dgm:style>
      </dgm:prSet>
      <dgm:spPr/>
      <dgm:t>
        <a:bodyPr/>
        <a:lstStyle/>
        <a:p>
          <a:pPr rtl="0">
            <a:lnSpc>
              <a:spcPct val="100000"/>
            </a:lnSpc>
            <a:spcAft>
              <a:spcPts val="0"/>
            </a:spcAft>
          </a:pPr>
          <a:r>
            <a:rPr lang="ru-RU" sz="1600" dirty="0" smtClean="0"/>
            <a:t>поручительство</a:t>
          </a:r>
          <a:endParaRPr kumimoji="0" lang="ru-RU" sz="1600" b="0" i="0" u="none" strike="noStrike" cap="none" spc="0" normalizeH="0" baseline="0" noProof="0" dirty="0" smtClean="0">
            <a:ln>
              <a:noFill/>
            </a:ln>
            <a:solidFill>
              <a:schemeClr val="tx1"/>
            </a:solidFill>
            <a:effectLst/>
            <a:uLnTx/>
            <a:uFillTx/>
            <a:latin typeface="+mn-lt"/>
            <a:ea typeface="+mn-ea"/>
            <a:cs typeface="+mn-cs"/>
          </a:endParaRPr>
        </a:p>
      </dgm:t>
    </dgm:pt>
    <dgm:pt modelId="{FE17D7FA-1F1A-42D6-BADD-A41501A86F2D}" type="parTrans" cxnId="{F59BE34C-181E-439F-B9AB-495BFACD0D4F}">
      <dgm:prSet/>
      <dgm:spPr/>
      <dgm:t>
        <a:bodyPr/>
        <a:lstStyle/>
        <a:p>
          <a:endParaRPr lang="ru-RU"/>
        </a:p>
      </dgm:t>
    </dgm:pt>
    <dgm:pt modelId="{5A6F847C-5141-475A-B4D7-DFE2E741C2C3}" type="sibTrans" cxnId="{F59BE34C-181E-439F-B9AB-495BFACD0D4F}">
      <dgm:prSet/>
      <dgm:spPr/>
      <dgm:t>
        <a:bodyPr/>
        <a:lstStyle/>
        <a:p>
          <a:endParaRPr lang="ru-RU"/>
        </a:p>
      </dgm:t>
    </dgm:pt>
    <dgm:pt modelId="{CB1F816A-9DE7-4C85-B96A-05CF81705C01}">
      <dgm:prSet custT="1">
        <dgm:style>
          <a:lnRef idx="1">
            <a:schemeClr val="accent2"/>
          </a:lnRef>
          <a:fillRef idx="2">
            <a:schemeClr val="accent2"/>
          </a:fillRef>
          <a:effectRef idx="1">
            <a:schemeClr val="accent2"/>
          </a:effectRef>
          <a:fontRef idx="minor">
            <a:schemeClr val="dk1"/>
          </a:fontRef>
        </dgm:style>
      </dgm:prSet>
      <dgm:spPr/>
      <dgm:t>
        <a:bodyPr/>
        <a:lstStyle/>
        <a:p>
          <a:pPr rtl="0">
            <a:lnSpc>
              <a:spcPct val="100000"/>
            </a:lnSpc>
            <a:spcAft>
              <a:spcPts val="0"/>
            </a:spcAft>
          </a:pPr>
          <a:r>
            <a:rPr lang="ru-RU" sz="1600" dirty="0" smtClean="0"/>
            <a:t>муниципальная гарантия</a:t>
          </a:r>
        </a:p>
      </dgm:t>
    </dgm:pt>
    <dgm:pt modelId="{C231345B-6358-4C27-A135-CE63759B84AC}" type="parTrans" cxnId="{8917F662-710C-41A9-BBA4-3C69A4EE1B0B}">
      <dgm:prSet/>
      <dgm:spPr/>
      <dgm:t>
        <a:bodyPr/>
        <a:lstStyle/>
        <a:p>
          <a:endParaRPr lang="ru-RU"/>
        </a:p>
      </dgm:t>
    </dgm:pt>
    <dgm:pt modelId="{207C4FDA-8A4E-4E1A-B8CD-A222E9F57CF6}" type="sibTrans" cxnId="{8917F662-710C-41A9-BBA4-3C69A4EE1B0B}">
      <dgm:prSet/>
      <dgm:spPr/>
      <dgm:t>
        <a:bodyPr/>
        <a:lstStyle/>
        <a:p>
          <a:endParaRPr lang="ru-RU"/>
        </a:p>
      </dgm:t>
    </dgm:pt>
    <dgm:pt modelId="{977B3C6F-E1E8-4915-A6D6-2555FD2D6DB2}">
      <dgm:prSet custT="1">
        <dgm:style>
          <a:lnRef idx="1">
            <a:schemeClr val="accent2"/>
          </a:lnRef>
          <a:fillRef idx="2">
            <a:schemeClr val="accent2"/>
          </a:fillRef>
          <a:effectRef idx="1">
            <a:schemeClr val="accent2"/>
          </a:effectRef>
          <a:fontRef idx="minor">
            <a:schemeClr val="dk1"/>
          </a:fontRef>
        </dgm:style>
      </dgm:prSet>
      <dgm:spPr/>
      <dgm:t>
        <a:bodyPr/>
        <a:lstStyle/>
        <a:p>
          <a:pPr rtl="0">
            <a:lnSpc>
              <a:spcPct val="100000"/>
            </a:lnSpc>
            <a:spcAft>
              <a:spcPts val="0"/>
            </a:spcAft>
          </a:pPr>
          <a:r>
            <a:rPr lang="ru-RU" sz="1600" dirty="0" err="1" smtClean="0"/>
            <a:t>з</a:t>
          </a:r>
          <a:r>
            <a:rPr kumimoji="0" lang="ru-RU" sz="1600" b="0" i="0" u="none" strike="noStrike" cap="none" spc="0" normalizeH="0" baseline="0" noProof="0" dirty="0" err="1" smtClean="0">
              <a:ln>
                <a:noFill/>
              </a:ln>
              <a:solidFill>
                <a:schemeClr val="tx1"/>
              </a:solidFill>
              <a:effectLst/>
              <a:uLnTx/>
              <a:uFillTx/>
              <a:latin typeface="+mn-lt"/>
              <a:ea typeface="+mn-ea"/>
              <a:cs typeface="+mn-cs"/>
            </a:rPr>
            <a:t>алог</a:t>
          </a:r>
          <a:r>
            <a:rPr kumimoji="0" lang="ru-RU" sz="1600" b="0" i="0" u="none" strike="noStrike" cap="none" spc="0" normalizeH="0" baseline="0" noProof="0" dirty="0" smtClean="0">
              <a:ln>
                <a:noFill/>
              </a:ln>
              <a:solidFill>
                <a:schemeClr val="tx1"/>
              </a:solidFill>
              <a:effectLst/>
              <a:uLnTx/>
              <a:uFillTx/>
              <a:latin typeface="+mn-lt"/>
              <a:ea typeface="+mn-ea"/>
              <a:cs typeface="+mn-cs"/>
            </a:rPr>
            <a:t> имущества</a:t>
          </a:r>
        </a:p>
      </dgm:t>
    </dgm:pt>
    <dgm:pt modelId="{E9D17954-1F39-4A93-B39E-B5D2E7BD46E1}" type="parTrans" cxnId="{FCE3CCF4-BE78-498B-8D3D-BE8FD82E0A59}">
      <dgm:prSet/>
      <dgm:spPr/>
      <dgm:t>
        <a:bodyPr/>
        <a:lstStyle/>
        <a:p>
          <a:endParaRPr lang="ru-RU"/>
        </a:p>
      </dgm:t>
    </dgm:pt>
    <dgm:pt modelId="{26084E28-429D-4575-89C4-28D239B44264}" type="sibTrans" cxnId="{FCE3CCF4-BE78-498B-8D3D-BE8FD82E0A59}">
      <dgm:prSet/>
      <dgm:spPr/>
      <dgm:t>
        <a:bodyPr/>
        <a:lstStyle/>
        <a:p>
          <a:endParaRPr lang="ru-RU"/>
        </a:p>
      </dgm:t>
    </dgm:pt>
    <dgm:pt modelId="{B22A65FD-ABFB-43A9-8D4C-52780D9C9437}">
      <dgm:prSet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600" dirty="0" smtClean="0"/>
            <a:t>возможность замены способа обеспечения в случае недостаточности у получателя гарантии первоначального обеспечения</a:t>
          </a:r>
          <a:endParaRPr kumimoji="0" lang="ru-RU" sz="1600" b="0" i="0" u="none" strike="noStrike" cap="none" spc="0" normalizeH="0" baseline="0" noProof="0" dirty="0">
            <a:ln>
              <a:noFill/>
            </a:ln>
            <a:solidFill>
              <a:schemeClr val="tx1"/>
            </a:solidFill>
            <a:effectLst/>
            <a:uLnTx/>
            <a:uFillTx/>
            <a:latin typeface="+mn-lt"/>
            <a:ea typeface="+mn-ea"/>
            <a:cs typeface="+mn-cs"/>
          </a:endParaRPr>
        </a:p>
      </dgm:t>
    </dgm:pt>
    <dgm:pt modelId="{DBFD4982-28FA-4ADB-89AA-17D154FBABB1}" type="parTrans" cxnId="{78CD5977-D56E-41B6-8F7D-663AB2DC22CE}">
      <dgm:prSet/>
      <dgm:spPr/>
      <dgm:t>
        <a:bodyPr/>
        <a:lstStyle/>
        <a:p>
          <a:endParaRPr lang="ru-RU"/>
        </a:p>
      </dgm:t>
    </dgm:pt>
    <dgm:pt modelId="{0F6BAE81-65BC-48B1-910B-C5928829C835}" type="sibTrans" cxnId="{78CD5977-D56E-41B6-8F7D-663AB2DC22CE}">
      <dgm:prSet/>
      <dgm:spPr/>
      <dgm:t>
        <a:bodyPr/>
        <a:lstStyle/>
        <a:p>
          <a:endParaRPr lang="ru-RU"/>
        </a:p>
      </dgm:t>
    </dgm:pt>
    <dgm:pt modelId="{A1BEB2D7-8875-4237-8D34-A74999862BA6}">
      <dgm:prSet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600" dirty="0" smtClean="0"/>
            <a:t>после предоставления гарантии – мониторинг финансового состояния получателя гарантии и контроль за достаточностью, надежностью и ликвидностью предоставленного обеспечения </a:t>
          </a:r>
          <a:endParaRPr kumimoji="0" lang="ru-RU" sz="1600" b="0" i="0" u="none" strike="noStrike" cap="none" spc="0" normalizeH="0" baseline="0" noProof="0" dirty="0">
            <a:ln>
              <a:noFill/>
            </a:ln>
            <a:solidFill>
              <a:schemeClr val="tx1"/>
            </a:solidFill>
            <a:effectLst/>
            <a:uLnTx/>
            <a:uFillTx/>
            <a:latin typeface="+mn-lt"/>
            <a:ea typeface="+mn-ea"/>
            <a:cs typeface="+mn-cs"/>
          </a:endParaRPr>
        </a:p>
      </dgm:t>
    </dgm:pt>
    <dgm:pt modelId="{95FB708E-6D1A-4016-8253-E7EFA7B5CCBE}" type="parTrans" cxnId="{BD182194-FC10-4437-A3FC-E6E82CFB9392}">
      <dgm:prSet/>
      <dgm:spPr/>
      <dgm:t>
        <a:bodyPr/>
        <a:lstStyle/>
        <a:p>
          <a:endParaRPr lang="ru-RU"/>
        </a:p>
      </dgm:t>
    </dgm:pt>
    <dgm:pt modelId="{4C34AA59-C4AF-46CB-B82D-D89CCEB00705}" type="sibTrans" cxnId="{BD182194-FC10-4437-A3FC-E6E82CFB9392}">
      <dgm:prSet/>
      <dgm:spPr/>
      <dgm:t>
        <a:bodyPr/>
        <a:lstStyle/>
        <a:p>
          <a:endParaRPr lang="ru-RU"/>
        </a:p>
      </dgm:t>
    </dgm:pt>
    <dgm:pt modelId="{EFD26239-47B5-4CBA-8E5C-E14791F1C79F}" type="pres">
      <dgm:prSet presAssocID="{084063AE-3AFA-4CEC-AA37-4CB2118CEBE0}" presName="Name0" presStyleCnt="0">
        <dgm:presLayoutVars>
          <dgm:dir/>
          <dgm:animLvl val="lvl"/>
          <dgm:resizeHandles val="exact"/>
        </dgm:presLayoutVars>
      </dgm:prSet>
      <dgm:spPr/>
      <dgm:t>
        <a:bodyPr/>
        <a:lstStyle/>
        <a:p>
          <a:endParaRPr lang="ru-RU"/>
        </a:p>
      </dgm:t>
    </dgm:pt>
    <dgm:pt modelId="{BBD9EB12-577E-41AA-A26A-649E3AF9F67F}" type="pres">
      <dgm:prSet presAssocID="{83D44207-D578-4F8A-BBE8-13A06A9A199F}" presName="linNode" presStyleCnt="0"/>
      <dgm:spPr/>
    </dgm:pt>
    <dgm:pt modelId="{049AF33F-4B63-4C0D-BF44-5F978B7C2BCC}" type="pres">
      <dgm:prSet presAssocID="{83D44207-D578-4F8A-BBE8-13A06A9A199F}" presName="parentText" presStyleLbl="node1" presStyleIdx="0" presStyleCnt="3" custScaleX="85381" custScaleY="68990" custLinFactNeighborX="-1239" custLinFactNeighborY="1053">
        <dgm:presLayoutVars>
          <dgm:chMax val="1"/>
          <dgm:bulletEnabled val="1"/>
        </dgm:presLayoutVars>
      </dgm:prSet>
      <dgm:spPr/>
      <dgm:t>
        <a:bodyPr/>
        <a:lstStyle/>
        <a:p>
          <a:endParaRPr lang="ru-RU"/>
        </a:p>
      </dgm:t>
    </dgm:pt>
    <dgm:pt modelId="{1F167B12-469E-4748-ABAB-30CA8888FD98}" type="pres">
      <dgm:prSet presAssocID="{83D44207-D578-4F8A-BBE8-13A06A9A199F}" presName="descendantText" presStyleLbl="alignAccFollowNode1" presStyleIdx="0" presStyleCnt="3" custScaleX="106228" custScaleY="90666" custLinFactNeighborX="2451" custLinFactNeighborY="-150">
        <dgm:presLayoutVars>
          <dgm:bulletEnabled val="1"/>
        </dgm:presLayoutVars>
      </dgm:prSet>
      <dgm:spPr/>
      <dgm:t>
        <a:bodyPr/>
        <a:lstStyle/>
        <a:p>
          <a:endParaRPr lang="ru-RU"/>
        </a:p>
      </dgm:t>
    </dgm:pt>
    <dgm:pt modelId="{6F4D3AB6-098E-4CF8-B7EF-7ABF4F6FA82F}" type="pres">
      <dgm:prSet presAssocID="{88A12327-A2CD-4EE4-BF49-13A69A01F262}" presName="sp" presStyleCnt="0"/>
      <dgm:spPr/>
    </dgm:pt>
    <dgm:pt modelId="{32A6415F-D2B2-473C-ACD3-2507A3B908EA}" type="pres">
      <dgm:prSet presAssocID="{70E31F03-30C2-4FD2-9345-562E4B4D0E2D}" presName="linNode" presStyleCnt="0"/>
      <dgm:spPr/>
    </dgm:pt>
    <dgm:pt modelId="{AB109295-4B29-443B-8C06-DD53EDB16C11}" type="pres">
      <dgm:prSet presAssocID="{70E31F03-30C2-4FD2-9345-562E4B4D0E2D}" presName="parentText" presStyleLbl="node1" presStyleIdx="1" presStyleCnt="3" custScaleX="85737" custScaleY="102679" custLinFactNeighborX="-1885" custLinFactNeighborY="-272">
        <dgm:presLayoutVars>
          <dgm:chMax val="1"/>
          <dgm:bulletEnabled val="1"/>
        </dgm:presLayoutVars>
      </dgm:prSet>
      <dgm:spPr/>
      <dgm:t>
        <a:bodyPr/>
        <a:lstStyle/>
        <a:p>
          <a:endParaRPr lang="ru-RU"/>
        </a:p>
      </dgm:t>
    </dgm:pt>
    <dgm:pt modelId="{AB7CA13F-F492-4D93-AB42-375A173C292D}" type="pres">
      <dgm:prSet presAssocID="{70E31F03-30C2-4FD2-9345-562E4B4D0E2D}" presName="descendantText" presStyleLbl="alignAccFollowNode1" presStyleIdx="1" presStyleCnt="3" custScaleX="106494" custScaleY="131666" custLinFactNeighborX="2242">
        <dgm:presLayoutVars>
          <dgm:bulletEnabled val="1"/>
        </dgm:presLayoutVars>
      </dgm:prSet>
      <dgm:spPr/>
      <dgm:t>
        <a:bodyPr/>
        <a:lstStyle/>
        <a:p>
          <a:endParaRPr lang="ru-RU"/>
        </a:p>
      </dgm:t>
    </dgm:pt>
    <dgm:pt modelId="{DE4E04D8-73FC-438B-9101-BDF7D22EAB60}" type="pres">
      <dgm:prSet presAssocID="{ECE99669-24AF-41E9-966C-075FFAE39729}" presName="sp" presStyleCnt="0"/>
      <dgm:spPr/>
    </dgm:pt>
    <dgm:pt modelId="{804255D2-BD7B-411D-BF63-6C71C6311ED8}" type="pres">
      <dgm:prSet presAssocID="{4D5C040C-6403-4EED-9E48-6F91644E26EC}" presName="linNode" presStyleCnt="0"/>
      <dgm:spPr/>
    </dgm:pt>
    <dgm:pt modelId="{D94461C8-E275-4671-A376-C958DFF1DAA2}" type="pres">
      <dgm:prSet presAssocID="{4D5C040C-6403-4EED-9E48-6F91644E26EC}" presName="parentText" presStyleLbl="node1" presStyleIdx="2" presStyleCnt="3" custScaleX="86472" custLinFactNeighborX="-1929" custLinFactNeighborY="4292">
        <dgm:presLayoutVars>
          <dgm:chMax val="1"/>
          <dgm:bulletEnabled val="1"/>
        </dgm:presLayoutVars>
      </dgm:prSet>
      <dgm:spPr/>
      <dgm:t>
        <a:bodyPr/>
        <a:lstStyle/>
        <a:p>
          <a:endParaRPr lang="ru-RU"/>
        </a:p>
      </dgm:t>
    </dgm:pt>
    <dgm:pt modelId="{3170ED36-1BBA-4448-A0F2-2E685F5880A1}" type="pres">
      <dgm:prSet presAssocID="{4D5C040C-6403-4EED-9E48-6F91644E26EC}" presName="descendantText" presStyleLbl="alignAccFollowNode1" presStyleIdx="2" presStyleCnt="3" custScaleX="106003" custScaleY="125909" custLinFactNeighborX="2242">
        <dgm:presLayoutVars>
          <dgm:bulletEnabled val="1"/>
        </dgm:presLayoutVars>
      </dgm:prSet>
      <dgm:spPr/>
      <dgm:t>
        <a:bodyPr/>
        <a:lstStyle/>
        <a:p>
          <a:endParaRPr lang="ru-RU"/>
        </a:p>
      </dgm:t>
    </dgm:pt>
  </dgm:ptLst>
  <dgm:cxnLst>
    <dgm:cxn modelId="{4CF22B95-7418-445E-9D9D-9E8354F92BB0}" type="presOf" srcId="{83D44207-D578-4F8A-BBE8-13A06A9A199F}" destId="{049AF33F-4B63-4C0D-BF44-5F978B7C2BCC}" srcOrd="0" destOrd="0" presId="urn:microsoft.com/office/officeart/2005/8/layout/vList5"/>
    <dgm:cxn modelId="{E367169E-4A91-4F47-9C0A-53FBE63C3CE5}" type="presOf" srcId="{B22A65FD-ABFB-43A9-8D4C-52780D9C9437}" destId="{AB7CA13F-F492-4D93-AB42-375A173C292D}" srcOrd="0" destOrd="4" presId="urn:microsoft.com/office/officeart/2005/8/layout/vList5"/>
    <dgm:cxn modelId="{CB78A6EA-A5E3-46C8-AE2C-D02B87582EEA}" type="presOf" srcId="{54893134-C762-46ED-92C2-32B050C5E3C6}" destId="{1F167B12-469E-4748-ABAB-30CA8888FD98}" srcOrd="0" destOrd="2" presId="urn:microsoft.com/office/officeart/2005/8/layout/vList5"/>
    <dgm:cxn modelId="{524CA1B9-C780-4465-8290-77A9E919D45F}" type="presOf" srcId="{CB1F816A-9DE7-4C85-B96A-05CF81705C01}" destId="{AB7CA13F-F492-4D93-AB42-375A173C292D}" srcOrd="0" destOrd="2" presId="urn:microsoft.com/office/officeart/2005/8/layout/vList5"/>
    <dgm:cxn modelId="{3D1FF768-7C25-404C-9D93-ED6111E12F11}" type="presOf" srcId="{70E31F03-30C2-4FD2-9345-562E4B4D0E2D}" destId="{AB109295-4B29-443B-8C06-DD53EDB16C11}" srcOrd="0" destOrd="0" presId="urn:microsoft.com/office/officeart/2005/8/layout/vList5"/>
    <dgm:cxn modelId="{911106EA-78AC-43C4-A8B7-0985D1B69FD7}" srcId="{084063AE-3AFA-4CEC-AA37-4CB2118CEBE0}" destId="{70E31F03-30C2-4FD2-9345-562E4B4D0E2D}" srcOrd="1" destOrd="0" parTransId="{E112E2C3-9866-4EFD-8E9D-C801E4841468}" sibTransId="{ECE99669-24AF-41E9-966C-075FFAE39729}"/>
    <dgm:cxn modelId="{C496A28D-4B88-49AE-BE66-F8E10EC02EC0}" type="presOf" srcId="{C5941D1B-D8FE-4F61-A178-5B6C8B889E08}" destId="{AB7CA13F-F492-4D93-AB42-375A173C292D}" srcOrd="0" destOrd="0" presId="urn:microsoft.com/office/officeart/2005/8/layout/vList5"/>
    <dgm:cxn modelId="{A6000F79-569D-406A-8F4C-E438D0642020}" srcId="{084063AE-3AFA-4CEC-AA37-4CB2118CEBE0}" destId="{4D5C040C-6403-4EED-9E48-6F91644E26EC}" srcOrd="2" destOrd="0" parTransId="{FE4E3E4B-B8EA-406E-8227-12E4034D56B9}" sibTransId="{CAEE3E1F-50DD-4B38-9212-C1025C7939BE}"/>
    <dgm:cxn modelId="{D7B7796D-A7E7-4C97-AB2F-A638456D7227}" type="presOf" srcId="{4D5C040C-6403-4EED-9E48-6F91644E26EC}" destId="{D94461C8-E275-4671-A376-C958DFF1DAA2}" srcOrd="0" destOrd="0" presId="urn:microsoft.com/office/officeart/2005/8/layout/vList5"/>
    <dgm:cxn modelId="{3D21A3DD-A902-46A7-A4A5-EB3CD996C314}" type="presOf" srcId="{084063AE-3AFA-4CEC-AA37-4CB2118CEBE0}" destId="{EFD26239-47B5-4CBA-8E5C-E14791F1C79F}" srcOrd="0" destOrd="0" presId="urn:microsoft.com/office/officeart/2005/8/layout/vList5"/>
    <dgm:cxn modelId="{78CD5977-D56E-41B6-8F7D-663AB2DC22CE}" srcId="{70E31F03-30C2-4FD2-9345-562E4B4D0E2D}" destId="{B22A65FD-ABFB-43A9-8D4C-52780D9C9437}" srcOrd="4" destOrd="0" parTransId="{DBFD4982-28FA-4ADB-89AA-17D154FBABB1}" sibTransId="{0F6BAE81-65BC-48B1-910B-C5928829C835}"/>
    <dgm:cxn modelId="{273E8422-AF75-4F9C-A9F7-0EA5385EAC00}" srcId="{83D44207-D578-4F8A-BBE8-13A06A9A199F}" destId="{A09351BE-5313-408E-AE4F-95D475586FD8}" srcOrd="1" destOrd="0" parTransId="{7003BFFE-C26A-45D4-90A5-3818B9BB1CF8}" sibTransId="{E9CF40B2-F8B7-4A95-85AE-BD3B21D5F7B6}"/>
    <dgm:cxn modelId="{9F62924B-0B01-49F9-9464-7BDD97A00FC1}" type="presOf" srcId="{A09351BE-5313-408E-AE4F-95D475586FD8}" destId="{1F167B12-469E-4748-ABAB-30CA8888FD98}" srcOrd="0" destOrd="1" presId="urn:microsoft.com/office/officeart/2005/8/layout/vList5"/>
    <dgm:cxn modelId="{1F5BBCEA-B69A-45D5-A2FF-4A774F906870}" type="presOf" srcId="{EB23155C-C8F0-465E-98B7-FDC55E7C24C0}" destId="{3170ED36-1BBA-4448-A0F2-2E685F5880A1}" srcOrd="0" destOrd="0" presId="urn:microsoft.com/office/officeart/2005/8/layout/vList5"/>
    <dgm:cxn modelId="{399FF9F0-2A3B-4DEA-92D9-7E40E72DC194}" srcId="{4D5C040C-6403-4EED-9E48-6F91644E26EC}" destId="{EB23155C-C8F0-465E-98B7-FDC55E7C24C0}" srcOrd="0" destOrd="0" parTransId="{757A1BA8-D79E-4EA1-B2FC-70834B40DC44}" sibTransId="{B17BFA34-ED73-4EA4-ACFD-7D5794B6888E}"/>
    <dgm:cxn modelId="{5726C0FD-45D4-48BA-A5B4-7E7D2476FEEF}" srcId="{83D44207-D578-4F8A-BBE8-13A06A9A199F}" destId="{A2389553-387A-4179-A78E-5227726B521B}" srcOrd="0" destOrd="0" parTransId="{5959A1E8-CCA5-47FC-A43D-6013B0B2AD17}" sibTransId="{BD51BA95-6A60-4F01-950E-8CA0D135F5C3}"/>
    <dgm:cxn modelId="{1DBBB92E-25E8-4A5B-B4D3-12B9C36100F7}" type="presOf" srcId="{A2389553-387A-4179-A78E-5227726B521B}" destId="{1F167B12-469E-4748-ABAB-30CA8888FD98}" srcOrd="0" destOrd="0" presId="urn:microsoft.com/office/officeart/2005/8/layout/vList5"/>
    <dgm:cxn modelId="{08914AC8-A536-4106-83F2-62CDEB211574}" type="presOf" srcId="{977B3C6F-E1E8-4915-A6D6-2555FD2D6DB2}" destId="{AB7CA13F-F492-4D93-AB42-375A173C292D}" srcOrd="0" destOrd="3" presId="urn:microsoft.com/office/officeart/2005/8/layout/vList5"/>
    <dgm:cxn modelId="{151476A2-2A1A-436D-8D18-870411D2EB9B}" type="presOf" srcId="{A1BEB2D7-8875-4237-8D34-A74999862BA6}" destId="{3170ED36-1BBA-4448-A0F2-2E685F5880A1}" srcOrd="0" destOrd="1" presId="urn:microsoft.com/office/officeart/2005/8/layout/vList5"/>
    <dgm:cxn modelId="{FCE3CCF4-BE78-498B-8D3D-BE8FD82E0A59}" srcId="{70E31F03-30C2-4FD2-9345-562E4B4D0E2D}" destId="{977B3C6F-E1E8-4915-A6D6-2555FD2D6DB2}" srcOrd="3" destOrd="0" parTransId="{E9D17954-1F39-4A93-B39E-B5D2E7BD46E1}" sibTransId="{26084E28-429D-4575-89C4-28D239B44264}"/>
    <dgm:cxn modelId="{C91564EA-4C43-4775-9AF3-BB2E7BFC7436}" srcId="{70E31F03-30C2-4FD2-9345-562E4B4D0E2D}" destId="{C5941D1B-D8FE-4F61-A178-5B6C8B889E08}" srcOrd="0" destOrd="0" parTransId="{34242399-D1F7-44F6-9F7B-0599C6DE9AB5}" sibTransId="{4F86FC8B-48A2-48DA-8181-557E9EA05FBF}"/>
    <dgm:cxn modelId="{C6AF4E95-258F-42FB-9F5F-D5622A2973DC}" srcId="{084063AE-3AFA-4CEC-AA37-4CB2118CEBE0}" destId="{83D44207-D578-4F8A-BBE8-13A06A9A199F}" srcOrd="0" destOrd="0" parTransId="{24479400-A143-4DAA-9F43-DC419F4B6307}" sibTransId="{88A12327-A2CD-4EE4-BF49-13A69A01F262}"/>
    <dgm:cxn modelId="{F59BE34C-181E-439F-B9AB-495BFACD0D4F}" srcId="{70E31F03-30C2-4FD2-9345-562E4B4D0E2D}" destId="{1C0300E6-E73C-42D1-ABCA-9E90DF11D97B}" srcOrd="1" destOrd="0" parTransId="{FE17D7FA-1F1A-42D6-BADD-A41501A86F2D}" sibTransId="{5A6F847C-5141-475A-B4D7-DFE2E741C2C3}"/>
    <dgm:cxn modelId="{8FBADF01-0C99-4EB6-94CA-265DDF237F63}" type="presOf" srcId="{1C0300E6-E73C-42D1-ABCA-9E90DF11D97B}" destId="{AB7CA13F-F492-4D93-AB42-375A173C292D}" srcOrd="0" destOrd="1" presId="urn:microsoft.com/office/officeart/2005/8/layout/vList5"/>
    <dgm:cxn modelId="{DF4BE1F8-862C-44A4-AD71-7E270C117681}" srcId="{83D44207-D578-4F8A-BBE8-13A06A9A199F}" destId="{54893134-C762-46ED-92C2-32B050C5E3C6}" srcOrd="2" destOrd="0" parTransId="{C6FA2861-4A9A-4B0F-A32D-CBB0009F5EDC}" sibTransId="{DAAAC19E-D1C1-4CC0-9433-58967415C1B7}"/>
    <dgm:cxn modelId="{BD182194-FC10-4437-A3FC-E6E82CFB9392}" srcId="{4D5C040C-6403-4EED-9E48-6F91644E26EC}" destId="{A1BEB2D7-8875-4237-8D34-A74999862BA6}" srcOrd="1" destOrd="0" parTransId="{95FB708E-6D1A-4016-8253-E7EFA7B5CCBE}" sibTransId="{4C34AA59-C4AF-46CB-B82D-D89CCEB00705}"/>
    <dgm:cxn modelId="{8917F662-710C-41A9-BBA4-3C69A4EE1B0B}" srcId="{70E31F03-30C2-4FD2-9345-562E4B4D0E2D}" destId="{CB1F816A-9DE7-4C85-B96A-05CF81705C01}" srcOrd="2" destOrd="0" parTransId="{C231345B-6358-4C27-A135-CE63759B84AC}" sibTransId="{207C4FDA-8A4E-4E1A-B8CD-A222E9F57CF6}"/>
    <dgm:cxn modelId="{BCEF14BA-AB81-45B5-882C-21F0C4E36543}" type="presParOf" srcId="{EFD26239-47B5-4CBA-8E5C-E14791F1C79F}" destId="{BBD9EB12-577E-41AA-A26A-649E3AF9F67F}" srcOrd="0" destOrd="0" presId="urn:microsoft.com/office/officeart/2005/8/layout/vList5"/>
    <dgm:cxn modelId="{E6C5839F-2C7C-4545-BC69-1FCAAE677EFB}" type="presParOf" srcId="{BBD9EB12-577E-41AA-A26A-649E3AF9F67F}" destId="{049AF33F-4B63-4C0D-BF44-5F978B7C2BCC}" srcOrd="0" destOrd="0" presId="urn:microsoft.com/office/officeart/2005/8/layout/vList5"/>
    <dgm:cxn modelId="{4A651181-628C-4724-963A-974A51099DA2}" type="presParOf" srcId="{BBD9EB12-577E-41AA-A26A-649E3AF9F67F}" destId="{1F167B12-469E-4748-ABAB-30CA8888FD98}" srcOrd="1" destOrd="0" presId="urn:microsoft.com/office/officeart/2005/8/layout/vList5"/>
    <dgm:cxn modelId="{F919D80E-8009-4E00-B4CD-47DF420009BF}" type="presParOf" srcId="{EFD26239-47B5-4CBA-8E5C-E14791F1C79F}" destId="{6F4D3AB6-098E-4CF8-B7EF-7ABF4F6FA82F}" srcOrd="1" destOrd="0" presId="urn:microsoft.com/office/officeart/2005/8/layout/vList5"/>
    <dgm:cxn modelId="{3047CBFD-5103-4E70-8F44-5C0E33E74365}" type="presParOf" srcId="{EFD26239-47B5-4CBA-8E5C-E14791F1C79F}" destId="{32A6415F-D2B2-473C-ACD3-2507A3B908EA}" srcOrd="2" destOrd="0" presId="urn:microsoft.com/office/officeart/2005/8/layout/vList5"/>
    <dgm:cxn modelId="{D90DB79A-6A07-4201-A338-903FE28ECAA0}" type="presParOf" srcId="{32A6415F-D2B2-473C-ACD3-2507A3B908EA}" destId="{AB109295-4B29-443B-8C06-DD53EDB16C11}" srcOrd="0" destOrd="0" presId="urn:microsoft.com/office/officeart/2005/8/layout/vList5"/>
    <dgm:cxn modelId="{9BE95CBF-5B91-437B-9300-24B840175910}" type="presParOf" srcId="{32A6415F-D2B2-473C-ACD3-2507A3B908EA}" destId="{AB7CA13F-F492-4D93-AB42-375A173C292D}" srcOrd="1" destOrd="0" presId="urn:microsoft.com/office/officeart/2005/8/layout/vList5"/>
    <dgm:cxn modelId="{2633DE50-2BEE-413E-BE52-0AA2C150DD11}" type="presParOf" srcId="{EFD26239-47B5-4CBA-8E5C-E14791F1C79F}" destId="{DE4E04D8-73FC-438B-9101-BDF7D22EAB60}" srcOrd="3" destOrd="0" presId="urn:microsoft.com/office/officeart/2005/8/layout/vList5"/>
    <dgm:cxn modelId="{72BDF63F-EACB-4F3D-9D39-52A771F507C2}" type="presParOf" srcId="{EFD26239-47B5-4CBA-8E5C-E14791F1C79F}" destId="{804255D2-BD7B-411D-BF63-6C71C6311ED8}" srcOrd="4" destOrd="0" presId="urn:microsoft.com/office/officeart/2005/8/layout/vList5"/>
    <dgm:cxn modelId="{3031FC3E-CA20-48AC-86BC-E0F3D8C107F6}" type="presParOf" srcId="{804255D2-BD7B-411D-BF63-6C71C6311ED8}" destId="{D94461C8-E275-4671-A376-C958DFF1DAA2}" srcOrd="0" destOrd="0" presId="urn:microsoft.com/office/officeart/2005/8/layout/vList5"/>
    <dgm:cxn modelId="{A9A97E26-A0CD-4818-A3CC-1936A75D880D}" type="presParOf" srcId="{804255D2-BD7B-411D-BF63-6C71C6311ED8}" destId="{3170ED36-1BBA-4448-A0F2-2E685F5880A1}"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4063AE-3AFA-4CEC-AA37-4CB2118CEBE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83D44207-D578-4F8A-BBE8-13A06A9A199F}">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a:spcAft>
              <a:spcPts val="0"/>
            </a:spcAft>
          </a:pPr>
          <a:r>
            <a:rPr lang="ru-RU" sz="1900" b="1" dirty="0" smtClean="0">
              <a:solidFill>
                <a:schemeClr val="bg1"/>
              </a:solidFill>
              <a:latin typeface="Times New Roman" pitchFamily="18" charset="0"/>
              <a:cs typeface="Times New Roman" pitchFamily="18" charset="0"/>
            </a:rPr>
            <a:t>Инициативное </a:t>
          </a:r>
          <a:r>
            <a:rPr lang="ru-RU" sz="1900" b="1" dirty="0" err="1" smtClean="0">
              <a:solidFill>
                <a:schemeClr val="bg1"/>
              </a:solidFill>
              <a:latin typeface="Times New Roman" pitchFamily="18" charset="0"/>
              <a:cs typeface="Times New Roman" pitchFamily="18" charset="0"/>
            </a:rPr>
            <a:t>бюджетирование</a:t>
          </a:r>
          <a:r>
            <a:rPr lang="ru-RU" sz="1900" b="1" dirty="0" smtClean="0">
              <a:solidFill>
                <a:schemeClr val="bg1"/>
              </a:solidFill>
              <a:latin typeface="Times New Roman" pitchFamily="18" charset="0"/>
              <a:cs typeface="Times New Roman" pitchFamily="18" charset="0"/>
            </a:rPr>
            <a:t> (ИБ)</a:t>
          </a:r>
        </a:p>
        <a:p>
          <a:pPr algn="l">
            <a:spcAft>
              <a:spcPts val="0"/>
            </a:spcAft>
          </a:pPr>
          <a:r>
            <a:rPr lang="ru-RU" sz="2000" b="1" i="1" dirty="0" smtClean="0">
              <a:solidFill>
                <a:schemeClr val="bg1"/>
              </a:solidFill>
              <a:latin typeface="Times New Roman" pitchFamily="18" charset="0"/>
              <a:cs typeface="Times New Roman" pitchFamily="18" charset="0"/>
            </a:rPr>
            <a:t>(проект)</a:t>
          </a:r>
          <a:endParaRPr lang="ru-RU" sz="2000" b="1" i="1" dirty="0">
            <a:solidFill>
              <a:schemeClr val="bg1"/>
            </a:solidFill>
            <a:latin typeface="Times New Roman" pitchFamily="18" charset="0"/>
            <a:cs typeface="Times New Roman" pitchFamily="18" charset="0"/>
          </a:endParaRPr>
        </a:p>
      </dgm:t>
    </dgm:pt>
    <dgm:pt modelId="{24479400-A143-4DAA-9F43-DC419F4B6307}" type="parTrans" cxnId="{C6AF4E95-258F-42FB-9F5F-D5622A2973DC}">
      <dgm:prSet/>
      <dgm:spPr/>
      <dgm:t>
        <a:bodyPr/>
        <a:lstStyle/>
        <a:p>
          <a:endParaRPr lang="ru-RU"/>
        </a:p>
      </dgm:t>
    </dgm:pt>
    <dgm:pt modelId="{88A12327-A2CD-4EE4-BF49-13A69A01F262}" type="sibTrans" cxnId="{C6AF4E95-258F-42FB-9F5F-D5622A2973DC}">
      <dgm:prSet/>
      <dgm:spPr/>
      <dgm:t>
        <a:bodyPr/>
        <a:lstStyle/>
        <a:p>
          <a:endParaRPr lang="ru-RU"/>
        </a:p>
      </dgm:t>
    </dgm:pt>
    <dgm:pt modelId="{A2389553-387A-4179-A78E-5227726B521B}">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700" dirty="0" smtClean="0">
              <a:latin typeface="Times New Roman" pitchFamily="18" charset="0"/>
              <a:cs typeface="Times New Roman" pitchFamily="18" charset="0"/>
            </a:rPr>
            <a:t>закрепление правовых основ применения института ИБ на муниципальном уровне</a:t>
          </a:r>
          <a:endParaRPr lang="ru-RU" sz="1700" dirty="0">
            <a:latin typeface="Times New Roman" pitchFamily="18" charset="0"/>
            <a:cs typeface="Times New Roman" pitchFamily="18" charset="0"/>
          </a:endParaRPr>
        </a:p>
      </dgm:t>
    </dgm:pt>
    <dgm:pt modelId="{5959A1E8-CCA5-47FC-A43D-6013B0B2AD17}" type="parTrans" cxnId="{5726C0FD-45D4-48BA-A5B4-7E7D2476FEEF}">
      <dgm:prSet/>
      <dgm:spPr/>
      <dgm:t>
        <a:bodyPr/>
        <a:lstStyle/>
        <a:p>
          <a:endParaRPr lang="ru-RU"/>
        </a:p>
      </dgm:t>
    </dgm:pt>
    <dgm:pt modelId="{BD51BA95-6A60-4F01-950E-8CA0D135F5C3}" type="sibTrans" cxnId="{5726C0FD-45D4-48BA-A5B4-7E7D2476FEEF}">
      <dgm:prSet/>
      <dgm:spPr/>
      <dgm:t>
        <a:bodyPr/>
        <a:lstStyle/>
        <a:p>
          <a:endParaRPr lang="ru-RU"/>
        </a:p>
      </dgm:t>
    </dgm:pt>
    <dgm:pt modelId="{70E31F03-30C2-4FD2-9345-562E4B4D0E2D}">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rtl="0"/>
          <a:r>
            <a:rPr kumimoji="0" lang="ru-RU" sz="1800" b="1" i="0" u="none" strike="noStrike" cap="none" spc="0" normalizeH="0" baseline="0" noProof="0" dirty="0" smtClean="0">
              <a:ln>
                <a:noFill/>
              </a:ln>
              <a:solidFill>
                <a:schemeClr val="bg1"/>
              </a:solidFill>
              <a:effectLst/>
              <a:uLnTx/>
              <a:uFillTx/>
              <a:latin typeface="Times New Roman" pitchFamily="18" charset="0"/>
              <a:ea typeface="+mn-ea"/>
              <a:cs typeface="Times New Roman" pitchFamily="18" charset="0"/>
            </a:rPr>
            <a:t>Система казначейских платежей, казначейское обслуживание, казначейское сопровождение,  бюджетный мониторинг</a:t>
          </a:r>
        </a:p>
        <a:p>
          <a:pPr algn="l" rtl="0"/>
          <a:r>
            <a:rPr kumimoji="0" lang="ru-RU" sz="1800" b="1" i="1" u="none" strike="noStrike" cap="none" spc="0" normalizeH="0" baseline="0" noProof="0" dirty="0" smtClean="0">
              <a:ln>
                <a:noFill/>
              </a:ln>
              <a:solidFill>
                <a:schemeClr val="bg1"/>
              </a:solidFill>
              <a:effectLst/>
              <a:uLnTx/>
              <a:uFillTx/>
              <a:latin typeface="Times New Roman" pitchFamily="18" charset="0"/>
              <a:ea typeface="+mn-ea"/>
              <a:cs typeface="Times New Roman" pitchFamily="18" charset="0"/>
            </a:rPr>
            <a:t>(ФЗ/проект)</a:t>
          </a:r>
          <a:endParaRPr lang="ru-RU" sz="1800" b="1" i="1" u="none" dirty="0">
            <a:solidFill>
              <a:schemeClr val="bg1"/>
            </a:solidFill>
            <a:latin typeface="Times New Roman" pitchFamily="18" charset="0"/>
            <a:cs typeface="Times New Roman" pitchFamily="18" charset="0"/>
          </a:endParaRPr>
        </a:p>
      </dgm:t>
    </dgm:pt>
    <dgm:pt modelId="{E112E2C3-9866-4EFD-8E9D-C801E4841468}" type="parTrans" cxnId="{911106EA-78AC-43C4-A8B7-0985D1B69FD7}">
      <dgm:prSet/>
      <dgm:spPr/>
      <dgm:t>
        <a:bodyPr/>
        <a:lstStyle/>
        <a:p>
          <a:endParaRPr lang="ru-RU"/>
        </a:p>
      </dgm:t>
    </dgm:pt>
    <dgm:pt modelId="{ECE99669-24AF-41E9-966C-075FFAE39729}" type="sibTrans" cxnId="{911106EA-78AC-43C4-A8B7-0985D1B69FD7}">
      <dgm:prSet/>
      <dgm:spPr/>
      <dgm:t>
        <a:bodyPr/>
        <a:lstStyle/>
        <a:p>
          <a:endParaRPr lang="ru-RU"/>
        </a:p>
      </dgm:t>
    </dgm:pt>
    <dgm:pt modelId="{C5941D1B-D8FE-4F61-A178-5B6C8B889E08}">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rtl="0">
            <a:lnSpc>
              <a:spcPct val="100000"/>
            </a:lnSpc>
            <a:spcAft>
              <a:spcPts val="0"/>
            </a:spcAft>
          </a:pPr>
          <a:r>
            <a:rPr lang="ru-RU" sz="1700" dirty="0" smtClean="0">
              <a:latin typeface="Times New Roman" pitchFamily="18" charset="0"/>
              <a:cs typeface="Times New Roman" pitchFamily="18" charset="0"/>
            </a:rPr>
            <a:t>закрепление в БК  РФ норм о казначейском сопровождении и подходов к определению таких случаев</a:t>
          </a:r>
          <a:endParaRPr lang="ru-RU" sz="1700" dirty="0">
            <a:latin typeface="Times New Roman" pitchFamily="18" charset="0"/>
            <a:cs typeface="Times New Roman" pitchFamily="18" charset="0"/>
          </a:endParaRPr>
        </a:p>
      </dgm:t>
    </dgm:pt>
    <dgm:pt modelId="{34242399-D1F7-44F6-9F7B-0599C6DE9AB5}" type="parTrans" cxnId="{C91564EA-4C43-4775-9AF3-BB2E7BFC7436}">
      <dgm:prSet/>
      <dgm:spPr/>
      <dgm:t>
        <a:bodyPr/>
        <a:lstStyle/>
        <a:p>
          <a:endParaRPr lang="ru-RU"/>
        </a:p>
      </dgm:t>
    </dgm:pt>
    <dgm:pt modelId="{4F86FC8B-48A2-48DA-8181-557E9EA05FBF}" type="sibTrans" cxnId="{C91564EA-4C43-4775-9AF3-BB2E7BFC7436}">
      <dgm:prSet/>
      <dgm:spPr/>
      <dgm:t>
        <a:bodyPr/>
        <a:lstStyle/>
        <a:p>
          <a:endParaRPr lang="ru-RU"/>
        </a:p>
      </dgm:t>
    </dgm:pt>
    <dgm:pt modelId="{4D5C040C-6403-4EED-9E48-6F91644E26EC}">
      <dgm:prSet phldrT="[Текст]" custT="1">
        <dgm:style>
          <a:lnRef idx="1">
            <a:schemeClr val="accent2"/>
          </a:lnRef>
          <a:fillRef idx="3">
            <a:schemeClr val="accent2"/>
          </a:fillRef>
          <a:effectRef idx="2">
            <a:schemeClr val="accent2"/>
          </a:effectRef>
          <a:fontRef idx="minor">
            <a:schemeClr val="lt1"/>
          </a:fontRef>
        </dgm:style>
      </dgm:prSet>
      <dgm:spPr>
        <a:solidFill>
          <a:schemeClr val="accent2">
            <a:lumMod val="75000"/>
          </a:schemeClr>
        </a:solidFill>
      </dgm:spPr>
      <dgm:t>
        <a:bodyPr/>
        <a:lstStyle/>
        <a:p>
          <a:pPr algn="l" rtl="0"/>
          <a:r>
            <a:rPr lang="ru-RU" sz="1800" b="1" dirty="0" smtClean="0">
              <a:solidFill>
                <a:schemeClr val="bg1"/>
              </a:solidFill>
              <a:latin typeface="Times New Roman" pitchFamily="18" charset="0"/>
              <a:cs typeface="Times New Roman" pitchFamily="18" charset="0"/>
            </a:rPr>
            <a:t>Закрепление в БК РФ публично-правового образования – «муниципальный округ»</a:t>
          </a:r>
        </a:p>
        <a:p>
          <a:pPr algn="l" rtl="0"/>
          <a:r>
            <a:rPr lang="ru-RU" sz="1800" b="1" i="1" dirty="0" smtClean="0">
              <a:solidFill>
                <a:schemeClr val="bg1"/>
              </a:solidFill>
              <a:latin typeface="Times New Roman" pitchFamily="18" charset="0"/>
              <a:cs typeface="Times New Roman" pitchFamily="18" charset="0"/>
            </a:rPr>
            <a:t>(проект)</a:t>
          </a:r>
          <a:endParaRPr lang="ru-RU" sz="1800" b="1" dirty="0">
            <a:solidFill>
              <a:schemeClr val="bg1"/>
            </a:solidFill>
            <a:latin typeface="Times New Roman" pitchFamily="18" charset="0"/>
            <a:cs typeface="Times New Roman" pitchFamily="18" charset="0"/>
          </a:endParaRPr>
        </a:p>
      </dgm:t>
    </dgm:pt>
    <dgm:pt modelId="{FE4E3E4B-B8EA-406E-8227-12E4034D56B9}" type="parTrans" cxnId="{A6000F79-569D-406A-8F4C-E438D0642020}">
      <dgm:prSet/>
      <dgm:spPr/>
      <dgm:t>
        <a:bodyPr/>
        <a:lstStyle/>
        <a:p>
          <a:endParaRPr lang="ru-RU"/>
        </a:p>
      </dgm:t>
    </dgm:pt>
    <dgm:pt modelId="{CAEE3E1F-50DD-4B38-9212-C1025C7939BE}" type="sibTrans" cxnId="{A6000F79-569D-406A-8F4C-E438D0642020}">
      <dgm:prSet/>
      <dgm:spPr/>
      <dgm:t>
        <a:bodyPr/>
        <a:lstStyle/>
        <a:p>
          <a:endParaRPr lang="ru-RU"/>
        </a:p>
      </dgm:t>
    </dgm:pt>
    <dgm:pt modelId="{EB23155C-C8F0-465E-98B7-FDC55E7C24C0}">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700" dirty="0" smtClean="0">
              <a:latin typeface="Times New Roman" pitchFamily="18" charset="0"/>
              <a:cs typeface="Times New Roman" pitchFamily="18" charset="0"/>
            </a:rPr>
            <a:t>включение с 2021 года в бюджетную систему РФ  бюджета  муниципального  округа</a:t>
          </a:r>
          <a:endParaRPr lang="ru-RU" sz="1700" dirty="0">
            <a:latin typeface="Times New Roman" pitchFamily="18" charset="0"/>
            <a:cs typeface="Times New Roman" pitchFamily="18" charset="0"/>
          </a:endParaRPr>
        </a:p>
      </dgm:t>
    </dgm:pt>
    <dgm:pt modelId="{757A1BA8-D79E-4EA1-B2FC-70834B40DC44}" type="parTrans" cxnId="{399FF9F0-2A3B-4DEA-92D9-7E40E72DC194}">
      <dgm:prSet/>
      <dgm:spPr/>
      <dgm:t>
        <a:bodyPr/>
        <a:lstStyle/>
        <a:p>
          <a:endParaRPr lang="ru-RU"/>
        </a:p>
      </dgm:t>
    </dgm:pt>
    <dgm:pt modelId="{B17BFA34-ED73-4EA4-ACFD-7D5794B6888E}" type="sibTrans" cxnId="{399FF9F0-2A3B-4DEA-92D9-7E40E72DC194}">
      <dgm:prSet/>
      <dgm:spPr/>
      <dgm:t>
        <a:bodyPr/>
        <a:lstStyle/>
        <a:p>
          <a:endParaRPr lang="ru-RU"/>
        </a:p>
      </dgm:t>
    </dgm:pt>
    <dgm:pt modelId="{A09351BE-5313-408E-AE4F-95D475586FD8}">
      <dgm:prSet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700" dirty="0" smtClean="0">
              <a:latin typeface="Times New Roman" pitchFamily="18" charset="0"/>
              <a:cs typeface="Times New Roman" pitchFamily="18" charset="0"/>
            </a:rPr>
            <a:t>отнесение инициативных платежей к обособленным неналоговым доходам</a:t>
          </a:r>
        </a:p>
      </dgm:t>
    </dgm:pt>
    <dgm:pt modelId="{7003BFFE-C26A-45D4-90A5-3818B9BB1CF8}" type="parTrans" cxnId="{273E8422-AF75-4F9C-A9F7-0EA5385EAC00}">
      <dgm:prSet/>
      <dgm:spPr/>
      <dgm:t>
        <a:bodyPr/>
        <a:lstStyle/>
        <a:p>
          <a:endParaRPr lang="ru-RU"/>
        </a:p>
      </dgm:t>
    </dgm:pt>
    <dgm:pt modelId="{E9CF40B2-F8B7-4A95-85AE-BD3B21D5F7B6}" type="sibTrans" cxnId="{273E8422-AF75-4F9C-A9F7-0EA5385EAC00}">
      <dgm:prSet/>
      <dgm:spPr/>
      <dgm:t>
        <a:bodyPr/>
        <a:lstStyle/>
        <a:p>
          <a:endParaRPr lang="ru-RU"/>
        </a:p>
      </dgm:t>
    </dgm:pt>
    <dgm:pt modelId="{54893134-C762-46ED-92C2-32B050C5E3C6}">
      <dgm:prSet custT="1">
        <dgm:style>
          <a:lnRef idx="1">
            <a:schemeClr val="accent2"/>
          </a:lnRef>
          <a:fillRef idx="2">
            <a:schemeClr val="accent2"/>
          </a:fillRef>
          <a:effectRef idx="1">
            <a:schemeClr val="accent2"/>
          </a:effectRef>
          <a:fontRef idx="minor">
            <a:schemeClr val="dk1"/>
          </a:fontRef>
        </dgm:style>
      </dgm:prSet>
      <dgm:spPr/>
      <dgm:t>
        <a:bodyPr/>
        <a:lstStyle/>
        <a:p>
          <a:pPr>
            <a:lnSpc>
              <a:spcPct val="100000"/>
            </a:lnSpc>
            <a:spcAft>
              <a:spcPts val="0"/>
            </a:spcAft>
          </a:pPr>
          <a:r>
            <a:rPr lang="ru-RU" sz="1700" dirty="0" smtClean="0">
              <a:latin typeface="Times New Roman" pitchFamily="18" charset="0"/>
              <a:cs typeface="Times New Roman" pitchFamily="18" charset="0"/>
            </a:rPr>
            <a:t>регулирование  вопросов отражения в местных бюджетах инициативных платежей</a:t>
          </a:r>
          <a:endParaRPr lang="ru-RU" sz="1700" dirty="0">
            <a:latin typeface="Times New Roman" pitchFamily="18" charset="0"/>
            <a:cs typeface="Times New Roman" pitchFamily="18" charset="0"/>
          </a:endParaRPr>
        </a:p>
      </dgm:t>
    </dgm:pt>
    <dgm:pt modelId="{C6FA2861-4A9A-4B0F-A32D-CBB0009F5EDC}" type="parTrans" cxnId="{DF4BE1F8-862C-44A4-AD71-7E270C117681}">
      <dgm:prSet/>
      <dgm:spPr/>
      <dgm:t>
        <a:bodyPr/>
        <a:lstStyle/>
        <a:p>
          <a:endParaRPr lang="ru-RU"/>
        </a:p>
      </dgm:t>
    </dgm:pt>
    <dgm:pt modelId="{DAAAC19E-D1C1-4CC0-9433-58967415C1B7}" type="sibTrans" cxnId="{DF4BE1F8-862C-44A4-AD71-7E270C117681}">
      <dgm:prSet/>
      <dgm:spPr/>
      <dgm:t>
        <a:bodyPr/>
        <a:lstStyle/>
        <a:p>
          <a:endParaRPr lang="ru-RU"/>
        </a:p>
      </dgm:t>
    </dgm:pt>
    <dgm:pt modelId="{053E02EC-81B1-4831-AA2D-131405C16DF9}">
      <dgm:prSet custT="1"/>
      <dgm:spPr/>
      <dgm:t>
        <a:bodyPr/>
        <a:lstStyle/>
        <a:p>
          <a:r>
            <a:rPr lang="ru-RU" sz="1700" dirty="0" smtClean="0">
              <a:latin typeface="Times New Roman" pitchFamily="18" charset="0"/>
              <a:cs typeface="Times New Roman" pitchFamily="18" charset="0"/>
            </a:rPr>
            <a:t> установление  перечня  его бюджетных полномочий, доходных источников</a:t>
          </a:r>
        </a:p>
      </dgm:t>
    </dgm:pt>
    <dgm:pt modelId="{7E2D5C17-F95E-4E72-98E3-14C60FCDE982}" type="parTrans" cxnId="{714AADBD-7E02-4FF7-A91E-FDB839C91A20}">
      <dgm:prSet/>
      <dgm:spPr/>
      <dgm:t>
        <a:bodyPr/>
        <a:lstStyle/>
        <a:p>
          <a:endParaRPr lang="ru-RU"/>
        </a:p>
      </dgm:t>
    </dgm:pt>
    <dgm:pt modelId="{C84B512C-C517-4900-8C04-19CD4146069C}" type="sibTrans" cxnId="{714AADBD-7E02-4FF7-A91E-FDB839C91A20}">
      <dgm:prSet/>
      <dgm:spPr/>
      <dgm:t>
        <a:bodyPr/>
        <a:lstStyle/>
        <a:p>
          <a:endParaRPr lang="ru-RU"/>
        </a:p>
      </dgm:t>
    </dgm:pt>
    <dgm:pt modelId="{600B1F6F-EEF0-4462-851F-354C332A251B}">
      <dgm:prSet custT="1"/>
      <dgm:spPr/>
      <dgm:t>
        <a:bodyPr/>
        <a:lstStyle/>
        <a:p>
          <a:r>
            <a:rPr lang="ru-RU" sz="1700" dirty="0" smtClean="0">
              <a:latin typeface="Times New Roman" pitchFamily="18" charset="0"/>
              <a:cs typeface="Times New Roman" pitchFamily="18" charset="0"/>
            </a:rPr>
            <a:t>определение подходов к выравниванию бюджетной обеспеченности  по аналогии с бюджетом городского округа</a:t>
          </a:r>
        </a:p>
      </dgm:t>
    </dgm:pt>
    <dgm:pt modelId="{80F5640E-D38B-4506-9BEB-71611A2D881D}" type="parTrans" cxnId="{33A49317-AC77-4A4A-AE38-A2185518ED88}">
      <dgm:prSet/>
      <dgm:spPr/>
      <dgm:t>
        <a:bodyPr/>
        <a:lstStyle/>
        <a:p>
          <a:endParaRPr lang="ru-RU"/>
        </a:p>
      </dgm:t>
    </dgm:pt>
    <dgm:pt modelId="{4EA05548-331D-47B7-9AE4-5A0E1AF5CF59}" type="sibTrans" cxnId="{33A49317-AC77-4A4A-AE38-A2185518ED88}">
      <dgm:prSet/>
      <dgm:spPr/>
      <dgm:t>
        <a:bodyPr/>
        <a:lstStyle/>
        <a:p>
          <a:endParaRPr lang="ru-RU"/>
        </a:p>
      </dgm:t>
    </dgm:pt>
    <dgm:pt modelId="{44D9281E-6E38-47F1-871A-9DD150715440}">
      <dgm:prSet custT="1"/>
      <dgm:spPr/>
      <dgm:t>
        <a:bodyPr/>
        <a:lstStyle/>
        <a:p>
          <a:r>
            <a:rPr lang="ru-RU" sz="1700" dirty="0" smtClean="0">
              <a:latin typeface="Times New Roman" pitchFamily="18" charset="0"/>
              <a:cs typeface="Times New Roman" pitchFamily="18" charset="0"/>
            </a:rPr>
            <a:t>определение  случаи «расширенного» казначейского сопровождения</a:t>
          </a:r>
        </a:p>
      </dgm:t>
    </dgm:pt>
    <dgm:pt modelId="{09D8610E-D182-4B51-A2A1-1EEDB6C779D5}" type="parTrans" cxnId="{1947B54F-ED09-489E-8CC8-1D5FCD14BBD0}">
      <dgm:prSet/>
      <dgm:spPr/>
      <dgm:t>
        <a:bodyPr/>
        <a:lstStyle/>
        <a:p>
          <a:endParaRPr lang="ru-RU"/>
        </a:p>
      </dgm:t>
    </dgm:pt>
    <dgm:pt modelId="{4127C0D1-A5CA-4740-B054-CC951A2B57C8}" type="sibTrans" cxnId="{1947B54F-ED09-489E-8CC8-1D5FCD14BBD0}">
      <dgm:prSet/>
      <dgm:spPr/>
      <dgm:t>
        <a:bodyPr/>
        <a:lstStyle/>
        <a:p>
          <a:endParaRPr lang="ru-RU"/>
        </a:p>
      </dgm:t>
    </dgm:pt>
    <dgm:pt modelId="{ECB55BFF-2B9D-44C3-B15E-BBE038CA281B}">
      <dgm:prSet phldrT="[Текст]" custT="1">
        <dgm:style>
          <a:lnRef idx="1">
            <a:schemeClr val="accent2"/>
          </a:lnRef>
          <a:fillRef idx="2">
            <a:schemeClr val="accent2"/>
          </a:fillRef>
          <a:effectRef idx="1">
            <a:schemeClr val="accent2"/>
          </a:effectRef>
          <a:fontRef idx="minor">
            <a:schemeClr val="dk1"/>
          </a:fontRef>
        </dgm:style>
      </dgm:prSet>
      <dgm:spPr/>
      <dgm:t>
        <a:bodyPr/>
        <a:lstStyle/>
        <a:p>
          <a:pPr rtl="0">
            <a:lnSpc>
              <a:spcPct val="100000"/>
            </a:lnSpc>
            <a:spcAft>
              <a:spcPts val="0"/>
            </a:spcAft>
          </a:pPr>
          <a:r>
            <a:rPr lang="ru-RU" sz="1700" dirty="0" smtClean="0">
              <a:latin typeface="Times New Roman" pitchFamily="18" charset="0"/>
              <a:cs typeface="Times New Roman" pitchFamily="18" charset="0"/>
            </a:rPr>
            <a:t>усиление  в БК РФ положений о казначейском исполнении бюджетов/единый казначейский счет</a:t>
          </a:r>
          <a:endParaRPr lang="ru-RU" sz="1700" dirty="0">
            <a:latin typeface="Times New Roman" pitchFamily="18" charset="0"/>
            <a:cs typeface="Times New Roman" pitchFamily="18" charset="0"/>
          </a:endParaRPr>
        </a:p>
      </dgm:t>
    </dgm:pt>
    <dgm:pt modelId="{1BCE0290-F24C-40DE-8C61-99E39265C4A7}" type="parTrans" cxnId="{8E0E4C51-6CFE-4D93-B9BB-F11EFCFF3340}">
      <dgm:prSet/>
      <dgm:spPr/>
      <dgm:t>
        <a:bodyPr/>
        <a:lstStyle/>
        <a:p>
          <a:endParaRPr lang="ru-RU"/>
        </a:p>
      </dgm:t>
    </dgm:pt>
    <dgm:pt modelId="{DDA9D956-E38F-48D2-83A8-1B2FEFFBE805}" type="sibTrans" cxnId="{8E0E4C51-6CFE-4D93-B9BB-F11EFCFF3340}">
      <dgm:prSet/>
      <dgm:spPr/>
      <dgm:t>
        <a:bodyPr/>
        <a:lstStyle/>
        <a:p>
          <a:endParaRPr lang="ru-RU"/>
        </a:p>
      </dgm:t>
    </dgm:pt>
    <dgm:pt modelId="{EFD26239-47B5-4CBA-8E5C-E14791F1C79F}" type="pres">
      <dgm:prSet presAssocID="{084063AE-3AFA-4CEC-AA37-4CB2118CEBE0}" presName="Name0" presStyleCnt="0">
        <dgm:presLayoutVars>
          <dgm:dir/>
          <dgm:animLvl val="lvl"/>
          <dgm:resizeHandles val="exact"/>
        </dgm:presLayoutVars>
      </dgm:prSet>
      <dgm:spPr/>
      <dgm:t>
        <a:bodyPr/>
        <a:lstStyle/>
        <a:p>
          <a:endParaRPr lang="ru-RU"/>
        </a:p>
      </dgm:t>
    </dgm:pt>
    <dgm:pt modelId="{BBD9EB12-577E-41AA-A26A-649E3AF9F67F}" type="pres">
      <dgm:prSet presAssocID="{83D44207-D578-4F8A-BBE8-13A06A9A199F}" presName="linNode" presStyleCnt="0"/>
      <dgm:spPr/>
    </dgm:pt>
    <dgm:pt modelId="{049AF33F-4B63-4C0D-BF44-5F978B7C2BCC}" type="pres">
      <dgm:prSet presAssocID="{83D44207-D578-4F8A-BBE8-13A06A9A199F}" presName="parentText" presStyleLbl="node1" presStyleIdx="0" presStyleCnt="3" custScaleX="91039" custScaleY="68990" custLinFactY="91210" custLinFactNeighborX="-925" custLinFactNeighborY="100000">
        <dgm:presLayoutVars>
          <dgm:chMax val="1"/>
          <dgm:bulletEnabled val="1"/>
        </dgm:presLayoutVars>
      </dgm:prSet>
      <dgm:spPr/>
      <dgm:t>
        <a:bodyPr/>
        <a:lstStyle/>
        <a:p>
          <a:endParaRPr lang="ru-RU"/>
        </a:p>
      </dgm:t>
    </dgm:pt>
    <dgm:pt modelId="{1F167B12-469E-4748-ABAB-30CA8888FD98}" type="pres">
      <dgm:prSet presAssocID="{83D44207-D578-4F8A-BBE8-13A06A9A199F}" presName="descendantText" presStyleLbl="alignAccFollowNode1" presStyleIdx="0" presStyleCnt="3" custScaleX="100942" custScaleY="113319" custLinFactY="100000" custLinFactNeighborX="2145" custLinFactNeighborY="143313">
        <dgm:presLayoutVars>
          <dgm:bulletEnabled val="1"/>
        </dgm:presLayoutVars>
      </dgm:prSet>
      <dgm:spPr/>
      <dgm:t>
        <a:bodyPr/>
        <a:lstStyle/>
        <a:p>
          <a:endParaRPr lang="ru-RU"/>
        </a:p>
      </dgm:t>
    </dgm:pt>
    <dgm:pt modelId="{6F4D3AB6-098E-4CF8-B7EF-7ABF4F6FA82F}" type="pres">
      <dgm:prSet presAssocID="{88A12327-A2CD-4EE4-BF49-13A69A01F262}" presName="sp" presStyleCnt="0"/>
      <dgm:spPr/>
    </dgm:pt>
    <dgm:pt modelId="{32A6415F-D2B2-473C-ACD3-2507A3B908EA}" type="pres">
      <dgm:prSet presAssocID="{70E31F03-30C2-4FD2-9345-562E4B4D0E2D}" presName="linNode" presStyleCnt="0"/>
      <dgm:spPr/>
    </dgm:pt>
    <dgm:pt modelId="{AB109295-4B29-443B-8C06-DD53EDB16C11}" type="pres">
      <dgm:prSet presAssocID="{70E31F03-30C2-4FD2-9345-562E4B4D0E2D}" presName="parentText" presStyleLbl="node1" presStyleIdx="1" presStyleCnt="3" custScaleX="91022" custScaleY="95183" custLinFactNeighborX="-926" custLinFactNeighborY="-99229">
        <dgm:presLayoutVars>
          <dgm:chMax val="1"/>
          <dgm:bulletEnabled val="1"/>
        </dgm:presLayoutVars>
      </dgm:prSet>
      <dgm:spPr/>
      <dgm:t>
        <a:bodyPr/>
        <a:lstStyle/>
        <a:p>
          <a:endParaRPr lang="ru-RU"/>
        </a:p>
      </dgm:t>
    </dgm:pt>
    <dgm:pt modelId="{AB7CA13F-F492-4D93-AB42-375A173C292D}" type="pres">
      <dgm:prSet presAssocID="{70E31F03-30C2-4FD2-9345-562E4B4D0E2D}" presName="descendantText" presStyleLbl="alignAccFollowNode1" presStyleIdx="1" presStyleCnt="3" custScaleX="101791" custScaleY="127602" custLinFactY="-19724" custLinFactNeighborX="1291" custLinFactNeighborY="-100000">
        <dgm:presLayoutVars>
          <dgm:bulletEnabled val="1"/>
        </dgm:presLayoutVars>
      </dgm:prSet>
      <dgm:spPr/>
      <dgm:t>
        <a:bodyPr/>
        <a:lstStyle/>
        <a:p>
          <a:endParaRPr lang="ru-RU"/>
        </a:p>
      </dgm:t>
    </dgm:pt>
    <dgm:pt modelId="{DE4E04D8-73FC-438B-9101-BDF7D22EAB60}" type="pres">
      <dgm:prSet presAssocID="{ECE99669-24AF-41E9-966C-075FFAE39729}" presName="sp" presStyleCnt="0"/>
      <dgm:spPr/>
    </dgm:pt>
    <dgm:pt modelId="{804255D2-BD7B-411D-BF63-6C71C6311ED8}" type="pres">
      <dgm:prSet presAssocID="{4D5C040C-6403-4EED-9E48-6F91644E26EC}" presName="linNode" presStyleCnt="0"/>
      <dgm:spPr/>
    </dgm:pt>
    <dgm:pt modelId="{D94461C8-E275-4671-A376-C958DFF1DAA2}" type="pres">
      <dgm:prSet presAssocID="{4D5C040C-6403-4EED-9E48-6F91644E26EC}" presName="parentText" presStyleLbl="node1" presStyleIdx="2" presStyleCnt="3" custScaleX="91674" custScaleY="70252" custLinFactNeighborX="-925" custLinFactNeighborY="-92575">
        <dgm:presLayoutVars>
          <dgm:chMax val="1"/>
          <dgm:bulletEnabled val="1"/>
        </dgm:presLayoutVars>
      </dgm:prSet>
      <dgm:spPr/>
      <dgm:t>
        <a:bodyPr/>
        <a:lstStyle/>
        <a:p>
          <a:endParaRPr lang="ru-RU"/>
        </a:p>
      </dgm:t>
    </dgm:pt>
    <dgm:pt modelId="{3170ED36-1BBA-4448-A0F2-2E685F5880A1}" type="pres">
      <dgm:prSet presAssocID="{4D5C040C-6403-4EED-9E48-6F91644E26EC}" presName="descendantText" presStyleLbl="alignAccFollowNode1" presStyleIdx="2" presStyleCnt="3" custScaleX="101309" custScaleY="104310" custLinFactY="-19192" custLinFactNeighborX="1229" custLinFactNeighborY="-100000">
        <dgm:presLayoutVars>
          <dgm:bulletEnabled val="1"/>
        </dgm:presLayoutVars>
      </dgm:prSet>
      <dgm:spPr/>
      <dgm:t>
        <a:bodyPr/>
        <a:lstStyle/>
        <a:p>
          <a:endParaRPr lang="ru-RU"/>
        </a:p>
      </dgm:t>
    </dgm:pt>
  </dgm:ptLst>
  <dgm:cxnLst>
    <dgm:cxn modelId="{1947B54F-ED09-489E-8CC8-1D5FCD14BBD0}" srcId="{70E31F03-30C2-4FD2-9345-562E4B4D0E2D}" destId="{44D9281E-6E38-47F1-871A-9DD150715440}" srcOrd="2" destOrd="0" parTransId="{09D8610E-D182-4B51-A2A1-1EEDB6C779D5}" sibTransId="{4127C0D1-A5CA-4740-B054-CC951A2B57C8}"/>
    <dgm:cxn modelId="{03FCBD80-516F-47C8-BF1B-F87A0EFABB46}" type="presOf" srcId="{4D5C040C-6403-4EED-9E48-6F91644E26EC}" destId="{D94461C8-E275-4671-A376-C958DFF1DAA2}" srcOrd="0" destOrd="0" presId="urn:microsoft.com/office/officeart/2005/8/layout/vList5"/>
    <dgm:cxn modelId="{0D09C929-6546-4D2E-AC2A-7CDB99E6ACB5}" type="presOf" srcId="{C5941D1B-D8FE-4F61-A178-5B6C8B889E08}" destId="{AB7CA13F-F492-4D93-AB42-375A173C292D}" srcOrd="0" destOrd="1" presId="urn:microsoft.com/office/officeart/2005/8/layout/vList5"/>
    <dgm:cxn modelId="{8E0E4C51-6CFE-4D93-B9BB-F11EFCFF3340}" srcId="{70E31F03-30C2-4FD2-9345-562E4B4D0E2D}" destId="{ECB55BFF-2B9D-44C3-B15E-BBE038CA281B}" srcOrd="0" destOrd="0" parTransId="{1BCE0290-F24C-40DE-8C61-99E39265C4A7}" sibTransId="{DDA9D956-E38F-48D2-83A8-1B2FEFFBE805}"/>
    <dgm:cxn modelId="{63A13430-C553-44A3-88F7-1774A8065E09}" type="presOf" srcId="{084063AE-3AFA-4CEC-AA37-4CB2118CEBE0}" destId="{EFD26239-47B5-4CBA-8E5C-E14791F1C79F}" srcOrd="0" destOrd="0" presId="urn:microsoft.com/office/officeart/2005/8/layout/vList5"/>
    <dgm:cxn modelId="{04A1BDC6-2106-49E7-A9B7-82CE8D2E8C6F}" type="presOf" srcId="{A2389553-387A-4179-A78E-5227726B521B}" destId="{1F167B12-469E-4748-ABAB-30CA8888FD98}" srcOrd="0" destOrd="0" presId="urn:microsoft.com/office/officeart/2005/8/layout/vList5"/>
    <dgm:cxn modelId="{FFD260F8-893F-4B13-9A07-3C76C08F9779}" type="presOf" srcId="{A09351BE-5313-408E-AE4F-95D475586FD8}" destId="{1F167B12-469E-4748-ABAB-30CA8888FD98}" srcOrd="0" destOrd="1" presId="urn:microsoft.com/office/officeart/2005/8/layout/vList5"/>
    <dgm:cxn modelId="{911106EA-78AC-43C4-A8B7-0985D1B69FD7}" srcId="{084063AE-3AFA-4CEC-AA37-4CB2118CEBE0}" destId="{70E31F03-30C2-4FD2-9345-562E4B4D0E2D}" srcOrd="1" destOrd="0" parTransId="{E112E2C3-9866-4EFD-8E9D-C801E4841468}" sibTransId="{ECE99669-24AF-41E9-966C-075FFAE39729}"/>
    <dgm:cxn modelId="{33A49317-AC77-4A4A-AE38-A2185518ED88}" srcId="{4D5C040C-6403-4EED-9E48-6F91644E26EC}" destId="{600B1F6F-EEF0-4462-851F-354C332A251B}" srcOrd="2" destOrd="0" parTransId="{80F5640E-D38B-4506-9BEB-71611A2D881D}" sibTransId="{4EA05548-331D-47B7-9AE4-5A0E1AF5CF59}"/>
    <dgm:cxn modelId="{3F411E77-69D9-498A-BC3D-A1097B7DF045}" type="presOf" srcId="{ECB55BFF-2B9D-44C3-B15E-BBE038CA281B}" destId="{AB7CA13F-F492-4D93-AB42-375A173C292D}" srcOrd="0" destOrd="0" presId="urn:microsoft.com/office/officeart/2005/8/layout/vList5"/>
    <dgm:cxn modelId="{A6000F79-569D-406A-8F4C-E438D0642020}" srcId="{084063AE-3AFA-4CEC-AA37-4CB2118CEBE0}" destId="{4D5C040C-6403-4EED-9E48-6F91644E26EC}" srcOrd="2" destOrd="0" parTransId="{FE4E3E4B-B8EA-406E-8227-12E4034D56B9}" sibTransId="{CAEE3E1F-50DD-4B38-9212-C1025C7939BE}"/>
    <dgm:cxn modelId="{714AADBD-7E02-4FF7-A91E-FDB839C91A20}" srcId="{4D5C040C-6403-4EED-9E48-6F91644E26EC}" destId="{053E02EC-81B1-4831-AA2D-131405C16DF9}" srcOrd="1" destOrd="0" parTransId="{7E2D5C17-F95E-4E72-98E3-14C60FCDE982}" sibTransId="{C84B512C-C517-4900-8C04-19CD4146069C}"/>
    <dgm:cxn modelId="{9E2EFB89-E38C-44EF-8405-B997BF868BEE}" type="presOf" srcId="{600B1F6F-EEF0-4462-851F-354C332A251B}" destId="{3170ED36-1BBA-4448-A0F2-2E685F5880A1}" srcOrd="0" destOrd="2" presId="urn:microsoft.com/office/officeart/2005/8/layout/vList5"/>
    <dgm:cxn modelId="{82C084FF-27D0-4414-80B0-7D18CFECA80B}" type="presOf" srcId="{54893134-C762-46ED-92C2-32B050C5E3C6}" destId="{1F167B12-469E-4748-ABAB-30CA8888FD98}" srcOrd="0" destOrd="2" presId="urn:microsoft.com/office/officeart/2005/8/layout/vList5"/>
    <dgm:cxn modelId="{273E8422-AF75-4F9C-A9F7-0EA5385EAC00}" srcId="{83D44207-D578-4F8A-BBE8-13A06A9A199F}" destId="{A09351BE-5313-408E-AE4F-95D475586FD8}" srcOrd="1" destOrd="0" parTransId="{7003BFFE-C26A-45D4-90A5-3818B9BB1CF8}" sibTransId="{E9CF40B2-F8B7-4A95-85AE-BD3B21D5F7B6}"/>
    <dgm:cxn modelId="{6E155637-ADD5-4172-AD21-730B670C35AB}" type="presOf" srcId="{70E31F03-30C2-4FD2-9345-562E4B4D0E2D}" destId="{AB109295-4B29-443B-8C06-DD53EDB16C11}" srcOrd="0" destOrd="0" presId="urn:microsoft.com/office/officeart/2005/8/layout/vList5"/>
    <dgm:cxn modelId="{5726C0FD-45D4-48BA-A5B4-7E7D2476FEEF}" srcId="{83D44207-D578-4F8A-BBE8-13A06A9A199F}" destId="{A2389553-387A-4179-A78E-5227726B521B}" srcOrd="0" destOrd="0" parTransId="{5959A1E8-CCA5-47FC-A43D-6013B0B2AD17}" sibTransId="{BD51BA95-6A60-4F01-950E-8CA0D135F5C3}"/>
    <dgm:cxn modelId="{399FF9F0-2A3B-4DEA-92D9-7E40E72DC194}" srcId="{4D5C040C-6403-4EED-9E48-6F91644E26EC}" destId="{EB23155C-C8F0-465E-98B7-FDC55E7C24C0}" srcOrd="0" destOrd="0" parTransId="{757A1BA8-D79E-4EA1-B2FC-70834B40DC44}" sibTransId="{B17BFA34-ED73-4EA4-ACFD-7D5794B6888E}"/>
    <dgm:cxn modelId="{C91564EA-4C43-4775-9AF3-BB2E7BFC7436}" srcId="{70E31F03-30C2-4FD2-9345-562E4B4D0E2D}" destId="{C5941D1B-D8FE-4F61-A178-5B6C8B889E08}" srcOrd="1" destOrd="0" parTransId="{34242399-D1F7-44F6-9F7B-0599C6DE9AB5}" sibTransId="{4F86FC8B-48A2-48DA-8181-557E9EA05FBF}"/>
    <dgm:cxn modelId="{C6AF4E95-258F-42FB-9F5F-D5622A2973DC}" srcId="{084063AE-3AFA-4CEC-AA37-4CB2118CEBE0}" destId="{83D44207-D578-4F8A-BBE8-13A06A9A199F}" srcOrd="0" destOrd="0" parTransId="{24479400-A143-4DAA-9F43-DC419F4B6307}" sibTransId="{88A12327-A2CD-4EE4-BF49-13A69A01F262}"/>
    <dgm:cxn modelId="{3CFBCC11-A033-4621-BBD8-546C8FB200B1}" type="presOf" srcId="{053E02EC-81B1-4831-AA2D-131405C16DF9}" destId="{3170ED36-1BBA-4448-A0F2-2E685F5880A1}" srcOrd="0" destOrd="1" presId="urn:microsoft.com/office/officeart/2005/8/layout/vList5"/>
    <dgm:cxn modelId="{F8458537-25F2-444A-8BA0-FA363829003D}" type="presOf" srcId="{EB23155C-C8F0-465E-98B7-FDC55E7C24C0}" destId="{3170ED36-1BBA-4448-A0F2-2E685F5880A1}" srcOrd="0" destOrd="0" presId="urn:microsoft.com/office/officeart/2005/8/layout/vList5"/>
    <dgm:cxn modelId="{DF4BE1F8-862C-44A4-AD71-7E270C117681}" srcId="{83D44207-D578-4F8A-BBE8-13A06A9A199F}" destId="{54893134-C762-46ED-92C2-32B050C5E3C6}" srcOrd="2" destOrd="0" parTransId="{C6FA2861-4A9A-4B0F-A32D-CBB0009F5EDC}" sibTransId="{DAAAC19E-D1C1-4CC0-9433-58967415C1B7}"/>
    <dgm:cxn modelId="{9AD02EB0-01DE-4B32-9A82-6B47FF58B6F3}" type="presOf" srcId="{44D9281E-6E38-47F1-871A-9DD150715440}" destId="{AB7CA13F-F492-4D93-AB42-375A173C292D}" srcOrd="0" destOrd="2" presId="urn:microsoft.com/office/officeart/2005/8/layout/vList5"/>
    <dgm:cxn modelId="{745849AF-309A-4761-A9BA-6C6CAE38F89F}" type="presOf" srcId="{83D44207-D578-4F8A-BBE8-13A06A9A199F}" destId="{049AF33F-4B63-4C0D-BF44-5F978B7C2BCC}" srcOrd="0" destOrd="0" presId="urn:microsoft.com/office/officeart/2005/8/layout/vList5"/>
    <dgm:cxn modelId="{375AD363-D314-4084-8585-5733297EF717}" type="presParOf" srcId="{EFD26239-47B5-4CBA-8E5C-E14791F1C79F}" destId="{BBD9EB12-577E-41AA-A26A-649E3AF9F67F}" srcOrd="0" destOrd="0" presId="urn:microsoft.com/office/officeart/2005/8/layout/vList5"/>
    <dgm:cxn modelId="{A15023A5-CF25-4F9C-B693-9AA7429EE373}" type="presParOf" srcId="{BBD9EB12-577E-41AA-A26A-649E3AF9F67F}" destId="{049AF33F-4B63-4C0D-BF44-5F978B7C2BCC}" srcOrd="0" destOrd="0" presId="urn:microsoft.com/office/officeart/2005/8/layout/vList5"/>
    <dgm:cxn modelId="{46FF8100-E3A4-4BE3-A2F1-A06C206D5CE4}" type="presParOf" srcId="{BBD9EB12-577E-41AA-A26A-649E3AF9F67F}" destId="{1F167B12-469E-4748-ABAB-30CA8888FD98}" srcOrd="1" destOrd="0" presId="urn:microsoft.com/office/officeart/2005/8/layout/vList5"/>
    <dgm:cxn modelId="{127E37B3-09A9-4D05-9D5C-2CCA2E83A86C}" type="presParOf" srcId="{EFD26239-47B5-4CBA-8E5C-E14791F1C79F}" destId="{6F4D3AB6-098E-4CF8-B7EF-7ABF4F6FA82F}" srcOrd="1" destOrd="0" presId="urn:microsoft.com/office/officeart/2005/8/layout/vList5"/>
    <dgm:cxn modelId="{E6E81569-66B2-4E2A-9A9C-57DE8DD10F4F}" type="presParOf" srcId="{EFD26239-47B5-4CBA-8E5C-E14791F1C79F}" destId="{32A6415F-D2B2-473C-ACD3-2507A3B908EA}" srcOrd="2" destOrd="0" presId="urn:microsoft.com/office/officeart/2005/8/layout/vList5"/>
    <dgm:cxn modelId="{95C9E00B-0D38-4271-BBEA-D873D81F98E8}" type="presParOf" srcId="{32A6415F-D2B2-473C-ACD3-2507A3B908EA}" destId="{AB109295-4B29-443B-8C06-DD53EDB16C11}" srcOrd="0" destOrd="0" presId="urn:microsoft.com/office/officeart/2005/8/layout/vList5"/>
    <dgm:cxn modelId="{D629FA19-87A6-4F15-8CEC-C0EA8BACD3A8}" type="presParOf" srcId="{32A6415F-D2B2-473C-ACD3-2507A3B908EA}" destId="{AB7CA13F-F492-4D93-AB42-375A173C292D}" srcOrd="1" destOrd="0" presId="urn:microsoft.com/office/officeart/2005/8/layout/vList5"/>
    <dgm:cxn modelId="{5B52845D-BDB0-462D-AB0E-D96423A9DE80}" type="presParOf" srcId="{EFD26239-47B5-4CBA-8E5C-E14791F1C79F}" destId="{DE4E04D8-73FC-438B-9101-BDF7D22EAB60}" srcOrd="3" destOrd="0" presId="urn:microsoft.com/office/officeart/2005/8/layout/vList5"/>
    <dgm:cxn modelId="{A44F6EF5-E19E-408B-8235-49BC8AD13CB8}" type="presParOf" srcId="{EFD26239-47B5-4CBA-8E5C-E14791F1C79F}" destId="{804255D2-BD7B-411D-BF63-6C71C6311ED8}" srcOrd="4" destOrd="0" presId="urn:microsoft.com/office/officeart/2005/8/layout/vList5"/>
    <dgm:cxn modelId="{C9C6FDB7-A072-4297-8C39-C0DA571754F3}" type="presParOf" srcId="{804255D2-BD7B-411D-BF63-6C71C6311ED8}" destId="{D94461C8-E275-4671-A376-C958DFF1DAA2}" srcOrd="0" destOrd="0" presId="urn:microsoft.com/office/officeart/2005/8/layout/vList5"/>
    <dgm:cxn modelId="{8DC60093-981C-441B-B876-864A9E9CC4A6}" type="presParOf" srcId="{804255D2-BD7B-411D-BF63-6C71C6311ED8}" destId="{3170ED36-1BBA-4448-A0F2-2E685F5880A1}"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167B12-469E-4748-ABAB-30CA8888FD98}">
      <dsp:nvSpPr>
        <dsp:cNvPr id="0" name=""/>
        <dsp:cNvSpPr/>
      </dsp:nvSpPr>
      <dsp:spPr>
        <a:xfrm rot="5400000">
          <a:off x="5212483" y="-2324143"/>
          <a:ext cx="1392064" cy="6040952"/>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0" lvl="1" indent="0" algn="just" defTabSz="809625">
            <a:lnSpc>
              <a:spcPct val="100000"/>
            </a:lnSpc>
            <a:spcBef>
              <a:spcPct val="0"/>
            </a:spcBef>
            <a:spcAft>
              <a:spcPts val="0"/>
            </a:spcAft>
            <a:buChar char="••"/>
            <a:tabLst>
              <a:tab pos="85725" algn="l"/>
              <a:tab pos="5381625" algn="l"/>
            </a:tabLst>
          </a:pPr>
          <a:r>
            <a:rPr lang="ru-RU" sz="1500" kern="1200" dirty="0" smtClean="0">
              <a:latin typeface="Times New Roman" pitchFamily="18" charset="0"/>
              <a:cs typeface="Times New Roman" pitchFamily="18" charset="0"/>
            </a:rPr>
            <a:t>штрафы в полном объеме поступают в тот бюджет, из которого осуществляется финансовое обеспечение деятельности органа, наложившего штраф (исключение штрафы ГИБДД)</a:t>
          </a:r>
          <a:endParaRPr lang="ru-RU" sz="1500" kern="1200" dirty="0">
            <a:latin typeface="Times New Roman" pitchFamily="18" charset="0"/>
            <a:cs typeface="Times New Roman" pitchFamily="18" charset="0"/>
          </a:endParaRPr>
        </a:p>
        <a:p>
          <a:pPr marL="0" lvl="1" indent="0" algn="just" defTabSz="809625">
            <a:lnSpc>
              <a:spcPct val="100000"/>
            </a:lnSpc>
            <a:spcBef>
              <a:spcPct val="0"/>
            </a:spcBef>
            <a:spcAft>
              <a:spcPts val="0"/>
            </a:spcAft>
            <a:buChar char="••"/>
            <a:tabLst>
              <a:tab pos="5381625" algn="l"/>
            </a:tabLst>
          </a:pPr>
          <a:r>
            <a:rPr lang="ru-RU" sz="1500" kern="1200" dirty="0" smtClean="0">
              <a:latin typeface="Times New Roman" pitchFamily="18" charset="0"/>
              <a:cs typeface="Times New Roman" pitchFamily="18" charset="0"/>
            </a:rPr>
            <a:t> штрафы  по постановлениям мировых судей распределяются                         в 50/50 между областным и местными бюджетами (бюджеты муниципальных районов и городских округов)</a:t>
          </a:r>
          <a:endParaRPr lang="ru-RU" sz="1500" kern="1200" dirty="0">
            <a:latin typeface="Times New Roman" pitchFamily="18" charset="0"/>
            <a:cs typeface="Times New Roman" pitchFamily="18" charset="0"/>
          </a:endParaRPr>
        </a:p>
      </dsp:txBody>
      <dsp:txXfrm rot="5400000">
        <a:off x="5212483" y="-2324143"/>
        <a:ext cx="1392064" cy="6040952"/>
      </dsp:txXfrm>
    </dsp:sp>
    <dsp:sp modelId="{049AF33F-4B63-4C0D-BF44-5F978B7C2BCC}">
      <dsp:nvSpPr>
        <dsp:cNvPr id="0" name=""/>
        <dsp:cNvSpPr/>
      </dsp:nvSpPr>
      <dsp:spPr>
        <a:xfrm>
          <a:off x="0" y="75375"/>
          <a:ext cx="2886382" cy="1282316"/>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ts val="0"/>
            </a:spcAft>
          </a:pPr>
          <a:r>
            <a:rPr lang="ru-RU" sz="1800" b="0" kern="1200" dirty="0" smtClean="0">
              <a:solidFill>
                <a:schemeClr val="bg1"/>
              </a:solidFill>
              <a:latin typeface="Times New Roman" pitchFamily="18" charset="0"/>
              <a:cs typeface="Times New Roman" pitchFamily="18" charset="0"/>
            </a:rPr>
            <a:t>Изменение порядка зачисления штрафов, санкций,</a:t>
          </a:r>
          <a:br>
            <a:rPr lang="ru-RU" sz="1800" b="0" kern="1200" dirty="0" smtClean="0">
              <a:solidFill>
                <a:schemeClr val="bg1"/>
              </a:solidFill>
              <a:latin typeface="Times New Roman" pitchFamily="18" charset="0"/>
              <a:cs typeface="Times New Roman" pitchFamily="18" charset="0"/>
            </a:rPr>
          </a:br>
          <a:r>
            <a:rPr lang="ru-RU" sz="1800" b="0" kern="1200" dirty="0" smtClean="0">
              <a:solidFill>
                <a:schemeClr val="bg1"/>
              </a:solidFill>
              <a:latin typeface="Times New Roman" pitchFamily="18" charset="0"/>
              <a:cs typeface="Times New Roman" pitchFamily="18" charset="0"/>
            </a:rPr>
            <a:t>возмещения ущерба                            </a:t>
          </a:r>
          <a:r>
            <a:rPr lang="ru-RU" sz="1800" b="0" i="1" kern="1200" dirty="0" smtClean="0">
              <a:solidFill>
                <a:schemeClr val="bg1"/>
              </a:solidFill>
              <a:latin typeface="Times New Roman" pitchFamily="18" charset="0"/>
              <a:cs typeface="Times New Roman" pitchFamily="18" charset="0"/>
            </a:rPr>
            <a:t>(62-ФЗ от 15.04.2019)</a:t>
          </a:r>
          <a:endParaRPr lang="ru-RU" sz="1800" b="0" i="1" kern="1200" dirty="0">
            <a:solidFill>
              <a:schemeClr val="bg1"/>
            </a:solidFill>
            <a:latin typeface="Times New Roman" pitchFamily="18" charset="0"/>
            <a:cs typeface="Times New Roman" pitchFamily="18" charset="0"/>
          </a:endParaRPr>
        </a:p>
      </dsp:txBody>
      <dsp:txXfrm>
        <a:off x="0" y="75375"/>
        <a:ext cx="2886382" cy="1282316"/>
      </dsp:txXfrm>
    </dsp:sp>
    <dsp:sp modelId="{AB7CA13F-F492-4D93-AB42-375A173C292D}">
      <dsp:nvSpPr>
        <dsp:cNvPr id="0" name=""/>
        <dsp:cNvSpPr/>
      </dsp:nvSpPr>
      <dsp:spPr>
        <a:xfrm rot="5400000">
          <a:off x="5136786" y="-758148"/>
          <a:ext cx="1548857" cy="6026227"/>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0" lvl="1" indent="-114300" algn="just" defTabSz="666750" rtl="0">
            <a:lnSpc>
              <a:spcPct val="100000"/>
            </a:lnSpc>
            <a:spcBef>
              <a:spcPct val="0"/>
            </a:spcBef>
            <a:spcAft>
              <a:spcPts val="0"/>
            </a:spcAft>
            <a:buChar char="••"/>
          </a:pPr>
          <a:r>
            <a:rPr lang="ru-RU" sz="1500" kern="1200" dirty="0" smtClean="0">
              <a:latin typeface="Times New Roman" pitchFamily="18" charset="0"/>
              <a:cs typeface="Times New Roman" pitchFamily="18" charset="0"/>
            </a:rPr>
            <a:t>областным законом от 30.09.2019 № 141-10-ОЗ с 2020 года                       в бюджеты поселений и городских округов, административными комиссиями которых вынесены постановления о наложении штрафа, подлежат зачислению  суммы административных штрафов правонарушения, предусмотренных статьями 2.1, 2.4, 8.7 и 8.11 областного закона от 03.06.2003 № 172-22-ОЗ                                             «Об административных правонарушениях», по нормативу 100 %</a:t>
          </a:r>
          <a:endParaRPr lang="ru-RU" sz="1500" kern="1200" dirty="0">
            <a:latin typeface="Times New Roman" pitchFamily="18" charset="0"/>
            <a:cs typeface="Times New Roman" pitchFamily="18" charset="0"/>
          </a:endParaRPr>
        </a:p>
      </dsp:txBody>
      <dsp:txXfrm rot="5400000">
        <a:off x="5136786" y="-758148"/>
        <a:ext cx="1548857" cy="6026227"/>
      </dsp:txXfrm>
    </dsp:sp>
    <dsp:sp modelId="{AB109295-4B29-443B-8C06-DD53EDB16C11}">
      <dsp:nvSpPr>
        <dsp:cNvPr id="0" name=""/>
        <dsp:cNvSpPr/>
      </dsp:nvSpPr>
      <dsp:spPr>
        <a:xfrm>
          <a:off x="0" y="1513900"/>
          <a:ext cx="2897272" cy="1472761"/>
        </a:xfrm>
        <a:prstGeom prst="roundRect">
          <a:avLst/>
        </a:prstGeom>
        <a:solidFill>
          <a:schemeClr val="accent2">
            <a:lumMod val="75000"/>
          </a:schemeClr>
        </a:solidFill>
        <a:ln w="9525" cap="flat" cmpd="sng" algn="ctr">
          <a:solidFill>
            <a:schemeClr val="accent2">
              <a:lumMod val="75000"/>
            </a:schemeClr>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8580" tIns="34290" rIns="68580" bIns="34290" numCol="1" spcCol="1270" anchor="ctr" anchorCtr="0">
          <a:noAutofit/>
        </a:bodyPr>
        <a:lstStyle/>
        <a:p>
          <a:pPr lvl="0" algn="l" defTabSz="800100" rtl="0">
            <a:lnSpc>
              <a:spcPct val="90000"/>
            </a:lnSpc>
            <a:spcBef>
              <a:spcPct val="0"/>
            </a:spcBef>
            <a:spcAft>
              <a:spcPct val="35000"/>
            </a:spcAft>
          </a:pPr>
          <a:r>
            <a:rPr lang="ru-RU" sz="1800" b="0" kern="1200" dirty="0" smtClean="0">
              <a:solidFill>
                <a:schemeClr val="bg1"/>
              </a:solidFill>
              <a:latin typeface="Times New Roman" pitchFamily="18" charset="0"/>
              <a:cs typeface="Times New Roman" pitchFamily="18" charset="0"/>
            </a:rPr>
            <a:t>Предоставление права субъектам РФ на передачу в бюджеты МО отдельных неналоговых доходов </a:t>
          </a:r>
          <a:r>
            <a:rPr lang="ru-RU" sz="1800" b="0" i="1" kern="1200" dirty="0" smtClean="0">
              <a:solidFill>
                <a:schemeClr val="bg1"/>
              </a:solidFill>
              <a:latin typeface="Times New Roman" pitchFamily="18" charset="0"/>
              <a:cs typeface="Times New Roman" pitchFamily="18" charset="0"/>
            </a:rPr>
            <a:t>(307-ФЗ от 02.08.2019)</a:t>
          </a:r>
          <a:endParaRPr lang="ru-RU" sz="1800" b="0" i="1" kern="1200" dirty="0">
            <a:solidFill>
              <a:schemeClr val="bg1"/>
            </a:solidFill>
            <a:latin typeface="Times New Roman" pitchFamily="18" charset="0"/>
            <a:cs typeface="Times New Roman" pitchFamily="18" charset="0"/>
          </a:endParaRPr>
        </a:p>
      </dsp:txBody>
      <dsp:txXfrm>
        <a:off x="0" y="1513900"/>
        <a:ext cx="2897272" cy="1472761"/>
      </dsp:txXfrm>
    </dsp:sp>
    <dsp:sp modelId="{3170ED36-1BBA-4448-A0F2-2E685F5880A1}">
      <dsp:nvSpPr>
        <dsp:cNvPr id="0" name=""/>
        <dsp:cNvSpPr/>
      </dsp:nvSpPr>
      <dsp:spPr>
        <a:xfrm rot="5400000">
          <a:off x="4850363" y="1210131"/>
          <a:ext cx="2147095" cy="6004358"/>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0" lvl="1" indent="-114300" algn="just" defTabSz="666750">
            <a:lnSpc>
              <a:spcPct val="100000"/>
            </a:lnSpc>
            <a:spcBef>
              <a:spcPct val="0"/>
            </a:spcBef>
            <a:spcAft>
              <a:spcPts val="0"/>
            </a:spcAft>
            <a:buChar char="••"/>
          </a:pPr>
          <a:r>
            <a:rPr lang="ru-RU" sz="1500" kern="1200" dirty="0" smtClean="0">
              <a:latin typeface="Times New Roman" pitchFamily="18" charset="0"/>
              <a:cs typeface="Times New Roman" pitchFamily="18" charset="0"/>
            </a:rPr>
            <a:t>областным законом от 19.11.2019 № 180-12-ОЗ уточнены некоторые размеры потенциального возможного к получению индивидуальным предпринимателем годового дохода. По сдаче в аренду жилых помещений, розничной торговле и общественному питанию объемы потенциального дохода на один объект были заменены на объемы потенциального дохода на 1 кв. метр площади</a:t>
          </a:r>
          <a:endParaRPr lang="ru-RU" sz="1500" kern="1200" dirty="0">
            <a:latin typeface="Times New Roman" pitchFamily="18" charset="0"/>
            <a:cs typeface="Times New Roman" pitchFamily="18" charset="0"/>
          </a:endParaRPr>
        </a:p>
        <a:p>
          <a:pPr marL="0" lvl="1" indent="-114300" algn="just" defTabSz="666750">
            <a:lnSpc>
              <a:spcPct val="100000"/>
            </a:lnSpc>
            <a:spcBef>
              <a:spcPct val="0"/>
            </a:spcBef>
            <a:spcAft>
              <a:spcPts val="0"/>
            </a:spcAft>
            <a:buChar char="••"/>
          </a:pPr>
          <a:r>
            <a:rPr lang="ru-RU" sz="1500" kern="1200" dirty="0" smtClean="0">
              <a:latin typeface="Times New Roman" pitchFamily="18" charset="0"/>
              <a:cs typeface="Times New Roman" pitchFamily="18" charset="0"/>
            </a:rPr>
            <a:t>ограничено применение патентов при сдаче в аренду объектов недвижимости общей площадью свыше 2,0 тыс. кв. метров</a:t>
          </a:r>
          <a:endParaRPr lang="ru-RU" sz="1500" kern="1200" dirty="0">
            <a:latin typeface="Times New Roman" pitchFamily="18" charset="0"/>
            <a:cs typeface="Times New Roman" pitchFamily="18" charset="0"/>
          </a:endParaRPr>
        </a:p>
      </dsp:txBody>
      <dsp:txXfrm rot="5400000">
        <a:off x="4850363" y="1210131"/>
        <a:ext cx="2147095" cy="6004358"/>
      </dsp:txXfrm>
    </dsp:sp>
    <dsp:sp modelId="{D94461C8-E275-4671-A376-C958DFF1DAA2}">
      <dsp:nvSpPr>
        <dsp:cNvPr id="0" name=""/>
        <dsp:cNvSpPr/>
      </dsp:nvSpPr>
      <dsp:spPr>
        <a:xfrm>
          <a:off x="0" y="3117865"/>
          <a:ext cx="2920903" cy="2193626"/>
        </a:xfrm>
        <a:prstGeom prst="roundRect">
          <a:avLst/>
        </a:prstGeom>
        <a:solidFill>
          <a:schemeClr val="accent2">
            <a:lumMod val="75000"/>
          </a:schemeClr>
        </a:solidFill>
        <a:ln w="9525" cap="flat" cmpd="sng" algn="ctr">
          <a:solidFill>
            <a:schemeClr val="accent2">
              <a:lumMod val="75000"/>
            </a:schemeClr>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8580" tIns="34290" rIns="68580" bIns="34290" numCol="1" spcCol="1270" anchor="ctr" anchorCtr="0">
          <a:noAutofit/>
        </a:bodyPr>
        <a:lstStyle/>
        <a:p>
          <a:pPr lvl="0" algn="l" defTabSz="800100" rtl="0">
            <a:lnSpc>
              <a:spcPct val="90000"/>
            </a:lnSpc>
            <a:spcBef>
              <a:spcPct val="0"/>
            </a:spcBef>
            <a:spcAft>
              <a:spcPct val="35000"/>
            </a:spcAft>
          </a:pPr>
          <a:r>
            <a:rPr lang="ru-RU" sz="1800" b="0" kern="1200" dirty="0" smtClean="0">
              <a:solidFill>
                <a:schemeClr val="bg1"/>
              </a:solidFill>
              <a:latin typeface="Times New Roman" pitchFamily="18" charset="0"/>
              <a:cs typeface="Times New Roman" pitchFamily="18" charset="0"/>
            </a:rPr>
            <a:t>Уточнение размеров потенциально возможного                                        к получению индивидуальным предпринимателем годового дохода</a:t>
          </a:r>
          <a:br>
            <a:rPr lang="ru-RU" sz="1800" b="0" kern="1200" dirty="0" smtClean="0">
              <a:solidFill>
                <a:schemeClr val="bg1"/>
              </a:solidFill>
              <a:latin typeface="Times New Roman" pitchFamily="18" charset="0"/>
              <a:cs typeface="Times New Roman" pitchFamily="18" charset="0"/>
            </a:rPr>
          </a:br>
          <a:r>
            <a:rPr lang="ru-RU" sz="1800" b="0" i="1" kern="1200" dirty="0" smtClean="0">
              <a:solidFill>
                <a:schemeClr val="bg1"/>
              </a:solidFill>
              <a:latin typeface="Times New Roman" pitchFamily="18" charset="0"/>
              <a:cs typeface="Times New Roman" pitchFamily="18" charset="0"/>
            </a:rPr>
            <a:t>(325-ФЗ от 29.09.2019)</a:t>
          </a:r>
          <a:endParaRPr lang="ru-RU" sz="1800" b="0" i="1" kern="1200" dirty="0">
            <a:solidFill>
              <a:schemeClr val="bg1"/>
            </a:solidFill>
            <a:latin typeface="Times New Roman" pitchFamily="18" charset="0"/>
            <a:cs typeface="Times New Roman" pitchFamily="18" charset="0"/>
          </a:endParaRPr>
        </a:p>
      </dsp:txBody>
      <dsp:txXfrm>
        <a:off x="0" y="3117865"/>
        <a:ext cx="2920903" cy="219362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167B12-469E-4748-ABAB-30CA8888FD98}">
      <dsp:nvSpPr>
        <dsp:cNvPr id="0" name=""/>
        <dsp:cNvSpPr/>
      </dsp:nvSpPr>
      <dsp:spPr>
        <a:xfrm rot="5400000">
          <a:off x="5233726" y="-2345687"/>
          <a:ext cx="1349577" cy="6040952"/>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0" lvl="1" indent="0" algn="just" defTabSz="809625">
            <a:lnSpc>
              <a:spcPct val="100000"/>
            </a:lnSpc>
            <a:spcBef>
              <a:spcPct val="0"/>
            </a:spcBef>
            <a:spcAft>
              <a:spcPts val="0"/>
            </a:spcAft>
            <a:buChar char="••"/>
            <a:tabLst>
              <a:tab pos="85725" algn="l"/>
              <a:tab pos="5381625" algn="l"/>
            </a:tabLst>
          </a:pPr>
          <a:r>
            <a:rPr lang="ru-RU" sz="1500" kern="1200" dirty="0" smtClean="0">
              <a:latin typeface="Times New Roman" pitchFamily="18" charset="0"/>
              <a:cs typeface="Times New Roman" pitchFamily="18" charset="0"/>
            </a:rPr>
            <a:t>с 1 января 2020 года применение системы налогообложения                                 в виде ЕНВД и патентной системы запрещено в отношении реализации лекарственных препаратов, обуви и предметов одежды, принадлежащей к одежде и прочих изделий из натурального меха, подлежащих обязательной маркировке средствами идентификации </a:t>
          </a:r>
          <a:endParaRPr lang="ru-RU" sz="1500" kern="1200" dirty="0">
            <a:latin typeface="Times New Roman" pitchFamily="18" charset="0"/>
            <a:cs typeface="Times New Roman" pitchFamily="18" charset="0"/>
          </a:endParaRPr>
        </a:p>
      </dsp:txBody>
      <dsp:txXfrm rot="5400000">
        <a:off x="5233726" y="-2345687"/>
        <a:ext cx="1349577" cy="6040952"/>
      </dsp:txXfrm>
    </dsp:sp>
    <dsp:sp modelId="{049AF33F-4B63-4C0D-BF44-5F978B7C2BCC}">
      <dsp:nvSpPr>
        <dsp:cNvPr id="0" name=""/>
        <dsp:cNvSpPr/>
      </dsp:nvSpPr>
      <dsp:spPr>
        <a:xfrm>
          <a:off x="0" y="18670"/>
          <a:ext cx="2886382" cy="1353422"/>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ts val="0"/>
            </a:spcAft>
          </a:pPr>
          <a:r>
            <a:rPr lang="ru-RU" sz="1800" b="0" kern="1200" dirty="0" smtClean="0">
              <a:solidFill>
                <a:schemeClr val="bg1"/>
              </a:solidFill>
              <a:latin typeface="Times New Roman" pitchFamily="18" charset="0"/>
              <a:cs typeface="Times New Roman" pitchFamily="18" charset="0"/>
            </a:rPr>
            <a:t>Запрет на использование систем налогообложения в виде ЕНВД и патентной системы </a:t>
          </a:r>
          <a:br>
            <a:rPr lang="ru-RU" sz="1800" b="0" kern="1200" dirty="0" smtClean="0">
              <a:solidFill>
                <a:schemeClr val="bg1"/>
              </a:solidFill>
              <a:latin typeface="Times New Roman" pitchFamily="18" charset="0"/>
              <a:cs typeface="Times New Roman" pitchFamily="18" charset="0"/>
            </a:rPr>
          </a:br>
          <a:r>
            <a:rPr lang="ru-RU" sz="1800" b="0" i="1" kern="1200" dirty="0" smtClean="0">
              <a:solidFill>
                <a:schemeClr val="bg1"/>
              </a:solidFill>
              <a:latin typeface="Times New Roman" pitchFamily="18" charset="0"/>
              <a:cs typeface="Times New Roman" pitchFamily="18" charset="0"/>
            </a:rPr>
            <a:t>(325-ФЗ от 29.09.2019)</a:t>
          </a:r>
          <a:endParaRPr lang="ru-RU" sz="1800" b="0" i="1" kern="1200" dirty="0">
            <a:solidFill>
              <a:schemeClr val="bg1"/>
            </a:solidFill>
            <a:latin typeface="Times New Roman" pitchFamily="18" charset="0"/>
            <a:cs typeface="Times New Roman" pitchFamily="18" charset="0"/>
          </a:endParaRPr>
        </a:p>
      </dsp:txBody>
      <dsp:txXfrm>
        <a:off x="0" y="18670"/>
        <a:ext cx="2886382" cy="1353422"/>
      </dsp:txXfrm>
    </dsp:sp>
    <dsp:sp modelId="{AB7CA13F-F492-4D93-AB42-375A173C292D}">
      <dsp:nvSpPr>
        <dsp:cNvPr id="0" name=""/>
        <dsp:cNvSpPr/>
      </dsp:nvSpPr>
      <dsp:spPr>
        <a:xfrm rot="5400000">
          <a:off x="5155393" y="-816607"/>
          <a:ext cx="1511642" cy="6026227"/>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0" lvl="1" indent="-114300" algn="just" defTabSz="666750" rtl="0">
            <a:lnSpc>
              <a:spcPct val="100000"/>
            </a:lnSpc>
            <a:spcBef>
              <a:spcPct val="0"/>
            </a:spcBef>
            <a:spcAft>
              <a:spcPts val="0"/>
            </a:spcAft>
            <a:buChar char="••"/>
          </a:pPr>
          <a:r>
            <a:rPr lang="ru-RU" sz="1500" kern="1200" dirty="0" smtClean="0">
              <a:latin typeface="Times New Roman" pitchFamily="18" charset="0"/>
              <a:cs typeface="Times New Roman" pitchFamily="18" charset="0"/>
            </a:rPr>
            <a:t>в рамках полномочий субъектов РФ в соответствии со статьей 346.20 НК РФ с 1 января 2020 года для отдельных видов экономической деятельности в производственной и социальных сферах предусмотрены пониженные ставки налога при применении УСН в размере 8 и 10 процентов, если объектом налогообложения являются доходы, уменьшенные на величину расходов. Льготные ставки будут действовать в течение трех лет.</a:t>
          </a:r>
          <a:endParaRPr lang="ru-RU" sz="1500" kern="1200" dirty="0">
            <a:latin typeface="Times New Roman" pitchFamily="18" charset="0"/>
            <a:cs typeface="Times New Roman" pitchFamily="18" charset="0"/>
          </a:endParaRPr>
        </a:p>
      </dsp:txBody>
      <dsp:txXfrm rot="5400000">
        <a:off x="5155393" y="-816607"/>
        <a:ext cx="1511642" cy="6026227"/>
      </dsp:txXfrm>
    </dsp:sp>
    <dsp:sp modelId="{AB109295-4B29-443B-8C06-DD53EDB16C11}">
      <dsp:nvSpPr>
        <dsp:cNvPr id="0" name=""/>
        <dsp:cNvSpPr/>
      </dsp:nvSpPr>
      <dsp:spPr>
        <a:xfrm>
          <a:off x="0" y="1469628"/>
          <a:ext cx="2897272" cy="1445610"/>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8580" tIns="34290" rIns="68580" bIns="34290" numCol="1" spcCol="1270" anchor="ctr" anchorCtr="0">
          <a:noAutofit/>
        </a:bodyPr>
        <a:lstStyle/>
        <a:p>
          <a:pPr lvl="0" algn="l" defTabSz="800100" rtl="0">
            <a:lnSpc>
              <a:spcPct val="90000"/>
            </a:lnSpc>
            <a:spcBef>
              <a:spcPct val="0"/>
            </a:spcBef>
            <a:spcAft>
              <a:spcPct val="35000"/>
            </a:spcAft>
          </a:pPr>
          <a:r>
            <a:rPr lang="ru-RU" sz="1800" b="0" kern="1200" dirty="0" smtClean="0">
              <a:solidFill>
                <a:schemeClr val="bg1"/>
              </a:solidFill>
              <a:latin typeface="Times New Roman" pitchFamily="18" charset="0"/>
              <a:cs typeface="Times New Roman" pitchFamily="18" charset="0"/>
            </a:rPr>
            <a:t>Снижение ставки налога, взимаемого при упрощенной системе налогообложения   (УСН) </a:t>
          </a:r>
          <a:r>
            <a:rPr lang="ru-RU" sz="1800" b="0" i="1" kern="1200" dirty="0" smtClean="0">
              <a:solidFill>
                <a:schemeClr val="bg1"/>
              </a:solidFill>
              <a:latin typeface="Times New Roman" pitchFamily="18" charset="0"/>
              <a:cs typeface="Times New Roman" pitchFamily="18" charset="0"/>
            </a:rPr>
            <a:t>(обл. закон  131-10-ОЗ от 30.09.2019)</a:t>
          </a:r>
          <a:endParaRPr lang="ru-RU" sz="1800" b="0" i="1" kern="1200" dirty="0">
            <a:solidFill>
              <a:schemeClr val="bg1"/>
            </a:solidFill>
            <a:latin typeface="Times New Roman" pitchFamily="18" charset="0"/>
            <a:cs typeface="Times New Roman" pitchFamily="18" charset="0"/>
          </a:endParaRPr>
        </a:p>
      </dsp:txBody>
      <dsp:txXfrm>
        <a:off x="0" y="1469628"/>
        <a:ext cx="2897272" cy="1445610"/>
      </dsp:txXfrm>
    </dsp:sp>
    <dsp:sp modelId="{3170ED36-1BBA-4448-A0F2-2E685F5880A1}">
      <dsp:nvSpPr>
        <dsp:cNvPr id="0" name=""/>
        <dsp:cNvSpPr/>
      </dsp:nvSpPr>
      <dsp:spPr>
        <a:xfrm rot="5400000">
          <a:off x="4708104" y="1254437"/>
          <a:ext cx="2431613" cy="6004358"/>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0" lvl="1" indent="-114300" algn="just" defTabSz="666750">
            <a:lnSpc>
              <a:spcPct val="100000"/>
            </a:lnSpc>
            <a:spcBef>
              <a:spcPct val="0"/>
            </a:spcBef>
            <a:spcAft>
              <a:spcPts val="0"/>
            </a:spcAft>
            <a:buChar char="••"/>
          </a:pPr>
          <a:r>
            <a:rPr lang="ru-RU" sz="1500" kern="1200" dirty="0" smtClean="0">
              <a:latin typeface="Times New Roman" pitchFamily="18" charset="0"/>
              <a:cs typeface="Times New Roman" pitchFamily="18" charset="0"/>
            </a:rPr>
            <a:t>областным законом от 16.12.2019  № 197-13-ОЗ  «О внесении изменений в областной закон «О налоговых льготах при осуществлении инвестиционной деятельности на территории Архангельской области» с 1 января 2020 года для организаций, осуществляющих отдельные виды экономической деятельности, инвестиционный проект которых включен в реестр приоритетных инвестиционных проектов Архангельской области, предоставляется право на применение инвестиционного налогового вычета по налогу на прибыль организаций. Ежегодно организации смогут не уплачивать до 400 млн. рублей налога на прибыль организаций.</a:t>
          </a:r>
          <a:endParaRPr lang="ru-RU" sz="1500" kern="1200" dirty="0">
            <a:latin typeface="Times New Roman" pitchFamily="18" charset="0"/>
            <a:cs typeface="Times New Roman" pitchFamily="18" charset="0"/>
          </a:endParaRPr>
        </a:p>
      </dsp:txBody>
      <dsp:txXfrm rot="5400000">
        <a:off x="4708104" y="1254437"/>
        <a:ext cx="2431613" cy="6004358"/>
      </dsp:txXfrm>
    </dsp:sp>
    <dsp:sp modelId="{D94461C8-E275-4671-A376-C958DFF1DAA2}">
      <dsp:nvSpPr>
        <dsp:cNvPr id="0" name=""/>
        <dsp:cNvSpPr/>
      </dsp:nvSpPr>
      <dsp:spPr>
        <a:xfrm>
          <a:off x="0" y="3213798"/>
          <a:ext cx="2920903" cy="2236339"/>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8580" tIns="34290" rIns="68580" bIns="34290" numCol="1" spcCol="1270" anchor="ctr" anchorCtr="0">
          <a:noAutofit/>
        </a:bodyPr>
        <a:lstStyle/>
        <a:p>
          <a:pPr lvl="0" algn="l" defTabSz="777875" rtl="0">
            <a:lnSpc>
              <a:spcPct val="90000"/>
            </a:lnSpc>
            <a:spcBef>
              <a:spcPct val="0"/>
            </a:spcBef>
            <a:spcAft>
              <a:spcPct val="35000"/>
            </a:spcAft>
          </a:pPr>
          <a:r>
            <a:rPr lang="ru-RU" sz="1750" b="0" kern="1200" dirty="0" smtClean="0">
              <a:solidFill>
                <a:schemeClr val="bg1"/>
              </a:solidFill>
              <a:latin typeface="Times New Roman" pitchFamily="18" charset="0"/>
              <a:cs typeface="Times New Roman" pitchFamily="18" charset="0"/>
            </a:rPr>
            <a:t>Предоставление субъектам РФ права на введение инвестиционного налогового вычета по налогу на прибыль организаций</a:t>
          </a:r>
          <a:br>
            <a:rPr lang="ru-RU" sz="1750" b="0" kern="1200" dirty="0" smtClean="0">
              <a:solidFill>
                <a:schemeClr val="bg1"/>
              </a:solidFill>
              <a:latin typeface="Times New Roman" pitchFamily="18" charset="0"/>
              <a:cs typeface="Times New Roman" pitchFamily="18" charset="0"/>
            </a:rPr>
          </a:br>
          <a:r>
            <a:rPr lang="ru-RU" sz="1750" b="0" i="1" kern="1200" dirty="0" smtClean="0">
              <a:solidFill>
                <a:schemeClr val="bg1"/>
              </a:solidFill>
              <a:latin typeface="Times New Roman" pitchFamily="18" charset="0"/>
              <a:cs typeface="Times New Roman" pitchFamily="18" charset="0"/>
            </a:rPr>
            <a:t>(335-ФЗ от 27.11.2017 в ред. 210-ФЗ от 26.07.2019)</a:t>
          </a:r>
          <a:endParaRPr lang="ru-RU" sz="1750" b="0" i="1" kern="1200" dirty="0">
            <a:solidFill>
              <a:schemeClr val="bg1"/>
            </a:solidFill>
            <a:latin typeface="Times New Roman" pitchFamily="18" charset="0"/>
            <a:cs typeface="Times New Roman" pitchFamily="18" charset="0"/>
          </a:endParaRPr>
        </a:p>
      </dsp:txBody>
      <dsp:txXfrm>
        <a:off x="0" y="3213798"/>
        <a:ext cx="2920903" cy="223633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167B12-469E-4748-ABAB-30CA8888FD98}">
      <dsp:nvSpPr>
        <dsp:cNvPr id="0" name=""/>
        <dsp:cNvSpPr/>
      </dsp:nvSpPr>
      <dsp:spPr>
        <a:xfrm rot="5400000">
          <a:off x="5270286" y="-2748808"/>
          <a:ext cx="834509" cy="6332126"/>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800100">
            <a:lnSpc>
              <a:spcPct val="100000"/>
            </a:lnSpc>
            <a:spcBef>
              <a:spcPct val="0"/>
            </a:spcBef>
            <a:spcAft>
              <a:spcPts val="600"/>
            </a:spcAft>
            <a:buChar char="••"/>
          </a:pPr>
          <a:r>
            <a:rPr lang="ru-RU" sz="1800" b="1" kern="1200" dirty="0" smtClean="0">
              <a:latin typeface="Times New Roman" pitchFamily="18" charset="0"/>
              <a:cs typeface="Times New Roman" pitchFamily="18" charset="0"/>
            </a:rPr>
            <a:t>утверждается законом субъекта РФ о бюджете </a:t>
          </a:r>
          <a:br>
            <a:rPr lang="ru-RU" sz="1800" b="1" kern="1200" dirty="0" smtClean="0">
              <a:latin typeface="Times New Roman" pitchFamily="18" charset="0"/>
              <a:cs typeface="Times New Roman" pitchFamily="18" charset="0"/>
            </a:rPr>
          </a:br>
          <a:r>
            <a:rPr lang="ru-RU" sz="1800" b="0" kern="1200" dirty="0" smtClean="0">
              <a:latin typeface="Times New Roman" pitchFamily="18" charset="0"/>
              <a:cs typeface="Times New Roman" pitchFamily="18" charset="0"/>
            </a:rPr>
            <a:t>(за исключением «конкурсных» субсидий)</a:t>
          </a:r>
          <a:endParaRPr lang="ru-RU" sz="1800" kern="1200" dirty="0">
            <a:latin typeface="Times New Roman" pitchFamily="18" charset="0"/>
            <a:cs typeface="Times New Roman" pitchFamily="18" charset="0"/>
          </a:endParaRPr>
        </a:p>
      </dsp:txBody>
      <dsp:txXfrm rot="5400000">
        <a:off x="5270286" y="-2748808"/>
        <a:ext cx="834509" cy="6332126"/>
      </dsp:txXfrm>
    </dsp:sp>
    <dsp:sp modelId="{049AF33F-4B63-4C0D-BF44-5F978B7C2BCC}">
      <dsp:nvSpPr>
        <dsp:cNvPr id="0" name=""/>
        <dsp:cNvSpPr/>
      </dsp:nvSpPr>
      <dsp:spPr>
        <a:xfrm>
          <a:off x="0" y="28562"/>
          <a:ext cx="2458433" cy="853290"/>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ts val="0"/>
            </a:spcAft>
          </a:pPr>
          <a:r>
            <a:rPr lang="ru-RU" sz="2000" kern="1200" dirty="0" smtClean="0">
              <a:latin typeface="Times New Roman" pitchFamily="18" charset="0"/>
              <a:cs typeface="Times New Roman" pitchFamily="18" charset="0"/>
            </a:rPr>
            <a:t>Распределение субсидий по МО</a:t>
          </a:r>
          <a:endParaRPr lang="ru-RU" sz="2000" b="1" kern="1200" dirty="0">
            <a:solidFill>
              <a:schemeClr val="bg1"/>
            </a:solidFill>
          </a:endParaRPr>
        </a:p>
      </dsp:txBody>
      <dsp:txXfrm>
        <a:off x="0" y="28562"/>
        <a:ext cx="2458433" cy="853290"/>
      </dsp:txXfrm>
    </dsp:sp>
    <dsp:sp modelId="{AB7CA13F-F492-4D93-AB42-375A173C292D}">
      <dsp:nvSpPr>
        <dsp:cNvPr id="0" name=""/>
        <dsp:cNvSpPr/>
      </dsp:nvSpPr>
      <dsp:spPr>
        <a:xfrm rot="5400000">
          <a:off x="5036605" y="-1587605"/>
          <a:ext cx="1331073" cy="6361328"/>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800100" rtl="0">
            <a:lnSpc>
              <a:spcPct val="100000"/>
            </a:lnSpc>
            <a:spcBef>
              <a:spcPct val="0"/>
            </a:spcBef>
            <a:spcAft>
              <a:spcPts val="600"/>
            </a:spcAft>
            <a:buChar char="••"/>
          </a:pPr>
          <a:r>
            <a:rPr lang="ru-RU" sz="1800" kern="1200" dirty="0" smtClean="0">
              <a:latin typeface="Times New Roman" pitchFamily="18" charset="0"/>
              <a:cs typeface="Times New Roman" pitchFamily="18" charset="0"/>
            </a:rPr>
            <a:t>наличие в бюджете МО бюджетных ассигнований                                в полном объеме на исполнение расходных обязательств</a:t>
          </a:r>
          <a:endParaRPr lang="ru-RU" sz="1800" kern="1200" dirty="0">
            <a:latin typeface="Times New Roman" pitchFamily="18" charset="0"/>
            <a:cs typeface="Times New Roman" pitchFamily="18" charset="0"/>
          </a:endParaRPr>
        </a:p>
        <a:p>
          <a:pPr marL="171450" lvl="1" indent="-171450" algn="l" defTabSz="800100">
            <a:lnSpc>
              <a:spcPct val="90000"/>
            </a:lnSpc>
            <a:spcBef>
              <a:spcPct val="0"/>
            </a:spcBef>
            <a:spcAft>
              <a:spcPts val="600"/>
            </a:spcAft>
            <a:buChar char="••"/>
          </a:pPr>
          <a:r>
            <a:rPr lang="ru-RU" sz="1800" kern="1200" dirty="0" smtClean="0">
              <a:latin typeface="Times New Roman" pitchFamily="18" charset="0"/>
              <a:cs typeface="Times New Roman" pitchFamily="18" charset="0"/>
            </a:rPr>
            <a:t>заключение соглашения, предусматривающего обязательства по </a:t>
          </a:r>
          <a:r>
            <a:rPr lang="ru-RU" sz="1800" kern="1200" dirty="0" err="1" smtClean="0">
              <a:latin typeface="Times New Roman" pitchFamily="18" charset="0"/>
              <a:cs typeface="Times New Roman" pitchFamily="18" charset="0"/>
            </a:rPr>
            <a:t>софинансированию</a:t>
          </a:r>
          <a:r>
            <a:rPr lang="ru-RU" sz="1800" kern="1200" dirty="0" smtClean="0">
              <a:latin typeface="Times New Roman" pitchFamily="18" charset="0"/>
              <a:cs typeface="Times New Roman" pitchFamily="18" charset="0"/>
            </a:rPr>
            <a:t> из местного бюджета и ответственность за их невыполнение</a:t>
          </a:r>
        </a:p>
      </dsp:txBody>
      <dsp:txXfrm rot="5400000">
        <a:off x="5036605" y="-1587605"/>
        <a:ext cx="1331073" cy="6361328"/>
      </dsp:txXfrm>
    </dsp:sp>
    <dsp:sp modelId="{AB109295-4B29-443B-8C06-DD53EDB16C11}">
      <dsp:nvSpPr>
        <dsp:cNvPr id="0" name=""/>
        <dsp:cNvSpPr/>
      </dsp:nvSpPr>
      <dsp:spPr>
        <a:xfrm>
          <a:off x="0" y="988393"/>
          <a:ext cx="2420760" cy="1315189"/>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ts val="0"/>
            </a:spcAft>
          </a:pPr>
          <a:r>
            <a:rPr lang="ru-RU" sz="2000" kern="1200" dirty="0" smtClean="0">
              <a:latin typeface="Times New Roman" pitchFamily="18" charset="0"/>
              <a:cs typeface="Times New Roman" pitchFamily="18" charset="0"/>
            </a:rPr>
            <a:t>Условия получения субсидий   </a:t>
          </a:r>
          <a:endParaRPr lang="ru-RU" sz="2000" kern="1200" dirty="0">
            <a:latin typeface="Times New Roman" pitchFamily="18" charset="0"/>
            <a:cs typeface="Times New Roman" pitchFamily="18" charset="0"/>
          </a:endParaRPr>
        </a:p>
      </dsp:txBody>
      <dsp:txXfrm>
        <a:off x="0" y="988393"/>
        <a:ext cx="2420760" cy="1315189"/>
      </dsp:txXfrm>
    </dsp:sp>
    <dsp:sp modelId="{3170ED36-1BBA-4448-A0F2-2E685F5880A1}">
      <dsp:nvSpPr>
        <dsp:cNvPr id="0" name=""/>
        <dsp:cNvSpPr/>
      </dsp:nvSpPr>
      <dsp:spPr>
        <a:xfrm rot="5400000">
          <a:off x="4136765" y="739327"/>
          <a:ext cx="3091334" cy="6329653"/>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55650">
            <a:lnSpc>
              <a:spcPct val="100000"/>
            </a:lnSpc>
            <a:spcBef>
              <a:spcPct val="0"/>
            </a:spcBef>
            <a:spcAft>
              <a:spcPts val="600"/>
            </a:spcAft>
            <a:buChar char="••"/>
          </a:pPr>
          <a:r>
            <a:rPr lang="ru-RU" sz="1700" kern="1200" dirty="0" smtClean="0">
              <a:latin typeface="Times New Roman" pitchFamily="18" charset="0"/>
              <a:cs typeface="Times New Roman" pitchFamily="18" charset="0"/>
            </a:rPr>
            <a:t>постановление Правительства АО от 26.12.2017 № 637-пп</a:t>
          </a:r>
          <a:br>
            <a:rPr lang="ru-RU" sz="1700" kern="1200" dirty="0" smtClean="0">
              <a:latin typeface="Times New Roman" pitchFamily="18" charset="0"/>
              <a:cs typeface="Times New Roman" pitchFamily="18" charset="0"/>
            </a:rPr>
          </a:br>
          <a:r>
            <a:rPr lang="ru-RU" sz="1600" i="1" kern="1200" dirty="0" smtClean="0">
              <a:latin typeface="Times New Roman" pitchFamily="18" charset="0"/>
              <a:cs typeface="Times New Roman" pitchFamily="18" charset="0"/>
            </a:rPr>
            <a:t>(в ред. от 24.12.2019 № 770-пп)</a:t>
          </a:r>
          <a:r>
            <a:rPr lang="ru-RU" sz="1700" kern="1200" dirty="0" smtClean="0">
              <a:latin typeface="Times New Roman" pitchFamily="18" charset="0"/>
              <a:cs typeface="Times New Roman" pitchFamily="18" charset="0"/>
            </a:rPr>
            <a:t/>
          </a:r>
          <a:br>
            <a:rPr lang="ru-RU" sz="1700" kern="1200" dirty="0" smtClean="0">
              <a:latin typeface="Times New Roman" pitchFamily="18" charset="0"/>
              <a:cs typeface="Times New Roman" pitchFamily="18" charset="0"/>
            </a:rPr>
          </a:br>
          <a:r>
            <a:rPr lang="ru-RU" sz="1800" b="1" kern="1200" dirty="0" smtClean="0">
              <a:latin typeface="Times New Roman" pitchFamily="18" charset="0"/>
              <a:cs typeface="Times New Roman" pitchFamily="18" charset="0"/>
            </a:rPr>
            <a:t>правила формирования, </a:t>
          </a:r>
          <a:r>
            <a:rPr lang="ru-RU" sz="1800" b="1" kern="1200" dirty="0" smtClean="0">
              <a:solidFill>
                <a:schemeClr val="tx1"/>
              </a:solidFill>
              <a:latin typeface="Times New Roman" pitchFamily="18" charset="0"/>
              <a:cs typeface="Times New Roman" pitchFamily="18" charset="0"/>
            </a:rPr>
            <a:t>предоставления и распределения субсидий </a:t>
          </a:r>
          <a:r>
            <a:rPr lang="ru-RU" sz="1800" kern="1200" dirty="0" smtClean="0">
              <a:latin typeface="Times New Roman" pitchFamily="18" charset="0"/>
              <a:cs typeface="Times New Roman" pitchFamily="18" charset="0"/>
            </a:rPr>
            <a:t>из областного бюджета</a:t>
          </a:r>
          <a:r>
            <a:rPr lang="ru-RU" sz="1700" kern="1200" dirty="0" smtClean="0">
              <a:latin typeface="Times New Roman" pitchFamily="18" charset="0"/>
              <a:cs typeface="Times New Roman" pitchFamily="18" charset="0"/>
            </a:rPr>
            <a:t/>
          </a:r>
          <a:br>
            <a:rPr lang="ru-RU" sz="1700" kern="1200" dirty="0" smtClean="0">
              <a:latin typeface="Times New Roman" pitchFamily="18" charset="0"/>
              <a:cs typeface="Times New Roman" pitchFamily="18" charset="0"/>
            </a:rPr>
          </a:br>
          <a:r>
            <a:rPr lang="ru-RU" sz="500" kern="1200" dirty="0" smtClean="0">
              <a:latin typeface="Times New Roman" pitchFamily="18" charset="0"/>
              <a:cs typeface="Times New Roman" pitchFamily="18" charset="0"/>
            </a:rPr>
            <a:t>    </a:t>
          </a:r>
          <a:r>
            <a:rPr lang="ru-RU" sz="1700" kern="1200" dirty="0" smtClean="0">
              <a:latin typeface="Times New Roman" pitchFamily="18" charset="0"/>
              <a:cs typeface="Times New Roman" pitchFamily="18" charset="0"/>
            </a:rPr>
            <a:t/>
          </a:r>
          <a:br>
            <a:rPr lang="ru-RU" sz="1700" kern="1200" dirty="0" smtClean="0">
              <a:latin typeface="Times New Roman" pitchFamily="18" charset="0"/>
              <a:cs typeface="Times New Roman" pitchFamily="18" charset="0"/>
            </a:rPr>
          </a:br>
          <a:r>
            <a:rPr lang="ru-RU" sz="1800" b="1" kern="1200" dirty="0" smtClean="0">
              <a:latin typeface="Times New Roman" pitchFamily="18" charset="0"/>
              <a:cs typeface="Times New Roman" pitchFamily="18" charset="0"/>
            </a:rPr>
            <a:t>порядок определения  и установления  предельного уровня </a:t>
          </a:r>
          <a:r>
            <a:rPr lang="ru-RU" sz="1800" b="1" kern="1200" dirty="0" err="1" smtClean="0">
              <a:latin typeface="Times New Roman" pitchFamily="18" charset="0"/>
              <a:cs typeface="Times New Roman" pitchFamily="18" charset="0"/>
            </a:rPr>
            <a:t>софинансирования</a:t>
          </a:r>
          <a:r>
            <a:rPr lang="ru-RU" sz="1800" kern="1200" dirty="0" smtClean="0">
              <a:latin typeface="Times New Roman" pitchFamily="18" charset="0"/>
              <a:cs typeface="Times New Roman" pitchFamily="18" charset="0"/>
            </a:rPr>
            <a:t> из областного бюджета объема расходного обязательства МО </a:t>
          </a:r>
          <a:r>
            <a:rPr lang="ru-RU" sz="1800" b="1" kern="1200" dirty="0" smtClean="0">
              <a:latin typeface="Times New Roman" pitchFamily="18" charset="0"/>
              <a:cs typeface="Times New Roman" pitchFamily="18" charset="0"/>
            </a:rPr>
            <a:t>с 2021 года</a:t>
          </a:r>
          <a:endParaRPr lang="ru-RU" sz="1800" b="1" kern="1200" dirty="0">
            <a:latin typeface="Times New Roman" pitchFamily="18" charset="0"/>
            <a:cs typeface="Times New Roman" pitchFamily="18" charset="0"/>
          </a:endParaRPr>
        </a:p>
        <a:p>
          <a:pPr marL="171450" lvl="1" indent="-171450" algn="l" defTabSz="800100">
            <a:lnSpc>
              <a:spcPct val="100000"/>
            </a:lnSpc>
            <a:spcBef>
              <a:spcPct val="0"/>
            </a:spcBef>
            <a:spcAft>
              <a:spcPts val="600"/>
            </a:spcAft>
            <a:buChar char="••"/>
          </a:pPr>
          <a:r>
            <a:rPr lang="ru-RU" sz="1800" kern="1200" dirty="0" smtClean="0">
              <a:latin typeface="Times New Roman" pitchFamily="18" charset="0"/>
              <a:cs typeface="Times New Roman" pitchFamily="18" charset="0"/>
            </a:rPr>
            <a:t>постановление Минфина АО от 30.03.2018 № 20-пф</a:t>
          </a:r>
          <a:br>
            <a:rPr lang="ru-RU" sz="1800" kern="1200" dirty="0" smtClean="0">
              <a:latin typeface="Times New Roman" pitchFamily="18" charset="0"/>
              <a:cs typeface="Times New Roman" pitchFamily="18" charset="0"/>
            </a:rPr>
          </a:br>
          <a:r>
            <a:rPr lang="ru-RU" sz="1600" i="1" kern="1200" dirty="0" smtClean="0">
              <a:latin typeface="Times New Roman" pitchFamily="18" charset="0"/>
              <a:cs typeface="Times New Roman" pitchFamily="18" charset="0"/>
            </a:rPr>
            <a:t>(в ред. от 13.01.2020 № 1-пф)</a:t>
          </a:r>
          <a:r>
            <a:rPr lang="ru-RU" sz="1700" i="1" kern="1200" dirty="0" smtClean="0">
              <a:latin typeface="Times New Roman" pitchFamily="18" charset="0"/>
              <a:cs typeface="Times New Roman" pitchFamily="18" charset="0"/>
            </a:rPr>
            <a:t/>
          </a:r>
          <a:br>
            <a:rPr lang="ru-RU" sz="1700" i="1" kern="1200" dirty="0" smtClean="0">
              <a:latin typeface="Times New Roman" pitchFamily="18" charset="0"/>
              <a:cs typeface="Times New Roman" pitchFamily="18" charset="0"/>
            </a:rPr>
          </a:br>
          <a:r>
            <a:rPr lang="ru-RU" sz="1800" b="1" kern="1200" dirty="0" smtClean="0">
              <a:solidFill>
                <a:schemeClr val="tx1"/>
              </a:solidFill>
              <a:latin typeface="Times New Roman" pitchFamily="18" charset="0"/>
              <a:cs typeface="Times New Roman" pitchFamily="18" charset="0"/>
            </a:rPr>
            <a:t>типовая форма соглашения </a:t>
          </a:r>
          <a:r>
            <a:rPr lang="ru-RU" sz="1800" kern="1200" dirty="0" smtClean="0">
              <a:latin typeface="Times New Roman" pitchFamily="18" charset="0"/>
              <a:cs typeface="Times New Roman" pitchFamily="18" charset="0"/>
            </a:rPr>
            <a:t>о предоставлении субсидии из областного бюджета бюджету МО</a:t>
          </a:r>
          <a:endParaRPr lang="ru-RU" sz="1800" kern="1200" dirty="0">
            <a:latin typeface="Times New Roman" pitchFamily="18" charset="0"/>
            <a:cs typeface="Times New Roman" pitchFamily="18" charset="0"/>
          </a:endParaRPr>
        </a:p>
      </dsp:txBody>
      <dsp:txXfrm rot="5400000">
        <a:off x="4136765" y="739327"/>
        <a:ext cx="3091334" cy="6329653"/>
      </dsp:txXfrm>
    </dsp:sp>
    <dsp:sp modelId="{D94461C8-E275-4671-A376-C958DFF1DAA2}">
      <dsp:nvSpPr>
        <dsp:cNvPr id="0" name=""/>
        <dsp:cNvSpPr/>
      </dsp:nvSpPr>
      <dsp:spPr>
        <a:xfrm>
          <a:off x="0" y="2872946"/>
          <a:ext cx="2452436" cy="2073718"/>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ts val="0"/>
            </a:spcAft>
          </a:pPr>
          <a:r>
            <a:rPr lang="ru-RU" sz="2000" kern="1200" dirty="0" smtClean="0">
              <a:latin typeface="Times New Roman" pitchFamily="18" charset="0"/>
              <a:cs typeface="Times New Roman" pitchFamily="18" charset="0"/>
            </a:rPr>
            <a:t>Правовое регулирование механизма предоставления субсидий                                на уровне </a:t>
          </a:r>
          <a:br>
            <a:rPr lang="ru-RU" sz="2000" kern="1200" dirty="0" smtClean="0">
              <a:latin typeface="Times New Roman" pitchFamily="18" charset="0"/>
              <a:cs typeface="Times New Roman" pitchFamily="18" charset="0"/>
            </a:rPr>
          </a:br>
          <a:r>
            <a:rPr lang="ru-RU" sz="2000" kern="1200" dirty="0" smtClean="0">
              <a:latin typeface="Times New Roman" pitchFamily="18" charset="0"/>
              <a:cs typeface="Times New Roman" pitchFamily="18" charset="0"/>
            </a:rPr>
            <a:t>субъекта РФ</a:t>
          </a:r>
          <a:endParaRPr lang="ru-RU" sz="2000" kern="1200" dirty="0">
            <a:latin typeface="Times New Roman" pitchFamily="18" charset="0"/>
            <a:cs typeface="Times New Roman" pitchFamily="18" charset="0"/>
          </a:endParaRPr>
        </a:p>
      </dsp:txBody>
      <dsp:txXfrm>
        <a:off x="0" y="2872946"/>
        <a:ext cx="2452436" cy="207371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167B12-469E-4748-ABAB-30CA8888FD98}">
      <dsp:nvSpPr>
        <dsp:cNvPr id="0" name=""/>
        <dsp:cNvSpPr/>
      </dsp:nvSpPr>
      <dsp:spPr>
        <a:xfrm rot="5400000">
          <a:off x="5306118" y="-2447383"/>
          <a:ext cx="1175289" cy="6070457"/>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100000"/>
            </a:lnSpc>
            <a:spcBef>
              <a:spcPct val="0"/>
            </a:spcBef>
            <a:spcAft>
              <a:spcPts val="0"/>
            </a:spcAft>
            <a:buChar char="••"/>
          </a:pPr>
          <a:r>
            <a:rPr lang="ru-RU" sz="1600" kern="1200" dirty="0" smtClean="0"/>
            <a:t>имеющим неудовлетворительное финансовое состояние</a:t>
          </a:r>
          <a:endParaRPr lang="ru-RU" sz="1600" kern="1200" dirty="0"/>
        </a:p>
        <a:p>
          <a:pPr marL="171450" lvl="1" indent="-171450" algn="l" defTabSz="711200">
            <a:lnSpc>
              <a:spcPct val="100000"/>
            </a:lnSpc>
            <a:spcBef>
              <a:spcPct val="0"/>
            </a:spcBef>
            <a:spcAft>
              <a:spcPts val="0"/>
            </a:spcAft>
            <a:buChar char="••"/>
          </a:pPr>
          <a:r>
            <a:rPr lang="ru-RU" sz="1600" kern="1200" dirty="0" smtClean="0"/>
            <a:t>находящимся в процессе реорганизации/ ликвидации</a:t>
          </a:r>
        </a:p>
        <a:p>
          <a:pPr marL="171450" lvl="1" indent="-171450" algn="l" defTabSz="711200">
            <a:lnSpc>
              <a:spcPct val="100000"/>
            </a:lnSpc>
            <a:spcBef>
              <a:spcPct val="0"/>
            </a:spcBef>
            <a:spcAft>
              <a:spcPts val="0"/>
            </a:spcAft>
            <a:buChar char="••"/>
          </a:pPr>
          <a:r>
            <a:rPr lang="ru-RU" sz="1600" kern="1200" dirty="0" smtClean="0"/>
            <a:t>в отношении которых возбуждено дело о банкротстве</a:t>
          </a:r>
          <a:endParaRPr lang="ru-RU" sz="1600" kern="1200" dirty="0"/>
        </a:p>
      </dsp:txBody>
      <dsp:txXfrm rot="5400000">
        <a:off x="5306118" y="-2447383"/>
        <a:ext cx="1175289" cy="6070457"/>
      </dsp:txXfrm>
    </dsp:sp>
    <dsp:sp modelId="{049AF33F-4B63-4C0D-BF44-5F978B7C2BCC}">
      <dsp:nvSpPr>
        <dsp:cNvPr id="0" name=""/>
        <dsp:cNvSpPr/>
      </dsp:nvSpPr>
      <dsp:spPr>
        <a:xfrm>
          <a:off x="0" y="47910"/>
          <a:ext cx="2744518" cy="1117883"/>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0960" tIns="30480" rIns="60960" bIns="30480" numCol="1" spcCol="1270" anchor="ctr" anchorCtr="0">
          <a:noAutofit/>
        </a:bodyPr>
        <a:lstStyle/>
        <a:p>
          <a:pPr lvl="0" algn="l" defTabSz="711200">
            <a:lnSpc>
              <a:spcPct val="90000"/>
            </a:lnSpc>
            <a:spcBef>
              <a:spcPct val="0"/>
            </a:spcBef>
            <a:spcAft>
              <a:spcPts val="0"/>
            </a:spcAft>
          </a:pPr>
          <a:r>
            <a:rPr lang="ru-RU" sz="1600" b="1" u="sng" kern="1200" dirty="0" smtClean="0">
              <a:solidFill>
                <a:schemeClr val="bg1"/>
              </a:solidFill>
            </a:rPr>
            <a:t>Гарантии </a:t>
          </a:r>
        </a:p>
        <a:p>
          <a:pPr lvl="0" algn="l" defTabSz="711200">
            <a:lnSpc>
              <a:spcPct val="90000"/>
            </a:lnSpc>
            <a:spcBef>
              <a:spcPct val="0"/>
            </a:spcBef>
            <a:spcAft>
              <a:spcPts val="0"/>
            </a:spcAft>
          </a:pPr>
          <a:r>
            <a:rPr lang="ru-RU" sz="1600" b="1" u="sng" kern="1200" dirty="0" smtClean="0">
              <a:solidFill>
                <a:schemeClr val="bg1"/>
              </a:solidFill>
            </a:rPr>
            <a:t>не предоставляются</a:t>
          </a:r>
        </a:p>
        <a:p>
          <a:pPr lvl="0" algn="l" defTabSz="711200">
            <a:lnSpc>
              <a:spcPct val="90000"/>
            </a:lnSpc>
            <a:spcBef>
              <a:spcPct val="0"/>
            </a:spcBef>
            <a:spcAft>
              <a:spcPts val="0"/>
            </a:spcAft>
          </a:pPr>
          <a:r>
            <a:rPr lang="ru-RU" sz="1600" b="1" kern="1200" dirty="0" smtClean="0">
              <a:solidFill>
                <a:schemeClr val="bg1"/>
              </a:solidFill>
            </a:rPr>
            <a:t>получателям</a:t>
          </a:r>
          <a:endParaRPr lang="ru-RU" sz="1600" b="1" kern="1200" dirty="0">
            <a:solidFill>
              <a:schemeClr val="bg1"/>
            </a:solidFill>
          </a:endParaRPr>
        </a:p>
      </dsp:txBody>
      <dsp:txXfrm>
        <a:off x="0" y="47910"/>
        <a:ext cx="2744518" cy="1117883"/>
      </dsp:txXfrm>
    </dsp:sp>
    <dsp:sp modelId="{AB7CA13F-F492-4D93-AB42-375A173C292D}">
      <dsp:nvSpPr>
        <dsp:cNvPr id="0" name=""/>
        <dsp:cNvSpPr/>
      </dsp:nvSpPr>
      <dsp:spPr>
        <a:xfrm rot="5400000">
          <a:off x="5035751" y="-928022"/>
          <a:ext cx="1706766" cy="6079715"/>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rtl="0">
            <a:lnSpc>
              <a:spcPct val="100000"/>
            </a:lnSpc>
            <a:spcBef>
              <a:spcPct val="0"/>
            </a:spcBef>
            <a:spcAft>
              <a:spcPts val="0"/>
            </a:spcAft>
            <a:buChar char="••"/>
          </a:pPr>
          <a:r>
            <a:rPr lang="ru-RU" sz="1600" kern="1200" dirty="0" smtClean="0"/>
            <a:t>банковская гарантия</a:t>
          </a:r>
          <a:endParaRPr lang="ru-RU" sz="1600" kern="1200" dirty="0"/>
        </a:p>
        <a:p>
          <a:pPr marL="171450" lvl="1" indent="-171450" algn="l" defTabSz="711200" rtl="0">
            <a:lnSpc>
              <a:spcPct val="100000"/>
            </a:lnSpc>
            <a:spcBef>
              <a:spcPct val="0"/>
            </a:spcBef>
            <a:spcAft>
              <a:spcPts val="0"/>
            </a:spcAft>
            <a:buChar char="••"/>
          </a:pPr>
          <a:r>
            <a:rPr lang="ru-RU" sz="1600" kern="1200" dirty="0" smtClean="0"/>
            <a:t>поручительство</a:t>
          </a:r>
          <a:endParaRPr kumimoji="0" lang="ru-RU" sz="1600" b="0" i="0" u="none" strike="noStrike" kern="1200" cap="none" spc="0" normalizeH="0" baseline="0" noProof="0" dirty="0" smtClean="0">
            <a:ln>
              <a:noFill/>
            </a:ln>
            <a:solidFill>
              <a:schemeClr val="tx1"/>
            </a:solidFill>
            <a:effectLst/>
            <a:uLnTx/>
            <a:uFillTx/>
            <a:latin typeface="+mn-lt"/>
            <a:ea typeface="+mn-ea"/>
            <a:cs typeface="+mn-cs"/>
          </a:endParaRPr>
        </a:p>
        <a:p>
          <a:pPr marL="171450" lvl="1" indent="-171450" algn="l" defTabSz="711200" rtl="0">
            <a:lnSpc>
              <a:spcPct val="100000"/>
            </a:lnSpc>
            <a:spcBef>
              <a:spcPct val="0"/>
            </a:spcBef>
            <a:spcAft>
              <a:spcPts val="0"/>
            </a:spcAft>
            <a:buChar char="••"/>
          </a:pPr>
          <a:r>
            <a:rPr lang="ru-RU" sz="1600" kern="1200" dirty="0" smtClean="0"/>
            <a:t>муниципальная гарантия</a:t>
          </a:r>
        </a:p>
        <a:p>
          <a:pPr marL="171450" lvl="1" indent="-171450" algn="l" defTabSz="711200" rtl="0">
            <a:lnSpc>
              <a:spcPct val="100000"/>
            </a:lnSpc>
            <a:spcBef>
              <a:spcPct val="0"/>
            </a:spcBef>
            <a:spcAft>
              <a:spcPts val="0"/>
            </a:spcAft>
            <a:buChar char="••"/>
          </a:pPr>
          <a:r>
            <a:rPr lang="ru-RU" sz="1600" kern="1200" dirty="0" err="1" smtClean="0"/>
            <a:t>з</a:t>
          </a:r>
          <a:r>
            <a:rPr kumimoji="0" lang="ru-RU" sz="1600" b="0" i="0" u="none" strike="noStrike" kern="1200" cap="none" spc="0" normalizeH="0" baseline="0" noProof="0" dirty="0" err="1" smtClean="0">
              <a:ln>
                <a:noFill/>
              </a:ln>
              <a:solidFill>
                <a:schemeClr val="tx1"/>
              </a:solidFill>
              <a:effectLst/>
              <a:uLnTx/>
              <a:uFillTx/>
              <a:latin typeface="+mn-lt"/>
              <a:ea typeface="+mn-ea"/>
              <a:cs typeface="+mn-cs"/>
            </a:rPr>
            <a:t>алог</a:t>
          </a:r>
          <a:r>
            <a:rPr kumimoji="0" lang="ru-RU" sz="1600" b="0" i="0" u="none" strike="noStrike" kern="1200" cap="none" spc="0" normalizeH="0" baseline="0" noProof="0" dirty="0" smtClean="0">
              <a:ln>
                <a:noFill/>
              </a:ln>
              <a:solidFill>
                <a:schemeClr val="tx1"/>
              </a:solidFill>
              <a:effectLst/>
              <a:uLnTx/>
              <a:uFillTx/>
              <a:latin typeface="+mn-lt"/>
              <a:ea typeface="+mn-ea"/>
              <a:cs typeface="+mn-cs"/>
            </a:rPr>
            <a:t> имущества</a:t>
          </a:r>
        </a:p>
        <a:p>
          <a:pPr marL="171450" lvl="1" indent="-171450" algn="l" defTabSz="711200">
            <a:lnSpc>
              <a:spcPct val="100000"/>
            </a:lnSpc>
            <a:spcBef>
              <a:spcPct val="0"/>
            </a:spcBef>
            <a:spcAft>
              <a:spcPts val="0"/>
            </a:spcAft>
            <a:buChar char="••"/>
          </a:pPr>
          <a:r>
            <a:rPr lang="ru-RU" sz="1600" kern="1200" dirty="0" smtClean="0"/>
            <a:t>возможность замены способа обеспечения в случае недостаточности у получателя гарантии первоначального обеспечения</a:t>
          </a:r>
          <a:endParaRPr kumimoji="0" lang="ru-RU" sz="1600" b="0" i="0" u="none" strike="noStrike" kern="1200" cap="none" spc="0" normalizeH="0" baseline="0" noProof="0" dirty="0">
            <a:ln>
              <a:noFill/>
            </a:ln>
            <a:solidFill>
              <a:schemeClr val="tx1"/>
            </a:solidFill>
            <a:effectLst/>
            <a:uLnTx/>
            <a:uFillTx/>
            <a:latin typeface="+mn-lt"/>
            <a:ea typeface="+mn-ea"/>
            <a:cs typeface="+mn-cs"/>
          </a:endParaRPr>
        </a:p>
      </dsp:txBody>
      <dsp:txXfrm rot="5400000">
        <a:off x="5035751" y="-928022"/>
        <a:ext cx="1706766" cy="6079715"/>
      </dsp:txXfrm>
    </dsp:sp>
    <dsp:sp modelId="{AB109295-4B29-443B-8C06-DD53EDB16C11}">
      <dsp:nvSpPr>
        <dsp:cNvPr id="0" name=""/>
        <dsp:cNvSpPr/>
      </dsp:nvSpPr>
      <dsp:spPr>
        <a:xfrm>
          <a:off x="0" y="1275545"/>
          <a:ext cx="2753270" cy="1663765"/>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0960" tIns="30480" rIns="60960" bIns="30480" numCol="1" spcCol="1270" anchor="ctr" anchorCtr="0">
          <a:noAutofit/>
        </a:bodyPr>
        <a:lstStyle/>
        <a:p>
          <a:pPr lvl="0" algn="l" defTabSz="711200" rtl="0">
            <a:lnSpc>
              <a:spcPct val="90000"/>
            </a:lnSpc>
            <a:spcBef>
              <a:spcPct val="0"/>
            </a:spcBef>
            <a:spcAft>
              <a:spcPct val="35000"/>
            </a:spcAft>
          </a:pPr>
          <a:r>
            <a:rPr kumimoji="0" lang="ru-RU" sz="1600" b="1" i="0" u="sng" strike="noStrike" kern="1200" cap="none" spc="0" normalizeH="0" baseline="0" noProof="0" dirty="0" smtClean="0">
              <a:ln>
                <a:noFill/>
              </a:ln>
              <a:solidFill>
                <a:schemeClr val="bg1"/>
              </a:solidFill>
              <a:effectLst/>
              <a:uLnTx/>
              <a:uFillTx/>
              <a:latin typeface="+mn-lt"/>
              <a:ea typeface="+mn-ea"/>
              <a:cs typeface="+mn-cs"/>
            </a:rPr>
            <a:t>Обеспечение</a:t>
          </a:r>
          <a:r>
            <a:rPr kumimoji="0" lang="ru-RU" sz="1600" b="1" i="0" u="sng" strike="noStrike" kern="1200" cap="none" spc="0" normalizeH="0" noProof="0" dirty="0" smtClean="0">
              <a:ln>
                <a:noFill/>
              </a:ln>
              <a:solidFill>
                <a:schemeClr val="bg1"/>
              </a:solidFill>
              <a:effectLst/>
              <a:uLnTx/>
              <a:uFillTx/>
              <a:latin typeface="+mn-lt"/>
              <a:ea typeface="+mn-ea"/>
              <a:cs typeface="+mn-cs"/>
            </a:rPr>
            <a:t> </a:t>
          </a:r>
          <a:r>
            <a:rPr kumimoji="0" lang="ru-RU" sz="1600" b="1" i="0" u="sng" strike="noStrike" kern="1200" cap="none" spc="0" normalizeH="0" baseline="0" noProof="0" dirty="0" smtClean="0">
              <a:ln>
                <a:noFill/>
              </a:ln>
              <a:solidFill>
                <a:schemeClr val="bg1"/>
              </a:solidFill>
              <a:effectLst/>
              <a:uLnTx/>
              <a:uFillTx/>
              <a:latin typeface="+mn-lt"/>
              <a:ea typeface="+mn-ea"/>
              <a:cs typeface="+mn-cs"/>
            </a:rPr>
            <a:t>исполнения обязательств </a:t>
          </a:r>
          <a:r>
            <a:rPr kumimoji="0" lang="ru-RU" sz="1600" b="1" i="0" u="none" strike="noStrike" kern="1200" cap="none" spc="0" normalizeH="0" baseline="0" noProof="0" dirty="0" smtClean="0">
              <a:ln>
                <a:noFill/>
              </a:ln>
              <a:solidFill>
                <a:schemeClr val="bg1"/>
              </a:solidFill>
              <a:effectLst/>
              <a:uLnTx/>
              <a:uFillTx/>
              <a:latin typeface="+mn-lt"/>
              <a:ea typeface="+mn-ea"/>
              <a:cs typeface="+mn-cs"/>
            </a:rPr>
            <a:t>получателя</a:t>
          </a:r>
          <a:r>
            <a:rPr kumimoji="0" lang="ru-RU" sz="1600" b="1" i="0" u="none" strike="noStrike" kern="1200" cap="none" spc="0" normalizeH="0" noProof="0" dirty="0" smtClean="0">
              <a:ln>
                <a:noFill/>
              </a:ln>
              <a:solidFill>
                <a:schemeClr val="bg1"/>
              </a:solidFill>
              <a:effectLst/>
              <a:uLnTx/>
              <a:uFillTx/>
              <a:latin typeface="+mn-lt"/>
              <a:ea typeface="+mn-ea"/>
              <a:cs typeface="+mn-cs"/>
            </a:rPr>
            <a:t> гарантии</a:t>
          </a:r>
          <a:endParaRPr lang="ru-RU" sz="1600" b="1" kern="1200" dirty="0">
            <a:solidFill>
              <a:schemeClr val="bg1"/>
            </a:solidFill>
          </a:endParaRPr>
        </a:p>
      </dsp:txBody>
      <dsp:txXfrm>
        <a:off x="0" y="1275545"/>
        <a:ext cx="2753270" cy="1663765"/>
      </dsp:txXfrm>
    </dsp:sp>
    <dsp:sp modelId="{3170ED36-1BBA-4448-A0F2-2E685F5880A1}">
      <dsp:nvSpPr>
        <dsp:cNvPr id="0" name=""/>
        <dsp:cNvSpPr/>
      </dsp:nvSpPr>
      <dsp:spPr>
        <a:xfrm rot="5400000">
          <a:off x="5087080" y="836463"/>
          <a:ext cx="1632139" cy="6051683"/>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100000"/>
            </a:lnSpc>
            <a:spcBef>
              <a:spcPct val="0"/>
            </a:spcBef>
            <a:spcAft>
              <a:spcPts val="0"/>
            </a:spcAft>
            <a:buChar char="••"/>
          </a:pPr>
          <a:r>
            <a:rPr lang="ru-RU" sz="1600" kern="1200" dirty="0" smtClean="0"/>
            <a:t>при предоставлении гарантии – проверка достаточности, надежности и ликвидности обеспечения получателя гарантии</a:t>
          </a:r>
          <a:endParaRPr lang="ru-RU" sz="1600" kern="1200" dirty="0"/>
        </a:p>
        <a:p>
          <a:pPr marL="171450" lvl="1" indent="-171450" algn="l" defTabSz="711200">
            <a:lnSpc>
              <a:spcPct val="100000"/>
            </a:lnSpc>
            <a:spcBef>
              <a:spcPct val="0"/>
            </a:spcBef>
            <a:spcAft>
              <a:spcPts val="0"/>
            </a:spcAft>
            <a:buChar char="••"/>
          </a:pPr>
          <a:r>
            <a:rPr lang="ru-RU" sz="1600" kern="1200" dirty="0" smtClean="0"/>
            <a:t>после предоставления гарантии – мониторинг финансового состояния получателя гарантии и контроль за достаточностью, надежностью и ликвидностью предоставленного обеспечения </a:t>
          </a:r>
          <a:endParaRPr kumimoji="0" lang="ru-RU" sz="1600" b="0" i="0" u="none" strike="noStrike" kern="1200" cap="none" spc="0" normalizeH="0" baseline="0" noProof="0" dirty="0">
            <a:ln>
              <a:noFill/>
            </a:ln>
            <a:solidFill>
              <a:schemeClr val="tx1"/>
            </a:solidFill>
            <a:effectLst/>
            <a:uLnTx/>
            <a:uFillTx/>
            <a:latin typeface="+mn-lt"/>
            <a:ea typeface="+mn-ea"/>
            <a:cs typeface="+mn-cs"/>
          </a:endParaRPr>
        </a:p>
      </dsp:txBody>
      <dsp:txXfrm rot="5400000">
        <a:off x="5087080" y="836463"/>
        <a:ext cx="1632139" cy="6051683"/>
      </dsp:txXfrm>
    </dsp:sp>
    <dsp:sp modelId="{D94461C8-E275-4671-A376-C958DFF1DAA2}">
      <dsp:nvSpPr>
        <dsp:cNvPr id="0" name=""/>
        <dsp:cNvSpPr/>
      </dsp:nvSpPr>
      <dsp:spPr>
        <a:xfrm>
          <a:off x="0" y="3060164"/>
          <a:ext cx="2776873" cy="1620355"/>
        </a:xfrm>
        <a:prstGeom prst="roundRect">
          <a:avLst/>
        </a:prstGeom>
        <a:solidFill>
          <a:schemeClr val="accent2">
            <a:lumMod val="75000"/>
          </a:schemeClr>
        </a:solidFill>
        <a:ln w="9525" cap="flat" cmpd="sng" algn="ctr">
          <a:solidFill>
            <a:schemeClr val="accent2"/>
          </a:solidFill>
          <a:prstDash val="solid"/>
        </a:ln>
        <a:effectLst>
          <a:outerShdw blurRad="508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0960" tIns="30480" rIns="60960" bIns="30480" numCol="1" spcCol="1270" anchor="ctr" anchorCtr="0">
          <a:noAutofit/>
        </a:bodyPr>
        <a:lstStyle/>
        <a:p>
          <a:pPr lvl="0" algn="l" defTabSz="711200" rtl="0">
            <a:lnSpc>
              <a:spcPct val="90000"/>
            </a:lnSpc>
            <a:spcBef>
              <a:spcPct val="0"/>
            </a:spcBef>
            <a:spcAft>
              <a:spcPct val="35000"/>
            </a:spcAft>
          </a:pPr>
          <a:r>
            <a:rPr lang="ru-RU" sz="1600" b="1" u="sng" kern="1200" dirty="0" smtClean="0">
              <a:solidFill>
                <a:schemeClr val="bg1"/>
              </a:solidFill>
            </a:rPr>
            <a:t>Дополнительные полномочия </a:t>
          </a:r>
          <a:r>
            <a:rPr lang="ru-RU" sz="1600" b="1" kern="1200" dirty="0" smtClean="0">
              <a:solidFill>
                <a:schemeClr val="bg1"/>
              </a:solidFill>
            </a:rPr>
            <a:t>финансовых органов субъекта РФ </a:t>
          </a:r>
          <a:br>
            <a:rPr lang="ru-RU" sz="1600" b="1" kern="1200" dirty="0" smtClean="0">
              <a:solidFill>
                <a:schemeClr val="bg1"/>
              </a:solidFill>
            </a:rPr>
          </a:br>
          <a:r>
            <a:rPr lang="ru-RU" sz="1600" b="1" kern="1200" dirty="0" smtClean="0">
              <a:solidFill>
                <a:schemeClr val="bg1"/>
              </a:solidFill>
            </a:rPr>
            <a:t>и муниципального образования</a:t>
          </a:r>
          <a:endParaRPr lang="ru-RU" sz="1600" b="1" kern="1200" dirty="0">
            <a:solidFill>
              <a:schemeClr val="bg1"/>
            </a:solidFill>
          </a:endParaRPr>
        </a:p>
      </dsp:txBody>
      <dsp:txXfrm>
        <a:off x="0" y="3060164"/>
        <a:ext cx="2776873" cy="162035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2AAABD7-AFEF-4C5B-8428-796C09D63062}" type="datetimeFigureOut">
              <a:rPr lang="ru-RU" smtClean="0"/>
              <a:pPr/>
              <a:t>17.02.2020</a:t>
            </a:fld>
            <a:endParaRPr lang="ru-RU"/>
          </a:p>
        </p:txBody>
      </p:sp>
      <p:sp>
        <p:nvSpPr>
          <p:cNvPr id="4" name="Нижний колонтитул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425A021-31B2-4196-8595-1970E865F14E}" type="slidenum">
              <a:rPr lang="ru-RU" smtClean="0"/>
              <a:pPr/>
              <a:t>‹#›</a:t>
            </a:fld>
            <a:endParaRPr lang="ru-RU"/>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6DEEC9BC-78CB-4474-BDAD-FD0A53D84D20}" type="datetimeFigureOut">
              <a:rPr lang="ru-RU" smtClean="0"/>
              <a:pPr/>
              <a:t>17.02.2020</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A845359-9A32-4F7C-B901-BDDB543224A7}" type="slidenum">
              <a:rPr lang="ru-RU" smtClean="0"/>
              <a:pPr/>
              <a:t>‹#›</a:t>
            </a:fld>
            <a:endParaRPr lang="ru-RU"/>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525588" y="427038"/>
            <a:ext cx="4090987" cy="3068637"/>
          </a:xfrm>
        </p:spPr>
      </p:sp>
      <p:sp>
        <p:nvSpPr>
          <p:cNvPr id="3" name="Заметки 2"/>
          <p:cNvSpPr>
            <a:spLocks noGrp="1"/>
          </p:cNvSpPr>
          <p:nvPr>
            <p:ph type="body" idx="1"/>
          </p:nvPr>
        </p:nvSpPr>
        <p:spPr>
          <a:xfrm>
            <a:off x="517884" y="3595962"/>
            <a:ext cx="5807312" cy="6183448"/>
          </a:xfrm>
        </p:spPr>
        <p:txBody>
          <a:bodyPr vert="horz" lIns="91429" tIns="45715" rIns="91429" bIns="45715" rtlCol="0"/>
          <a:lstStyle/>
          <a:p>
            <a:pPr indent="360319" algn="just">
              <a:lnSpc>
                <a:spcPct val="105000"/>
              </a:lnSpc>
            </a:pPr>
            <a:endParaRPr lang="ru-RU" sz="15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0"/>
          </p:nvPr>
        </p:nvSpPr>
        <p:spPr/>
        <p:txBody>
          <a:bodyPr/>
          <a:lstStyle/>
          <a:p>
            <a:fld id="{6741D591-C47F-4BFD-B512-42EFFCFD78CD}" type="slidenum">
              <a:rPr lang="ru-RU" smtClean="0"/>
              <a:pPr/>
              <a:t>6</a:t>
            </a:fld>
            <a:endParaRPr lang="ru-RU"/>
          </a:p>
        </p:txBody>
      </p:sp>
    </p:spTree>
    <p:extLst>
      <p:ext uri="{BB962C8B-B14F-4D97-AF65-F5344CB8AC3E}">
        <p14:creationId xmlns="" xmlns:p14="http://schemas.microsoft.com/office/powerpoint/2010/main" val="1593626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a:ln/>
        </p:spPr>
      </p:sp>
      <p:sp>
        <p:nvSpPr>
          <p:cNvPr id="11267" name="Заметки 2"/>
          <p:cNvSpPr>
            <a:spLocks noGrp="1"/>
          </p:cNvSpPr>
          <p:nvPr>
            <p:ph type="body" idx="1"/>
          </p:nvPr>
        </p:nvSpPr>
        <p:spPr>
          <a:noFill/>
          <a:ln/>
        </p:spPr>
        <p:txBody>
          <a:bodyPr/>
          <a:lstStyle/>
          <a:p>
            <a:endParaRPr lang="ru-RU" smtClean="0"/>
          </a:p>
        </p:txBody>
      </p:sp>
      <p:sp>
        <p:nvSpPr>
          <p:cNvPr id="11268" name="Номер слайда 3"/>
          <p:cNvSpPr>
            <a:spLocks noGrp="1"/>
          </p:cNvSpPr>
          <p:nvPr>
            <p:ph type="sldNum" sz="quarter" idx="5"/>
          </p:nvPr>
        </p:nvSpPr>
        <p:spPr>
          <a:noFill/>
        </p:spPr>
        <p:txBody>
          <a:bodyPr/>
          <a:lstStyle/>
          <a:p>
            <a:fld id="{55B1A768-4C29-458D-B388-4D23A79669B1}" type="slidenum">
              <a:rPr lang="ru-RU" smtClean="0"/>
              <a:pPr/>
              <a:t>8</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A56830D1-5262-44FD-9258-5B351AA59E42}" type="datetime1">
              <a:rPr lang="ru-RU" smtClean="0"/>
              <a:pPr/>
              <a:t>17.02.2020</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r>
              <a:rPr lang="ru-RU" smtClean="0"/>
              <a:t>Министерство финансов Архангельской области</a:t>
            </a:r>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936F8B5-7EA9-4279-A9BD-9819DFA03F6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2FB4536-C943-4AFF-8848-A8744294EC0F}" type="datetime1">
              <a:rPr lang="ru-RU" smtClean="0"/>
              <a:pPr/>
              <a:t>17.02.2020</a:t>
            </a:fld>
            <a:endParaRPr lang="ru-RU"/>
          </a:p>
        </p:txBody>
      </p:sp>
      <p:sp>
        <p:nvSpPr>
          <p:cNvPr id="5" name="Нижний колонтитул 4"/>
          <p:cNvSpPr>
            <a:spLocks noGrp="1"/>
          </p:cNvSpPr>
          <p:nvPr>
            <p:ph type="ftr" sz="quarter" idx="11"/>
          </p:nvPr>
        </p:nvSpPr>
        <p:spPr/>
        <p:txBody>
          <a:bodyPr/>
          <a:lstStyle/>
          <a:p>
            <a:r>
              <a:rPr lang="ru-RU" smtClean="0"/>
              <a:t>Министерство финансов Архангельской области</a:t>
            </a:r>
            <a:endParaRPr lang="ru-RU"/>
          </a:p>
        </p:txBody>
      </p:sp>
      <p:sp>
        <p:nvSpPr>
          <p:cNvPr id="6" name="Номер слайда 5"/>
          <p:cNvSpPr>
            <a:spLocks noGrp="1"/>
          </p:cNvSpPr>
          <p:nvPr>
            <p:ph type="sldNum" sz="quarter" idx="12"/>
          </p:nvPr>
        </p:nvSpPr>
        <p:spPr/>
        <p:txBody>
          <a:bodyPr/>
          <a:lstStyle/>
          <a:p>
            <a:fld id="{9936F8B5-7EA9-4279-A9BD-9819DFA03F6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C3B6519-D623-4061-B2C4-8639696CD2D8}" type="datetime1">
              <a:rPr lang="ru-RU" smtClean="0"/>
              <a:pPr/>
              <a:t>17.02.2020</a:t>
            </a:fld>
            <a:endParaRPr lang="ru-RU"/>
          </a:p>
        </p:txBody>
      </p:sp>
      <p:sp>
        <p:nvSpPr>
          <p:cNvPr id="5" name="Нижний колонтитул 4"/>
          <p:cNvSpPr>
            <a:spLocks noGrp="1"/>
          </p:cNvSpPr>
          <p:nvPr>
            <p:ph type="ftr" sz="quarter" idx="11"/>
          </p:nvPr>
        </p:nvSpPr>
        <p:spPr/>
        <p:txBody>
          <a:bodyPr/>
          <a:lstStyle/>
          <a:p>
            <a:r>
              <a:rPr lang="ru-RU" smtClean="0"/>
              <a:t>Министерство финансов Архангельской области</a:t>
            </a:r>
            <a:endParaRPr lang="ru-RU"/>
          </a:p>
        </p:txBody>
      </p:sp>
      <p:sp>
        <p:nvSpPr>
          <p:cNvPr id="6" name="Номер слайда 5"/>
          <p:cNvSpPr>
            <a:spLocks noGrp="1"/>
          </p:cNvSpPr>
          <p:nvPr>
            <p:ph type="sldNum" sz="quarter" idx="12"/>
          </p:nvPr>
        </p:nvSpPr>
        <p:spPr/>
        <p:txBody>
          <a:bodyPr/>
          <a:lstStyle/>
          <a:p>
            <a:fld id="{9936F8B5-7EA9-4279-A9BD-9819DFA03F6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476C9BE-A844-44FC-B942-2FD037083083}" type="datetime1">
              <a:rPr lang="ru-RU" smtClean="0"/>
              <a:pPr/>
              <a:t>17.02.2020</a:t>
            </a:fld>
            <a:endParaRPr lang="ru-RU"/>
          </a:p>
        </p:txBody>
      </p:sp>
      <p:sp>
        <p:nvSpPr>
          <p:cNvPr id="5" name="Нижний колонтитул 4"/>
          <p:cNvSpPr>
            <a:spLocks noGrp="1"/>
          </p:cNvSpPr>
          <p:nvPr>
            <p:ph type="ftr" sz="quarter" idx="11"/>
          </p:nvPr>
        </p:nvSpPr>
        <p:spPr/>
        <p:txBody>
          <a:bodyPr/>
          <a:lstStyle/>
          <a:p>
            <a:r>
              <a:rPr lang="ru-RU" smtClean="0"/>
              <a:t>Министерство финансов Архангельской области</a:t>
            </a:r>
            <a:endParaRPr lang="ru-RU"/>
          </a:p>
        </p:txBody>
      </p:sp>
      <p:sp>
        <p:nvSpPr>
          <p:cNvPr id="6" name="Номер слайда 5"/>
          <p:cNvSpPr>
            <a:spLocks noGrp="1"/>
          </p:cNvSpPr>
          <p:nvPr>
            <p:ph type="sldNum" sz="quarter" idx="12"/>
          </p:nvPr>
        </p:nvSpPr>
        <p:spPr/>
        <p:txBody>
          <a:bodyPr/>
          <a:lstStyle/>
          <a:p>
            <a:fld id="{9936F8B5-7EA9-4279-A9BD-9819DFA03F6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A033C91-744D-4984-9D6E-DA5280D08D31}" type="datetime1">
              <a:rPr lang="ru-RU" smtClean="0"/>
              <a:pPr/>
              <a:t>17.02.2020</a:t>
            </a:fld>
            <a:endParaRPr lang="ru-RU"/>
          </a:p>
        </p:txBody>
      </p:sp>
      <p:sp>
        <p:nvSpPr>
          <p:cNvPr id="5" name="Нижний колонтитул 4"/>
          <p:cNvSpPr>
            <a:spLocks noGrp="1"/>
          </p:cNvSpPr>
          <p:nvPr>
            <p:ph type="ftr" sz="quarter" idx="11"/>
          </p:nvPr>
        </p:nvSpPr>
        <p:spPr/>
        <p:txBody>
          <a:bodyPr/>
          <a:lstStyle/>
          <a:p>
            <a:r>
              <a:rPr lang="ru-RU" smtClean="0"/>
              <a:t>Министерство финансов Архангельской области</a:t>
            </a:r>
            <a:endParaRPr lang="ru-RU"/>
          </a:p>
        </p:txBody>
      </p:sp>
      <p:sp>
        <p:nvSpPr>
          <p:cNvPr id="6" name="Номер слайда 5"/>
          <p:cNvSpPr>
            <a:spLocks noGrp="1"/>
          </p:cNvSpPr>
          <p:nvPr>
            <p:ph type="sldNum" sz="quarter" idx="12"/>
          </p:nvPr>
        </p:nvSpPr>
        <p:spPr/>
        <p:txBody>
          <a:bodyPr/>
          <a:lstStyle/>
          <a:p>
            <a:fld id="{9936F8B5-7EA9-4279-A9BD-9819DFA03F6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30EDE70-F293-49BE-95FC-9802EBFF1E63}" type="datetime1">
              <a:rPr lang="ru-RU" smtClean="0"/>
              <a:pPr/>
              <a:t>17.02.2020</a:t>
            </a:fld>
            <a:endParaRPr lang="ru-RU"/>
          </a:p>
        </p:txBody>
      </p:sp>
      <p:sp>
        <p:nvSpPr>
          <p:cNvPr id="6" name="Нижний колонтитул 5"/>
          <p:cNvSpPr>
            <a:spLocks noGrp="1"/>
          </p:cNvSpPr>
          <p:nvPr>
            <p:ph type="ftr" sz="quarter" idx="11"/>
          </p:nvPr>
        </p:nvSpPr>
        <p:spPr/>
        <p:txBody>
          <a:bodyPr/>
          <a:lstStyle/>
          <a:p>
            <a:r>
              <a:rPr lang="ru-RU" smtClean="0"/>
              <a:t>Министерство финансов Архангельской области</a:t>
            </a:r>
            <a:endParaRPr lang="ru-RU"/>
          </a:p>
        </p:txBody>
      </p:sp>
      <p:sp>
        <p:nvSpPr>
          <p:cNvPr id="7" name="Номер слайда 6"/>
          <p:cNvSpPr>
            <a:spLocks noGrp="1"/>
          </p:cNvSpPr>
          <p:nvPr>
            <p:ph type="sldNum" sz="quarter" idx="12"/>
          </p:nvPr>
        </p:nvSpPr>
        <p:spPr/>
        <p:txBody>
          <a:bodyPr/>
          <a:lstStyle/>
          <a:p>
            <a:fld id="{9936F8B5-7EA9-4279-A9BD-9819DFA03F6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6B23BC47-5BD7-40C4-A745-2EB9C9B4B66F}" type="datetime1">
              <a:rPr lang="ru-RU" smtClean="0"/>
              <a:pPr/>
              <a:t>17.02.2020</a:t>
            </a:fld>
            <a:endParaRPr lang="ru-RU"/>
          </a:p>
        </p:txBody>
      </p:sp>
      <p:sp>
        <p:nvSpPr>
          <p:cNvPr id="27" name="Номер слайда 26"/>
          <p:cNvSpPr>
            <a:spLocks noGrp="1"/>
          </p:cNvSpPr>
          <p:nvPr>
            <p:ph type="sldNum" sz="quarter" idx="11"/>
          </p:nvPr>
        </p:nvSpPr>
        <p:spPr/>
        <p:txBody>
          <a:bodyPr rtlCol="0"/>
          <a:lstStyle/>
          <a:p>
            <a:fld id="{9936F8B5-7EA9-4279-A9BD-9819DFA03F6E}"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r>
              <a:rPr lang="ru-RU" smtClean="0"/>
              <a:t>Министерство финансов Архангельской области</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7B757650-EFF4-4153-867C-53B9738D7A4D}" type="datetime1">
              <a:rPr lang="ru-RU" smtClean="0"/>
              <a:pPr/>
              <a:t>17.02.2020</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r>
              <a:rPr lang="ru-RU" smtClean="0"/>
              <a:t>Министерство финансов Архангельской области</a:t>
            </a:r>
            <a:endParaRPr lang="ru-RU"/>
          </a:p>
        </p:txBody>
      </p:sp>
      <p:sp>
        <p:nvSpPr>
          <p:cNvPr id="5" name="Номер слайда 4"/>
          <p:cNvSpPr>
            <a:spLocks noGrp="1"/>
          </p:cNvSpPr>
          <p:nvPr>
            <p:ph type="sldNum" sz="quarter" idx="12"/>
          </p:nvPr>
        </p:nvSpPr>
        <p:spPr>
          <a:xfrm>
            <a:off x="8174736" y="2272"/>
            <a:ext cx="762000" cy="365760"/>
          </a:xfrm>
        </p:spPr>
        <p:txBody>
          <a:bodyPr/>
          <a:lstStyle/>
          <a:p>
            <a:fld id="{9936F8B5-7EA9-4279-A9BD-9819DFA03F6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3C5CAC3-3FBD-44B0-851F-37F7F252D094}" type="datetime1">
              <a:rPr lang="ru-RU" smtClean="0"/>
              <a:pPr/>
              <a:t>17.02.2020</a:t>
            </a:fld>
            <a:endParaRPr lang="ru-RU"/>
          </a:p>
        </p:txBody>
      </p:sp>
      <p:sp>
        <p:nvSpPr>
          <p:cNvPr id="3" name="Нижний колонтитул 2"/>
          <p:cNvSpPr>
            <a:spLocks noGrp="1"/>
          </p:cNvSpPr>
          <p:nvPr>
            <p:ph type="ftr" sz="quarter" idx="11"/>
          </p:nvPr>
        </p:nvSpPr>
        <p:spPr/>
        <p:txBody>
          <a:bodyPr/>
          <a:lstStyle/>
          <a:p>
            <a:r>
              <a:rPr lang="ru-RU" smtClean="0"/>
              <a:t>Министерство финансов Архангельской области</a:t>
            </a:r>
            <a:endParaRPr lang="ru-RU"/>
          </a:p>
        </p:txBody>
      </p:sp>
      <p:sp>
        <p:nvSpPr>
          <p:cNvPr id="4" name="Номер слайда 3"/>
          <p:cNvSpPr>
            <a:spLocks noGrp="1"/>
          </p:cNvSpPr>
          <p:nvPr>
            <p:ph type="sldNum" sz="quarter" idx="12"/>
          </p:nvPr>
        </p:nvSpPr>
        <p:spPr/>
        <p:txBody>
          <a:bodyPr/>
          <a:lstStyle/>
          <a:p>
            <a:fld id="{9936F8B5-7EA9-4279-A9BD-9819DFA03F6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7C3645-A357-4157-99A0-02324B5C71CE}" type="datetime1">
              <a:rPr lang="ru-RU" smtClean="0"/>
              <a:pPr/>
              <a:t>17.02.2020</a:t>
            </a:fld>
            <a:endParaRPr lang="ru-RU"/>
          </a:p>
        </p:txBody>
      </p:sp>
      <p:sp>
        <p:nvSpPr>
          <p:cNvPr id="6" name="Нижний колонтитул 5"/>
          <p:cNvSpPr>
            <a:spLocks noGrp="1"/>
          </p:cNvSpPr>
          <p:nvPr>
            <p:ph type="ftr" sz="quarter" idx="11"/>
          </p:nvPr>
        </p:nvSpPr>
        <p:spPr/>
        <p:txBody>
          <a:bodyPr/>
          <a:lstStyle/>
          <a:p>
            <a:r>
              <a:rPr lang="ru-RU" smtClean="0"/>
              <a:t>Министерство финансов Архангельской области</a:t>
            </a:r>
            <a:endParaRPr lang="ru-RU"/>
          </a:p>
        </p:txBody>
      </p:sp>
      <p:sp>
        <p:nvSpPr>
          <p:cNvPr id="7" name="Номер слайда 6"/>
          <p:cNvSpPr>
            <a:spLocks noGrp="1"/>
          </p:cNvSpPr>
          <p:nvPr>
            <p:ph type="sldNum" sz="quarter" idx="12"/>
          </p:nvPr>
        </p:nvSpPr>
        <p:spPr/>
        <p:txBody>
          <a:bodyPr/>
          <a:lstStyle/>
          <a:p>
            <a:fld id="{9936F8B5-7EA9-4279-A9BD-9819DFA03F6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792AE57-F3D4-40B8-A0B7-446979B6CD17}" type="datetime1">
              <a:rPr lang="ru-RU" smtClean="0"/>
              <a:pPr/>
              <a:t>17.02.2020</a:t>
            </a:fld>
            <a:endParaRPr lang="ru-RU"/>
          </a:p>
        </p:txBody>
      </p:sp>
      <p:sp>
        <p:nvSpPr>
          <p:cNvPr id="6" name="Нижний колонтитул 5"/>
          <p:cNvSpPr>
            <a:spLocks noGrp="1"/>
          </p:cNvSpPr>
          <p:nvPr>
            <p:ph type="ftr" sz="quarter" idx="11"/>
          </p:nvPr>
        </p:nvSpPr>
        <p:spPr/>
        <p:txBody>
          <a:bodyPr/>
          <a:lstStyle/>
          <a:p>
            <a:r>
              <a:rPr lang="ru-RU" smtClean="0"/>
              <a:t>Министерство финансов Архангельской области</a:t>
            </a:r>
            <a:endParaRPr lang="ru-RU"/>
          </a:p>
        </p:txBody>
      </p:sp>
      <p:sp>
        <p:nvSpPr>
          <p:cNvPr id="7" name="Номер слайда 6"/>
          <p:cNvSpPr>
            <a:spLocks noGrp="1"/>
          </p:cNvSpPr>
          <p:nvPr>
            <p:ph type="sldNum" sz="quarter" idx="12"/>
          </p:nvPr>
        </p:nvSpPr>
        <p:spPr/>
        <p:txBody>
          <a:bodyPr/>
          <a:lstStyle/>
          <a:p>
            <a:fld id="{9936F8B5-7EA9-4279-A9BD-9819DFA03F6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F976629-BA23-420C-B732-EC6D25EF8AA4}" type="datetime1">
              <a:rPr lang="ru-RU" smtClean="0"/>
              <a:pPr/>
              <a:t>17.02.2020</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ru-RU" smtClean="0"/>
              <a:t>Министерство финансов Архангельской области</a:t>
            </a:r>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936F8B5-7EA9-4279-A9BD-9819DFA03F6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429140"/>
          </a:xfrm>
        </p:spPr>
        <p:txBody>
          <a:bodyPr>
            <a:normAutofit/>
          </a:bodyPr>
          <a:lstStyle/>
          <a:p>
            <a:pPr algn="ctr"/>
            <a:r>
              <a:rPr lang="ru-RU" dirty="0" smtClean="0">
                <a:latin typeface="Times New Roman" pitchFamily="18" charset="0"/>
                <a:cs typeface="Times New Roman" pitchFamily="18" charset="0"/>
              </a:rPr>
              <a:t>Об основных изменениях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федерального и областного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налогового  и бюджетного законодательства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с 2020 года </a:t>
            </a:r>
            <a:r>
              <a:rPr lang="ru-RU" sz="3200" dirty="0" smtClean="0"/>
              <a:t/>
            </a:r>
            <a:br>
              <a:rPr lang="ru-RU" sz="3200" dirty="0" smtClean="0"/>
            </a:br>
            <a:r>
              <a:rPr lang="ru-RU" sz="3200" dirty="0" smtClean="0"/>
              <a:t/>
            </a:r>
            <a:br>
              <a:rPr lang="ru-RU" sz="3200" dirty="0" smtClean="0"/>
            </a:br>
            <a:endParaRPr lang="ru-RU" sz="3600"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endParaRPr lang="ru-RU" dirty="0"/>
          </a:p>
        </p:txBody>
      </p:sp>
      <p:sp>
        <p:nvSpPr>
          <p:cNvPr id="7" name="Нижний колонтитул 3"/>
          <p:cNvSpPr>
            <a:spLocks noGrp="1"/>
          </p:cNvSpPr>
          <p:nvPr>
            <p:ph type="ftr" sz="quarter" idx="11"/>
          </p:nvPr>
        </p:nvSpPr>
        <p:spPr>
          <a:xfrm>
            <a:off x="0" y="6215082"/>
            <a:ext cx="9144000" cy="457200"/>
          </a:xfrm>
        </p:spPr>
        <p:txBody>
          <a:bodyPr/>
          <a:lstStyle/>
          <a:p>
            <a:pPr algn="ctr"/>
            <a:r>
              <a:rPr lang="ru-RU" sz="2000" dirty="0" smtClean="0"/>
              <a:t>Министерство финансов Архангельской области</a:t>
            </a:r>
            <a:endParaRPr lang="ru-RU" sz="2000" dirty="0"/>
          </a:p>
        </p:txBody>
      </p:sp>
      <p:sp>
        <p:nvSpPr>
          <p:cNvPr id="9" name="Подзаголовок 2"/>
          <p:cNvSpPr txBox="1">
            <a:spLocks/>
          </p:cNvSpPr>
          <p:nvPr/>
        </p:nvSpPr>
        <p:spPr>
          <a:xfrm>
            <a:off x="4191000" y="3980656"/>
            <a:ext cx="4953000" cy="1752600"/>
          </a:xfrm>
          <a:prstGeom prst="rect">
            <a:avLst/>
          </a:prstGeom>
        </p:spPr>
        <p:txBody>
          <a:bodyPr vert="horz">
            <a:normAutofit fontScale="85000" lnSpcReduction="20000"/>
          </a:bodyPr>
          <a:lstStyle/>
          <a:p>
            <a:pPr marL="365760" marR="0" lvl="0" indent="-256032" algn="r" defTabSz="914400" rtl="0" eaLnBrk="1" fontAlgn="auto" latinLnBrk="0" hangingPunct="1">
              <a:lnSpc>
                <a:spcPct val="100000"/>
              </a:lnSpc>
              <a:spcBef>
                <a:spcPts val="300"/>
              </a:spcBef>
              <a:spcAft>
                <a:spcPts val="0"/>
              </a:spcAft>
              <a:buClr>
                <a:schemeClr val="accent3"/>
              </a:buClr>
              <a:buSzTx/>
              <a:tabLst/>
              <a:defRPr/>
            </a:pPr>
            <a:r>
              <a:rPr lang="ru-RU" sz="2800" dirty="0" smtClean="0">
                <a:latin typeface="Times New Roman" pitchFamily="18" charset="0"/>
                <a:ea typeface="+mj-ea"/>
                <a:cs typeface="Times New Roman" pitchFamily="18" charset="0"/>
              </a:rPr>
              <a:t>Министр финансов </a:t>
            </a:r>
          </a:p>
          <a:p>
            <a:pPr marL="365760" marR="0" lvl="0" indent="-256032" algn="r" defTabSz="914400" rtl="0" eaLnBrk="1" fontAlgn="auto" latinLnBrk="0" hangingPunct="1">
              <a:lnSpc>
                <a:spcPct val="100000"/>
              </a:lnSpc>
              <a:spcBef>
                <a:spcPts val="300"/>
              </a:spcBef>
              <a:spcAft>
                <a:spcPts val="0"/>
              </a:spcAft>
              <a:buClr>
                <a:schemeClr val="accent3"/>
              </a:buClr>
              <a:buSzTx/>
              <a:tabLst/>
              <a:defRPr/>
            </a:pPr>
            <a:r>
              <a:rPr lang="ru-RU" sz="2800" dirty="0" smtClean="0">
                <a:latin typeface="Times New Roman" pitchFamily="18" charset="0"/>
                <a:ea typeface="+mj-ea"/>
                <a:cs typeface="Times New Roman" pitchFamily="18" charset="0"/>
              </a:rPr>
              <a:t>Архангельской области</a:t>
            </a:r>
          </a:p>
          <a:p>
            <a:pPr marL="365760" marR="0" lvl="0" indent="-256032" algn="r" defTabSz="914400" rtl="0" eaLnBrk="1" fontAlgn="auto" latinLnBrk="0" hangingPunct="1">
              <a:lnSpc>
                <a:spcPct val="100000"/>
              </a:lnSpc>
              <a:spcBef>
                <a:spcPts val="300"/>
              </a:spcBef>
              <a:spcAft>
                <a:spcPts val="0"/>
              </a:spcAft>
              <a:buClr>
                <a:schemeClr val="accent3"/>
              </a:buClr>
              <a:buSzTx/>
              <a:tabLst/>
              <a:defRPr/>
            </a:pPr>
            <a:r>
              <a:rPr lang="ru-RU" sz="2800" dirty="0" smtClean="0">
                <a:latin typeface="Times New Roman" pitchFamily="18" charset="0"/>
                <a:ea typeface="+mj-ea"/>
                <a:cs typeface="Times New Roman" pitchFamily="18" charset="0"/>
              </a:rPr>
              <a:t>Е.Ю. Усачева</a:t>
            </a:r>
          </a:p>
          <a:p>
            <a:pPr marL="365760" marR="0" lvl="0" indent="-256032" algn="r" defTabSz="914400" rtl="0" eaLnBrk="1" fontAlgn="auto" latinLnBrk="0" hangingPunct="1">
              <a:lnSpc>
                <a:spcPct val="100000"/>
              </a:lnSpc>
              <a:spcBef>
                <a:spcPts val="300"/>
              </a:spcBef>
              <a:spcAft>
                <a:spcPts val="0"/>
              </a:spcAft>
              <a:buClr>
                <a:schemeClr val="accent3"/>
              </a:buClr>
              <a:buSzTx/>
              <a:tabLst/>
              <a:defRPr/>
            </a:pPr>
            <a:endParaRPr lang="ru-RU" sz="2800" dirty="0" smtClean="0">
              <a:latin typeface="Times New Roman" pitchFamily="18" charset="0"/>
              <a:ea typeface="+mj-ea"/>
              <a:cs typeface="Times New Roman" pitchFamily="18" charset="0"/>
            </a:endParaRPr>
          </a:p>
          <a:p>
            <a:pPr marL="365760" lvl="0" indent="-256032" algn="r">
              <a:spcBef>
                <a:spcPts val="300"/>
              </a:spcBef>
              <a:buClr>
                <a:schemeClr val="accent3"/>
              </a:buClr>
            </a:pPr>
            <a:r>
              <a:rPr lang="ru-RU" sz="2800" i="1" dirty="0" smtClean="0">
                <a:latin typeface="Times New Roman" pitchFamily="18" charset="0"/>
                <a:cs typeface="Times New Roman" pitchFamily="18" charset="0"/>
              </a:rPr>
              <a:t>18 февраля 2020 года</a:t>
            </a:r>
            <a:endParaRPr lang="ru-RU" sz="2800" i="1" dirty="0" smtClean="0">
              <a:latin typeface="Times New Roman" pitchFamily="18" charset="0"/>
              <a:ea typeface="+mj-ea"/>
              <a:cs typeface="Times New Roman" pitchFamily="18" charset="0"/>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ru-RU"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ru-RU"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9144000" cy="840156"/>
          </a:xfrm>
        </p:spPr>
        <p:txBody>
          <a:bodyPr>
            <a:noAutofit/>
          </a:bodyPr>
          <a:lstStyle/>
          <a:p>
            <a:pPr algn="ctr"/>
            <a:r>
              <a:rPr lang="ru-RU" sz="1800" b="1" dirty="0" smtClean="0">
                <a:latin typeface="+mn-lt"/>
              </a:rPr>
              <a:t/>
            </a:r>
            <a:br>
              <a:rPr lang="ru-RU" sz="1800" b="1" dirty="0" smtClean="0">
                <a:latin typeface="+mn-lt"/>
              </a:rPr>
            </a:br>
            <a:r>
              <a:rPr lang="ru-RU" sz="1800" b="1" dirty="0" smtClean="0">
                <a:latin typeface="+mn-lt"/>
              </a:rPr>
              <a:t> Изменения в Бюджетный кодекс и федеральный закон </a:t>
            </a:r>
            <a:br>
              <a:rPr lang="ru-RU" sz="1800" b="1" dirty="0" smtClean="0">
                <a:latin typeface="+mn-lt"/>
              </a:rPr>
            </a:br>
            <a:r>
              <a:rPr lang="ru-RU" sz="1800" b="1" dirty="0" smtClean="0">
                <a:latin typeface="+mn-lt"/>
              </a:rPr>
              <a:t>"Об общих принципах организации местного самоуправления в РФ"</a:t>
            </a:r>
            <a:endParaRPr lang="ru-RU" sz="1800" b="1" dirty="0">
              <a:latin typeface="+mn-lt"/>
            </a:endParaRPr>
          </a:p>
        </p:txBody>
      </p:sp>
      <p:sp>
        <p:nvSpPr>
          <p:cNvPr id="6" name="Содержимое 3"/>
          <p:cNvSpPr txBox="1">
            <a:spLocks/>
          </p:cNvSpPr>
          <p:nvPr/>
        </p:nvSpPr>
        <p:spPr>
          <a:xfrm>
            <a:off x="3286116" y="2428868"/>
            <a:ext cx="5400684" cy="1785950"/>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Wingdings" pitchFamily="2" charset="2"/>
              <a:buChar char="ü"/>
              <a:tabLst/>
              <a:defRPr/>
            </a:pP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Содержимое 2"/>
          <p:cNvSpPr txBox="1">
            <a:spLocks/>
          </p:cNvSpPr>
          <p:nvPr/>
        </p:nvSpPr>
        <p:spPr>
          <a:xfrm>
            <a:off x="500034" y="2643182"/>
            <a:ext cx="2643206" cy="1857388"/>
          </a:xfrm>
          <a:prstGeom prst="rect">
            <a:avLst/>
          </a:prstGeom>
        </p:spPr>
        <p:txBody>
          <a:bodyPr vert="horz">
            <a:normAutofit/>
          </a:bodyPr>
          <a:lstStyle/>
          <a:p>
            <a:pPr marR="0" lvl="0" algn="l" defTabSz="914400" rtl="0" eaLnBrk="1" fontAlgn="auto" latinLnBrk="0" hangingPunct="1">
              <a:lnSpc>
                <a:spcPct val="100000"/>
              </a:lnSpc>
              <a:spcBef>
                <a:spcPts val="300"/>
              </a:spcBef>
              <a:spcAft>
                <a:spcPts val="0"/>
              </a:spcAft>
              <a:buClr>
                <a:schemeClr val="accent3"/>
              </a:buClr>
              <a:buSzTx/>
              <a:buFont typeface="Georgia"/>
              <a:buNone/>
              <a:tabLst/>
              <a:defRPr/>
            </a:pPr>
            <a:endParaRPr lang="ru-RU" sz="2000" dirty="0" smtClean="0"/>
          </a:p>
        </p:txBody>
      </p:sp>
      <p:sp>
        <p:nvSpPr>
          <p:cNvPr id="9" name="Содержимое 2"/>
          <p:cNvSpPr txBox="1">
            <a:spLocks/>
          </p:cNvSpPr>
          <p:nvPr/>
        </p:nvSpPr>
        <p:spPr>
          <a:xfrm>
            <a:off x="428596" y="4357694"/>
            <a:ext cx="2971792" cy="1428760"/>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ru-RU"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Содержимое 3"/>
          <p:cNvSpPr txBox="1">
            <a:spLocks/>
          </p:cNvSpPr>
          <p:nvPr/>
        </p:nvSpPr>
        <p:spPr>
          <a:xfrm>
            <a:off x="3286116" y="4286256"/>
            <a:ext cx="5400684" cy="1714512"/>
          </a:xfrm>
          <a:prstGeom prst="rect">
            <a:avLst/>
          </a:prstGeom>
        </p:spPr>
        <p:txBody>
          <a:bodyPr vert="horz">
            <a:normAutofit/>
          </a:bodyPr>
          <a:lstStyle/>
          <a:p>
            <a:pPr marL="365760" lvl="0" indent="-256032">
              <a:spcBef>
                <a:spcPts val="300"/>
              </a:spcBef>
              <a:buClr>
                <a:schemeClr val="accent3"/>
              </a:buClr>
              <a:buFont typeface="Wingdings" pitchFamily="2" charset="2"/>
              <a:buChar char="ü"/>
            </a:pPr>
            <a:endParaRPr kumimoji="0" lang="ru-RU" sz="17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1" name="Схема 10"/>
          <p:cNvGraphicFramePr/>
          <p:nvPr/>
        </p:nvGraphicFramePr>
        <p:xfrm>
          <a:off x="215008" y="1268760"/>
          <a:ext cx="8928992"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Номер слайда 7"/>
          <p:cNvSpPr>
            <a:spLocks noGrp="1"/>
          </p:cNvSpPr>
          <p:nvPr>
            <p:ph type="sldNum" sz="quarter" idx="12"/>
          </p:nvPr>
        </p:nvSpPr>
        <p:spPr/>
        <p:txBody>
          <a:bodyPr/>
          <a:lstStyle/>
          <a:p>
            <a:fld id="{9936F8B5-7EA9-4279-A9BD-9819DFA03F6E}" type="slidenum">
              <a:rPr lang="ru-RU" smtClean="0"/>
              <a:pPr/>
              <a:t>9</a:t>
            </a:fld>
            <a:endParaRPr lang="ru-RU"/>
          </a:p>
        </p:txBody>
      </p:sp>
      <p:sp>
        <p:nvSpPr>
          <p:cNvPr id="12" name="Нижний колонтитул 11"/>
          <p:cNvSpPr>
            <a:spLocks noGrp="1"/>
          </p:cNvSpPr>
          <p:nvPr>
            <p:ph type="ftr" sz="quarter" idx="11"/>
          </p:nvPr>
        </p:nvSpPr>
        <p:spPr>
          <a:xfrm>
            <a:off x="6228184" y="6644208"/>
            <a:ext cx="2915816" cy="457200"/>
          </a:xfrm>
        </p:spPr>
        <p:txBody>
          <a:bodyPr/>
          <a:lstStyle/>
          <a:p>
            <a:r>
              <a:rPr lang="ru-RU" dirty="0" smtClean="0"/>
              <a:t>Министерство финансов Архангельской области</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Прямоугольник 16"/>
          <p:cNvSpPr/>
          <p:nvPr/>
        </p:nvSpPr>
        <p:spPr>
          <a:xfrm>
            <a:off x="105606" y="4653136"/>
            <a:ext cx="8858882" cy="1844824"/>
          </a:xfrm>
          <a:prstGeom prst="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ru-RU"/>
          </a:p>
        </p:txBody>
      </p:sp>
      <p:sp>
        <p:nvSpPr>
          <p:cNvPr id="4" name="TextBox 3"/>
          <p:cNvSpPr txBox="1"/>
          <p:nvPr/>
        </p:nvSpPr>
        <p:spPr>
          <a:xfrm>
            <a:off x="0" y="4653136"/>
            <a:ext cx="9144000" cy="1985159"/>
          </a:xfrm>
          <a:prstGeom prst="rect">
            <a:avLst/>
          </a:prstGeom>
          <a:noFill/>
        </p:spPr>
        <p:txBody>
          <a:bodyPr wrap="square" rtlCol="0">
            <a:spAutoFit/>
          </a:bodyPr>
          <a:lstStyle/>
          <a:p>
            <a:pPr algn="ctr"/>
            <a:r>
              <a:rPr lang="ru-RU" sz="2100" dirty="0" smtClean="0">
                <a:latin typeface="Times New Roman" pitchFamily="18" charset="0"/>
                <a:cs typeface="Times New Roman" pitchFamily="18" charset="0"/>
              </a:rPr>
              <a:t>Правительство Архангельской области рекомендует органам местного самоуправления обеспечить своевременное внесение изменений                             в муниципальные правовые акты о бюджетном процессе в целях </a:t>
            </a:r>
            <a:r>
              <a:rPr lang="ru-RU" sz="2100" b="1" dirty="0" smtClean="0">
                <a:latin typeface="Times New Roman" pitchFamily="18" charset="0"/>
                <a:cs typeface="Times New Roman" pitchFamily="18" charset="0"/>
              </a:rPr>
              <a:t>формирования и утверждения местных бюджетов на трехлетний период </a:t>
            </a:r>
            <a:r>
              <a:rPr lang="ru-RU" sz="2100" dirty="0" smtClean="0">
                <a:latin typeface="Times New Roman" pitchFamily="18" charset="0"/>
                <a:cs typeface="Times New Roman" pitchFamily="18" charset="0"/>
              </a:rPr>
              <a:t>начиная с бюджетов на 2021 год и на плановый период 2022 и 2023 годов</a:t>
            </a:r>
          </a:p>
          <a:p>
            <a:endParaRPr lang="ru-RU" dirty="0"/>
          </a:p>
        </p:txBody>
      </p:sp>
      <p:sp>
        <p:nvSpPr>
          <p:cNvPr id="6" name="Заголовок 1"/>
          <p:cNvSpPr txBox="1">
            <a:spLocks/>
          </p:cNvSpPr>
          <p:nvPr/>
        </p:nvSpPr>
        <p:spPr>
          <a:xfrm>
            <a:off x="0" y="212580"/>
            <a:ext cx="9144000" cy="840156"/>
          </a:xfrm>
          <a:prstGeom prst="rect">
            <a:avLst/>
          </a:prstGeom>
        </p:spPr>
        <p:txBody>
          <a:bodyPr vert="horz" anchor="ctr">
            <a:noAutofit/>
          </a:bodyPr>
          <a:lstStyle/>
          <a:p>
            <a:pPr algn="ctr">
              <a:spcBef>
                <a:spcPct val="0"/>
              </a:spcBef>
            </a:pPr>
            <a:r>
              <a:rPr kumimoji="0" lang="ru-RU" sz="1800" b="1" i="0" u="none" strike="noStrike" kern="1200" cap="none" spc="0" normalizeH="0" baseline="0" noProof="0" dirty="0" smtClean="0">
                <a:ln>
                  <a:noFill/>
                </a:ln>
                <a:solidFill>
                  <a:schemeClr val="tx2"/>
                </a:solidFill>
                <a:effectLst/>
                <a:uLnTx/>
                <a:uFillTx/>
                <a:latin typeface="+mn-lt"/>
                <a:ea typeface="+mj-ea"/>
                <a:cs typeface="+mj-cs"/>
              </a:rPr>
              <a:t/>
            </a:r>
            <a:br>
              <a:rPr kumimoji="0" lang="ru-RU" sz="1800" b="1" i="0" u="none" strike="noStrike" kern="1200" cap="none" spc="0" normalizeH="0" baseline="0" noProof="0" dirty="0" smtClean="0">
                <a:ln>
                  <a:noFill/>
                </a:ln>
                <a:solidFill>
                  <a:schemeClr val="tx2"/>
                </a:solidFill>
                <a:effectLst/>
                <a:uLnTx/>
                <a:uFillTx/>
                <a:latin typeface="+mn-lt"/>
                <a:ea typeface="+mj-ea"/>
                <a:cs typeface="+mj-cs"/>
              </a:rPr>
            </a:br>
            <a:r>
              <a:rPr kumimoji="0" lang="ru-RU" sz="1800" b="1" i="0" u="none" strike="noStrike" kern="1200" cap="none" spc="0" normalizeH="0" baseline="0" noProof="0" dirty="0" smtClean="0">
                <a:ln>
                  <a:noFill/>
                </a:ln>
                <a:solidFill>
                  <a:schemeClr val="tx2"/>
                </a:solidFill>
                <a:effectLst/>
                <a:uLnTx/>
                <a:uFillTx/>
                <a:latin typeface="+mn-lt"/>
                <a:ea typeface="+mj-ea"/>
                <a:cs typeface="+mj-cs"/>
              </a:rPr>
              <a:t> </a:t>
            </a:r>
            <a:r>
              <a:rPr lang="ru-RU" sz="2000" b="1" dirty="0" smtClean="0">
                <a:solidFill>
                  <a:schemeClr val="tx2"/>
                </a:solidFill>
                <a:latin typeface="Georgia" pitchFamily="18" charset="0"/>
                <a:ea typeface="+mj-ea"/>
                <a:cs typeface="Times New Roman" pitchFamily="18" charset="0"/>
              </a:rPr>
              <a:t>Переход к трехлетнему планированию местных бюджетов</a:t>
            </a:r>
            <a:endParaRPr kumimoji="0" lang="ru-RU" sz="2000" b="1" i="0" u="none" strike="noStrike" kern="1200" cap="none" spc="0" normalizeH="0" baseline="0" noProof="0" dirty="0">
              <a:ln>
                <a:noFill/>
              </a:ln>
              <a:solidFill>
                <a:schemeClr val="tx2"/>
              </a:solidFill>
              <a:effectLst/>
              <a:uLnTx/>
              <a:uFillTx/>
              <a:latin typeface="Georgia" pitchFamily="18" charset="0"/>
              <a:ea typeface="+mj-ea"/>
              <a:cs typeface="Times New Roman" pitchFamily="18" charset="0"/>
            </a:endParaRPr>
          </a:p>
        </p:txBody>
      </p:sp>
      <p:graphicFrame>
        <p:nvGraphicFramePr>
          <p:cNvPr id="10" name="Диаграмма 9"/>
          <p:cNvGraphicFramePr/>
          <p:nvPr/>
        </p:nvGraphicFramePr>
        <p:xfrm>
          <a:off x="0" y="836712"/>
          <a:ext cx="4920208" cy="36161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Диаграмма 10"/>
          <p:cNvGraphicFramePr/>
          <p:nvPr/>
        </p:nvGraphicFramePr>
        <p:xfrm>
          <a:off x="4427984" y="764704"/>
          <a:ext cx="5136232"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71472" y="1071546"/>
            <a:ext cx="3528392" cy="461665"/>
          </a:xfrm>
          <a:prstGeom prst="rect">
            <a:avLst/>
          </a:prstGeom>
          <a:noFill/>
        </p:spPr>
        <p:txBody>
          <a:bodyPr wrap="square" rtlCol="0">
            <a:spAutoFit/>
          </a:bodyPr>
          <a:lstStyle/>
          <a:p>
            <a:r>
              <a:rPr lang="ru-RU" sz="2400"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Российская Федерация</a:t>
            </a:r>
            <a:endParaRPr lang="ru-RU" sz="24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TextBox 8"/>
          <p:cNvSpPr txBox="1"/>
          <p:nvPr/>
        </p:nvSpPr>
        <p:spPr>
          <a:xfrm>
            <a:off x="5039544" y="1142984"/>
            <a:ext cx="4104456" cy="46166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ru-RU" sz="2400"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Архангельская область</a:t>
            </a:r>
            <a:endParaRPr lang="ru-RU" sz="24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cxnSp>
        <p:nvCxnSpPr>
          <p:cNvPr id="14" name="Прямая соединительная линия 13"/>
          <p:cNvCxnSpPr/>
          <p:nvPr/>
        </p:nvCxnSpPr>
        <p:spPr>
          <a:xfrm>
            <a:off x="4860032" y="1484784"/>
            <a:ext cx="3600400" cy="0"/>
          </a:xfrm>
          <a:prstGeom prst="line">
            <a:avLst/>
          </a:prstGeom>
          <a:ln w="15875">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483768" y="1484784"/>
            <a:ext cx="3744416" cy="461665"/>
          </a:xfrm>
          <a:prstGeom prst="rect">
            <a:avLst/>
          </a:prstGeom>
          <a:noFill/>
        </p:spPr>
        <p:txBody>
          <a:bodyPr wrap="square" rtlCol="0">
            <a:spAutoFit/>
          </a:bodyPr>
          <a:lstStyle/>
          <a:p>
            <a:pPr algn="ctr"/>
            <a:r>
              <a:rPr lang="ru-RU" sz="2400" dirty="0" smtClean="0">
                <a:solidFill>
                  <a:schemeClr val="accent2">
                    <a:lumMod val="50000"/>
                  </a:schemeClr>
                </a:solidFill>
                <a:latin typeface="Times New Roman" pitchFamily="18" charset="0"/>
                <a:cs typeface="Times New Roman" pitchFamily="18" charset="0"/>
              </a:rPr>
              <a:t>за 2018 год</a:t>
            </a:r>
            <a:endParaRPr lang="ru-RU" sz="2400" dirty="0">
              <a:solidFill>
                <a:schemeClr val="accent2">
                  <a:lumMod val="50000"/>
                </a:schemeClr>
              </a:solidFill>
              <a:latin typeface="Times New Roman" pitchFamily="18" charset="0"/>
              <a:cs typeface="Times New Roman" pitchFamily="18" charset="0"/>
            </a:endParaRPr>
          </a:p>
        </p:txBody>
      </p:sp>
      <p:sp>
        <p:nvSpPr>
          <p:cNvPr id="13" name="Двойная стрелка влево/вверх 12"/>
          <p:cNvSpPr/>
          <p:nvPr/>
        </p:nvSpPr>
        <p:spPr>
          <a:xfrm rot="2246455">
            <a:off x="3987858" y="3202048"/>
            <a:ext cx="648072" cy="648072"/>
          </a:xfrm>
          <a:prstGeom prst="leftUpArrow">
            <a:avLst>
              <a:gd name="adj1" fmla="val 11758"/>
              <a:gd name="adj2" fmla="val 17197"/>
              <a:gd name="adj3" fmla="val 25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rgbClr val="C00000"/>
              </a:solidFill>
            </a:endParaRPr>
          </a:p>
        </p:txBody>
      </p:sp>
      <p:sp>
        <p:nvSpPr>
          <p:cNvPr id="15" name="TextBox 14"/>
          <p:cNvSpPr txBox="1"/>
          <p:nvPr/>
        </p:nvSpPr>
        <p:spPr>
          <a:xfrm>
            <a:off x="1928794" y="3857628"/>
            <a:ext cx="5715040" cy="707886"/>
          </a:xfrm>
          <a:prstGeom prst="rect">
            <a:avLst/>
          </a:prstGeom>
          <a:noFill/>
        </p:spPr>
        <p:txBody>
          <a:bodyPr wrap="square" rtlCol="0">
            <a:spAutoFit/>
          </a:bodyPr>
          <a:lstStyle/>
          <a:p>
            <a:pPr algn="ctr"/>
            <a:r>
              <a:rPr lang="ru-RU" sz="2000" dirty="0" smtClean="0">
                <a:solidFill>
                  <a:srgbClr val="C00000"/>
                </a:solidFill>
                <a:latin typeface="Times New Roman" pitchFamily="18" charset="0"/>
                <a:cs typeface="Times New Roman" pitchFamily="18" charset="0"/>
              </a:rPr>
              <a:t>Приняты трехлетние бюджеты                       муниципальных образований (включая поселения)</a:t>
            </a:r>
            <a:endParaRPr lang="ru-RU" sz="2000" dirty="0">
              <a:solidFill>
                <a:srgbClr val="C00000"/>
              </a:solidFill>
              <a:latin typeface="Times New Roman" pitchFamily="18" charset="0"/>
              <a:cs typeface="Times New Roman" pitchFamily="18" charset="0"/>
            </a:endParaRPr>
          </a:p>
        </p:txBody>
      </p:sp>
      <p:sp>
        <p:nvSpPr>
          <p:cNvPr id="18" name="Нижний колонтитул 2"/>
          <p:cNvSpPr>
            <a:spLocks noGrp="1"/>
          </p:cNvSpPr>
          <p:nvPr>
            <p:ph type="ftr" sz="quarter" idx="11"/>
          </p:nvPr>
        </p:nvSpPr>
        <p:spPr>
          <a:xfrm>
            <a:off x="6444208" y="6629400"/>
            <a:ext cx="2699792" cy="457200"/>
          </a:xfrm>
        </p:spPr>
        <p:txBody>
          <a:bodyPr/>
          <a:lstStyle/>
          <a:p>
            <a:r>
              <a:rPr lang="ru-RU" dirty="0" smtClean="0"/>
              <a:t>Министерство финансов Архангельской области</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48680"/>
            <a:ext cx="9144000" cy="576064"/>
          </a:xfrm>
        </p:spPr>
        <p:txBody>
          <a:bodyPr>
            <a:noAutofit/>
          </a:bodyPr>
          <a:lstStyle/>
          <a:p>
            <a:pPr algn="ctr"/>
            <a:r>
              <a:rPr lang="ru-RU" sz="1800" b="1" dirty="0" smtClean="0">
                <a:latin typeface="+mn-lt"/>
              </a:rPr>
              <a:t>Изменение с 1 января 2020 года налогового и бюджетного законодательства, влияющего на налоговые и неналоговые доходы</a:t>
            </a:r>
            <a:endParaRPr lang="ru-RU" sz="1800" b="1" dirty="0">
              <a:latin typeface="+mn-lt"/>
            </a:endParaRPr>
          </a:p>
        </p:txBody>
      </p:sp>
      <p:sp>
        <p:nvSpPr>
          <p:cNvPr id="6" name="Содержимое 3"/>
          <p:cNvSpPr txBox="1">
            <a:spLocks/>
          </p:cNvSpPr>
          <p:nvPr/>
        </p:nvSpPr>
        <p:spPr>
          <a:xfrm>
            <a:off x="3286116" y="2428868"/>
            <a:ext cx="5400684" cy="1785950"/>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Wingdings" pitchFamily="2" charset="2"/>
              <a:buChar char="ü"/>
              <a:tabLst/>
              <a:defRPr/>
            </a:pP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Содержимое 2"/>
          <p:cNvSpPr txBox="1">
            <a:spLocks/>
          </p:cNvSpPr>
          <p:nvPr/>
        </p:nvSpPr>
        <p:spPr>
          <a:xfrm>
            <a:off x="500034" y="2643182"/>
            <a:ext cx="2643206" cy="1857388"/>
          </a:xfrm>
          <a:prstGeom prst="rect">
            <a:avLst/>
          </a:prstGeom>
        </p:spPr>
        <p:txBody>
          <a:bodyPr vert="horz">
            <a:normAutofit/>
          </a:bodyPr>
          <a:lstStyle/>
          <a:p>
            <a:pPr marR="0" lvl="0" algn="l" defTabSz="914400" rtl="0" eaLnBrk="1" fontAlgn="auto" latinLnBrk="0" hangingPunct="1">
              <a:lnSpc>
                <a:spcPct val="100000"/>
              </a:lnSpc>
              <a:spcBef>
                <a:spcPts val="300"/>
              </a:spcBef>
              <a:spcAft>
                <a:spcPts val="0"/>
              </a:spcAft>
              <a:buClr>
                <a:schemeClr val="accent3"/>
              </a:buClr>
              <a:buSzTx/>
              <a:buFont typeface="Georgia"/>
              <a:buNone/>
              <a:tabLst/>
              <a:defRPr/>
            </a:pPr>
            <a:endParaRPr lang="ru-RU" sz="2000" dirty="0" smtClean="0"/>
          </a:p>
        </p:txBody>
      </p:sp>
      <p:sp>
        <p:nvSpPr>
          <p:cNvPr id="9" name="Содержимое 2"/>
          <p:cNvSpPr txBox="1">
            <a:spLocks/>
          </p:cNvSpPr>
          <p:nvPr/>
        </p:nvSpPr>
        <p:spPr>
          <a:xfrm>
            <a:off x="428596" y="4357694"/>
            <a:ext cx="2971792" cy="1428760"/>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ru-RU"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Содержимое 3"/>
          <p:cNvSpPr txBox="1">
            <a:spLocks/>
          </p:cNvSpPr>
          <p:nvPr/>
        </p:nvSpPr>
        <p:spPr>
          <a:xfrm>
            <a:off x="3286116" y="4286256"/>
            <a:ext cx="5400684" cy="1714512"/>
          </a:xfrm>
          <a:prstGeom prst="rect">
            <a:avLst/>
          </a:prstGeom>
        </p:spPr>
        <p:txBody>
          <a:bodyPr vert="horz">
            <a:normAutofit/>
          </a:bodyPr>
          <a:lstStyle/>
          <a:p>
            <a:pPr marL="365760" lvl="0" indent="-256032">
              <a:spcBef>
                <a:spcPts val="300"/>
              </a:spcBef>
              <a:buClr>
                <a:schemeClr val="accent3"/>
              </a:buClr>
              <a:buFont typeface="Wingdings" pitchFamily="2" charset="2"/>
              <a:buChar char="ü"/>
            </a:pPr>
            <a:endParaRPr kumimoji="0" lang="ru-RU" sz="17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1" name="Схема 10"/>
          <p:cNvGraphicFramePr/>
          <p:nvPr/>
        </p:nvGraphicFramePr>
        <p:xfrm>
          <a:off x="107504" y="1285860"/>
          <a:ext cx="8928992" cy="5311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Номер слайда 7"/>
          <p:cNvSpPr>
            <a:spLocks noGrp="1"/>
          </p:cNvSpPr>
          <p:nvPr>
            <p:ph type="sldNum" sz="quarter" idx="12"/>
          </p:nvPr>
        </p:nvSpPr>
        <p:spPr/>
        <p:txBody>
          <a:bodyPr/>
          <a:lstStyle/>
          <a:p>
            <a:fld id="{9936F8B5-7EA9-4279-A9BD-9819DFA03F6E}" type="slidenum">
              <a:rPr lang="ru-RU" smtClean="0"/>
              <a:pPr/>
              <a:t>1</a:t>
            </a:fld>
            <a:endParaRPr lang="ru-RU"/>
          </a:p>
        </p:txBody>
      </p:sp>
      <p:sp>
        <p:nvSpPr>
          <p:cNvPr id="12" name="Нижний колонтитул 11"/>
          <p:cNvSpPr>
            <a:spLocks noGrp="1"/>
          </p:cNvSpPr>
          <p:nvPr>
            <p:ph type="ftr" sz="quarter" idx="11"/>
          </p:nvPr>
        </p:nvSpPr>
        <p:spPr>
          <a:xfrm>
            <a:off x="6372200" y="6597352"/>
            <a:ext cx="2771800" cy="457200"/>
          </a:xfrm>
        </p:spPr>
        <p:txBody>
          <a:bodyPr/>
          <a:lstStyle/>
          <a:p>
            <a:r>
              <a:rPr lang="ru-RU" dirty="0" smtClean="0"/>
              <a:t>Министерство финансов Архангельской области</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48680"/>
            <a:ext cx="9144000" cy="576064"/>
          </a:xfrm>
        </p:spPr>
        <p:txBody>
          <a:bodyPr>
            <a:noAutofit/>
          </a:bodyPr>
          <a:lstStyle/>
          <a:p>
            <a:pPr algn="ctr"/>
            <a:r>
              <a:rPr lang="ru-RU" sz="1800" b="1" dirty="0" smtClean="0">
                <a:latin typeface="+mn-lt"/>
              </a:rPr>
              <a:t>Изменение с 1 января 2020 года налогового и бюджетного законодательства, влияющего на налоговые и неналоговые доходы</a:t>
            </a:r>
            <a:endParaRPr lang="ru-RU" sz="1800" b="1" dirty="0">
              <a:latin typeface="+mn-lt"/>
            </a:endParaRPr>
          </a:p>
        </p:txBody>
      </p:sp>
      <p:sp>
        <p:nvSpPr>
          <p:cNvPr id="6" name="Содержимое 3"/>
          <p:cNvSpPr txBox="1">
            <a:spLocks/>
          </p:cNvSpPr>
          <p:nvPr/>
        </p:nvSpPr>
        <p:spPr>
          <a:xfrm>
            <a:off x="3286116" y="2428868"/>
            <a:ext cx="5400684" cy="1785950"/>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Wingdings" pitchFamily="2" charset="2"/>
              <a:buChar char="ü"/>
              <a:tabLst/>
              <a:defRPr/>
            </a:pP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Содержимое 2"/>
          <p:cNvSpPr txBox="1">
            <a:spLocks/>
          </p:cNvSpPr>
          <p:nvPr/>
        </p:nvSpPr>
        <p:spPr>
          <a:xfrm>
            <a:off x="500034" y="2643182"/>
            <a:ext cx="2643206" cy="1857388"/>
          </a:xfrm>
          <a:prstGeom prst="rect">
            <a:avLst/>
          </a:prstGeom>
        </p:spPr>
        <p:txBody>
          <a:bodyPr vert="horz">
            <a:normAutofit/>
          </a:bodyPr>
          <a:lstStyle/>
          <a:p>
            <a:pPr marR="0" lvl="0" algn="l" defTabSz="914400" rtl="0" eaLnBrk="1" fontAlgn="auto" latinLnBrk="0" hangingPunct="1">
              <a:lnSpc>
                <a:spcPct val="100000"/>
              </a:lnSpc>
              <a:spcBef>
                <a:spcPts val="300"/>
              </a:spcBef>
              <a:spcAft>
                <a:spcPts val="0"/>
              </a:spcAft>
              <a:buClr>
                <a:schemeClr val="accent3"/>
              </a:buClr>
              <a:buSzTx/>
              <a:buFont typeface="Georgia"/>
              <a:buNone/>
              <a:tabLst/>
              <a:defRPr/>
            </a:pPr>
            <a:endParaRPr lang="ru-RU" sz="2000" dirty="0" smtClean="0"/>
          </a:p>
        </p:txBody>
      </p:sp>
      <p:sp>
        <p:nvSpPr>
          <p:cNvPr id="9" name="Содержимое 2"/>
          <p:cNvSpPr txBox="1">
            <a:spLocks/>
          </p:cNvSpPr>
          <p:nvPr/>
        </p:nvSpPr>
        <p:spPr>
          <a:xfrm>
            <a:off x="428596" y="4357694"/>
            <a:ext cx="2971792" cy="1428760"/>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ru-RU"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Содержимое 3"/>
          <p:cNvSpPr txBox="1">
            <a:spLocks/>
          </p:cNvSpPr>
          <p:nvPr/>
        </p:nvSpPr>
        <p:spPr>
          <a:xfrm>
            <a:off x="3286116" y="4286256"/>
            <a:ext cx="5400684" cy="1714512"/>
          </a:xfrm>
          <a:prstGeom prst="rect">
            <a:avLst/>
          </a:prstGeom>
        </p:spPr>
        <p:txBody>
          <a:bodyPr vert="horz">
            <a:normAutofit/>
          </a:bodyPr>
          <a:lstStyle/>
          <a:p>
            <a:pPr marL="365760" lvl="0" indent="-256032">
              <a:spcBef>
                <a:spcPts val="300"/>
              </a:spcBef>
              <a:buClr>
                <a:schemeClr val="accent3"/>
              </a:buClr>
              <a:buFont typeface="Wingdings" pitchFamily="2" charset="2"/>
              <a:buChar char="ü"/>
            </a:pPr>
            <a:endParaRPr kumimoji="0" lang="ru-RU" sz="17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1" name="Схема 10"/>
          <p:cNvGraphicFramePr/>
          <p:nvPr/>
        </p:nvGraphicFramePr>
        <p:xfrm>
          <a:off x="107504" y="1124744"/>
          <a:ext cx="892899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Номер слайда 7"/>
          <p:cNvSpPr>
            <a:spLocks noGrp="1"/>
          </p:cNvSpPr>
          <p:nvPr>
            <p:ph type="sldNum" sz="quarter" idx="12"/>
          </p:nvPr>
        </p:nvSpPr>
        <p:spPr/>
        <p:txBody>
          <a:bodyPr/>
          <a:lstStyle/>
          <a:p>
            <a:fld id="{9936F8B5-7EA9-4279-A9BD-9819DFA03F6E}" type="slidenum">
              <a:rPr lang="ru-RU" smtClean="0"/>
              <a:pPr/>
              <a:t>2</a:t>
            </a:fld>
            <a:endParaRPr lang="ru-RU"/>
          </a:p>
        </p:txBody>
      </p:sp>
      <p:sp>
        <p:nvSpPr>
          <p:cNvPr id="12" name="Нижний колонтитул 11"/>
          <p:cNvSpPr>
            <a:spLocks noGrp="1"/>
          </p:cNvSpPr>
          <p:nvPr>
            <p:ph type="ftr" sz="quarter" idx="11"/>
          </p:nvPr>
        </p:nvSpPr>
        <p:spPr>
          <a:xfrm>
            <a:off x="6228184" y="6644208"/>
            <a:ext cx="2915816" cy="457200"/>
          </a:xfrm>
        </p:spPr>
        <p:txBody>
          <a:bodyPr/>
          <a:lstStyle/>
          <a:p>
            <a:r>
              <a:rPr lang="ru-RU" dirty="0" smtClean="0"/>
              <a:t>Министерство финансов Архангельской области</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35496" y="1268760"/>
            <a:ext cx="9036496" cy="53285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Заголовок 1"/>
          <p:cNvSpPr txBox="1">
            <a:spLocks/>
          </p:cNvSpPr>
          <p:nvPr/>
        </p:nvSpPr>
        <p:spPr>
          <a:xfrm>
            <a:off x="0" y="332656"/>
            <a:ext cx="9144000" cy="840156"/>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1800" b="1" i="0" u="none" strike="noStrike" kern="1200" cap="none" spc="0" normalizeH="0" baseline="0" noProof="0" dirty="0" smtClean="0">
                <a:ln>
                  <a:noFill/>
                </a:ln>
                <a:solidFill>
                  <a:schemeClr val="tx2"/>
                </a:solidFill>
                <a:effectLst/>
                <a:uLnTx/>
                <a:uFillTx/>
                <a:latin typeface="+mn-lt"/>
                <a:ea typeface="+mj-ea"/>
                <a:cs typeface="+mj-cs"/>
              </a:rPr>
              <a:t/>
            </a:r>
            <a:br>
              <a:rPr kumimoji="0" lang="ru-RU" sz="1800" b="1" i="0" u="none" strike="noStrike" kern="1200" cap="none" spc="0" normalizeH="0" baseline="0" noProof="0" dirty="0" smtClean="0">
                <a:ln>
                  <a:noFill/>
                </a:ln>
                <a:solidFill>
                  <a:schemeClr val="tx2"/>
                </a:solidFill>
                <a:effectLst/>
                <a:uLnTx/>
                <a:uFillTx/>
                <a:latin typeface="+mn-lt"/>
                <a:ea typeface="+mj-ea"/>
                <a:cs typeface="+mj-cs"/>
              </a:rPr>
            </a:br>
            <a:r>
              <a:rPr kumimoji="0" lang="ru-RU" sz="1800" b="1" i="0" u="none" strike="noStrike" kern="1200" cap="none" spc="0" normalizeH="0" baseline="0" noProof="0" dirty="0" smtClean="0">
                <a:ln>
                  <a:noFill/>
                </a:ln>
                <a:solidFill>
                  <a:schemeClr val="tx2"/>
                </a:solidFill>
                <a:effectLst/>
                <a:uLnTx/>
                <a:uFillTx/>
                <a:latin typeface="+mn-lt"/>
                <a:ea typeface="+mj-ea"/>
                <a:cs typeface="+mj-cs"/>
              </a:rPr>
              <a:t> </a:t>
            </a:r>
            <a:r>
              <a:rPr kumimoji="0" lang="ru-RU" sz="2000" b="1" i="0" u="none" strike="noStrike" kern="1200" cap="none" spc="0" normalizeH="0" baseline="0" noProof="0" dirty="0" smtClean="0">
                <a:ln>
                  <a:noFill/>
                </a:ln>
                <a:solidFill>
                  <a:schemeClr val="tx2"/>
                </a:solidFill>
                <a:effectLst/>
                <a:uLnTx/>
                <a:uFillTx/>
                <a:latin typeface="+mn-lt"/>
                <a:ea typeface="+mj-ea"/>
                <a:cs typeface="+mj-cs"/>
              </a:rPr>
              <a:t>Дотации на выравнивание бюджетной обеспеченности поселений (с 1 января 2020 года)</a:t>
            </a:r>
            <a:endParaRPr kumimoji="0" lang="ru-RU" sz="2000" b="1" i="0" u="none" strike="noStrike" kern="1200" cap="none" spc="0" normalizeH="0" baseline="0" noProof="0" dirty="0">
              <a:ln>
                <a:noFill/>
              </a:ln>
              <a:solidFill>
                <a:schemeClr val="tx2"/>
              </a:solidFill>
              <a:effectLst/>
              <a:uLnTx/>
              <a:uFillTx/>
              <a:latin typeface="+mn-lt"/>
              <a:ea typeface="+mj-ea"/>
              <a:cs typeface="+mj-cs"/>
            </a:endParaRPr>
          </a:p>
        </p:txBody>
      </p:sp>
      <p:sp>
        <p:nvSpPr>
          <p:cNvPr id="5" name="TextBox 4"/>
          <p:cNvSpPr txBox="1"/>
          <p:nvPr/>
        </p:nvSpPr>
        <p:spPr>
          <a:xfrm>
            <a:off x="107504" y="1340768"/>
            <a:ext cx="8856984" cy="5147563"/>
          </a:xfrm>
          <a:prstGeom prst="rect">
            <a:avLst/>
          </a:prstGeom>
          <a:solidFill>
            <a:schemeClr val="bg1"/>
          </a:solidFill>
        </p:spPr>
        <p:txBody>
          <a:bodyPr wrap="square" rtlCol="0">
            <a:spAutoFit/>
          </a:bodyPr>
          <a:lstStyle/>
          <a:p>
            <a:r>
              <a:rPr lang="ru-RU" sz="1950" b="1" dirty="0" smtClean="0">
                <a:latin typeface="Times New Roman" pitchFamily="18" charset="0"/>
                <a:cs typeface="Times New Roman" pitchFamily="18" charset="0"/>
              </a:rPr>
              <a:t>постановление Правительства АО от 24 декабря 2019 года № 733-пп </a:t>
            </a:r>
            <a:br>
              <a:rPr lang="ru-RU" sz="1950" b="1" dirty="0" smtClean="0">
                <a:latin typeface="Times New Roman" pitchFamily="18" charset="0"/>
                <a:cs typeface="Times New Roman" pitchFamily="18" charset="0"/>
              </a:rPr>
            </a:br>
            <a:r>
              <a:rPr lang="ru-RU" sz="1950" b="1" i="1" dirty="0" smtClean="0">
                <a:latin typeface="Times New Roman" pitchFamily="18" charset="0"/>
                <a:cs typeface="Times New Roman" pitchFamily="18" charset="0"/>
              </a:rPr>
              <a:t>(в ред. от 14.01.2020 № 10-пп)</a:t>
            </a:r>
          </a:p>
          <a:p>
            <a:r>
              <a:rPr lang="ru-RU" sz="1950" dirty="0" smtClean="0">
                <a:latin typeface="Times New Roman" pitchFamily="18" charset="0"/>
                <a:cs typeface="Times New Roman" pitchFamily="18" charset="0"/>
              </a:rPr>
              <a:t>«О соглашениях, которые предусматривают меры по социально-экономическому развитию и оздоровлению муниципальных финансов городских, сельских поселений Архангельской области»</a:t>
            </a:r>
          </a:p>
          <a:p>
            <a:pPr algn="r">
              <a:buClr>
                <a:schemeClr val="accent3"/>
              </a:buClr>
              <a:buFont typeface="Wingdings" pitchFamily="2" charset="2"/>
              <a:buChar char="Ø"/>
            </a:pPr>
            <a:r>
              <a:rPr lang="ru-RU" sz="1950" i="1" dirty="0" smtClean="0">
                <a:latin typeface="Times New Roman" pitchFamily="18" charset="0"/>
                <a:cs typeface="Times New Roman" pitchFamily="18" charset="0"/>
              </a:rPr>
              <a:t> порядок, сроки</a:t>
            </a:r>
          </a:p>
          <a:p>
            <a:pPr algn="r">
              <a:buClr>
                <a:schemeClr val="accent3"/>
              </a:buClr>
              <a:buFont typeface="Wingdings" pitchFamily="2" charset="2"/>
              <a:buChar char="Ø"/>
            </a:pPr>
            <a:r>
              <a:rPr lang="ru-RU" sz="1950" i="1" dirty="0" smtClean="0">
                <a:latin typeface="Times New Roman" pitchFamily="18" charset="0"/>
                <a:cs typeface="Times New Roman" pitchFamily="18" charset="0"/>
              </a:rPr>
              <a:t> условия заключения соглашений</a:t>
            </a:r>
          </a:p>
          <a:p>
            <a:pPr algn="r">
              <a:buClr>
                <a:schemeClr val="accent3"/>
              </a:buClr>
              <a:buFont typeface="Wingdings" pitchFamily="2" charset="2"/>
              <a:buChar char="Ø"/>
            </a:pPr>
            <a:r>
              <a:rPr lang="ru-RU" sz="1950" i="1" dirty="0" smtClean="0">
                <a:latin typeface="Times New Roman" pitchFamily="18" charset="0"/>
                <a:cs typeface="Times New Roman" pitchFamily="18" charset="0"/>
              </a:rPr>
              <a:t> меры ответственности за невыполнение обязательств</a:t>
            </a:r>
          </a:p>
          <a:p>
            <a:endParaRPr lang="ru-RU" b="1" dirty="0" smtClean="0">
              <a:latin typeface="Times New Roman" pitchFamily="18" charset="0"/>
              <a:cs typeface="Times New Roman" pitchFamily="18" charset="0"/>
            </a:endParaRPr>
          </a:p>
          <a:p>
            <a:r>
              <a:rPr lang="ru-RU" sz="1950" b="1" dirty="0" smtClean="0">
                <a:latin typeface="Times New Roman" pitchFamily="18" charset="0"/>
                <a:cs typeface="Times New Roman" pitchFamily="18" charset="0"/>
              </a:rPr>
              <a:t>постановление министерства финансов АО от 27 декабря 2019 года № 42-пф</a:t>
            </a:r>
          </a:p>
          <a:p>
            <a:r>
              <a:rPr lang="ru-RU" sz="1950" dirty="0" smtClean="0">
                <a:latin typeface="Times New Roman" pitchFamily="18" charset="0"/>
                <a:cs typeface="Times New Roman" pitchFamily="18" charset="0"/>
              </a:rPr>
              <a:t> «Об утверждении </a:t>
            </a:r>
            <a:r>
              <a:rPr lang="ru-RU" sz="1950" b="1" dirty="0" smtClean="0">
                <a:latin typeface="Times New Roman" pitchFamily="18" charset="0"/>
                <a:cs typeface="Times New Roman" pitchFamily="18" charset="0"/>
              </a:rPr>
              <a:t>типовой формы соглашения </a:t>
            </a:r>
            <a:r>
              <a:rPr lang="ru-RU" sz="1950" dirty="0" smtClean="0">
                <a:latin typeface="Times New Roman" pitchFamily="18" charset="0"/>
                <a:cs typeface="Times New Roman" pitchFamily="18" charset="0"/>
              </a:rPr>
              <a:t>о предоставлении дотации на выравнивание бюджетной обеспеченности поселений»</a:t>
            </a:r>
          </a:p>
          <a:p>
            <a:endParaRPr lang="ru-RU" b="1" dirty="0" smtClean="0">
              <a:latin typeface="Times New Roman" pitchFamily="18" charset="0"/>
              <a:cs typeface="Times New Roman" pitchFamily="18" charset="0"/>
            </a:endParaRPr>
          </a:p>
          <a:p>
            <a:r>
              <a:rPr lang="ru-RU" sz="1950" b="1" dirty="0" smtClean="0">
                <a:latin typeface="Times New Roman" pitchFamily="18" charset="0"/>
                <a:cs typeface="Times New Roman" pitchFamily="18" charset="0"/>
              </a:rPr>
              <a:t>постановление министерства финансов АО от 13 февраля 2020 года № 7-пф</a:t>
            </a:r>
          </a:p>
          <a:p>
            <a:r>
              <a:rPr lang="ru-RU" sz="1950" dirty="0" smtClean="0">
                <a:latin typeface="Times New Roman" pitchFamily="18" charset="0"/>
                <a:cs typeface="Times New Roman" pitchFamily="18" charset="0"/>
              </a:rPr>
              <a:t>«</a:t>
            </a:r>
            <a:r>
              <a:rPr lang="ru-RU" sz="1950" b="1" dirty="0" smtClean="0">
                <a:latin typeface="Times New Roman" pitchFamily="18" charset="0"/>
                <a:cs typeface="Times New Roman" pitchFamily="18" charset="0"/>
              </a:rPr>
              <a:t>Об</a:t>
            </a:r>
            <a:r>
              <a:rPr lang="ru-RU" sz="1950" dirty="0" smtClean="0">
                <a:latin typeface="Times New Roman" pitchFamily="18" charset="0"/>
                <a:cs typeface="Times New Roman" pitchFamily="18" charset="0"/>
              </a:rPr>
              <a:t> </a:t>
            </a:r>
            <a:r>
              <a:rPr lang="ru-RU" sz="1950" b="1" dirty="0" smtClean="0">
                <a:latin typeface="Times New Roman" pitchFamily="18" charset="0"/>
                <a:cs typeface="Times New Roman" pitchFamily="18" charset="0"/>
              </a:rPr>
              <a:t>организации контроля</a:t>
            </a:r>
            <a:r>
              <a:rPr lang="ru-RU" sz="1950" dirty="0" smtClean="0">
                <a:latin typeface="Times New Roman" pitchFamily="18" charset="0"/>
                <a:cs typeface="Times New Roman" pitchFamily="18" charset="0"/>
              </a:rPr>
              <a:t> за выполнением органами местного самоуправления Архангельской области постановления Правительства Архангельской области от 24 декабря 2019 года № 733-пп»</a:t>
            </a:r>
          </a:p>
        </p:txBody>
      </p:sp>
      <p:sp>
        <p:nvSpPr>
          <p:cNvPr id="6" name="Номер слайда 5"/>
          <p:cNvSpPr>
            <a:spLocks noGrp="1"/>
          </p:cNvSpPr>
          <p:nvPr>
            <p:ph type="sldNum" sz="quarter" idx="12"/>
          </p:nvPr>
        </p:nvSpPr>
        <p:spPr/>
        <p:txBody>
          <a:bodyPr/>
          <a:lstStyle/>
          <a:p>
            <a:fld id="{9936F8B5-7EA9-4279-A9BD-9819DFA03F6E}" type="slidenum">
              <a:rPr lang="ru-RU" smtClean="0"/>
              <a:pPr/>
              <a:t>3</a:t>
            </a:fld>
            <a:endParaRPr lang="ru-RU"/>
          </a:p>
        </p:txBody>
      </p:sp>
      <p:sp>
        <p:nvSpPr>
          <p:cNvPr id="9" name="Нижний колонтитул 8"/>
          <p:cNvSpPr>
            <a:spLocks noGrp="1"/>
          </p:cNvSpPr>
          <p:nvPr>
            <p:ph type="ftr" sz="quarter" idx="11"/>
          </p:nvPr>
        </p:nvSpPr>
        <p:spPr>
          <a:xfrm>
            <a:off x="5868144" y="6629400"/>
            <a:ext cx="3275856" cy="457200"/>
          </a:xfrm>
        </p:spPr>
        <p:txBody>
          <a:bodyPr/>
          <a:lstStyle/>
          <a:p>
            <a:r>
              <a:rPr lang="ru-RU" dirty="0" smtClean="0"/>
              <a:t>Министерство финансов Архангельской области</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42984"/>
            <a:ext cx="9144000" cy="5400600"/>
          </a:xfrm>
        </p:spPr>
        <p:txBody>
          <a:bodyPr>
            <a:noAutofit/>
          </a:bodyPr>
          <a:lstStyle/>
          <a:p>
            <a:pPr>
              <a:spcBef>
                <a:spcPts val="0"/>
              </a:spcBef>
              <a:spcAft>
                <a:spcPts val="600"/>
              </a:spcAft>
              <a:buFont typeface="Wingdings" pitchFamily="2" charset="2"/>
              <a:buChar char="Ø"/>
            </a:pPr>
            <a:r>
              <a:rPr lang="ru-RU" sz="1900" dirty="0" smtClean="0">
                <a:latin typeface="Times New Roman" pitchFamily="18" charset="0"/>
                <a:cs typeface="Times New Roman" pitchFamily="18" charset="0"/>
              </a:rPr>
              <a:t>отсутствие на 1-ое число каждого месяца просроченной кредиторской задолженности по социально значимым направлениям;</a:t>
            </a:r>
          </a:p>
          <a:p>
            <a:pPr hangingPunct="0">
              <a:spcBef>
                <a:spcPts val="0"/>
              </a:spcBef>
              <a:spcAft>
                <a:spcPts val="600"/>
              </a:spcAft>
              <a:buFont typeface="Wingdings" pitchFamily="2" charset="2"/>
              <a:buChar char="Ø"/>
            </a:pPr>
            <a:r>
              <a:rPr lang="ru-RU" sz="1900" dirty="0" smtClean="0">
                <a:latin typeface="Times New Roman" pitchFamily="18" charset="0"/>
                <a:cs typeface="Times New Roman" pitchFamily="18" charset="0"/>
              </a:rPr>
              <a:t>достижение уровня средней заработной платы работников учреждений культуры                         не ниже уровня, установленного соглашением;</a:t>
            </a:r>
          </a:p>
          <a:p>
            <a:pPr>
              <a:spcBef>
                <a:spcPts val="0"/>
              </a:spcBef>
              <a:spcAft>
                <a:spcPts val="600"/>
              </a:spcAft>
              <a:buFont typeface="Wingdings" pitchFamily="2" charset="2"/>
              <a:buChar char="Ø"/>
            </a:pPr>
            <a:r>
              <a:rPr lang="ru-RU" sz="1900" dirty="0" smtClean="0">
                <a:latin typeface="Times New Roman" pitchFamily="18" charset="0"/>
                <a:cs typeface="Times New Roman" pitchFamily="18" charset="0"/>
              </a:rPr>
              <a:t>соблюдение нормативов формирования расходов на содержание ОМСУ;</a:t>
            </a:r>
          </a:p>
          <a:p>
            <a:pPr>
              <a:spcBef>
                <a:spcPts val="0"/>
              </a:spcBef>
              <a:spcAft>
                <a:spcPts val="600"/>
              </a:spcAft>
              <a:buFont typeface="Wingdings" pitchFamily="2" charset="2"/>
              <a:buChar char="Ø"/>
            </a:pPr>
            <a:r>
              <a:rPr lang="ru-RU" sz="1900" dirty="0" smtClean="0">
                <a:latin typeface="Times New Roman" pitchFamily="18" charset="0"/>
                <a:cs typeface="Times New Roman" pitchFamily="18" charset="0"/>
              </a:rPr>
              <a:t>отсутствие индексации окладов (денежного вознаграждения) ОМСУ сверх индексации, установленной для государственных служащих;</a:t>
            </a:r>
          </a:p>
          <a:p>
            <a:pPr>
              <a:spcBef>
                <a:spcPts val="0"/>
              </a:spcBef>
              <a:spcAft>
                <a:spcPts val="600"/>
              </a:spcAft>
              <a:buFont typeface="Wingdings" pitchFamily="2" charset="2"/>
              <a:buChar char="Ø"/>
            </a:pPr>
            <a:r>
              <a:rPr lang="ru-RU" sz="1900" dirty="0" smtClean="0">
                <a:latin typeface="Times New Roman" pitchFamily="18" charset="0"/>
                <a:cs typeface="Times New Roman" pitchFamily="18" charset="0"/>
              </a:rPr>
              <a:t>отсутствие решений ОМСУ об установлении иных гарантий, компенсаций                       и выплат, не предусмотренных федеральными и областными законами;</a:t>
            </a:r>
          </a:p>
          <a:p>
            <a:pPr>
              <a:spcBef>
                <a:spcPts val="0"/>
              </a:spcBef>
              <a:spcAft>
                <a:spcPts val="600"/>
              </a:spcAft>
              <a:buFont typeface="Wingdings" pitchFamily="2" charset="2"/>
              <a:buChar char="Ø"/>
            </a:pPr>
            <a:r>
              <a:rPr lang="ru-RU" sz="1900" dirty="0" smtClean="0">
                <a:latin typeface="Times New Roman" pitchFamily="18" charset="0"/>
                <a:cs typeface="Times New Roman" pitchFamily="18" charset="0"/>
              </a:rPr>
              <a:t>соблюдение требований к дефициту бюджета и муниципальным заимствованиям, установленных Бюджетным кодексом Российской Федерации;</a:t>
            </a:r>
          </a:p>
          <a:p>
            <a:pPr>
              <a:spcBef>
                <a:spcPts val="0"/>
              </a:spcBef>
              <a:spcAft>
                <a:spcPts val="600"/>
              </a:spcAft>
              <a:buFont typeface="Wingdings" pitchFamily="2" charset="2"/>
              <a:buChar char="Ø"/>
            </a:pPr>
            <a:r>
              <a:rPr lang="ru-RU" sz="1900" dirty="0" smtClean="0">
                <a:latin typeface="Times New Roman" pitchFamily="18" charset="0"/>
                <a:cs typeface="Times New Roman" pitchFamily="18" charset="0"/>
              </a:rPr>
              <a:t>направление «</a:t>
            </a:r>
            <a:r>
              <a:rPr lang="ru-RU" sz="1900" dirty="0" err="1" smtClean="0">
                <a:latin typeface="Times New Roman" pitchFamily="18" charset="0"/>
                <a:cs typeface="Times New Roman" pitchFamily="18" charset="0"/>
              </a:rPr>
              <a:t>высокодотационными</a:t>
            </a:r>
            <a:r>
              <a:rPr lang="ru-RU" sz="1900" dirty="0" smtClean="0">
                <a:latin typeface="Times New Roman" pitchFamily="18" charset="0"/>
                <a:cs typeface="Times New Roman" pitchFamily="18" charset="0"/>
              </a:rPr>
              <a:t>» поселениями проектов решений о бюджете                                    в финансовый орган района одновременно с внесением в представительный орган поселения;</a:t>
            </a:r>
          </a:p>
          <a:p>
            <a:pPr>
              <a:spcBef>
                <a:spcPts val="0"/>
              </a:spcBef>
              <a:spcAft>
                <a:spcPts val="600"/>
              </a:spcAft>
              <a:buFont typeface="Wingdings" pitchFamily="2" charset="2"/>
              <a:buChar char="Ø"/>
            </a:pPr>
            <a:r>
              <a:rPr lang="ru-RU" sz="1900" dirty="0" smtClean="0">
                <a:latin typeface="Times New Roman" pitchFamily="18" charset="0"/>
                <a:cs typeface="Times New Roman" pitchFamily="18" charset="0"/>
              </a:rPr>
              <a:t>представление в финансовый орган района  отчетов об исполнении обязательств поселения, возникающих из соглашения</a:t>
            </a:r>
          </a:p>
        </p:txBody>
      </p:sp>
      <p:sp>
        <p:nvSpPr>
          <p:cNvPr id="6" name="Заголовок 1"/>
          <p:cNvSpPr txBox="1">
            <a:spLocks/>
          </p:cNvSpPr>
          <p:nvPr/>
        </p:nvSpPr>
        <p:spPr>
          <a:xfrm>
            <a:off x="0" y="500042"/>
            <a:ext cx="9144000" cy="840156"/>
          </a:xfrm>
          <a:prstGeom prst="rect">
            <a:avLst/>
          </a:prstGeom>
        </p:spPr>
        <p:txBody>
          <a:bodyPr vert="horz" anchor="ctr">
            <a:noAutofit/>
          </a:bodyPr>
          <a:lstStyle/>
          <a:p>
            <a:pPr lvl="0" algn="ctr">
              <a:spcBef>
                <a:spcPct val="0"/>
              </a:spcBef>
              <a:defRPr/>
            </a:pPr>
            <a:r>
              <a:rPr kumimoji="0" lang="ru-RU" sz="1800" b="1" i="0" u="none" strike="noStrike" kern="1200" cap="none" spc="0" normalizeH="0" baseline="0" noProof="0" dirty="0" smtClean="0">
                <a:ln>
                  <a:noFill/>
                </a:ln>
                <a:solidFill>
                  <a:schemeClr val="tx2"/>
                </a:solidFill>
                <a:effectLst/>
                <a:uLnTx/>
                <a:uFillTx/>
                <a:latin typeface="+mn-lt"/>
                <a:ea typeface="+mj-ea"/>
                <a:cs typeface="+mj-cs"/>
              </a:rPr>
              <a:t/>
            </a:r>
            <a:br>
              <a:rPr kumimoji="0" lang="ru-RU" sz="1800" b="1" i="0" u="none" strike="noStrike" kern="1200" cap="none" spc="0" normalizeH="0" baseline="0" noProof="0" dirty="0" smtClean="0">
                <a:ln>
                  <a:noFill/>
                </a:ln>
                <a:solidFill>
                  <a:schemeClr val="tx2"/>
                </a:solidFill>
                <a:effectLst/>
                <a:uLnTx/>
                <a:uFillTx/>
                <a:latin typeface="+mn-lt"/>
                <a:ea typeface="+mj-ea"/>
                <a:cs typeface="+mj-cs"/>
              </a:rPr>
            </a:br>
            <a:r>
              <a:rPr kumimoji="0" lang="ru-RU" sz="1800" b="1" i="0" u="none" strike="noStrike" kern="1200" cap="none" spc="0" normalizeH="0" baseline="0" noProof="0" dirty="0" smtClean="0">
                <a:ln>
                  <a:noFill/>
                </a:ln>
                <a:solidFill>
                  <a:schemeClr val="tx2"/>
                </a:solidFill>
                <a:effectLst/>
                <a:uLnTx/>
                <a:uFillTx/>
                <a:latin typeface="+mn-lt"/>
                <a:ea typeface="+mj-ea"/>
                <a:cs typeface="+mj-cs"/>
              </a:rPr>
              <a:t> </a:t>
            </a:r>
            <a:r>
              <a:rPr kumimoji="0" lang="ru-RU" sz="2000" b="1" i="0" u="none" strike="noStrike" kern="1200" cap="none" spc="0" normalizeH="0" baseline="0" noProof="0" dirty="0" smtClean="0">
                <a:ln>
                  <a:noFill/>
                </a:ln>
                <a:solidFill>
                  <a:schemeClr val="tx2"/>
                </a:solidFill>
                <a:effectLst/>
                <a:uLnTx/>
                <a:uFillTx/>
                <a:latin typeface="+mn-lt"/>
                <a:ea typeface="+mj-ea"/>
                <a:cs typeface="+mj-cs"/>
              </a:rPr>
              <a:t>Обязательства органов местного самоуправления                    </a:t>
            </a:r>
            <a:r>
              <a:rPr kumimoji="0" lang="ru-RU" sz="2000" b="1" i="0" u="none" strike="noStrike" kern="1200" cap="none" spc="0" normalizeH="0" noProof="0" dirty="0" smtClean="0">
                <a:ln>
                  <a:noFill/>
                </a:ln>
                <a:solidFill>
                  <a:schemeClr val="tx2"/>
                </a:solidFill>
                <a:effectLst/>
                <a:uLnTx/>
                <a:uFillTx/>
                <a:latin typeface="+mn-lt"/>
                <a:ea typeface="+mj-ea"/>
                <a:cs typeface="+mj-cs"/>
              </a:rPr>
              <a:t> </a:t>
            </a:r>
            <a:r>
              <a:rPr lang="ru-RU" sz="2000" b="1" dirty="0" smtClean="0">
                <a:solidFill>
                  <a:schemeClr val="tx2"/>
                </a:solidFill>
                <a:ea typeface="+mj-ea"/>
                <a:cs typeface="+mj-cs"/>
              </a:rPr>
              <a:t>поселений </a:t>
            </a:r>
            <a:r>
              <a:rPr kumimoji="0" lang="ru-RU" sz="2000" b="1" i="0" u="none" strike="noStrike" kern="1200" cap="none" spc="0" normalizeH="0" noProof="0" dirty="0" smtClean="0">
                <a:ln>
                  <a:noFill/>
                </a:ln>
                <a:solidFill>
                  <a:schemeClr val="tx2"/>
                </a:solidFill>
                <a:effectLst/>
                <a:uLnTx/>
                <a:uFillTx/>
                <a:latin typeface="+mn-lt"/>
                <a:ea typeface="+mj-ea"/>
                <a:cs typeface="+mj-cs"/>
              </a:rPr>
              <a:t>(ОМСУ) по соглашениям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2000" b="1" i="0" u="none" strike="noStrike" kern="1200" cap="none" spc="0" normalizeH="0" baseline="0" noProof="0" dirty="0">
              <a:ln>
                <a:noFill/>
              </a:ln>
              <a:solidFill>
                <a:schemeClr val="tx2"/>
              </a:solidFill>
              <a:effectLst/>
              <a:uLnTx/>
              <a:uFillTx/>
              <a:latin typeface="+mn-lt"/>
              <a:ea typeface="+mj-ea"/>
              <a:cs typeface="+mj-cs"/>
            </a:endParaRPr>
          </a:p>
        </p:txBody>
      </p:sp>
      <p:sp>
        <p:nvSpPr>
          <p:cNvPr id="5" name="Номер слайда 4"/>
          <p:cNvSpPr>
            <a:spLocks noGrp="1"/>
          </p:cNvSpPr>
          <p:nvPr>
            <p:ph type="sldNum" sz="quarter" idx="12"/>
          </p:nvPr>
        </p:nvSpPr>
        <p:spPr/>
        <p:txBody>
          <a:bodyPr/>
          <a:lstStyle/>
          <a:p>
            <a:fld id="{9936F8B5-7EA9-4279-A9BD-9819DFA03F6E}" type="slidenum">
              <a:rPr lang="ru-RU" smtClean="0"/>
              <a:pPr/>
              <a:t>4</a:t>
            </a:fld>
            <a:endParaRPr lang="ru-RU"/>
          </a:p>
        </p:txBody>
      </p:sp>
      <p:sp>
        <p:nvSpPr>
          <p:cNvPr id="8" name="Нижний колонтитул 7"/>
          <p:cNvSpPr>
            <a:spLocks noGrp="1"/>
          </p:cNvSpPr>
          <p:nvPr>
            <p:ph type="ftr" sz="quarter" idx="11"/>
          </p:nvPr>
        </p:nvSpPr>
        <p:spPr>
          <a:xfrm>
            <a:off x="6084168" y="6572200"/>
            <a:ext cx="3059832" cy="457200"/>
          </a:xfrm>
        </p:spPr>
        <p:txBody>
          <a:bodyPr/>
          <a:lstStyle/>
          <a:p>
            <a:r>
              <a:rPr lang="ru-RU" dirty="0" smtClean="0"/>
              <a:t>Министерство финансов Архангельской области</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0" y="260648"/>
            <a:ext cx="9144000" cy="840156"/>
          </a:xfrm>
          <a:prstGeom prst="rect">
            <a:avLst/>
          </a:prstGeom>
        </p:spPr>
        <p:txBody>
          <a:bodyPr vert="horz" anchor="ctr">
            <a:noAutofit/>
          </a:bodyPr>
          <a:lstStyle/>
          <a:p>
            <a:pPr algn="ctr">
              <a:spcBef>
                <a:spcPct val="0"/>
              </a:spcBef>
            </a:pPr>
            <a:r>
              <a:rPr kumimoji="0" lang="ru-RU" sz="1800" b="1" i="0" u="none" strike="noStrike" kern="1200" cap="none" spc="0" normalizeH="0" baseline="0" noProof="0" dirty="0" smtClean="0">
                <a:ln>
                  <a:noFill/>
                </a:ln>
                <a:solidFill>
                  <a:schemeClr val="tx2"/>
                </a:solidFill>
                <a:effectLst/>
                <a:uLnTx/>
                <a:uFillTx/>
                <a:latin typeface="+mn-lt"/>
                <a:ea typeface="+mj-ea"/>
                <a:cs typeface="+mj-cs"/>
              </a:rPr>
              <a:t/>
            </a:r>
            <a:br>
              <a:rPr kumimoji="0" lang="ru-RU" sz="1800" b="1" i="0" u="none" strike="noStrike" kern="1200" cap="none" spc="0" normalizeH="0" baseline="0" noProof="0" dirty="0" smtClean="0">
                <a:ln>
                  <a:noFill/>
                </a:ln>
                <a:solidFill>
                  <a:schemeClr val="tx2"/>
                </a:solidFill>
                <a:effectLst/>
                <a:uLnTx/>
                <a:uFillTx/>
                <a:latin typeface="+mn-lt"/>
                <a:ea typeface="+mj-ea"/>
                <a:cs typeface="+mj-cs"/>
              </a:rPr>
            </a:br>
            <a:r>
              <a:rPr kumimoji="0" lang="ru-RU" sz="1800" b="1" i="0" u="none" strike="noStrike" kern="1200" cap="none" spc="0" normalizeH="0" baseline="0" noProof="0" dirty="0" smtClean="0">
                <a:ln>
                  <a:noFill/>
                </a:ln>
                <a:solidFill>
                  <a:schemeClr val="tx2"/>
                </a:solidFill>
                <a:effectLst/>
                <a:uLnTx/>
                <a:uFillTx/>
                <a:latin typeface="+mn-lt"/>
                <a:ea typeface="+mj-ea"/>
                <a:cs typeface="+mj-cs"/>
              </a:rPr>
              <a:t> </a:t>
            </a:r>
            <a:r>
              <a:rPr lang="ru-RU" sz="2000" b="1" dirty="0" smtClean="0">
                <a:solidFill>
                  <a:schemeClr val="tx2"/>
                </a:solidFill>
                <a:ea typeface="+mj-ea"/>
                <a:cs typeface="+mj-cs"/>
              </a:rPr>
              <a:t>Субсидии местным бюджетам из бюджета субъекта РФ</a:t>
            </a:r>
            <a:endParaRPr kumimoji="0" lang="ru-RU" sz="2000" b="1" i="0" u="none" strike="noStrike" kern="1200" cap="none" spc="0" normalizeH="0" baseline="0" noProof="0" dirty="0">
              <a:ln>
                <a:noFill/>
              </a:ln>
              <a:solidFill>
                <a:schemeClr val="tx2"/>
              </a:solidFill>
              <a:effectLst/>
              <a:uLnTx/>
              <a:uFillTx/>
              <a:latin typeface="+mn-lt"/>
              <a:ea typeface="+mj-ea"/>
              <a:cs typeface="+mj-cs"/>
            </a:endParaRPr>
          </a:p>
        </p:txBody>
      </p:sp>
      <p:sp>
        <p:nvSpPr>
          <p:cNvPr id="5" name="Содержимое 2"/>
          <p:cNvSpPr txBox="1">
            <a:spLocks/>
          </p:cNvSpPr>
          <p:nvPr/>
        </p:nvSpPr>
        <p:spPr>
          <a:xfrm>
            <a:off x="323528" y="1268760"/>
            <a:ext cx="8229600" cy="1656184"/>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ru-RU" sz="1600" b="0" i="0" u="none" strike="noStrike" kern="1200" cap="none" spc="0" normalizeH="0" baseline="0" noProof="0" dirty="0" smtClean="0">
              <a:ln>
                <a:noFill/>
              </a:ln>
              <a:solidFill>
                <a:schemeClr val="tx1"/>
              </a:solidFill>
              <a:effectLst/>
              <a:uLnTx/>
              <a:uFillTx/>
              <a:latin typeface="Calibri" pitchFamily="34" charset="0"/>
              <a:ea typeface="+mn-ea"/>
              <a:cs typeface="+mn-cs"/>
            </a:endParaRPr>
          </a:p>
        </p:txBody>
      </p:sp>
      <p:graphicFrame>
        <p:nvGraphicFramePr>
          <p:cNvPr id="7" name="Схема 6"/>
          <p:cNvGraphicFramePr/>
          <p:nvPr/>
        </p:nvGraphicFramePr>
        <p:xfrm>
          <a:off x="179512" y="1124744"/>
          <a:ext cx="892899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Номер слайда 5"/>
          <p:cNvSpPr>
            <a:spLocks noGrp="1"/>
          </p:cNvSpPr>
          <p:nvPr>
            <p:ph type="sldNum" sz="quarter" idx="12"/>
          </p:nvPr>
        </p:nvSpPr>
        <p:spPr/>
        <p:txBody>
          <a:bodyPr/>
          <a:lstStyle/>
          <a:p>
            <a:fld id="{9936F8B5-7EA9-4279-A9BD-9819DFA03F6E}" type="slidenum">
              <a:rPr lang="ru-RU" smtClean="0"/>
              <a:pPr/>
              <a:t>5</a:t>
            </a:fld>
            <a:endParaRPr lang="ru-RU"/>
          </a:p>
        </p:txBody>
      </p:sp>
      <p:sp>
        <p:nvSpPr>
          <p:cNvPr id="8" name="Нижний колонтитул 7"/>
          <p:cNvSpPr>
            <a:spLocks noGrp="1"/>
          </p:cNvSpPr>
          <p:nvPr>
            <p:ph type="ftr" sz="quarter" idx="11"/>
          </p:nvPr>
        </p:nvSpPr>
        <p:spPr>
          <a:xfrm>
            <a:off x="5364088" y="6644208"/>
            <a:ext cx="3779912" cy="457200"/>
          </a:xfrm>
        </p:spPr>
        <p:txBody>
          <a:bodyPr/>
          <a:lstStyle/>
          <a:p>
            <a:r>
              <a:rPr lang="ru-RU" dirty="0" smtClean="0"/>
              <a:t>Министерство финансов Архангельской области</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0" y="620688"/>
            <a:ext cx="9071992" cy="432048"/>
          </a:xfrm>
        </p:spPr>
        <p:txBody>
          <a:bodyPr>
            <a:noAutofit/>
          </a:bodyPr>
          <a:lstStyle/>
          <a:p>
            <a:pPr algn="ctr" fontAlgn="auto">
              <a:spcBef>
                <a:spcPts val="0"/>
              </a:spcBef>
              <a:spcAft>
                <a:spcPts val="0"/>
              </a:spcAft>
              <a:defRPr/>
            </a:pPr>
            <a:r>
              <a:rPr lang="ru-RU" sz="1800" b="1" dirty="0" smtClean="0">
                <a:latin typeface="Georgia" pitchFamily="18" charset="0"/>
                <a:cs typeface="Times New Roman" pitchFamily="18" charset="0"/>
              </a:rPr>
              <a:t>Классификация субъектов РФ (муниципальных образований) </a:t>
            </a:r>
            <a:br>
              <a:rPr lang="ru-RU" sz="1800" b="1" dirty="0" smtClean="0">
                <a:latin typeface="Georgia" pitchFamily="18" charset="0"/>
                <a:cs typeface="Times New Roman" pitchFamily="18" charset="0"/>
              </a:rPr>
            </a:br>
            <a:r>
              <a:rPr lang="ru-RU" sz="1800" b="1" dirty="0" smtClean="0">
                <a:latin typeface="Georgia" pitchFamily="18" charset="0"/>
                <a:cs typeface="Times New Roman" pitchFamily="18" charset="0"/>
              </a:rPr>
              <a:t>по группам долговой устойчивости</a:t>
            </a:r>
            <a:endParaRPr lang="ru-RU" sz="1800" b="1" dirty="0">
              <a:latin typeface="Georgia" pitchFamily="18" charset="0"/>
              <a:cs typeface="Times New Roman" pitchFamily="18" charset="0"/>
            </a:endParaRPr>
          </a:p>
        </p:txBody>
      </p:sp>
      <p:graphicFrame>
        <p:nvGraphicFramePr>
          <p:cNvPr id="30" name="Таблица 29"/>
          <p:cNvGraphicFramePr>
            <a:graphicFrameLocks noGrp="1"/>
          </p:cNvGraphicFramePr>
          <p:nvPr>
            <p:extLst>
              <p:ext uri="{D42A27DB-BD31-4B8C-83A1-F6EECF244321}">
                <p14:modId xmlns="" xmlns:p14="http://schemas.microsoft.com/office/powerpoint/2010/main" val="3017568546"/>
              </p:ext>
            </p:extLst>
          </p:nvPr>
        </p:nvGraphicFramePr>
        <p:xfrm>
          <a:off x="107504" y="1196752"/>
          <a:ext cx="8928992" cy="5230853"/>
        </p:xfrm>
        <a:graphic>
          <a:graphicData uri="http://schemas.openxmlformats.org/drawingml/2006/table">
            <a:tbl>
              <a:tblPr firstRow="1" bandRow="1">
                <a:tableStyleId>{0E3FDE45-AF77-4B5C-9715-49D594BDF05E}</a:tableStyleId>
              </a:tblPr>
              <a:tblGrid>
                <a:gridCol w="3816424"/>
                <a:gridCol w="1819087"/>
                <a:gridCol w="1683334"/>
                <a:gridCol w="1610147"/>
              </a:tblGrid>
              <a:tr h="720080">
                <a:tc>
                  <a:txBody>
                    <a:bodyPr/>
                    <a:lstStyle/>
                    <a:p>
                      <a:pPr algn="ctr"/>
                      <a:r>
                        <a:rPr kumimoji="0" lang="ru-RU" sz="1400" u="none" strike="noStrike" kern="1200" dirty="0" smtClean="0">
                          <a:effectLst/>
                          <a:latin typeface="Times New Roman" pitchFamily="18" charset="0"/>
                          <a:cs typeface="Times New Roman" pitchFamily="18" charset="0"/>
                        </a:rPr>
                        <a:t>Показатель</a:t>
                      </a:r>
                      <a:endParaRPr kumimoji="0" lang="ru-RU" sz="1400" b="1" u="none" strike="noStrike" kern="1200" dirty="0">
                        <a:solidFill>
                          <a:schemeClr val="accent3"/>
                        </a:solidFill>
                        <a:effectLst/>
                        <a:latin typeface="Times New Roman" pitchFamily="18" charset="0"/>
                        <a:ea typeface="+mn-ea"/>
                        <a:cs typeface="Times New Roman" pitchFamily="18" charset="0"/>
                      </a:endParaRPr>
                    </a:p>
                  </a:txBody>
                  <a:tcPr marL="0" marR="0" marT="0" marB="0" anchor="ctr"/>
                </a:tc>
                <a:tc>
                  <a:txBody>
                    <a:bodyPr/>
                    <a:lstStyle/>
                    <a:p>
                      <a:pPr algn="ctr" fontAlgn="b"/>
                      <a:r>
                        <a:rPr kumimoji="0" lang="ru-RU" sz="1400" u="none" strike="noStrike" kern="1200" dirty="0" smtClean="0">
                          <a:solidFill>
                            <a:srgbClr val="00B050"/>
                          </a:solidFill>
                          <a:effectLst/>
                          <a:latin typeface="Times New Roman" pitchFamily="18" charset="0"/>
                          <a:cs typeface="Times New Roman" pitchFamily="18" charset="0"/>
                        </a:rPr>
                        <a:t>Группа А</a:t>
                      </a:r>
                    </a:p>
                    <a:p>
                      <a:pPr algn="ctr" fontAlgn="b"/>
                      <a:r>
                        <a:rPr kumimoji="0" lang="ru-RU" sz="1400" b="1" u="none" strike="noStrike" kern="1200" dirty="0" smtClean="0">
                          <a:solidFill>
                            <a:srgbClr val="00B050"/>
                          </a:solidFill>
                          <a:effectLst/>
                          <a:latin typeface="Times New Roman" pitchFamily="18" charset="0"/>
                          <a:ea typeface="+mn-ea"/>
                          <a:cs typeface="Times New Roman" pitchFamily="18" charset="0"/>
                        </a:rPr>
                        <a:t>(высокая</a:t>
                      </a:r>
                      <a:r>
                        <a:rPr kumimoji="0" lang="ru-RU" sz="1400" b="1" u="none" strike="noStrike" kern="1200" baseline="0" dirty="0" smtClean="0">
                          <a:solidFill>
                            <a:srgbClr val="00B050"/>
                          </a:solidFill>
                          <a:effectLst/>
                          <a:latin typeface="Times New Roman" pitchFamily="18" charset="0"/>
                          <a:ea typeface="+mn-ea"/>
                          <a:cs typeface="Times New Roman" pitchFamily="18" charset="0"/>
                        </a:rPr>
                        <a:t> долговая  устойчивость)</a:t>
                      </a:r>
                      <a:endParaRPr kumimoji="0" lang="ru-RU" sz="1400" b="1" u="none" strike="noStrike" kern="1200" dirty="0">
                        <a:solidFill>
                          <a:srgbClr val="00B050"/>
                        </a:solidFill>
                        <a:effectLst/>
                        <a:latin typeface="Times New Roman" pitchFamily="18" charset="0"/>
                        <a:ea typeface="+mn-ea"/>
                        <a:cs typeface="Times New Roman" pitchFamily="18" charset="0"/>
                      </a:endParaRPr>
                    </a:p>
                  </a:txBody>
                  <a:tcPr marL="7620" marR="7620" marT="7620" marB="0" anchor="ctr"/>
                </a:tc>
                <a:tc>
                  <a:txBody>
                    <a:bodyPr/>
                    <a:lstStyle/>
                    <a:p>
                      <a:pPr algn="ctr" fontAlgn="b"/>
                      <a:r>
                        <a:rPr kumimoji="0" lang="ru-RU" sz="1400" u="none" strike="noStrike" kern="1200" dirty="0" smtClean="0">
                          <a:solidFill>
                            <a:srgbClr val="FFC000"/>
                          </a:solidFill>
                          <a:effectLst/>
                          <a:latin typeface="Times New Roman" pitchFamily="18" charset="0"/>
                          <a:cs typeface="Times New Roman" pitchFamily="18" charset="0"/>
                        </a:rPr>
                        <a:t>Группа В</a:t>
                      </a:r>
                    </a:p>
                    <a:p>
                      <a:pPr algn="ctr" fontAlgn="b"/>
                      <a:r>
                        <a:rPr kumimoji="0" lang="ru-RU" sz="1400" b="1" u="none" strike="noStrike" kern="1200" dirty="0" smtClean="0">
                          <a:solidFill>
                            <a:srgbClr val="FFC000"/>
                          </a:solidFill>
                          <a:effectLst/>
                          <a:latin typeface="Times New Roman" pitchFamily="18" charset="0"/>
                          <a:ea typeface="+mn-ea"/>
                          <a:cs typeface="Times New Roman" pitchFamily="18" charset="0"/>
                        </a:rPr>
                        <a:t>(средняя </a:t>
                      </a:r>
                      <a:r>
                        <a:rPr kumimoji="0" lang="ru-RU" sz="1400" b="1" u="none" strike="noStrike" kern="1200" baseline="0" dirty="0" smtClean="0">
                          <a:solidFill>
                            <a:srgbClr val="FFC000"/>
                          </a:solidFill>
                          <a:effectLst/>
                          <a:latin typeface="Times New Roman" pitchFamily="18" charset="0"/>
                          <a:ea typeface="+mn-ea"/>
                          <a:cs typeface="Times New Roman" pitchFamily="18" charset="0"/>
                        </a:rPr>
                        <a:t>долговая  устойчивость)</a:t>
                      </a:r>
                      <a:endParaRPr kumimoji="0" lang="ru-RU" sz="1400" b="1" u="none" strike="noStrike" kern="1200" dirty="0">
                        <a:solidFill>
                          <a:srgbClr val="FFC000"/>
                        </a:solidFill>
                        <a:effectLst/>
                        <a:latin typeface="Times New Roman" pitchFamily="18" charset="0"/>
                        <a:ea typeface="+mn-ea"/>
                        <a:cs typeface="Times New Roman" pitchFamily="18" charset="0"/>
                      </a:endParaRPr>
                    </a:p>
                  </a:txBody>
                  <a:tcPr marL="7620" marR="7620" marT="7620" marB="0" anchor="ctr"/>
                </a:tc>
                <a:tc>
                  <a:txBody>
                    <a:bodyPr/>
                    <a:lstStyle/>
                    <a:p>
                      <a:pPr algn="ctr" fontAlgn="b"/>
                      <a:r>
                        <a:rPr kumimoji="0" lang="ru-RU" sz="1400" u="none" strike="noStrike" kern="1200" dirty="0" smtClean="0">
                          <a:solidFill>
                            <a:srgbClr val="FF0000"/>
                          </a:solidFill>
                          <a:effectLst/>
                          <a:latin typeface="Times New Roman" pitchFamily="18" charset="0"/>
                          <a:cs typeface="Times New Roman" pitchFamily="18" charset="0"/>
                        </a:rPr>
                        <a:t>Группа С</a:t>
                      </a:r>
                    </a:p>
                    <a:p>
                      <a:pPr algn="ctr" fontAlgn="b"/>
                      <a:r>
                        <a:rPr kumimoji="0" lang="ru-RU" sz="1400" b="1" u="none" strike="noStrike" kern="1200" dirty="0" smtClean="0">
                          <a:solidFill>
                            <a:srgbClr val="FF0000"/>
                          </a:solidFill>
                          <a:effectLst/>
                          <a:latin typeface="Times New Roman" pitchFamily="18" charset="0"/>
                          <a:ea typeface="+mn-ea"/>
                          <a:cs typeface="Times New Roman" pitchFamily="18" charset="0"/>
                        </a:rPr>
                        <a:t>(низкая</a:t>
                      </a:r>
                      <a:r>
                        <a:rPr kumimoji="0" lang="ru-RU" sz="1400" b="1" u="none" strike="noStrike" kern="1200" baseline="0" dirty="0" smtClean="0">
                          <a:solidFill>
                            <a:srgbClr val="FF0000"/>
                          </a:solidFill>
                          <a:effectLst/>
                          <a:latin typeface="Times New Roman" pitchFamily="18" charset="0"/>
                          <a:ea typeface="+mn-ea"/>
                          <a:cs typeface="Times New Roman" pitchFamily="18" charset="0"/>
                        </a:rPr>
                        <a:t> долговая  устойчивость)</a:t>
                      </a:r>
                      <a:endParaRPr kumimoji="0" lang="ru-RU" sz="1400" b="1" u="none" strike="noStrike" kern="1200" dirty="0">
                        <a:solidFill>
                          <a:srgbClr val="FF0000"/>
                        </a:solidFill>
                        <a:effectLst/>
                        <a:latin typeface="Times New Roman" pitchFamily="18" charset="0"/>
                        <a:ea typeface="+mn-ea"/>
                        <a:cs typeface="Times New Roman" pitchFamily="18" charset="0"/>
                      </a:endParaRPr>
                    </a:p>
                  </a:txBody>
                  <a:tcPr marL="7620" marR="7620" marT="7620" marB="0" anchor="ctr"/>
                </a:tc>
              </a:tr>
              <a:tr h="720080">
                <a:tc>
                  <a:txBody>
                    <a:bodyPr/>
                    <a:lstStyle/>
                    <a:p>
                      <a:pPr marL="108000" lvl="0"/>
                      <a:r>
                        <a:rPr kumimoji="0" lang="ru-RU" sz="1400" b="1" u="none" strike="noStrike" kern="1200" dirty="0" smtClean="0">
                          <a:effectLst/>
                          <a:latin typeface="Times New Roman" pitchFamily="18" charset="0"/>
                          <a:cs typeface="Times New Roman" pitchFamily="18" charset="0"/>
                        </a:rPr>
                        <a:t>Отношение объема государственного (муниципального)</a:t>
                      </a:r>
                      <a:r>
                        <a:rPr kumimoji="0" lang="ru-RU" sz="1400" b="1" u="none" strike="noStrike" kern="1200" baseline="0" dirty="0" smtClean="0">
                          <a:effectLst/>
                          <a:latin typeface="Times New Roman" pitchFamily="18" charset="0"/>
                          <a:cs typeface="Times New Roman" pitchFamily="18" charset="0"/>
                        </a:rPr>
                        <a:t> долга </a:t>
                      </a:r>
                      <a:r>
                        <a:rPr kumimoji="0" lang="ru-RU" sz="1400" b="1" u="none" strike="noStrike" kern="1200" dirty="0" smtClean="0">
                          <a:effectLst/>
                          <a:latin typeface="Times New Roman" pitchFamily="18" charset="0"/>
                          <a:cs typeface="Times New Roman" pitchFamily="18" charset="0"/>
                        </a:rPr>
                        <a:t>к объему доходов бюджета </a:t>
                      </a:r>
                      <a:r>
                        <a:rPr kumimoji="0" lang="ru-RU" sz="1400" b="0" u="none" strike="noStrike" kern="1200" dirty="0" smtClean="0">
                          <a:effectLst/>
                          <a:latin typeface="Times New Roman" pitchFamily="18" charset="0"/>
                          <a:cs typeface="Times New Roman" pitchFamily="18" charset="0"/>
                        </a:rPr>
                        <a:t>без учета</a:t>
                      </a:r>
                      <a:r>
                        <a:rPr kumimoji="0" lang="ru-RU" sz="1400" b="0" u="none" strike="noStrike" kern="1200" baseline="0" dirty="0" smtClean="0">
                          <a:effectLst/>
                          <a:latin typeface="Times New Roman" pitchFamily="18" charset="0"/>
                          <a:cs typeface="Times New Roman" pitchFamily="18" charset="0"/>
                        </a:rPr>
                        <a:t> </a:t>
                      </a:r>
                      <a:r>
                        <a:rPr kumimoji="0" lang="ru-RU" sz="1400" b="0" u="none" strike="noStrike" kern="1200" dirty="0" smtClean="0">
                          <a:effectLst/>
                          <a:latin typeface="Times New Roman" pitchFamily="18" charset="0"/>
                          <a:cs typeface="Times New Roman" pitchFamily="18" charset="0"/>
                        </a:rPr>
                        <a:t>безвозмездных поступлений</a:t>
                      </a:r>
                      <a:endParaRPr kumimoji="0" lang="ru-RU" sz="1400" b="0" i="0" u="none" strike="noStrike" kern="1200" dirty="0">
                        <a:solidFill>
                          <a:srgbClr val="002060"/>
                        </a:solidFill>
                        <a:effectLst/>
                        <a:latin typeface="Times New Roman" pitchFamily="18" charset="0"/>
                        <a:ea typeface="+mn-ea"/>
                        <a:cs typeface="Times New Roman" pitchFamily="18" charset="0"/>
                      </a:endParaRPr>
                    </a:p>
                  </a:txBody>
                  <a:tcPr marL="0" marR="0" marT="0" marB="0" anchor="ctr">
                    <a:solidFill>
                      <a:schemeClr val="accent2">
                        <a:lumMod val="60000"/>
                        <a:lumOff val="40000"/>
                        <a:alpha val="20000"/>
                      </a:schemeClr>
                    </a:solidFill>
                  </a:tcPr>
                </a:tc>
                <a:tc>
                  <a:txBody>
                    <a:bodyPr/>
                    <a:lstStyle/>
                    <a:p>
                      <a:pPr algn="ctr" fontAlgn="b"/>
                      <a:r>
                        <a:rPr kumimoji="0" lang="en-US" sz="1800" b="1" u="none" strike="noStrike" kern="1200" dirty="0" smtClean="0">
                          <a:effectLst/>
                          <a:latin typeface="Times New Roman" pitchFamily="18" charset="0"/>
                          <a:cs typeface="Times New Roman" pitchFamily="18" charset="0"/>
                        </a:rPr>
                        <a:t>≤ 50%</a:t>
                      </a:r>
                      <a:endParaRPr kumimoji="0" lang="ru-RU" sz="1800" b="1" u="none" strike="noStrike" kern="1200" dirty="0">
                        <a:solidFill>
                          <a:srgbClr val="002060"/>
                        </a:solidFill>
                        <a:effectLst/>
                        <a:latin typeface="Times New Roman" pitchFamily="18" charset="0"/>
                        <a:ea typeface="+mn-ea"/>
                        <a:cs typeface="Times New Roman" pitchFamily="18" charset="0"/>
                      </a:endParaRPr>
                    </a:p>
                  </a:txBody>
                  <a:tcPr marL="7620" marR="7620" marT="7620" marB="0" anchor="ctr">
                    <a:solidFill>
                      <a:schemeClr val="accent2">
                        <a:lumMod val="60000"/>
                        <a:lumOff val="40000"/>
                        <a:alpha val="20000"/>
                      </a:schemeClr>
                    </a:solidFill>
                  </a:tcPr>
                </a:tc>
                <a:tc>
                  <a:txBody>
                    <a:bodyPr/>
                    <a:lstStyle/>
                    <a:p>
                      <a:pPr algn="ctr" fontAlgn="b"/>
                      <a:r>
                        <a:rPr kumimoji="0" lang="en-US" sz="1800" b="1" u="none" strike="noStrike" kern="1200" dirty="0" smtClean="0">
                          <a:effectLst/>
                          <a:latin typeface="Times New Roman" pitchFamily="18" charset="0"/>
                          <a:cs typeface="Times New Roman" pitchFamily="18" charset="0"/>
                        </a:rPr>
                        <a:t>50</a:t>
                      </a:r>
                      <a:r>
                        <a:rPr kumimoji="0" lang="ru-RU" sz="1800" b="1" u="none" strike="noStrike" kern="1200" dirty="0" smtClean="0">
                          <a:effectLst/>
                          <a:latin typeface="Times New Roman" pitchFamily="18" charset="0"/>
                          <a:cs typeface="Times New Roman" pitchFamily="18" charset="0"/>
                        </a:rPr>
                        <a:t> </a:t>
                      </a:r>
                      <a:r>
                        <a:rPr kumimoji="0" lang="en-US" sz="1800" b="1" u="none" strike="noStrike" kern="1200" dirty="0" smtClean="0">
                          <a:effectLst/>
                          <a:latin typeface="Times New Roman" pitchFamily="18" charset="0"/>
                          <a:cs typeface="Times New Roman" pitchFamily="18" charset="0"/>
                        </a:rPr>
                        <a:t>-</a:t>
                      </a:r>
                      <a:r>
                        <a:rPr kumimoji="0" lang="ru-RU" sz="1800" b="1" u="none" strike="noStrike" kern="1200" dirty="0" smtClean="0">
                          <a:effectLst/>
                          <a:latin typeface="Times New Roman" pitchFamily="18" charset="0"/>
                          <a:cs typeface="Times New Roman" pitchFamily="18" charset="0"/>
                        </a:rPr>
                        <a:t> </a:t>
                      </a:r>
                      <a:r>
                        <a:rPr kumimoji="0" lang="en-US" sz="1800" b="1" u="none" strike="noStrike" kern="1200" dirty="0" smtClean="0">
                          <a:effectLst/>
                          <a:latin typeface="Times New Roman" pitchFamily="18" charset="0"/>
                          <a:cs typeface="Times New Roman" pitchFamily="18" charset="0"/>
                        </a:rPr>
                        <a:t>85%</a:t>
                      </a:r>
                      <a:endParaRPr kumimoji="0" lang="ru-RU" sz="1800" b="1" u="none" strike="noStrike" kern="1200" dirty="0">
                        <a:solidFill>
                          <a:srgbClr val="002060"/>
                        </a:solidFill>
                        <a:effectLst/>
                        <a:latin typeface="Times New Roman" pitchFamily="18" charset="0"/>
                        <a:ea typeface="+mn-ea"/>
                        <a:cs typeface="Times New Roman" pitchFamily="18" charset="0"/>
                      </a:endParaRPr>
                    </a:p>
                  </a:txBody>
                  <a:tcPr marL="7620" marR="7620" marT="7620" marB="0" anchor="ctr">
                    <a:solidFill>
                      <a:schemeClr val="accent2">
                        <a:lumMod val="60000"/>
                        <a:lumOff val="40000"/>
                        <a:alpha val="20000"/>
                      </a:schemeClr>
                    </a:solidFill>
                  </a:tcPr>
                </a:tc>
                <a:tc>
                  <a:txBody>
                    <a:bodyPr/>
                    <a:lstStyle/>
                    <a:p>
                      <a:pPr algn="ctr" fontAlgn="b"/>
                      <a:r>
                        <a:rPr kumimoji="0" lang="ru-RU" sz="1800" b="1" u="none" strike="noStrike" kern="1200" dirty="0" smtClean="0">
                          <a:effectLst/>
                          <a:latin typeface="Times New Roman" pitchFamily="18" charset="0"/>
                          <a:cs typeface="Times New Roman" pitchFamily="18" charset="0"/>
                        </a:rPr>
                        <a:t>&gt;</a:t>
                      </a:r>
                      <a:r>
                        <a:rPr kumimoji="0" lang="en-US" sz="1800" b="1" u="none" strike="noStrike" kern="1200" dirty="0" smtClean="0">
                          <a:effectLst/>
                          <a:latin typeface="Times New Roman" pitchFamily="18" charset="0"/>
                          <a:cs typeface="Times New Roman" pitchFamily="18" charset="0"/>
                        </a:rPr>
                        <a:t> 85%</a:t>
                      </a:r>
                      <a:endParaRPr kumimoji="0" lang="ru-RU" sz="1800" b="1" u="none" strike="noStrike" kern="1200" dirty="0">
                        <a:solidFill>
                          <a:srgbClr val="002060"/>
                        </a:solidFill>
                        <a:effectLst/>
                        <a:latin typeface="Times New Roman" pitchFamily="18" charset="0"/>
                        <a:ea typeface="+mn-ea"/>
                        <a:cs typeface="Times New Roman" pitchFamily="18" charset="0"/>
                      </a:endParaRPr>
                    </a:p>
                  </a:txBody>
                  <a:tcPr marL="7620" marR="7620" marT="7620" marB="0" anchor="ctr">
                    <a:solidFill>
                      <a:schemeClr val="accent2">
                        <a:lumMod val="60000"/>
                        <a:lumOff val="40000"/>
                        <a:alpha val="20000"/>
                      </a:schemeClr>
                    </a:solidFill>
                  </a:tcPr>
                </a:tc>
              </a:tr>
              <a:tr h="936104">
                <a:tc>
                  <a:txBody>
                    <a:bodyPr/>
                    <a:lstStyle/>
                    <a:p>
                      <a:pPr marL="108000" lvl="0"/>
                      <a:r>
                        <a:rPr kumimoji="0" lang="ru-RU" sz="1400" b="1" u="none" strike="noStrike" kern="1200" dirty="0" smtClean="0">
                          <a:effectLst/>
                          <a:latin typeface="Times New Roman" pitchFamily="18" charset="0"/>
                          <a:cs typeface="Times New Roman" pitchFamily="18" charset="0"/>
                        </a:rPr>
                        <a:t>Доля расходов на обслуживание государственного (муниципального)</a:t>
                      </a:r>
                      <a:r>
                        <a:rPr kumimoji="0" lang="ru-RU" sz="1400" b="1" u="none" strike="noStrike" kern="1200" baseline="0" dirty="0" smtClean="0">
                          <a:effectLst/>
                          <a:latin typeface="Times New Roman" pitchFamily="18" charset="0"/>
                          <a:cs typeface="Times New Roman" pitchFamily="18" charset="0"/>
                        </a:rPr>
                        <a:t> долга </a:t>
                      </a:r>
                    </a:p>
                    <a:p>
                      <a:pPr marL="108000" lvl="0"/>
                      <a:r>
                        <a:rPr kumimoji="0" lang="ru-RU" sz="1400" b="1" u="none" strike="noStrike" kern="1200" dirty="0" smtClean="0">
                          <a:effectLst/>
                          <a:latin typeface="Times New Roman" pitchFamily="18" charset="0"/>
                          <a:cs typeface="Times New Roman" pitchFamily="18" charset="0"/>
                        </a:rPr>
                        <a:t>в общем объеме расходов бюджета </a:t>
                      </a:r>
                      <a:r>
                        <a:rPr kumimoji="0" lang="ru-RU" sz="1400" b="0" u="none" strike="noStrike" kern="1200" dirty="0" smtClean="0">
                          <a:effectLst/>
                          <a:latin typeface="Times New Roman" pitchFamily="18" charset="0"/>
                          <a:cs typeface="Times New Roman" pitchFamily="18" charset="0"/>
                        </a:rPr>
                        <a:t>за исключением расходов, осуществляемых за счет субвенций</a:t>
                      </a:r>
                      <a:endParaRPr kumimoji="0" lang="ru-RU" sz="1400" b="0" i="0" u="none" strike="noStrike" kern="1200" dirty="0">
                        <a:solidFill>
                          <a:srgbClr val="002060"/>
                        </a:solidFill>
                        <a:effectLst/>
                        <a:latin typeface="Times New Roman" pitchFamily="18" charset="0"/>
                        <a:ea typeface="+mn-ea"/>
                        <a:cs typeface="Times New Roman" pitchFamily="18" charset="0"/>
                      </a:endParaRPr>
                    </a:p>
                  </a:txBody>
                  <a:tcPr marL="0" marR="0" marT="0" marB="0" anchor="ctr"/>
                </a:tc>
                <a:tc>
                  <a:txBody>
                    <a:bodyPr/>
                    <a:lstStyle/>
                    <a:p>
                      <a:pPr algn="ctr" fontAlgn="b"/>
                      <a:r>
                        <a:rPr kumimoji="0" lang="en-US" sz="1800" b="1" u="none" strike="noStrike" kern="1200" dirty="0" smtClean="0">
                          <a:effectLst/>
                          <a:latin typeface="Times New Roman" pitchFamily="18" charset="0"/>
                          <a:cs typeface="Times New Roman" pitchFamily="18" charset="0"/>
                        </a:rPr>
                        <a:t>≤ 5%</a:t>
                      </a:r>
                      <a:endParaRPr kumimoji="0" lang="ru-RU" sz="1800" b="1" u="none" strike="noStrike" kern="1200" dirty="0">
                        <a:solidFill>
                          <a:srgbClr val="002060"/>
                        </a:solidFill>
                        <a:effectLst/>
                        <a:latin typeface="Times New Roman" pitchFamily="18" charset="0"/>
                        <a:ea typeface="+mn-ea"/>
                        <a:cs typeface="Times New Roman" pitchFamily="18" charset="0"/>
                      </a:endParaRPr>
                    </a:p>
                  </a:txBody>
                  <a:tcPr marL="7620" marR="7620" marT="7620" marB="0" anchor="ctr"/>
                </a:tc>
                <a:tc>
                  <a:txBody>
                    <a:bodyPr/>
                    <a:lstStyle/>
                    <a:p>
                      <a:pPr algn="ctr" fontAlgn="b"/>
                      <a:r>
                        <a:rPr kumimoji="0" lang="en-US" sz="1800" b="1" u="none" strike="noStrike" kern="1200" dirty="0" smtClean="0">
                          <a:effectLst/>
                          <a:latin typeface="Times New Roman" pitchFamily="18" charset="0"/>
                          <a:cs typeface="Times New Roman" pitchFamily="18" charset="0"/>
                        </a:rPr>
                        <a:t>5</a:t>
                      </a:r>
                      <a:r>
                        <a:rPr kumimoji="0" lang="ru-RU" sz="1800" b="1" u="none" strike="noStrike" kern="1200" dirty="0" smtClean="0">
                          <a:effectLst/>
                          <a:latin typeface="Times New Roman" pitchFamily="18" charset="0"/>
                          <a:cs typeface="Times New Roman" pitchFamily="18" charset="0"/>
                        </a:rPr>
                        <a:t> </a:t>
                      </a:r>
                      <a:r>
                        <a:rPr kumimoji="0" lang="en-US" sz="1800" b="1" u="none" strike="noStrike" kern="1200" dirty="0" smtClean="0">
                          <a:effectLst/>
                          <a:latin typeface="Times New Roman" pitchFamily="18" charset="0"/>
                          <a:cs typeface="Times New Roman" pitchFamily="18" charset="0"/>
                        </a:rPr>
                        <a:t>-</a:t>
                      </a:r>
                      <a:r>
                        <a:rPr kumimoji="0" lang="ru-RU" sz="1800" b="1" u="none" strike="noStrike" kern="1200" dirty="0" smtClean="0">
                          <a:effectLst/>
                          <a:latin typeface="Times New Roman" pitchFamily="18" charset="0"/>
                          <a:cs typeface="Times New Roman" pitchFamily="18" charset="0"/>
                        </a:rPr>
                        <a:t> </a:t>
                      </a:r>
                      <a:r>
                        <a:rPr kumimoji="0" lang="en-US" sz="1800" b="1" u="none" strike="noStrike" kern="1200" dirty="0" smtClean="0">
                          <a:effectLst/>
                          <a:latin typeface="Times New Roman" pitchFamily="18" charset="0"/>
                          <a:cs typeface="Times New Roman" pitchFamily="18" charset="0"/>
                        </a:rPr>
                        <a:t>8%</a:t>
                      </a:r>
                      <a:endParaRPr kumimoji="0" lang="ru-RU" sz="1800" b="1" u="none" strike="noStrike" kern="1200" dirty="0">
                        <a:solidFill>
                          <a:srgbClr val="002060"/>
                        </a:solidFill>
                        <a:effectLst/>
                        <a:latin typeface="Times New Roman" pitchFamily="18" charset="0"/>
                        <a:ea typeface="+mn-ea"/>
                        <a:cs typeface="Times New Roman" pitchFamily="18" charset="0"/>
                      </a:endParaRPr>
                    </a:p>
                  </a:txBody>
                  <a:tcPr marL="7620" marR="7620" marT="7620" marB="0" anchor="ctr"/>
                </a:tc>
                <a:tc>
                  <a:txBody>
                    <a:bodyPr/>
                    <a:lstStyle/>
                    <a:p>
                      <a:pPr algn="ctr" fontAlgn="b"/>
                      <a:r>
                        <a:rPr kumimoji="0" lang="ru-RU" sz="1800" b="1" u="none" strike="noStrike" kern="1200" dirty="0" smtClean="0">
                          <a:effectLst/>
                          <a:latin typeface="Times New Roman" pitchFamily="18" charset="0"/>
                          <a:cs typeface="Times New Roman" pitchFamily="18" charset="0"/>
                        </a:rPr>
                        <a:t>&gt;</a:t>
                      </a:r>
                      <a:r>
                        <a:rPr kumimoji="0" lang="en-US" sz="1800" b="1" u="none" strike="noStrike" kern="1200" dirty="0" smtClean="0">
                          <a:effectLst/>
                          <a:latin typeface="Times New Roman" pitchFamily="18" charset="0"/>
                          <a:cs typeface="Times New Roman" pitchFamily="18" charset="0"/>
                        </a:rPr>
                        <a:t> 8%</a:t>
                      </a:r>
                      <a:endParaRPr kumimoji="0" lang="ru-RU" sz="1800" b="1" u="none" strike="noStrike" kern="1200" dirty="0">
                        <a:solidFill>
                          <a:srgbClr val="002060"/>
                        </a:solidFill>
                        <a:effectLst/>
                        <a:latin typeface="Times New Roman" pitchFamily="18" charset="0"/>
                        <a:ea typeface="+mn-ea"/>
                        <a:cs typeface="Times New Roman" pitchFamily="18" charset="0"/>
                      </a:endParaRPr>
                    </a:p>
                  </a:txBody>
                  <a:tcPr marL="7620" marR="7620" marT="7620" marB="0" anchor="ctr"/>
                </a:tc>
              </a:tr>
              <a:tr h="1076183">
                <a:tc>
                  <a:txBody>
                    <a:bodyPr/>
                    <a:lstStyle/>
                    <a:p>
                      <a:pPr marL="108000" lvl="0"/>
                      <a:r>
                        <a:rPr kumimoji="0" lang="ru-RU" sz="1400" b="1" u="none" strike="noStrike" kern="1200" dirty="0" smtClean="0">
                          <a:effectLst/>
                          <a:latin typeface="Times New Roman" pitchFamily="18" charset="0"/>
                          <a:cs typeface="Times New Roman" pitchFamily="18" charset="0"/>
                        </a:rPr>
                        <a:t>Отношение годовой суммы платежей</a:t>
                      </a:r>
                      <a:r>
                        <a:rPr kumimoji="0" lang="ru-RU" sz="1400" b="1" u="none" strike="noStrike" kern="1200" baseline="0" dirty="0" smtClean="0">
                          <a:effectLst/>
                          <a:latin typeface="Times New Roman" pitchFamily="18" charset="0"/>
                          <a:cs typeface="Times New Roman" pitchFamily="18" charset="0"/>
                        </a:rPr>
                        <a:t> по погашению и обслуживанию  г</a:t>
                      </a:r>
                      <a:r>
                        <a:rPr kumimoji="0" lang="ru-RU" sz="1400" b="1" u="none" strike="noStrike" kern="1200" dirty="0" smtClean="0">
                          <a:effectLst/>
                          <a:latin typeface="Times New Roman" pitchFamily="18" charset="0"/>
                          <a:cs typeface="Times New Roman" pitchFamily="18" charset="0"/>
                        </a:rPr>
                        <a:t>осударственного (муниципального)</a:t>
                      </a:r>
                      <a:r>
                        <a:rPr kumimoji="0" lang="ru-RU" sz="1400" b="1" u="none" strike="noStrike" kern="1200" baseline="0" dirty="0" smtClean="0">
                          <a:effectLst/>
                          <a:latin typeface="Times New Roman" pitchFamily="18" charset="0"/>
                          <a:cs typeface="Times New Roman" pitchFamily="18" charset="0"/>
                        </a:rPr>
                        <a:t> долга* </a:t>
                      </a:r>
                    </a:p>
                    <a:p>
                      <a:pPr marL="108000" lvl="0"/>
                      <a:r>
                        <a:rPr kumimoji="0" lang="ru-RU" sz="1400" b="1" u="none" strike="noStrike" kern="1200" baseline="0" dirty="0" smtClean="0">
                          <a:effectLst/>
                          <a:latin typeface="Times New Roman" pitchFamily="18" charset="0"/>
                          <a:cs typeface="Times New Roman" pitchFamily="18" charset="0"/>
                        </a:rPr>
                        <a:t>к доходам бюджета </a:t>
                      </a:r>
                      <a:r>
                        <a:rPr kumimoji="0" lang="ru-RU" sz="1400" b="0" u="none" strike="noStrike" kern="1200" baseline="0" dirty="0" smtClean="0">
                          <a:effectLst/>
                          <a:latin typeface="Times New Roman" pitchFamily="18" charset="0"/>
                          <a:cs typeface="Times New Roman" pitchFamily="18" charset="0"/>
                        </a:rPr>
                        <a:t>(налоговым, неналоговым </a:t>
                      </a:r>
                    </a:p>
                    <a:p>
                      <a:pPr marL="108000" lvl="0"/>
                      <a:r>
                        <a:rPr kumimoji="0" lang="ru-RU" sz="1400" b="0" u="none" strike="noStrike" kern="1200" baseline="0" dirty="0" smtClean="0">
                          <a:effectLst/>
                          <a:latin typeface="Times New Roman" pitchFamily="18" charset="0"/>
                          <a:cs typeface="Times New Roman" pitchFamily="18" charset="0"/>
                        </a:rPr>
                        <a:t>и дотациям)</a:t>
                      </a:r>
                      <a:endParaRPr kumimoji="0" lang="ru-RU" sz="1400" b="0" i="0" u="none" strike="noStrike" kern="1200" dirty="0">
                        <a:solidFill>
                          <a:srgbClr val="002060"/>
                        </a:solidFill>
                        <a:effectLst/>
                        <a:latin typeface="Times New Roman" pitchFamily="18" charset="0"/>
                        <a:ea typeface="+mn-ea"/>
                        <a:cs typeface="Times New Roman" pitchFamily="18" charset="0"/>
                      </a:endParaRPr>
                    </a:p>
                  </a:txBody>
                  <a:tcPr marL="0" marR="0" marT="0" marB="0" anchor="ctr">
                    <a:solidFill>
                      <a:schemeClr val="accent2">
                        <a:lumMod val="60000"/>
                        <a:lumOff val="40000"/>
                        <a:alpha val="20000"/>
                      </a:schemeClr>
                    </a:solidFill>
                  </a:tcPr>
                </a:tc>
                <a:tc>
                  <a:txBody>
                    <a:bodyPr/>
                    <a:lstStyle/>
                    <a:p>
                      <a:pPr algn="ctr" fontAlgn="b"/>
                      <a:r>
                        <a:rPr kumimoji="0" lang="en-US" sz="1800" b="1" u="none" strike="noStrike" kern="1200" dirty="0" smtClean="0">
                          <a:effectLst/>
                          <a:latin typeface="Times New Roman" pitchFamily="18" charset="0"/>
                          <a:cs typeface="Times New Roman" pitchFamily="18" charset="0"/>
                        </a:rPr>
                        <a:t>≤ 13%</a:t>
                      </a:r>
                      <a:endParaRPr kumimoji="0" lang="ru-RU" sz="1800" b="1" u="none" strike="noStrike" kern="1200" dirty="0">
                        <a:solidFill>
                          <a:srgbClr val="002060"/>
                        </a:solidFill>
                        <a:effectLst/>
                        <a:latin typeface="Times New Roman" pitchFamily="18" charset="0"/>
                        <a:ea typeface="+mn-ea"/>
                        <a:cs typeface="Times New Roman" pitchFamily="18" charset="0"/>
                      </a:endParaRPr>
                    </a:p>
                  </a:txBody>
                  <a:tcPr marL="7620" marR="7620" marT="7620" marB="0" anchor="ctr">
                    <a:solidFill>
                      <a:schemeClr val="accent2">
                        <a:lumMod val="60000"/>
                        <a:lumOff val="40000"/>
                        <a:alpha val="20000"/>
                      </a:schemeClr>
                    </a:solidFill>
                  </a:tcPr>
                </a:tc>
                <a:tc>
                  <a:txBody>
                    <a:bodyPr/>
                    <a:lstStyle/>
                    <a:p>
                      <a:pPr algn="ctr" fontAlgn="b"/>
                      <a:r>
                        <a:rPr kumimoji="0" lang="en-US" sz="1800" b="1" u="none" strike="noStrike" kern="1200" dirty="0" smtClean="0">
                          <a:effectLst/>
                          <a:latin typeface="Times New Roman" pitchFamily="18" charset="0"/>
                          <a:cs typeface="Times New Roman" pitchFamily="18" charset="0"/>
                        </a:rPr>
                        <a:t>13</a:t>
                      </a:r>
                      <a:r>
                        <a:rPr kumimoji="0" lang="ru-RU" sz="1800" b="1" u="none" strike="noStrike" kern="1200" dirty="0" smtClean="0">
                          <a:effectLst/>
                          <a:latin typeface="Times New Roman" pitchFamily="18" charset="0"/>
                          <a:cs typeface="Times New Roman" pitchFamily="18" charset="0"/>
                        </a:rPr>
                        <a:t> </a:t>
                      </a:r>
                      <a:r>
                        <a:rPr kumimoji="0" lang="en-US" sz="1800" b="1" u="none" strike="noStrike" kern="1200" dirty="0" smtClean="0">
                          <a:effectLst/>
                          <a:latin typeface="Times New Roman" pitchFamily="18" charset="0"/>
                          <a:cs typeface="Times New Roman" pitchFamily="18" charset="0"/>
                        </a:rPr>
                        <a:t>-</a:t>
                      </a:r>
                      <a:r>
                        <a:rPr kumimoji="0" lang="ru-RU" sz="1800" b="1" u="none" strike="noStrike" kern="1200" dirty="0" smtClean="0">
                          <a:effectLst/>
                          <a:latin typeface="Times New Roman" pitchFamily="18" charset="0"/>
                          <a:cs typeface="Times New Roman" pitchFamily="18" charset="0"/>
                        </a:rPr>
                        <a:t> </a:t>
                      </a:r>
                      <a:r>
                        <a:rPr kumimoji="0" lang="en-US" sz="1800" b="1" u="none" strike="noStrike" kern="1200" dirty="0" smtClean="0">
                          <a:effectLst/>
                          <a:latin typeface="Times New Roman" pitchFamily="18" charset="0"/>
                          <a:cs typeface="Times New Roman" pitchFamily="18" charset="0"/>
                        </a:rPr>
                        <a:t>18%</a:t>
                      </a:r>
                      <a:endParaRPr kumimoji="0" lang="ru-RU" sz="1800" b="1" u="none" strike="noStrike" kern="1200" dirty="0">
                        <a:solidFill>
                          <a:srgbClr val="002060"/>
                        </a:solidFill>
                        <a:effectLst/>
                        <a:latin typeface="Times New Roman" pitchFamily="18" charset="0"/>
                        <a:ea typeface="+mn-ea"/>
                        <a:cs typeface="Times New Roman" pitchFamily="18" charset="0"/>
                      </a:endParaRPr>
                    </a:p>
                  </a:txBody>
                  <a:tcPr marL="7620" marR="7620" marT="7620" marB="0" anchor="ctr">
                    <a:solidFill>
                      <a:schemeClr val="accent2">
                        <a:lumMod val="60000"/>
                        <a:lumOff val="40000"/>
                        <a:alpha val="20000"/>
                      </a:schemeClr>
                    </a:solidFill>
                  </a:tcPr>
                </a:tc>
                <a:tc>
                  <a:txBody>
                    <a:bodyPr/>
                    <a:lstStyle/>
                    <a:p>
                      <a:pPr algn="ctr" fontAlgn="b"/>
                      <a:r>
                        <a:rPr kumimoji="0" lang="ru-RU" sz="1800" b="1" u="none" strike="noStrike" kern="1200" dirty="0" smtClean="0">
                          <a:effectLst/>
                          <a:latin typeface="Times New Roman" pitchFamily="18" charset="0"/>
                          <a:cs typeface="Times New Roman" pitchFamily="18" charset="0"/>
                        </a:rPr>
                        <a:t>&gt;</a:t>
                      </a:r>
                      <a:r>
                        <a:rPr kumimoji="0" lang="en-US" sz="1800" b="1" u="none" strike="noStrike" kern="1200" dirty="0" smtClean="0">
                          <a:effectLst/>
                          <a:latin typeface="Times New Roman" pitchFamily="18" charset="0"/>
                          <a:cs typeface="Times New Roman" pitchFamily="18" charset="0"/>
                        </a:rPr>
                        <a:t> 18%</a:t>
                      </a:r>
                      <a:endParaRPr kumimoji="0" lang="ru-RU" sz="1800" b="1" u="none" strike="noStrike" kern="1200" dirty="0">
                        <a:solidFill>
                          <a:srgbClr val="002060"/>
                        </a:solidFill>
                        <a:effectLst/>
                        <a:latin typeface="Times New Roman" pitchFamily="18" charset="0"/>
                        <a:ea typeface="+mn-ea"/>
                        <a:cs typeface="Times New Roman" pitchFamily="18" charset="0"/>
                      </a:endParaRPr>
                    </a:p>
                  </a:txBody>
                  <a:tcPr marL="7620" marR="7620" marT="7620" marB="0" anchor="ctr">
                    <a:solidFill>
                      <a:schemeClr val="accent2">
                        <a:lumMod val="60000"/>
                        <a:lumOff val="40000"/>
                        <a:alpha val="20000"/>
                      </a:schemeClr>
                    </a:solidFill>
                  </a:tcPr>
                </a:tc>
              </a:tr>
              <a:tr h="1647710">
                <a:tc>
                  <a:txBody>
                    <a:bodyPr/>
                    <a:lstStyle/>
                    <a:p>
                      <a:pPr marL="108000" lvl="0"/>
                      <a:endParaRPr kumimoji="0" lang="ru-RU" sz="1400" b="0" i="0" u="none" strike="noStrike" kern="1200" dirty="0">
                        <a:solidFill>
                          <a:srgbClr val="002060"/>
                        </a:solidFill>
                        <a:effectLst/>
                        <a:latin typeface="Times New Roman" pitchFamily="18" charset="0"/>
                        <a:ea typeface="+mn-ea"/>
                        <a:cs typeface="Times New Roman" pitchFamily="18" charset="0"/>
                      </a:endParaRPr>
                    </a:p>
                  </a:txBody>
                  <a:tcPr marL="0" marR="0" marT="0" marB="0" anchor="ctr"/>
                </a:tc>
                <a:tc>
                  <a:txBody>
                    <a:bodyPr/>
                    <a:lstStyle/>
                    <a:p>
                      <a:pPr algn="ctr" fontAlgn="b"/>
                      <a:r>
                        <a:rPr kumimoji="0" lang="ru-RU" sz="1400" b="0" u="none" strike="noStrike" kern="1200" dirty="0" smtClean="0">
                          <a:solidFill>
                            <a:schemeClr val="tx1"/>
                          </a:solidFill>
                          <a:effectLst/>
                          <a:latin typeface="Times New Roman" pitchFamily="18" charset="0"/>
                          <a:ea typeface="+mn-ea"/>
                          <a:cs typeface="Times New Roman" pitchFamily="18" charset="0"/>
                        </a:rPr>
                        <a:t>все показатели из группы А</a:t>
                      </a:r>
                    </a:p>
                    <a:p>
                      <a:pPr algn="ctr" fontAlgn="b"/>
                      <a:endParaRPr kumimoji="0" lang="ru-RU" sz="1400" b="0" u="none" strike="noStrike" kern="1200" dirty="0" smtClean="0">
                        <a:solidFill>
                          <a:schemeClr val="tx1"/>
                        </a:solidFill>
                        <a:effectLst/>
                        <a:latin typeface="Times New Roman" pitchFamily="18" charset="0"/>
                        <a:ea typeface="+mn-ea"/>
                        <a:cs typeface="Times New Roman" pitchFamily="18" charset="0"/>
                      </a:endParaRPr>
                    </a:p>
                    <a:p>
                      <a:pPr algn="ctr" fontAlgn="b"/>
                      <a:endParaRPr kumimoji="0" lang="ru-RU" sz="1400" b="0" u="none" strike="noStrike" kern="1200" dirty="0" smtClean="0">
                        <a:solidFill>
                          <a:schemeClr val="tx1"/>
                        </a:solidFill>
                        <a:effectLst/>
                        <a:latin typeface="Times New Roman" pitchFamily="18" charset="0"/>
                        <a:ea typeface="+mn-ea"/>
                        <a:cs typeface="Times New Roman" pitchFamily="18" charset="0"/>
                      </a:endParaRPr>
                    </a:p>
                    <a:p>
                      <a:pPr algn="ctr" fontAlgn="b"/>
                      <a:endParaRPr kumimoji="0" lang="ru-RU" sz="700" b="0" u="none" strike="noStrike" kern="1200" dirty="0" smtClean="0">
                        <a:solidFill>
                          <a:schemeClr val="tx1"/>
                        </a:solidFill>
                        <a:effectLst/>
                        <a:latin typeface="Times New Roman" pitchFamily="18" charset="0"/>
                        <a:ea typeface="+mn-ea"/>
                        <a:cs typeface="Times New Roman" pitchFamily="18" charset="0"/>
                      </a:endParaRPr>
                    </a:p>
                    <a:p>
                      <a:pPr algn="ctr" fontAlgn="b"/>
                      <a:r>
                        <a:rPr kumimoji="0" lang="ru-RU" sz="1400" b="0" u="none" strike="noStrike" kern="1200" dirty="0" smtClean="0">
                          <a:solidFill>
                            <a:schemeClr val="tx1"/>
                          </a:solidFill>
                          <a:effectLst/>
                          <a:latin typeface="Times New Roman" pitchFamily="18" charset="0"/>
                          <a:ea typeface="+mn-ea"/>
                          <a:cs typeface="Times New Roman" pitchFamily="18" charset="0"/>
                        </a:rPr>
                        <a:t>субъект РФ,</a:t>
                      </a:r>
                      <a:r>
                        <a:rPr kumimoji="0" lang="ru-RU" sz="1400" b="0" u="none" strike="noStrike" kern="1200" baseline="0" dirty="0" smtClean="0">
                          <a:solidFill>
                            <a:schemeClr val="tx1"/>
                          </a:solidFill>
                          <a:effectLst/>
                          <a:latin typeface="Times New Roman" pitchFamily="18" charset="0"/>
                          <a:ea typeface="+mn-ea"/>
                          <a:cs typeface="Times New Roman" pitchFamily="18" charset="0"/>
                        </a:rPr>
                        <a:t> МО</a:t>
                      </a:r>
                      <a:r>
                        <a:rPr kumimoji="0" lang="ru-RU" sz="1400" b="0" u="none" strike="noStrike" kern="1200" dirty="0" smtClean="0">
                          <a:solidFill>
                            <a:schemeClr val="tx1"/>
                          </a:solidFill>
                          <a:effectLst/>
                          <a:latin typeface="Times New Roman" pitchFamily="18" charset="0"/>
                          <a:ea typeface="+mn-ea"/>
                          <a:cs typeface="Times New Roman" pitchFamily="18" charset="0"/>
                        </a:rPr>
                        <a:t> </a:t>
                      </a:r>
                    </a:p>
                    <a:p>
                      <a:pPr algn="ctr" fontAlgn="b"/>
                      <a:r>
                        <a:rPr kumimoji="0" lang="ru-RU" sz="1400" b="0" u="none" strike="noStrike" kern="1200" dirty="0" smtClean="0">
                          <a:solidFill>
                            <a:schemeClr val="tx1"/>
                          </a:solidFill>
                          <a:effectLst/>
                          <a:latin typeface="Times New Roman" pitchFamily="18" charset="0"/>
                          <a:ea typeface="+mn-ea"/>
                          <a:cs typeface="Times New Roman" pitchFamily="18" charset="0"/>
                        </a:rPr>
                        <a:t>группы А</a:t>
                      </a:r>
                      <a:endParaRPr kumimoji="0" lang="ru-RU" sz="1400" b="0" u="none" strike="noStrike" kern="1200" dirty="0">
                        <a:solidFill>
                          <a:schemeClr val="tx1"/>
                        </a:solidFill>
                        <a:effectLst/>
                        <a:latin typeface="Times New Roman" pitchFamily="18" charset="0"/>
                        <a:ea typeface="+mn-ea"/>
                        <a:cs typeface="Times New Roman" pitchFamily="18" charset="0"/>
                      </a:endParaRPr>
                    </a:p>
                  </a:txBody>
                  <a:tcPr marL="7620" marR="7620" marT="7620" marB="0"/>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kumimoji="0" lang="ru-RU" sz="1400" b="0" u="none" strike="noStrike" kern="1200" dirty="0" smtClean="0">
                          <a:solidFill>
                            <a:schemeClr val="tx1"/>
                          </a:solidFill>
                          <a:effectLst/>
                          <a:latin typeface="Times New Roman" pitchFamily="18" charset="0"/>
                          <a:ea typeface="+mn-ea"/>
                          <a:cs typeface="Times New Roman" pitchFamily="18" charset="0"/>
                        </a:rPr>
                        <a:t>все, кто не отнесены к А и С</a:t>
                      </a:r>
                    </a:p>
                    <a:p>
                      <a:pPr algn="ctr" fontAlgn="b"/>
                      <a:endParaRPr kumimoji="0" lang="ru-RU" sz="1400" b="0" u="none" strike="noStrike" kern="1200" dirty="0" smtClean="0">
                        <a:solidFill>
                          <a:schemeClr val="tx1"/>
                        </a:solidFill>
                        <a:effectLst/>
                        <a:latin typeface="Times New Roman" pitchFamily="18" charset="0"/>
                        <a:ea typeface="+mn-ea"/>
                        <a:cs typeface="Times New Roman" pitchFamily="18" charset="0"/>
                      </a:endParaRPr>
                    </a:p>
                    <a:p>
                      <a:pPr algn="ctr" fontAlgn="b"/>
                      <a:endParaRPr kumimoji="0" lang="ru-RU" sz="1400" b="0" u="none" strike="noStrike" kern="1200" dirty="0" smtClean="0">
                        <a:solidFill>
                          <a:schemeClr val="tx1"/>
                        </a:solidFill>
                        <a:effectLst/>
                        <a:latin typeface="Times New Roman" pitchFamily="18" charset="0"/>
                        <a:ea typeface="+mn-ea"/>
                        <a:cs typeface="Times New Roman" pitchFamily="18" charset="0"/>
                      </a:endParaRPr>
                    </a:p>
                    <a:p>
                      <a:pPr algn="ctr" fontAlgn="b"/>
                      <a:endParaRPr kumimoji="0" lang="ru-RU" sz="1050" b="0" u="none" strike="noStrike" kern="1200" dirty="0" smtClean="0">
                        <a:solidFill>
                          <a:schemeClr val="tx1"/>
                        </a:solidFill>
                        <a:effectLst/>
                        <a:latin typeface="Times New Roman" pitchFamily="18" charset="0"/>
                        <a:ea typeface="+mn-ea"/>
                        <a:cs typeface="Times New Roman" pitchFamily="18" charset="0"/>
                      </a:endParaRPr>
                    </a:p>
                    <a:p>
                      <a:pPr algn="ctr" fontAlgn="b"/>
                      <a:r>
                        <a:rPr kumimoji="0" lang="ru-RU" sz="1400" b="0" u="none" strike="noStrike" kern="1200" dirty="0" smtClean="0">
                          <a:solidFill>
                            <a:schemeClr val="tx1"/>
                          </a:solidFill>
                          <a:effectLst/>
                          <a:latin typeface="Times New Roman" pitchFamily="18" charset="0"/>
                          <a:ea typeface="+mn-ea"/>
                          <a:cs typeface="Times New Roman" pitchFamily="18" charset="0"/>
                        </a:rPr>
                        <a:t>субъект РФ, МО</a:t>
                      </a:r>
                    </a:p>
                    <a:p>
                      <a:pPr algn="ctr" fontAlgn="b"/>
                      <a:r>
                        <a:rPr kumimoji="0" lang="ru-RU" sz="1400" b="0" u="none" strike="noStrike" kern="1200" dirty="0" smtClean="0">
                          <a:solidFill>
                            <a:schemeClr val="tx1"/>
                          </a:solidFill>
                          <a:effectLst/>
                          <a:latin typeface="Times New Roman" pitchFamily="18" charset="0"/>
                          <a:ea typeface="+mn-ea"/>
                          <a:cs typeface="Times New Roman" pitchFamily="18" charset="0"/>
                        </a:rPr>
                        <a:t>группы В</a:t>
                      </a:r>
                    </a:p>
                  </a:txBody>
                  <a:tcPr marL="7620" marR="7620" marT="7620" marB="0"/>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kumimoji="0" lang="ru-RU" sz="1400" b="0" u="none" strike="noStrike" kern="1200" dirty="0" smtClean="0">
                          <a:solidFill>
                            <a:schemeClr val="tx1"/>
                          </a:solidFill>
                          <a:effectLst/>
                          <a:latin typeface="Times New Roman" pitchFamily="18" charset="0"/>
                          <a:ea typeface="+mn-ea"/>
                          <a:cs typeface="Times New Roman" pitchFamily="18" charset="0"/>
                        </a:rPr>
                        <a:t>не</a:t>
                      </a:r>
                      <a:r>
                        <a:rPr kumimoji="0" lang="ru-RU" sz="1400" b="0" u="none" strike="noStrike" kern="1200" baseline="0" dirty="0" smtClean="0">
                          <a:solidFill>
                            <a:schemeClr val="tx1"/>
                          </a:solidFill>
                          <a:effectLst/>
                          <a:latin typeface="Times New Roman" pitchFamily="18" charset="0"/>
                          <a:ea typeface="+mn-ea"/>
                          <a:cs typeface="Times New Roman" pitchFamily="18" charset="0"/>
                        </a:rPr>
                        <a:t> менее 2-х показателей из группы С</a:t>
                      </a:r>
                      <a:endParaRPr kumimoji="0" lang="ru-RU" sz="1400" b="0" u="none" strike="noStrike" kern="1200" dirty="0" smtClean="0">
                        <a:solidFill>
                          <a:schemeClr val="tx1"/>
                        </a:solidFill>
                        <a:effectLst/>
                        <a:latin typeface="Times New Roman" pitchFamily="18" charset="0"/>
                        <a:ea typeface="+mn-ea"/>
                        <a:cs typeface="Times New Roman" pitchFamily="18" charset="0"/>
                      </a:endParaRPr>
                    </a:p>
                    <a:p>
                      <a:pPr algn="ctr" fontAlgn="b"/>
                      <a:endParaRPr kumimoji="0" lang="ru-RU" sz="1400" b="0" u="none" strike="noStrike" kern="1200" dirty="0" smtClean="0">
                        <a:solidFill>
                          <a:schemeClr val="tx1"/>
                        </a:solidFill>
                        <a:effectLst/>
                        <a:latin typeface="Times New Roman" pitchFamily="18" charset="0"/>
                        <a:ea typeface="+mn-ea"/>
                        <a:cs typeface="Times New Roman" pitchFamily="18" charset="0"/>
                      </a:endParaRPr>
                    </a:p>
                    <a:p>
                      <a:pPr algn="ctr" fontAlgn="b"/>
                      <a:endParaRPr kumimoji="0" lang="ru-RU" sz="1050" b="0" u="none" strike="noStrike" kern="1200" dirty="0" smtClean="0">
                        <a:solidFill>
                          <a:schemeClr val="tx1"/>
                        </a:solidFill>
                        <a:effectLst/>
                        <a:latin typeface="Times New Roman" pitchFamily="18" charset="0"/>
                        <a:ea typeface="+mn-ea"/>
                        <a:cs typeface="Times New Roman" pitchFamily="18" charset="0"/>
                      </a:endParaRPr>
                    </a:p>
                    <a:p>
                      <a:pPr algn="ctr" fontAlgn="b"/>
                      <a:r>
                        <a:rPr kumimoji="0" lang="ru-RU" sz="1400" b="0" u="none" strike="noStrike" kern="1200" dirty="0" smtClean="0">
                          <a:solidFill>
                            <a:schemeClr val="tx1"/>
                          </a:solidFill>
                          <a:effectLst/>
                          <a:latin typeface="Times New Roman" pitchFamily="18" charset="0"/>
                          <a:ea typeface="+mn-ea"/>
                          <a:cs typeface="Times New Roman" pitchFamily="18" charset="0"/>
                        </a:rPr>
                        <a:t>субъект РФ, МО </a:t>
                      </a:r>
                    </a:p>
                    <a:p>
                      <a:pPr algn="ctr" fontAlgn="b"/>
                      <a:r>
                        <a:rPr kumimoji="0" lang="ru-RU" sz="1400" b="0" u="none" strike="noStrike" kern="1200" dirty="0" smtClean="0">
                          <a:solidFill>
                            <a:schemeClr val="tx1"/>
                          </a:solidFill>
                          <a:effectLst/>
                          <a:latin typeface="Times New Roman" pitchFamily="18" charset="0"/>
                          <a:ea typeface="+mn-ea"/>
                          <a:cs typeface="Times New Roman" pitchFamily="18" charset="0"/>
                        </a:rPr>
                        <a:t>группы С</a:t>
                      </a:r>
                    </a:p>
                  </a:txBody>
                  <a:tcPr marL="7620" marR="7620" marT="7620" marB="0"/>
                </a:tc>
              </a:tr>
            </a:tbl>
          </a:graphicData>
        </a:graphic>
      </p:graphicFrame>
      <p:sp>
        <p:nvSpPr>
          <p:cNvPr id="7" name="Стрелка вниз 6"/>
          <p:cNvSpPr/>
          <p:nvPr/>
        </p:nvSpPr>
        <p:spPr>
          <a:xfrm>
            <a:off x="4716016" y="5229200"/>
            <a:ext cx="288032" cy="504056"/>
          </a:xfrm>
          <a:prstGeom prst="downArrow">
            <a:avLst/>
          </a:prstGeom>
          <a:solidFill>
            <a:srgbClr val="00B050"/>
          </a:solidFill>
          <a:ln>
            <a:solidFill>
              <a:srgbClr val="00B05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
        <p:nvSpPr>
          <p:cNvPr id="8" name="Стрелка вниз 7"/>
          <p:cNvSpPr/>
          <p:nvPr/>
        </p:nvSpPr>
        <p:spPr>
          <a:xfrm>
            <a:off x="6444208" y="5229200"/>
            <a:ext cx="288032" cy="504056"/>
          </a:xfrm>
          <a:prstGeom prst="downArrow">
            <a:avLst/>
          </a:prstGeom>
          <a:solidFill>
            <a:srgbClr val="FFC000"/>
          </a:solidFill>
          <a:ln>
            <a:solidFill>
              <a:srgbClr val="FFC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
        <p:nvSpPr>
          <p:cNvPr id="9" name="Стрелка вниз 8"/>
          <p:cNvSpPr/>
          <p:nvPr/>
        </p:nvSpPr>
        <p:spPr>
          <a:xfrm>
            <a:off x="8100392" y="5445224"/>
            <a:ext cx="288032" cy="360040"/>
          </a:xfrm>
          <a:prstGeom prst="downArrow">
            <a:avLst/>
          </a:prstGeom>
          <a:solidFill>
            <a:srgbClr val="FF0000"/>
          </a:solidFill>
          <a:ln>
            <a:solidFill>
              <a:srgbClr val="FF0000"/>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a:p>
        </p:txBody>
      </p:sp>
      <p:sp>
        <p:nvSpPr>
          <p:cNvPr id="10" name="Стрелка влево 9"/>
          <p:cNvSpPr/>
          <p:nvPr/>
        </p:nvSpPr>
        <p:spPr>
          <a:xfrm>
            <a:off x="4644008" y="6165304"/>
            <a:ext cx="4032448" cy="432048"/>
          </a:xfrm>
          <a:prstGeom prst="leftArrow">
            <a:avLst>
              <a:gd name="adj1" fmla="val 50000"/>
              <a:gd name="adj2" fmla="val 86676"/>
            </a:avLst>
          </a:prstGeom>
          <a:ln w="12700"/>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1400" b="1" dirty="0" smtClean="0">
                <a:latin typeface="Times New Roman" pitchFamily="18" charset="0"/>
                <a:cs typeface="Times New Roman" pitchFamily="18" charset="0"/>
              </a:rPr>
              <a:t>С в А только через 3 года после выхода из С</a:t>
            </a:r>
            <a:endParaRPr lang="ru-RU" sz="1400" b="1" dirty="0">
              <a:latin typeface="Times New Roman" pitchFamily="18" charset="0"/>
              <a:cs typeface="Times New Roman" pitchFamily="18" charset="0"/>
            </a:endParaRPr>
          </a:p>
        </p:txBody>
      </p:sp>
      <p:sp>
        <p:nvSpPr>
          <p:cNvPr id="11" name="TextBox 10"/>
          <p:cNvSpPr txBox="1"/>
          <p:nvPr/>
        </p:nvSpPr>
        <p:spPr>
          <a:xfrm>
            <a:off x="107504" y="6525344"/>
            <a:ext cx="7920880"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 по государственному (муниципальному) долгу, накопленному по состоянию на начало года</a:t>
            </a:r>
            <a:endParaRPr lang="ru-RU" sz="1400" dirty="0">
              <a:latin typeface="Times New Roman" pitchFamily="18" charset="0"/>
              <a:cs typeface="Times New Roman" pitchFamily="18" charset="0"/>
            </a:endParaRPr>
          </a:p>
        </p:txBody>
      </p:sp>
      <p:sp>
        <p:nvSpPr>
          <p:cNvPr id="12" name="Номер слайда 11"/>
          <p:cNvSpPr>
            <a:spLocks noGrp="1"/>
          </p:cNvSpPr>
          <p:nvPr>
            <p:ph type="sldNum" sz="quarter" idx="12"/>
          </p:nvPr>
        </p:nvSpPr>
        <p:spPr/>
        <p:txBody>
          <a:bodyPr/>
          <a:lstStyle/>
          <a:p>
            <a:fld id="{9936F8B5-7EA9-4279-A9BD-9819DFA03F6E}" type="slidenum">
              <a:rPr lang="ru-RU" smtClean="0"/>
              <a:pPr/>
              <a:t>6</a:t>
            </a:fld>
            <a:endParaRPr lang="ru-RU"/>
          </a:p>
        </p:txBody>
      </p:sp>
    </p:spTree>
    <p:extLst>
      <p:ext uri="{BB962C8B-B14F-4D97-AF65-F5344CB8AC3E}">
        <p14:creationId xmlns="" xmlns:p14="http://schemas.microsoft.com/office/powerpoint/2010/main" val="3416375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48680"/>
            <a:ext cx="9144000" cy="840156"/>
          </a:xfrm>
        </p:spPr>
        <p:txBody>
          <a:bodyPr>
            <a:noAutofit/>
          </a:bodyPr>
          <a:lstStyle/>
          <a:p>
            <a:pPr algn="ctr"/>
            <a:r>
              <a:rPr lang="ru-RU" sz="1800" b="1" dirty="0" smtClean="0">
                <a:latin typeface="+mn-lt"/>
              </a:rPr>
              <a:t>Основные нововведения Бюджетного кодекса РФ                                             </a:t>
            </a:r>
            <a:br>
              <a:rPr lang="ru-RU" sz="1800" b="1" dirty="0" smtClean="0">
                <a:latin typeface="+mn-lt"/>
              </a:rPr>
            </a:br>
            <a:r>
              <a:rPr lang="ru-RU" sz="1800" b="1" dirty="0" smtClean="0">
                <a:latin typeface="+mn-lt"/>
              </a:rPr>
              <a:t>в сфере предоставления государственных и муниципальных гарантий </a:t>
            </a:r>
            <a:br>
              <a:rPr lang="ru-RU" sz="1800" b="1" dirty="0" smtClean="0">
                <a:latin typeface="+mn-lt"/>
              </a:rPr>
            </a:br>
            <a:r>
              <a:rPr lang="ru-RU" sz="1800" b="1" dirty="0" smtClean="0">
                <a:latin typeface="+mn-lt"/>
              </a:rPr>
              <a:t>(с 1 января 2020 года)</a:t>
            </a:r>
            <a:endParaRPr lang="ru-RU" sz="1800" b="1" dirty="0">
              <a:latin typeface="+mn-lt"/>
            </a:endParaRPr>
          </a:p>
        </p:txBody>
      </p:sp>
      <p:sp>
        <p:nvSpPr>
          <p:cNvPr id="6" name="Содержимое 3"/>
          <p:cNvSpPr txBox="1">
            <a:spLocks/>
          </p:cNvSpPr>
          <p:nvPr/>
        </p:nvSpPr>
        <p:spPr>
          <a:xfrm>
            <a:off x="3286116" y="2428868"/>
            <a:ext cx="5400684" cy="1785950"/>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Wingdings" pitchFamily="2" charset="2"/>
              <a:buChar char="ü"/>
              <a:tabLst/>
              <a:defRPr/>
            </a:pP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Содержимое 2"/>
          <p:cNvSpPr txBox="1">
            <a:spLocks/>
          </p:cNvSpPr>
          <p:nvPr/>
        </p:nvSpPr>
        <p:spPr>
          <a:xfrm>
            <a:off x="500034" y="2643182"/>
            <a:ext cx="2643206" cy="1857388"/>
          </a:xfrm>
          <a:prstGeom prst="rect">
            <a:avLst/>
          </a:prstGeom>
        </p:spPr>
        <p:txBody>
          <a:bodyPr vert="horz">
            <a:normAutofit/>
          </a:bodyPr>
          <a:lstStyle/>
          <a:p>
            <a:pPr marR="0" lvl="0" algn="l" defTabSz="914400" rtl="0" eaLnBrk="1" fontAlgn="auto" latinLnBrk="0" hangingPunct="1">
              <a:lnSpc>
                <a:spcPct val="100000"/>
              </a:lnSpc>
              <a:spcBef>
                <a:spcPts val="300"/>
              </a:spcBef>
              <a:spcAft>
                <a:spcPts val="0"/>
              </a:spcAft>
              <a:buClr>
                <a:schemeClr val="accent3"/>
              </a:buClr>
              <a:buSzTx/>
              <a:buFont typeface="Georgia"/>
              <a:buNone/>
              <a:tabLst/>
              <a:defRPr/>
            </a:pPr>
            <a:endParaRPr lang="ru-RU" sz="2000" dirty="0" smtClean="0"/>
          </a:p>
        </p:txBody>
      </p:sp>
      <p:sp>
        <p:nvSpPr>
          <p:cNvPr id="9" name="Содержимое 2"/>
          <p:cNvSpPr txBox="1">
            <a:spLocks/>
          </p:cNvSpPr>
          <p:nvPr/>
        </p:nvSpPr>
        <p:spPr>
          <a:xfrm>
            <a:off x="428596" y="4357694"/>
            <a:ext cx="2971792" cy="1428760"/>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ru-RU"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Содержимое 3"/>
          <p:cNvSpPr txBox="1">
            <a:spLocks/>
          </p:cNvSpPr>
          <p:nvPr/>
        </p:nvSpPr>
        <p:spPr>
          <a:xfrm>
            <a:off x="3286116" y="4286256"/>
            <a:ext cx="5400684" cy="1714512"/>
          </a:xfrm>
          <a:prstGeom prst="rect">
            <a:avLst/>
          </a:prstGeom>
        </p:spPr>
        <p:txBody>
          <a:bodyPr vert="horz">
            <a:normAutofit/>
          </a:bodyPr>
          <a:lstStyle/>
          <a:p>
            <a:pPr marL="365760" lvl="0" indent="-256032">
              <a:spcBef>
                <a:spcPts val="300"/>
              </a:spcBef>
              <a:buClr>
                <a:schemeClr val="accent3"/>
              </a:buClr>
              <a:buFont typeface="Wingdings" pitchFamily="2" charset="2"/>
              <a:buChar char="ü"/>
            </a:pPr>
            <a:endParaRPr kumimoji="0" lang="ru-RU" sz="17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Содержимое 2"/>
          <p:cNvSpPr txBox="1">
            <a:spLocks/>
          </p:cNvSpPr>
          <p:nvPr/>
        </p:nvSpPr>
        <p:spPr>
          <a:xfrm>
            <a:off x="395536" y="6072182"/>
            <a:ext cx="8072494" cy="785818"/>
          </a:xfrm>
          <a:prstGeom prst="rect">
            <a:avLst/>
          </a:prstGeom>
        </p:spPr>
        <p:txBody>
          <a:bodyPr vert="horz">
            <a:normAutofit fontScale="70000" lnSpcReduction="20000"/>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ru-RU" sz="2000" b="0" i="0" u="none" strike="noStrike" kern="1200" cap="none" spc="0" normalizeH="0" baseline="0" noProof="0" dirty="0" smtClean="0">
              <a:ln>
                <a:noFill/>
              </a:ln>
              <a:solidFill>
                <a:schemeClr val="tx1"/>
              </a:solidFill>
              <a:effectLst/>
              <a:uLnTx/>
              <a:uFillTx/>
              <a:latin typeface="+mn-lt"/>
              <a:ea typeface="+mn-ea"/>
              <a:cs typeface="+mn-cs"/>
            </a:endParaRPr>
          </a:p>
          <a:p>
            <a:pPr lvl="0" algn="ctr">
              <a:spcBef>
                <a:spcPts val="300"/>
              </a:spcBef>
              <a:buClr>
                <a:schemeClr val="accent3"/>
              </a:buClr>
            </a:pPr>
            <a:r>
              <a:rPr lang="ru-RU" dirty="0" smtClean="0"/>
              <a:t>В целях реализации данных изменений Правительством области принято постановление </a:t>
            </a:r>
            <a:br>
              <a:rPr lang="ru-RU" dirty="0" smtClean="0"/>
            </a:br>
            <a:r>
              <a:rPr lang="ru-RU" dirty="0" smtClean="0"/>
              <a:t>от 4 февраля 2020 года № 50-пп «О регулировании отдельных бюджетных правоотношений в части предоставления государственных гарантий Архангельской области»</a:t>
            </a:r>
            <a:endParaRPr kumimoji="0" lang="ru-RU"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1" name="Схема 10"/>
          <p:cNvGraphicFramePr/>
          <p:nvPr/>
        </p:nvGraphicFramePr>
        <p:xfrm>
          <a:off x="107504" y="1484784"/>
          <a:ext cx="892899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Прямая соединительная линия 12"/>
          <p:cNvCxnSpPr/>
          <p:nvPr/>
        </p:nvCxnSpPr>
        <p:spPr>
          <a:xfrm>
            <a:off x="323528" y="6237312"/>
            <a:ext cx="84969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Номер слайда 11"/>
          <p:cNvSpPr>
            <a:spLocks noGrp="1"/>
          </p:cNvSpPr>
          <p:nvPr>
            <p:ph type="sldNum" sz="quarter" idx="12"/>
          </p:nvPr>
        </p:nvSpPr>
        <p:spPr/>
        <p:txBody>
          <a:bodyPr/>
          <a:lstStyle/>
          <a:p>
            <a:fld id="{9936F8B5-7EA9-4279-A9BD-9819DFA03F6E}" type="slidenum">
              <a:rPr lang="ru-RU" smtClean="0"/>
              <a:pPr/>
              <a:t>7</a:t>
            </a:fld>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Заголовок 1"/>
          <p:cNvSpPr>
            <a:spLocks noGrp="1"/>
          </p:cNvSpPr>
          <p:nvPr>
            <p:ph type="title"/>
          </p:nvPr>
        </p:nvSpPr>
        <p:spPr>
          <a:xfrm>
            <a:off x="-285784" y="428604"/>
            <a:ext cx="9429784" cy="839787"/>
          </a:xfrm>
        </p:spPr>
        <p:txBody>
          <a:bodyPr>
            <a:normAutofit fontScale="90000"/>
          </a:bodyPr>
          <a:lstStyle/>
          <a:p>
            <a:pPr marL="342900" indent="-342900" algn="ctr">
              <a:spcBef>
                <a:spcPct val="20000"/>
              </a:spcBef>
            </a:pP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ru-RU" sz="2000" b="1" dirty="0" smtClean="0">
                <a:latin typeface="Georgia" pitchFamily="18" charset="0"/>
                <a:cs typeface="Times New Roman" pitchFamily="18" charset="0"/>
              </a:rPr>
              <a:t>Недостатки, выявляемые при проверке проектов решений</a:t>
            </a:r>
            <a:br>
              <a:rPr lang="ru-RU" sz="2000" b="1" dirty="0" smtClean="0">
                <a:latin typeface="Georgia" pitchFamily="18" charset="0"/>
                <a:cs typeface="Times New Roman" pitchFamily="18" charset="0"/>
              </a:rPr>
            </a:br>
            <a:r>
              <a:rPr lang="ru-RU" sz="2000" b="1" dirty="0" smtClean="0">
                <a:latin typeface="Georgia" pitchFamily="18" charset="0"/>
                <a:cs typeface="Times New Roman" pitchFamily="18" charset="0"/>
              </a:rPr>
              <a:t> о бюджетах поселений            </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endParaRPr lang="ru-RU" sz="2000" b="1" dirty="0" smtClean="0">
              <a:latin typeface="Times New Roman" pitchFamily="18" charset="0"/>
              <a:cs typeface="Times New Roman" pitchFamily="18" charset="0"/>
            </a:endParaRPr>
          </a:p>
        </p:txBody>
      </p:sp>
      <p:sp>
        <p:nvSpPr>
          <p:cNvPr id="6151" name="Прямоугольник 3"/>
          <p:cNvSpPr>
            <a:spLocks noChangeArrowheads="1"/>
          </p:cNvSpPr>
          <p:nvPr/>
        </p:nvSpPr>
        <p:spPr bwMode="auto">
          <a:xfrm>
            <a:off x="286860" y="1196752"/>
            <a:ext cx="8677628" cy="5209118"/>
          </a:xfrm>
          <a:prstGeom prst="rect">
            <a:avLst/>
          </a:prstGeom>
          <a:solidFill>
            <a:schemeClr val="bg1"/>
          </a:solidFill>
          <a:ln w="9525">
            <a:noFill/>
            <a:miter lim="800000"/>
            <a:headEnd/>
            <a:tailEnd/>
          </a:ln>
        </p:spPr>
        <p:txBody>
          <a:bodyPr wrap="square">
            <a:spAutoFit/>
          </a:bodyPr>
          <a:lstStyle/>
          <a:p>
            <a:pPr marL="365760" indent="-256032">
              <a:spcAft>
                <a:spcPts val="600"/>
              </a:spcAft>
              <a:buClr>
                <a:schemeClr val="accent3"/>
              </a:buClr>
              <a:buFont typeface="Wingdings" pitchFamily="2" charset="2"/>
              <a:buChar char="Ø"/>
              <a:defRPr/>
            </a:pPr>
            <a:r>
              <a:rPr lang="ru-RU" sz="1750" dirty="0">
                <a:latin typeface="Times New Roman" pitchFamily="18" charset="0"/>
                <a:cs typeface="Times New Roman" pitchFamily="18" charset="0"/>
              </a:rPr>
              <a:t>Расходы на содержание ОМСУ при формировании проектов бюджетов </a:t>
            </a:r>
            <a:r>
              <a:rPr lang="ru-RU" sz="1750" dirty="0" smtClean="0">
                <a:latin typeface="Times New Roman" pitchFamily="18" charset="0"/>
                <a:cs typeface="Times New Roman" pitchFamily="18" charset="0"/>
              </a:rPr>
              <a:t>запланированы сверх </a:t>
            </a:r>
            <a:r>
              <a:rPr lang="ru-RU" sz="1750" dirty="0">
                <a:latin typeface="Times New Roman" pitchFamily="18" charset="0"/>
                <a:cs typeface="Times New Roman" pitchFamily="18" charset="0"/>
              </a:rPr>
              <a:t>установленного </a:t>
            </a:r>
            <a:r>
              <a:rPr lang="ru-RU" sz="1750" dirty="0" smtClean="0">
                <a:latin typeface="Times New Roman" pitchFamily="18" charset="0"/>
                <a:cs typeface="Times New Roman" pitchFamily="18" charset="0"/>
              </a:rPr>
              <a:t> Правительством АО норматива</a:t>
            </a:r>
          </a:p>
          <a:p>
            <a:pPr marL="365760" indent="-256032">
              <a:spcAft>
                <a:spcPts val="600"/>
              </a:spcAft>
              <a:buClr>
                <a:schemeClr val="accent3"/>
              </a:buClr>
              <a:buFont typeface="Wingdings" pitchFamily="2" charset="2"/>
              <a:buChar char="Ø"/>
              <a:defRPr/>
            </a:pPr>
            <a:r>
              <a:rPr lang="ru-RU" sz="1750" dirty="0" smtClean="0">
                <a:latin typeface="Times New Roman" pitchFamily="18" charset="0"/>
                <a:cs typeface="Times New Roman" pitchFamily="18" charset="0"/>
              </a:rPr>
              <a:t>Применяется терминология /понятия, отсутствующие в бюджетном законодательстве </a:t>
            </a:r>
            <a:r>
              <a:rPr lang="ru-RU" sz="1750" i="1" dirty="0">
                <a:latin typeface="Times New Roman" pitchFamily="18" charset="0"/>
                <a:cs typeface="Times New Roman" pitchFamily="18" charset="0"/>
              </a:rPr>
              <a:t>(например, «функциональная классификация расходов</a:t>
            </a:r>
            <a:r>
              <a:rPr lang="ru-RU" sz="1750" i="1" dirty="0" smtClean="0">
                <a:latin typeface="Times New Roman" pitchFamily="18" charset="0"/>
                <a:cs typeface="Times New Roman" pitchFamily="18" charset="0"/>
              </a:rPr>
              <a:t>»)</a:t>
            </a:r>
            <a:endParaRPr lang="ru-RU" sz="1750" i="1" dirty="0">
              <a:latin typeface="Times New Roman" pitchFamily="18" charset="0"/>
              <a:cs typeface="Times New Roman" pitchFamily="18" charset="0"/>
            </a:endParaRPr>
          </a:p>
          <a:p>
            <a:pPr marL="365760" indent="-256032">
              <a:spcAft>
                <a:spcPts val="600"/>
              </a:spcAft>
              <a:buClr>
                <a:schemeClr val="accent3"/>
              </a:buClr>
              <a:buFont typeface="Wingdings" pitchFamily="2" charset="2"/>
              <a:buChar char="Ø"/>
              <a:defRPr/>
            </a:pPr>
            <a:r>
              <a:rPr lang="ru-RU" sz="1750" dirty="0" smtClean="0">
                <a:latin typeface="Times New Roman" pitchFamily="18" charset="0"/>
                <a:cs typeface="Times New Roman" pitchFamily="18" charset="0"/>
              </a:rPr>
              <a:t>Утверждаются нормы, не отнесенные к полномочиям представительного органа </a:t>
            </a:r>
            <a:endParaRPr lang="ru-RU" sz="1750" dirty="0">
              <a:latin typeface="Times New Roman" pitchFamily="18" charset="0"/>
              <a:cs typeface="Times New Roman" pitchFamily="18" charset="0"/>
            </a:endParaRPr>
          </a:p>
          <a:p>
            <a:pPr marL="365760" indent="-256032">
              <a:spcAft>
                <a:spcPts val="600"/>
              </a:spcAft>
              <a:buClr>
                <a:schemeClr val="accent3"/>
              </a:buClr>
              <a:buFont typeface="Wingdings" pitchFamily="2" charset="2"/>
              <a:buChar char="Ø"/>
              <a:defRPr/>
            </a:pPr>
            <a:r>
              <a:rPr lang="ru-RU" sz="1750" dirty="0" smtClean="0">
                <a:latin typeface="Times New Roman" pitchFamily="18" charset="0"/>
                <a:cs typeface="Times New Roman" pitchFamily="18" charset="0"/>
              </a:rPr>
              <a:t>Утверждаются некорректные коды классификации, наименования законов, некорректные наименования участников бюджетного процесса,     нумерация годов, нумерация пунктов/статей решения</a:t>
            </a:r>
            <a:endParaRPr lang="ru-RU" sz="1750" dirty="0">
              <a:latin typeface="Times New Roman" pitchFamily="18" charset="0"/>
              <a:cs typeface="Times New Roman" pitchFamily="18" charset="0"/>
            </a:endParaRPr>
          </a:p>
          <a:p>
            <a:pPr marL="365760" indent="-256032">
              <a:spcAft>
                <a:spcPts val="600"/>
              </a:spcAft>
              <a:buClr>
                <a:schemeClr val="accent3"/>
              </a:buClr>
              <a:buFont typeface="Wingdings" pitchFamily="2" charset="2"/>
              <a:buChar char="Ø"/>
              <a:defRPr/>
            </a:pPr>
            <a:r>
              <a:rPr lang="ru-RU" sz="1750" dirty="0">
                <a:latin typeface="Times New Roman" pitchFamily="18" charset="0"/>
                <a:cs typeface="Times New Roman" pitchFamily="18" charset="0"/>
              </a:rPr>
              <a:t>Ведомственная структура расходов местного бюджета не соответствует распределению </a:t>
            </a:r>
            <a:r>
              <a:rPr lang="ru-RU" sz="1750" dirty="0" smtClean="0">
                <a:latin typeface="Times New Roman" pitchFamily="18" charset="0"/>
                <a:cs typeface="Times New Roman" pitchFamily="18" charset="0"/>
              </a:rPr>
              <a:t>ассигнований </a:t>
            </a:r>
            <a:r>
              <a:rPr lang="ru-RU" sz="1750" dirty="0">
                <a:latin typeface="Times New Roman" pitchFamily="18" charset="0"/>
                <a:cs typeface="Times New Roman" pitchFamily="18" charset="0"/>
              </a:rPr>
              <a:t>по разделам и подразделам классификации расходов </a:t>
            </a:r>
            <a:r>
              <a:rPr lang="ru-RU" sz="1750" dirty="0" smtClean="0">
                <a:latin typeface="Times New Roman" pitchFamily="18" charset="0"/>
                <a:cs typeface="Times New Roman" pitchFamily="18" charset="0"/>
              </a:rPr>
              <a:t>бюджета</a:t>
            </a:r>
          </a:p>
          <a:p>
            <a:pPr marL="365760" indent="-256032">
              <a:spcAft>
                <a:spcPts val="600"/>
              </a:spcAft>
              <a:buClr>
                <a:schemeClr val="accent3"/>
              </a:buClr>
              <a:buFont typeface="Wingdings" pitchFamily="2" charset="2"/>
              <a:buChar char="Ø"/>
              <a:defRPr/>
            </a:pPr>
            <a:r>
              <a:rPr lang="ru-RU" sz="1750" dirty="0" smtClean="0">
                <a:latin typeface="Times New Roman" pitchFamily="18" charset="0"/>
                <a:cs typeface="Times New Roman" pitchFamily="18" charset="0"/>
              </a:rPr>
              <a:t>Не утверждены случаи и порядок предоставления иных межбюджетных трансфертов из бюджета поселения </a:t>
            </a:r>
            <a:r>
              <a:rPr lang="ru-RU" sz="1750" i="1" dirty="0" smtClean="0">
                <a:latin typeface="Times New Roman" pitchFamily="18" charset="0"/>
                <a:cs typeface="Times New Roman" pitchFamily="18" charset="0"/>
              </a:rPr>
              <a:t>(при необходимости)</a:t>
            </a:r>
            <a:endParaRPr lang="ru-RU" sz="1750" i="1" dirty="0">
              <a:latin typeface="Times New Roman" pitchFamily="18" charset="0"/>
              <a:cs typeface="Times New Roman" pitchFamily="18" charset="0"/>
            </a:endParaRPr>
          </a:p>
          <a:p>
            <a:pPr marL="365760" indent="-256032">
              <a:spcAft>
                <a:spcPts val="600"/>
              </a:spcAft>
              <a:buClr>
                <a:schemeClr val="accent3"/>
              </a:buClr>
              <a:buFont typeface="Wingdings" pitchFamily="2" charset="2"/>
              <a:buChar char="Ø"/>
              <a:defRPr/>
            </a:pPr>
            <a:r>
              <a:rPr lang="ru-RU" sz="1750" dirty="0">
                <a:latin typeface="Times New Roman" pitchFamily="18" charset="0"/>
                <a:cs typeface="Times New Roman" pitchFamily="18" charset="0"/>
              </a:rPr>
              <a:t>Не установлены верхний </a:t>
            </a:r>
            <a:r>
              <a:rPr lang="ru-RU" sz="1750" dirty="0" smtClean="0">
                <a:latin typeface="Times New Roman" pitchFamily="18" charset="0"/>
                <a:cs typeface="Times New Roman" pitchFamily="18" charset="0"/>
              </a:rPr>
              <a:t>предел </a:t>
            </a:r>
            <a:r>
              <a:rPr lang="ru-RU" sz="1750" dirty="0">
                <a:latin typeface="Times New Roman" pitchFamily="18" charset="0"/>
                <a:cs typeface="Times New Roman" pitchFamily="18" charset="0"/>
              </a:rPr>
              <a:t>муниципального долга</a:t>
            </a:r>
            <a:r>
              <a:rPr lang="ru-RU" sz="1750" dirty="0" smtClean="0">
                <a:latin typeface="Times New Roman" pitchFamily="18" charset="0"/>
                <a:cs typeface="Times New Roman" pitchFamily="18" charset="0"/>
              </a:rPr>
              <a:t>, дата вступления в силу решения о бюджете</a:t>
            </a:r>
            <a:endParaRPr lang="ru-RU" sz="1750" dirty="0">
              <a:latin typeface="Times New Roman" pitchFamily="18" charset="0"/>
              <a:cs typeface="Times New Roman" pitchFamily="18" charset="0"/>
            </a:endParaRPr>
          </a:p>
          <a:p>
            <a:pPr marL="365760" indent="-256032">
              <a:spcAft>
                <a:spcPts val="600"/>
              </a:spcAft>
              <a:buClr>
                <a:schemeClr val="accent3"/>
              </a:buClr>
              <a:buFont typeface="Wingdings" pitchFamily="2" charset="2"/>
              <a:buChar char="Ø"/>
              <a:defRPr/>
            </a:pPr>
            <a:r>
              <a:rPr lang="ru-RU" sz="1750" dirty="0">
                <a:latin typeface="Times New Roman" pitchFamily="18" charset="0"/>
                <a:cs typeface="Times New Roman" pitchFamily="18" charset="0"/>
              </a:rPr>
              <a:t>Представлен </a:t>
            </a:r>
            <a:r>
              <a:rPr lang="ru-RU" sz="1750" dirty="0" smtClean="0">
                <a:latin typeface="Times New Roman" pitchFamily="18" charset="0"/>
                <a:cs typeface="Times New Roman" pitchFamily="18" charset="0"/>
              </a:rPr>
              <a:t>неполный  перечень </a:t>
            </a:r>
            <a:r>
              <a:rPr lang="ru-RU" sz="1750" dirty="0">
                <a:latin typeface="Times New Roman" pitchFamily="18" charset="0"/>
                <a:cs typeface="Times New Roman" pitchFamily="18" charset="0"/>
              </a:rPr>
              <a:t>документов и материалов </a:t>
            </a:r>
            <a:r>
              <a:rPr lang="ru-RU" sz="1750" dirty="0" smtClean="0">
                <a:latin typeface="Times New Roman" pitchFamily="18" charset="0"/>
                <a:cs typeface="Times New Roman" pitchFamily="18" charset="0"/>
              </a:rPr>
              <a:t>для заключения</a:t>
            </a:r>
            <a:br>
              <a:rPr lang="ru-RU" sz="1750" dirty="0" smtClean="0">
                <a:latin typeface="Times New Roman" pitchFamily="18" charset="0"/>
                <a:cs typeface="Times New Roman" pitchFamily="18" charset="0"/>
              </a:rPr>
            </a:br>
            <a:r>
              <a:rPr lang="ru-RU" sz="1750" dirty="0" smtClean="0">
                <a:latin typeface="Times New Roman" pitchFamily="18" charset="0"/>
                <a:cs typeface="Times New Roman" pitchFamily="18" charset="0"/>
              </a:rPr>
              <a:t>о соответствии проекта местного бюджета  бюджетному законодательству</a:t>
            </a:r>
            <a:endParaRPr lang="ru-RU" sz="1750"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9936F8B5-7EA9-4279-A9BD-9819DFA03F6E}" type="slidenum">
              <a:rPr lang="ru-RU" smtClean="0"/>
              <a:pPr/>
              <a:t>8</a:t>
            </a:fld>
            <a:endParaRPr lang="ru-RU"/>
          </a:p>
        </p:txBody>
      </p:sp>
      <p:sp>
        <p:nvSpPr>
          <p:cNvPr id="7" name="Нижний колонтитул 6"/>
          <p:cNvSpPr>
            <a:spLocks noGrp="1"/>
          </p:cNvSpPr>
          <p:nvPr>
            <p:ph type="ftr" sz="quarter" idx="11"/>
          </p:nvPr>
        </p:nvSpPr>
        <p:spPr>
          <a:xfrm>
            <a:off x="6228184" y="6629400"/>
            <a:ext cx="2915816" cy="457200"/>
          </a:xfrm>
        </p:spPr>
        <p:txBody>
          <a:bodyPr/>
          <a:lstStyle/>
          <a:p>
            <a:r>
              <a:rPr lang="ru-RU" dirty="0" smtClean="0"/>
              <a:t>Министерство финансов Архангельской области</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5753</TotalTime>
  <Words>1296</Words>
  <Application>Microsoft Office PowerPoint</Application>
  <PresentationFormat>Экран (4:3)</PresentationFormat>
  <Paragraphs>163</Paragraphs>
  <Slides>11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Городская</vt:lpstr>
      <vt:lpstr>Об основных изменениях  федерального и областного  налогового  и бюджетного законодательства  с 2020 года   </vt:lpstr>
      <vt:lpstr>Изменение с 1 января 2020 года налогового и бюджетного законодательства, влияющего на налоговые и неналоговые доходы</vt:lpstr>
      <vt:lpstr>Изменение с 1 января 2020 года налогового и бюджетного законодательства, влияющего на налоговые и неналоговые доходы</vt:lpstr>
      <vt:lpstr>Слайд 3</vt:lpstr>
      <vt:lpstr>Слайд 4</vt:lpstr>
      <vt:lpstr>Слайд 5</vt:lpstr>
      <vt:lpstr>Классификация субъектов РФ (муниципальных образований)  по группам долговой устойчивости</vt:lpstr>
      <vt:lpstr>Основные нововведения Бюджетного кодекса РФ                                              в сфере предоставления государственных и муниципальных гарантий  (с 1 января 2020 года)</vt:lpstr>
      <vt:lpstr>  Недостатки, выявляемые при проверке проектов решений  о бюджетах поселений              </vt:lpstr>
      <vt:lpstr>  Изменения в Бюджетный кодекс и федеральный закон  "Об общих принципах организации местного самоуправления в РФ"</vt:lpstr>
      <vt:lpstr>Слайд 10</vt:lpstr>
    </vt:vector>
  </TitlesOfParts>
  <Company>minfin AO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minfin user</dc:creator>
  <cp:lastModifiedBy>toporischeva</cp:lastModifiedBy>
  <cp:revision>557</cp:revision>
  <dcterms:created xsi:type="dcterms:W3CDTF">2016-06-24T06:55:03Z</dcterms:created>
  <dcterms:modified xsi:type="dcterms:W3CDTF">2020-02-17T12:55:16Z</dcterms:modified>
</cp:coreProperties>
</file>