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1"/>
  </p:sldMasterIdLst>
  <p:sldIdLst>
    <p:sldId id="256" r:id="rId2"/>
    <p:sldId id="268" r:id="rId3"/>
    <p:sldId id="267" r:id="rId4"/>
    <p:sldId id="261" r:id="rId5"/>
    <p:sldId id="270" r:id="rId6"/>
    <p:sldId id="277" r:id="rId7"/>
    <p:sldId id="274" r:id="rId8"/>
    <p:sldId id="275" r:id="rId9"/>
    <p:sldId id="276" r:id="rId10"/>
    <p:sldId id="271" r:id="rId11"/>
    <p:sldId id="27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ADE5"/>
    <a:srgbClr val="C2193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FFC049-4351-4DCD-831C-1DCCC7E2F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AB04F77-BF34-4DC8-BDE4-08E8B22DA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4F2A9F-5A19-48FA-A6A1-5D8277C2D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894AC7-33C5-4C72-A053-DA7750206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1BDDC8-301C-46ED-97B0-98281E05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084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57C7F-26DA-4D26-A174-9BFBAE772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49D3F4-0EAA-4C4A-A441-D4F5DE9E6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D58FF0-6804-4546-B76F-54148F18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20974E-BBDC-40AE-8499-83367319F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5F97F2-105B-4C6A-8ECE-D20FD3A7E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933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61A2C64-449E-4F09-B563-89DD72514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F99DCB-CBF9-4428-BFA7-EE44DD26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481C8A-F23C-4733-AAA6-EB303AB4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03AE4E-D89E-40D7-A8CE-65071B09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12BD65-3E03-4F35-8C25-66863DCA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963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9DB2FE-8480-4A45-A857-3C79B641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F3B9D1-8190-4634-8F23-E0BCB6C25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E584A96-D531-4B7E-9044-396503CC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1A0276-1403-4603-9B9F-6DE2C1DF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867DD6-85B7-481B-9698-EB46B9F7F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369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4D36CB-1AC1-403C-A851-CB8E73E5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518DAC-CFB2-4CF9-8D14-22006F09E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88B9B8B-F289-4841-B378-C74D6995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B1F2D0-81EC-4C20-BF41-00F4FA8A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6918B58-F073-44FD-A442-FB132536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541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270D5F-AE30-44C9-A031-8596027D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2B837C-B1BD-419D-9F41-48CB465DAE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473BAA-9D94-4194-9A32-E5258C6E7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D688A76-C23D-48D9-BC46-23DA8229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74E1EE-F420-477E-A684-056B5B8F9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29EADEC-B81C-4F23-944E-DB1482A0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153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EB1E5F-C87B-4B50-B2AC-0E6777C5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0CB2D08-2279-4623-9B53-561A94193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B127AC-B48F-4FB4-AECB-F707A79C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6376397-3575-4D14-AD31-7378D2FA3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810F116-8617-4E94-A230-A78F268CC7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1AC7731-0D78-4C1F-ACA1-47742B09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239E77D-270E-431C-BA09-8715EE0E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529DA2A-50CF-42B6-A480-C70090CF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887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8E2B57-2B59-4F6E-952F-84E9CB77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2D1C1CB-A11A-4A20-8D66-AD1B4084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14B533E-5ED6-40A5-85A9-AB857603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A242AB-2F9C-41BF-84F5-ABB6AF0E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103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1364CA0-559C-4199-B5D0-FA01C1C12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78AC21-CD25-4FD2-AFC6-FFDB812B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0293BDE-CF16-4794-8A18-90EFE509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8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9B459A-E5AE-4B43-B416-C348F9320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3FDC92-D1B0-4E4E-A385-F797811F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44FCBD-A3FE-4E73-BAC8-F84303560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B7C6878-A41D-42BF-AC57-FDC656D8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2F6214-A6E2-42ED-939E-2BCEB9EA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DE0DA2E-B222-4936-BB5F-30163882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923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95863D-CBB7-4D96-9E28-7FE4574C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57FBD6C-91C4-4FFE-B3C8-824A328E7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45A0E55-8459-4817-BA7D-D40257F05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EDDA384-F698-4816-A7C0-C2003112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E5D84D-AF19-4055-9FBE-D7F301D0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533AD1-6B04-4090-BF95-0C51CCCC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9234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B14207-C9CE-4013-8D3E-08DDAD96C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1D3A5DE-607F-44AE-AABD-871E23F4D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76BCCE-0335-43B6-BEBD-32D468189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B178A6-7605-44D1-80D7-C9FB993B6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DE815A-0CEA-4F52-B95E-089D374C9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1794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B4BEF03-3397-4BB3-BADA-EBB41E4049D7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5A51C43-EA8D-4574-8A5F-1CBAFFF0020C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0C5FC7-AA5E-4600-9D58-033C855E9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7081" y="1031454"/>
            <a:ext cx="7499758" cy="217274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sz="3600" dirty="0"/>
              <a:t>ДЕЯТЕЛЬНОСТЬ ШКОЛ ИСКУССТВ СЕВЕРОДВИНСКА В 2019/2020 ГОДУ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B596D85-B991-411D-A46A-870ACFAC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590396-E8C0-4D97-BDB4-9D27C78C1480}"/>
              </a:ext>
            </a:extLst>
          </p:cNvPr>
          <p:cNvSpPr txBox="1"/>
          <p:nvPr/>
        </p:nvSpPr>
        <p:spPr>
          <a:xfrm>
            <a:off x="7973761" y="634921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Слайды к докладу М.А. Старожилова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4949564-1F53-404F-9BA5-471F7315EE10}"/>
              </a:ext>
            </a:extLst>
          </p:cNvPr>
          <p:cNvSpPr txBox="1"/>
          <p:nvPr/>
        </p:nvSpPr>
        <p:spPr>
          <a:xfrm>
            <a:off x="958862" y="291721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DA8E152-8A74-44C7-B128-2496299FF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370" y="2624267"/>
            <a:ext cx="2929630" cy="35116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F0FBF6B-3274-4332-A0E5-CDFA63427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349" y="2633061"/>
            <a:ext cx="2999025" cy="3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31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26B17C-D38B-47CD-9A09-25221F91DF1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400" b="1" dirty="0"/>
              <a:t>Обеспечение роста </a:t>
            </a:r>
            <a:r>
              <a:rPr lang="ru-RU" sz="1400" dirty="0"/>
              <a:t>контингента по общеразвивающим программам путем реализации образовательных проектов, предполагающих </a:t>
            </a:r>
            <a:r>
              <a:rPr lang="ru-RU" sz="1400" b="1" dirty="0"/>
              <a:t>групповое обучение</a:t>
            </a:r>
            <a:r>
              <a:rPr lang="ru-RU" sz="1400" dirty="0"/>
              <a:t>. Введение новых программ предпрофессиональной подготовки в области хореографического искусства.</a:t>
            </a:r>
          </a:p>
          <a:p>
            <a:endParaRPr lang="ru-RU" sz="1400" b="1" dirty="0"/>
          </a:p>
          <a:p>
            <a:r>
              <a:rPr lang="ru-RU" sz="1400" b="1" dirty="0"/>
              <a:t>Строительство</a:t>
            </a:r>
            <a:r>
              <a:rPr lang="ru-RU" sz="1400" dirty="0"/>
              <a:t> школы искусств в новом районе (квартал), что позволит </a:t>
            </a:r>
            <a:r>
              <a:rPr lang="ru-RU" sz="1400" b="1" dirty="0"/>
              <a:t>увеличить количество детей</a:t>
            </a:r>
            <a:r>
              <a:rPr lang="ru-RU" sz="1400" dirty="0"/>
              <a:t>, охваченных услугами дополнительного образования, а также обеспечить услугами детей, проживающих в данном районе города.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dirty="0"/>
              <a:t>Строительство художественной галереи на территории МБУ ДО «Детская художественная школа № 2», что позволит, с одной стороны</a:t>
            </a:r>
            <a:r>
              <a:rPr lang="ru-RU" sz="1400" b="1" dirty="0"/>
              <a:t>, удовлетворить </a:t>
            </a:r>
            <a:r>
              <a:rPr lang="ru-RU" sz="1400" dirty="0"/>
              <a:t>потребность населения в городских выставочных пространствах, а с другой – </a:t>
            </a:r>
            <a:r>
              <a:rPr lang="ru-RU" sz="1400" b="1" dirty="0"/>
              <a:t>высвободить</a:t>
            </a:r>
            <a:r>
              <a:rPr lang="ru-RU" sz="1400" dirty="0"/>
              <a:t> часть помещений художественной школы для открытия новых классов.</a:t>
            </a:r>
          </a:p>
        </p:txBody>
      </p:sp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xmlns="" id="{8DEC4016-6550-443C-9D76-639104A0DE04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5B3531F-214C-43D7-805F-16B042A000AD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19A403-F539-449A-8631-5E61FFC8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CCAF8A-3DB8-46FC-B251-0621D3B84798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8E5E26-9C3F-4F60-AF03-1984F923D1D9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BC229A-37D7-41FD-8D2A-011FC0FE96FF}"/>
              </a:ext>
            </a:extLst>
          </p:cNvPr>
          <p:cNvSpPr txBox="1"/>
          <p:nvPr/>
        </p:nvSpPr>
        <p:spPr>
          <a:xfrm>
            <a:off x="838200" y="1133325"/>
            <a:ext cx="5535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Пути решения задачи увеличения контингента: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FDC7E1C-5738-4019-A57D-C8BA1ED8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2" y="1945758"/>
            <a:ext cx="5325870" cy="355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444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26B17C-D38B-47CD-9A09-25221F91D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899" y="2192547"/>
            <a:ext cx="5419901" cy="341251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+mj-lt"/>
              </a:rPr>
              <a:t>Оснащение музыкальными инструментами, современным учебным оборудованием </a:t>
            </a:r>
          </a:p>
          <a:p>
            <a:r>
              <a:rPr lang="ru-RU" sz="2000" dirty="0">
                <a:latin typeface="+mj-lt"/>
              </a:rPr>
              <a:t>Косметический ремонт зданий и помещений, обеспечение выполнения требований пожарной безопасности, ремонт электросетей, модернизация систем вентиляции и кондиционирования</a:t>
            </a:r>
          </a:p>
          <a:p>
            <a:r>
              <a:rPr lang="ru-RU" sz="2000" dirty="0">
                <a:latin typeface="+mj-lt"/>
              </a:rPr>
              <a:t>Решение кадровой проблемы, повышение квалификации сотрудников</a:t>
            </a:r>
          </a:p>
          <a:p>
            <a:r>
              <a:rPr lang="ru-RU" sz="2000" dirty="0">
                <a:latin typeface="+mj-lt"/>
              </a:rPr>
              <a:t>Введение новых востребованных услуг</a:t>
            </a:r>
          </a:p>
        </p:txBody>
      </p:sp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xmlns="" id="{8DEC4016-6550-443C-9D76-639104A0DE04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5B3531F-214C-43D7-805F-16B042A000AD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19A403-F539-449A-8631-5E61FFC8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CCAF8A-3DB8-46FC-B251-0621D3B84798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8E5E26-9C3F-4F60-AF03-1984F923D1D9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CBC229A-37D7-41FD-8D2A-011FC0FE96FF}"/>
              </a:ext>
            </a:extLst>
          </p:cNvPr>
          <p:cNvSpPr txBox="1"/>
          <p:nvPr/>
        </p:nvSpPr>
        <p:spPr>
          <a:xfrm>
            <a:off x="599899" y="1213247"/>
            <a:ext cx="5773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Актуальные задачи развития детских школ искусств: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1D9819-6735-41A1-9B5C-BBDAA966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05" y="1991091"/>
            <a:ext cx="5419901" cy="36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248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A80520-8C18-4E2A-A120-330DD1E3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316" y="1599628"/>
            <a:ext cx="33395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В Северодвинске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ru-RU" sz="3600" b="1" dirty="0"/>
              <a:t>4 детских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ru-RU" sz="3600" b="1" dirty="0"/>
              <a:t>школы искусств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2647B4-2C2E-4716-B2A5-CB38879F9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6205" y="1854505"/>
            <a:ext cx="3823697" cy="431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Детская музыкальная школа № 3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3293C53-8A5B-49A3-AAB4-551461D4F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3717" y="3090136"/>
            <a:ext cx="5184652" cy="431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               Детская музыкальная школа № 36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664C834-F929-4E9B-A481-4F76BC350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926" y="2790784"/>
            <a:ext cx="1511866" cy="1030376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C60BF402-618F-4CF8-AC27-E735631CA7F4}"/>
              </a:ext>
            </a:extLst>
          </p:cNvPr>
          <p:cNvSpPr txBox="1">
            <a:spLocks/>
          </p:cNvSpPr>
          <p:nvPr/>
        </p:nvSpPr>
        <p:spPr>
          <a:xfrm>
            <a:off x="7089861" y="4325767"/>
            <a:ext cx="3882939" cy="542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Детская художественная школа № </a:t>
            </a:r>
            <a:r>
              <a:rPr lang="en-US" sz="1800" dirty="0"/>
              <a:t>2</a:t>
            </a:r>
            <a:endParaRPr lang="ru-RU" sz="18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xmlns="" id="{451E2A6E-7316-4244-854E-159682C55C7B}"/>
              </a:ext>
            </a:extLst>
          </p:cNvPr>
          <p:cNvSpPr txBox="1">
            <a:spLocks/>
          </p:cNvSpPr>
          <p:nvPr/>
        </p:nvSpPr>
        <p:spPr>
          <a:xfrm>
            <a:off x="7129071" y="5559006"/>
            <a:ext cx="4080798" cy="30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/>
              <a:t>Детская школа искусств № 34</a:t>
            </a:r>
          </a:p>
        </p:txBody>
      </p:sp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xmlns="" id="{E67A5325-996D-4721-9A20-392408234D77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781652D-0280-4D87-9C6D-23C6231FDCAA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02F2A7-1943-43C9-8C30-5AE06433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BBBD49-FABF-4223-951E-0F83AFD6A907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31F3BD-401F-4D4F-9CE7-ABA8C7A0B848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8B6819B-5BDA-4FD0-A288-19930AE3E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926" y="5202671"/>
            <a:ext cx="1523179" cy="10156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68FB265-7F3F-4566-B070-623E2E25C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724" y="1573429"/>
            <a:ext cx="1525067" cy="1143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6AD095C-AD74-4210-9BD6-D42D696C9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724" y="3926236"/>
            <a:ext cx="1523179" cy="114380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80039DE-B12A-4577-97A7-A89C75C1F9E0}"/>
              </a:ext>
            </a:extLst>
          </p:cNvPr>
          <p:cNvSpPr/>
          <p:nvPr/>
        </p:nvSpPr>
        <p:spPr>
          <a:xfrm>
            <a:off x="958862" y="3521808"/>
            <a:ext cx="3647971" cy="738799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68BB6E6-7C34-4633-A553-2D031FEAFC92}"/>
              </a:ext>
            </a:extLst>
          </p:cNvPr>
          <p:cNvSpPr txBox="1"/>
          <p:nvPr/>
        </p:nvSpPr>
        <p:spPr>
          <a:xfrm>
            <a:off x="1058127" y="3508066"/>
            <a:ext cx="3816701" cy="6304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Обучается 1927 детей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69CEB53E-3477-4221-ABA1-484FD70B419F}"/>
              </a:ext>
            </a:extLst>
          </p:cNvPr>
          <p:cNvSpPr/>
          <p:nvPr/>
        </p:nvSpPr>
        <p:spPr>
          <a:xfrm>
            <a:off x="958862" y="4700636"/>
            <a:ext cx="3647971" cy="73879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4ABDFA1-15BD-4116-B3E0-B057950AB2B5}"/>
              </a:ext>
            </a:extLst>
          </p:cNvPr>
          <p:cNvSpPr txBox="1"/>
          <p:nvPr/>
        </p:nvSpPr>
        <p:spPr>
          <a:xfrm>
            <a:off x="1058127" y="4686894"/>
            <a:ext cx="3816701" cy="630429"/>
          </a:xfrm>
          <a:prstGeom prst="rect">
            <a:avLst/>
          </a:prstGeom>
          <a:solidFill>
            <a:srgbClr val="4AADE5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6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Конкурс 2,5 чел./место</a:t>
            </a:r>
          </a:p>
        </p:txBody>
      </p:sp>
    </p:spTree>
    <p:extLst>
      <p:ext uri="{BB962C8B-B14F-4D97-AF65-F5344CB8AC3E}">
        <p14:creationId xmlns:p14="http://schemas.microsoft.com/office/powerpoint/2010/main" xmlns="" val="206842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B1B2101-91B1-4014-9BA9-41B80F3E6002}"/>
              </a:ext>
            </a:extLst>
          </p:cNvPr>
          <p:cNvSpPr/>
          <p:nvPr/>
        </p:nvSpPr>
        <p:spPr>
          <a:xfrm>
            <a:off x="869309" y="1154108"/>
            <a:ext cx="105959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2019/2020 </a:t>
            </a:r>
            <a:r>
              <a:rPr lang="ru-RU" dirty="0"/>
              <a:t>учебном году школы искусств работали</a:t>
            </a:r>
          </a:p>
          <a:p>
            <a:r>
              <a:rPr lang="ru-RU" dirty="0"/>
              <a:t>по </a:t>
            </a:r>
            <a:r>
              <a:rPr lang="ru-RU" b="1" dirty="0"/>
              <a:t>11</a:t>
            </a:r>
            <a:r>
              <a:rPr lang="ru-RU" dirty="0"/>
              <a:t> дополнительным предпрофессиональным программам в области искусств</a:t>
            </a:r>
          </a:p>
          <a:p>
            <a:r>
              <a:rPr lang="ru-RU" dirty="0"/>
              <a:t>и </a:t>
            </a:r>
            <a:r>
              <a:rPr lang="ru-RU" b="1" dirty="0"/>
              <a:t>23</a:t>
            </a:r>
            <a:r>
              <a:rPr lang="ru-RU" dirty="0"/>
              <a:t> дополнительным общеразвивающим программам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E2F567A-3971-4DE6-B6C8-47FBB5D7F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3676617"/>
              </p:ext>
            </p:extLst>
          </p:nvPr>
        </p:nvGraphicFramePr>
        <p:xfrm>
          <a:off x="869309" y="2200092"/>
          <a:ext cx="10453381" cy="4239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2673">
                  <a:extLst>
                    <a:ext uri="{9D8B030D-6E8A-4147-A177-3AD203B41FA5}">
                      <a16:colId xmlns:a16="http://schemas.microsoft.com/office/drawing/2014/main" xmlns="" val="2518021392"/>
                    </a:ext>
                  </a:extLst>
                </a:gridCol>
                <a:gridCol w="3880354">
                  <a:extLst>
                    <a:ext uri="{9D8B030D-6E8A-4147-A177-3AD203B41FA5}">
                      <a16:colId xmlns:a16="http://schemas.microsoft.com/office/drawing/2014/main" xmlns="" val="2526179957"/>
                    </a:ext>
                  </a:extLst>
                </a:gridCol>
                <a:gridCol w="3880354">
                  <a:extLst>
                    <a:ext uri="{9D8B030D-6E8A-4147-A177-3AD203B41FA5}">
                      <a16:colId xmlns:a16="http://schemas.microsoft.com/office/drawing/2014/main" xmlns="" val="2529833605"/>
                    </a:ext>
                  </a:extLst>
                </a:gridCol>
              </a:tblGrid>
              <a:tr h="1816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Школа искусств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spc="-2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20" dirty="0">
                          <a:effectLst/>
                        </a:rPr>
                        <a:t>Дополнительные предпрофессиональные программы в области искусств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spc="-2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20" dirty="0">
                          <a:effectLst/>
                        </a:rPr>
                        <a:t>Дополнительные общеразвивающие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spc="-20" dirty="0">
                          <a:effectLst/>
                        </a:rPr>
                        <a:t>программы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5404755"/>
                  </a:ext>
                </a:extLst>
              </a:tr>
              <a:tr h="605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ДМШ № 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20805444"/>
                  </a:ext>
                </a:extLst>
              </a:tr>
              <a:tr h="605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ДМШ № 36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51357323"/>
                  </a:ext>
                </a:extLst>
              </a:tr>
              <a:tr h="605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ДШИ № 34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75311393"/>
                  </a:ext>
                </a:extLst>
              </a:tr>
              <a:tr h="605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ДХШ № 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5794126"/>
                  </a:ext>
                </a:extLst>
              </a:tr>
            </a:tbl>
          </a:graphicData>
        </a:graphic>
      </p:graphicFrame>
      <p:sp>
        <p:nvSpPr>
          <p:cNvPr id="3" name="Прямоугольник 13">
            <a:extLst>
              <a:ext uri="{FF2B5EF4-FFF2-40B4-BE49-F238E27FC236}">
                <a16:creationId xmlns:a16="http://schemas.microsoft.com/office/drawing/2014/main" xmlns="" id="{7D627C7D-5B3C-4ABE-9AE8-369CEA756DBF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7131AF6-6B32-4A6C-9E12-2B778E77C633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E74B47C-4334-4AA7-96DA-D3D73C9F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1BF208-1E67-48EF-9526-3B64064B31BE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13D5E4-9E25-4361-A853-3DD0B7E5FD4C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</p:spTree>
    <p:extLst>
      <p:ext uri="{BB962C8B-B14F-4D97-AF65-F5344CB8AC3E}">
        <p14:creationId xmlns:p14="http://schemas.microsoft.com/office/powerpoint/2010/main" xmlns="" val="2424782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CDBC7A-EB72-40BB-BF46-BF2B2009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1032222" cy="1648233"/>
          </a:xfrm>
        </p:spPr>
        <p:txBody>
          <a:bodyPr>
            <a:normAutofit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EC21937-4468-49D7-9F99-3FCCD46F8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8251" y="767966"/>
            <a:ext cx="5181600" cy="4351338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xmlns="" id="{C569CD5E-3399-41CF-AE5B-EF5A6FCE8F9F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70AA481-07A5-41EA-9D77-C23D3BE42CFA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A025BB9-54B0-4C3F-A94C-1972DD247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7CEDEF-0B77-43EA-9A6A-70E47FF1A8D5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821692-2E85-4DFA-B96F-175534C5441D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46C4178-6830-4A86-AD9D-9343A27135EE}"/>
              </a:ext>
            </a:extLst>
          </p:cNvPr>
          <p:cNvSpPr/>
          <p:nvPr/>
        </p:nvSpPr>
        <p:spPr>
          <a:xfrm>
            <a:off x="250436" y="4936493"/>
            <a:ext cx="3486366" cy="699333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165379F-740B-45DA-83F0-9EDCCB3E913E}"/>
              </a:ext>
            </a:extLst>
          </p:cNvPr>
          <p:cNvSpPr txBox="1"/>
          <p:nvPr/>
        </p:nvSpPr>
        <p:spPr>
          <a:xfrm>
            <a:off x="349700" y="4916438"/>
            <a:ext cx="3647621" cy="58746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6259EBC-F7D7-4B46-AF66-7F5CF6078A75}"/>
              </a:ext>
            </a:extLst>
          </p:cNvPr>
          <p:cNvSpPr/>
          <p:nvPr/>
        </p:nvSpPr>
        <p:spPr>
          <a:xfrm>
            <a:off x="4164619" y="4836068"/>
            <a:ext cx="3486366" cy="77849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B5C615A-4907-4C90-8EF2-A78552F77969}"/>
              </a:ext>
            </a:extLst>
          </p:cNvPr>
          <p:cNvSpPr txBox="1"/>
          <p:nvPr/>
        </p:nvSpPr>
        <p:spPr>
          <a:xfrm>
            <a:off x="4263883" y="4816206"/>
            <a:ext cx="3647621" cy="646331"/>
          </a:xfrm>
          <a:prstGeom prst="rect">
            <a:avLst/>
          </a:prstGeom>
          <a:solidFill>
            <a:srgbClr val="4AADE5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371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мероприятие</a:t>
            </a:r>
          </a:p>
          <a:p>
            <a:r>
              <a:rPr lang="ru-RU" sz="1600" dirty="0">
                <a:solidFill>
                  <a:schemeClr val="bg1"/>
                </a:solidFill>
              </a:rPr>
              <a:t>(концерты, выставки, экскурсии)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8A3B4F1-977A-4FC1-9C8B-F7DA33CE50D9}"/>
              </a:ext>
            </a:extLst>
          </p:cNvPr>
          <p:cNvSpPr txBox="1"/>
          <p:nvPr/>
        </p:nvSpPr>
        <p:spPr>
          <a:xfrm>
            <a:off x="390716" y="4965533"/>
            <a:ext cx="37895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64 творческих коллектива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0346B44-057A-4C7F-93F3-C8BD00DAE102}"/>
              </a:ext>
            </a:extLst>
          </p:cNvPr>
          <p:cNvSpPr/>
          <p:nvPr/>
        </p:nvSpPr>
        <p:spPr>
          <a:xfrm>
            <a:off x="8152936" y="4859691"/>
            <a:ext cx="3486366" cy="699333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6A03C6-C2C2-4838-AA6D-325AB7D4B1E5}"/>
              </a:ext>
            </a:extLst>
          </p:cNvPr>
          <p:cNvSpPr txBox="1"/>
          <p:nvPr/>
        </p:nvSpPr>
        <p:spPr>
          <a:xfrm>
            <a:off x="8252200" y="4839636"/>
            <a:ext cx="3647621" cy="58746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59572DF-FA21-4BD7-B442-40480D58A90F}"/>
              </a:ext>
            </a:extLst>
          </p:cNvPr>
          <p:cNvSpPr txBox="1"/>
          <p:nvPr/>
        </p:nvSpPr>
        <p:spPr>
          <a:xfrm>
            <a:off x="8252200" y="4785428"/>
            <a:ext cx="358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81 664 человека</a:t>
            </a:r>
          </a:p>
          <a:p>
            <a:r>
              <a:rPr lang="ru-RU" sz="1600" dirty="0">
                <a:solidFill>
                  <a:schemeClr val="bg1"/>
                </a:solidFill>
              </a:rPr>
              <a:t>число слушателей и зрителей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423F0312-5F72-4488-9418-63C48D78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514" y="1922066"/>
            <a:ext cx="3806307" cy="25365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2DD0203D-614E-456F-80EC-3844E0F45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301" y="1923817"/>
            <a:ext cx="3914140" cy="253654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6C7D20D4-3569-44E4-A3CE-0B39A7DF1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25" y="1917671"/>
            <a:ext cx="3059693" cy="25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942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7183837-12F5-467B-A4B9-560DEE7CE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31" y="1747819"/>
            <a:ext cx="5324678" cy="470019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9194F0A6-5938-4C98-8570-531D1683E7D0}"/>
              </a:ext>
            </a:extLst>
          </p:cNvPr>
          <p:cNvSpPr/>
          <p:nvPr/>
        </p:nvSpPr>
        <p:spPr>
          <a:xfrm>
            <a:off x="628220" y="1749610"/>
            <a:ext cx="4868966" cy="1396656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4B538B2-F518-4CEA-A1F5-FAC3EFB62D81}"/>
              </a:ext>
            </a:extLst>
          </p:cNvPr>
          <p:cNvSpPr txBox="1"/>
          <p:nvPr/>
        </p:nvSpPr>
        <p:spPr>
          <a:xfrm>
            <a:off x="495885" y="2110469"/>
            <a:ext cx="7404930" cy="9237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F09F14FD-F11A-4EEF-8CF2-1F9D7C07B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32178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E6F5B-CB7C-4349-A7EC-B9F50DF18C75}"/>
              </a:ext>
            </a:extLst>
          </p:cNvPr>
          <p:cNvSpPr txBox="1"/>
          <p:nvPr/>
        </p:nvSpPr>
        <p:spPr>
          <a:xfrm>
            <a:off x="628220" y="1747819"/>
            <a:ext cx="740493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500 тыс. руб.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600" dirty="0">
                <a:solidFill>
                  <a:schemeClr val="bg1"/>
                </a:solidFill>
              </a:rPr>
              <a:t>направляется ежегодно для участия в региональных, российских и международных конкурсах в рамках целевой статьи муниципальной программы «Развитие сферы культуры муниципального образования «Северодвинск» </a:t>
            </a:r>
          </a:p>
        </p:txBody>
      </p:sp>
      <p:sp>
        <p:nvSpPr>
          <p:cNvPr id="2" name="Прямоугольник 13">
            <a:extLst>
              <a:ext uri="{FF2B5EF4-FFF2-40B4-BE49-F238E27FC236}">
                <a16:creationId xmlns:a16="http://schemas.microsoft.com/office/drawing/2014/main" xmlns="" id="{E75F4125-92B3-435C-AFF9-A4EDC9768474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2FC328E-07E0-4172-A610-15793F09A4B2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36EF43-E471-4D84-9722-3392FEFC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A11667-4D0B-4AA6-B5F1-C518775B3E37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23F5ED1-4294-47D0-AA95-9697EE16D21B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ADF0CB7-39F7-4A73-B704-B5FB96A8A88F}"/>
              </a:ext>
            </a:extLst>
          </p:cNvPr>
          <p:cNvSpPr txBox="1"/>
          <p:nvPr/>
        </p:nvSpPr>
        <p:spPr>
          <a:xfrm>
            <a:off x="628220" y="1103281"/>
            <a:ext cx="4324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ПОДДЕРЖКА ОДАРЕННЫХ ДЕТЕЙ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9FD7488-3557-4C40-9103-0691E3143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53" y="3458404"/>
            <a:ext cx="5314865" cy="298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021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B30693-9A6F-4F74-AEF4-64BB4E139FCA}"/>
              </a:ext>
            </a:extLst>
          </p:cNvPr>
          <p:cNvSpPr/>
          <p:nvPr/>
        </p:nvSpPr>
        <p:spPr>
          <a:xfrm>
            <a:off x="1085012" y="1155162"/>
            <a:ext cx="102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+mj-lt"/>
              </a:rPr>
              <a:t>Результаты работы с одаренными детьми</a:t>
            </a:r>
            <a:endParaRPr lang="en-US" b="1" dirty="0">
              <a:latin typeface="+mj-lt"/>
            </a:endParaRPr>
          </a:p>
          <a:p>
            <a:pPr algn="ctr"/>
            <a:r>
              <a:rPr lang="ru-RU" b="1" dirty="0">
                <a:latin typeface="+mj-lt"/>
              </a:rPr>
              <a:t>(качество участия в международных и всероссийских конкурсах)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410A07F-F17E-442D-85E2-9DE57A0F8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0555808"/>
              </p:ext>
            </p:extLst>
          </p:nvPr>
        </p:nvGraphicFramePr>
        <p:xfrm>
          <a:off x="814699" y="1915513"/>
          <a:ext cx="10562601" cy="4302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2946">
                  <a:extLst>
                    <a:ext uri="{9D8B030D-6E8A-4147-A177-3AD203B41FA5}">
                      <a16:colId xmlns:a16="http://schemas.microsoft.com/office/drawing/2014/main" xmlns="" val="2050504726"/>
                    </a:ext>
                  </a:extLst>
                </a:gridCol>
                <a:gridCol w="1775526">
                  <a:extLst>
                    <a:ext uri="{9D8B030D-6E8A-4147-A177-3AD203B41FA5}">
                      <a16:colId xmlns:a16="http://schemas.microsoft.com/office/drawing/2014/main" xmlns="" val="33901008"/>
                    </a:ext>
                  </a:extLst>
                </a:gridCol>
                <a:gridCol w="1775526">
                  <a:extLst>
                    <a:ext uri="{9D8B030D-6E8A-4147-A177-3AD203B41FA5}">
                      <a16:colId xmlns:a16="http://schemas.microsoft.com/office/drawing/2014/main" xmlns="" val="529076236"/>
                    </a:ext>
                  </a:extLst>
                </a:gridCol>
                <a:gridCol w="1483620">
                  <a:extLst>
                    <a:ext uri="{9D8B030D-6E8A-4147-A177-3AD203B41FA5}">
                      <a16:colId xmlns:a16="http://schemas.microsoft.com/office/drawing/2014/main" xmlns="" val="966851526"/>
                    </a:ext>
                  </a:extLst>
                </a:gridCol>
                <a:gridCol w="1483620">
                  <a:extLst>
                    <a:ext uri="{9D8B030D-6E8A-4147-A177-3AD203B41FA5}">
                      <a16:colId xmlns:a16="http://schemas.microsoft.com/office/drawing/2014/main" xmlns="" val="3655654042"/>
                    </a:ext>
                  </a:extLst>
                </a:gridCol>
                <a:gridCol w="1483620">
                  <a:extLst>
                    <a:ext uri="{9D8B030D-6E8A-4147-A177-3AD203B41FA5}">
                      <a16:colId xmlns:a16="http://schemas.microsoft.com/office/drawing/2014/main" xmlns="" val="776072891"/>
                    </a:ext>
                  </a:extLst>
                </a:gridCol>
                <a:gridCol w="927743">
                  <a:extLst>
                    <a:ext uri="{9D8B030D-6E8A-4147-A177-3AD203B41FA5}">
                      <a16:colId xmlns:a16="http://schemas.microsoft.com/office/drawing/2014/main" xmlns="" val="513825055"/>
                    </a:ext>
                  </a:extLst>
                </a:gridCol>
              </a:tblGrid>
              <a:tr h="53785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Школа искусств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Международные конкурсы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Российские конкурсы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7061132"/>
                  </a:ext>
                </a:extLst>
              </a:tr>
              <a:tr h="1075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Участники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Лауреаты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Гран При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Участники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Лауреаты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Гран При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61732351"/>
                  </a:ext>
                </a:extLst>
              </a:tr>
              <a:tr h="537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ДХШ № 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77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93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33560145"/>
                  </a:ext>
                </a:extLst>
              </a:tr>
              <a:tr h="537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ДМШ № 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121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4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17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-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7005964"/>
                  </a:ext>
                </a:extLst>
              </a:tr>
              <a:tr h="537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ДШИ № 34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79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84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33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-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84993702"/>
                  </a:ext>
                </a:extLst>
              </a:tr>
              <a:tr h="537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ДМШ № 36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89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87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7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15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-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48874071"/>
                  </a:ext>
                </a:extLst>
              </a:tr>
              <a:tr h="537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366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327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13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209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113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C2193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21932"/>
                          </a:solidFill>
                          <a:effectLst/>
                        </a:rPr>
                        <a:t>1</a:t>
                      </a:r>
                      <a:endParaRPr lang="ru-RU" sz="1100" b="1" dirty="0">
                        <a:solidFill>
                          <a:srgbClr val="C2193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82889420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F09F14FD-F11A-4EEF-8CF2-1F9D7C07B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32178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3">
            <a:extLst>
              <a:ext uri="{FF2B5EF4-FFF2-40B4-BE49-F238E27FC236}">
                <a16:creationId xmlns:a16="http://schemas.microsoft.com/office/drawing/2014/main" xmlns="" id="{E75F4125-92B3-435C-AFF9-A4EDC9768474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2FC328E-07E0-4172-A610-15793F09A4B2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36EF43-E471-4D84-9722-3392FEFCA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1A11667-4D0B-4AA6-B5F1-C518775B3E37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23F5ED1-4294-47D0-AA95-9697EE16D21B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6097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8D3014A5-6718-4591-A71E-59DE61294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15950433"/>
              </p:ext>
            </p:extLst>
          </p:nvPr>
        </p:nvGraphicFramePr>
        <p:xfrm>
          <a:off x="315132" y="1815122"/>
          <a:ext cx="7616756" cy="2743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4189">
                  <a:extLst>
                    <a:ext uri="{9D8B030D-6E8A-4147-A177-3AD203B41FA5}">
                      <a16:colId xmlns:a16="http://schemas.microsoft.com/office/drawing/2014/main" xmlns="" val="921698634"/>
                    </a:ext>
                  </a:extLst>
                </a:gridCol>
                <a:gridCol w="1904189">
                  <a:extLst>
                    <a:ext uri="{9D8B030D-6E8A-4147-A177-3AD203B41FA5}">
                      <a16:colId xmlns:a16="http://schemas.microsoft.com/office/drawing/2014/main" xmlns="" val="4173372800"/>
                    </a:ext>
                  </a:extLst>
                </a:gridCol>
                <a:gridCol w="1904189">
                  <a:extLst>
                    <a:ext uri="{9D8B030D-6E8A-4147-A177-3AD203B41FA5}">
                      <a16:colId xmlns:a16="http://schemas.microsoft.com/office/drawing/2014/main" xmlns="" val="1227009560"/>
                    </a:ext>
                  </a:extLst>
                </a:gridCol>
                <a:gridCol w="1904189">
                  <a:extLst>
                    <a:ext uri="{9D8B030D-6E8A-4147-A177-3AD203B41FA5}">
                      <a16:colId xmlns:a16="http://schemas.microsoft.com/office/drawing/2014/main" xmlns="" val="484901752"/>
                    </a:ext>
                  </a:extLst>
                </a:gridCol>
              </a:tblGrid>
              <a:tr h="1251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Число преподавателей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Число преподавателей с первой и высшей категориями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Доля преподавателей с первой и высшей категориями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extLst>
                  <a:ext uri="{0D108BD9-81ED-4DB2-BD59-A6C34878D82A}">
                    <a16:rowId xmlns:a16="http://schemas.microsoft.com/office/drawing/2014/main" xmlns="" val="1346491843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2019</a:t>
                      </a:r>
                      <a:r>
                        <a:rPr lang="en-US" sz="1600">
                          <a:effectLst/>
                        </a:rPr>
                        <a:t>/</a:t>
                      </a:r>
                      <a:r>
                        <a:rPr lang="ru-RU" sz="1600">
                          <a:effectLst/>
                        </a:rPr>
                        <a:t>2020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65,8%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extLst>
                  <a:ext uri="{0D108BD9-81ED-4DB2-BD59-A6C34878D82A}">
                    <a16:rowId xmlns:a16="http://schemas.microsoft.com/office/drawing/2014/main" xmlns="" val="1439689293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2018</a:t>
                      </a:r>
                      <a:r>
                        <a:rPr lang="en-US" sz="1600">
                          <a:effectLst/>
                        </a:rPr>
                        <a:t>/</a:t>
                      </a:r>
                      <a:r>
                        <a:rPr lang="ru-RU" sz="1600">
                          <a:effectLst/>
                        </a:rPr>
                        <a:t>2019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159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66%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extLst>
                  <a:ext uri="{0D108BD9-81ED-4DB2-BD59-A6C34878D82A}">
                    <a16:rowId xmlns:a16="http://schemas.microsoft.com/office/drawing/2014/main" xmlns="" val="3454370974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2017</a:t>
                      </a:r>
                      <a:r>
                        <a:rPr lang="en-US" sz="1600">
                          <a:effectLst/>
                        </a:rPr>
                        <a:t>/</a:t>
                      </a:r>
                      <a:r>
                        <a:rPr lang="ru-RU" sz="1600">
                          <a:effectLst/>
                        </a:rPr>
                        <a:t>2018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69%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1545" marR="161545" marT="0" marB="0"/>
                </a:tc>
                <a:extLst>
                  <a:ext uri="{0D108BD9-81ED-4DB2-BD59-A6C34878D82A}">
                    <a16:rowId xmlns:a16="http://schemas.microsoft.com/office/drawing/2014/main" xmlns="" val="2875865434"/>
                  </a:ext>
                </a:extLst>
              </a:tr>
            </a:tbl>
          </a:graphicData>
        </a:graphic>
      </p:graphicFrame>
      <p:sp>
        <p:nvSpPr>
          <p:cNvPr id="2" name="Прямоугольник 13">
            <a:extLst>
              <a:ext uri="{FF2B5EF4-FFF2-40B4-BE49-F238E27FC236}">
                <a16:creationId xmlns:a16="http://schemas.microsoft.com/office/drawing/2014/main" xmlns="" id="{941591F4-D23E-4B2D-A12E-1019F1D746A0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E3C6FF6-0D3D-4F60-BF16-B8BC6CC9BF7F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68B204-3BAC-454B-9B2F-AF39FC1A0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266FCF-7354-4075-AEE0-D845E3198743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773897-1456-4FCB-A806-B44895582928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0962FEC-C55C-4037-8C4D-59AE1FAC158E}"/>
              </a:ext>
            </a:extLst>
          </p:cNvPr>
          <p:cNvSpPr txBox="1"/>
          <p:nvPr/>
        </p:nvSpPr>
        <p:spPr>
          <a:xfrm>
            <a:off x="315132" y="1171148"/>
            <a:ext cx="3559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КАДРЫ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B58ABAC-8EB6-485B-A5FB-7A41129763A5}"/>
              </a:ext>
            </a:extLst>
          </p:cNvPr>
          <p:cNvSpPr/>
          <p:nvPr/>
        </p:nvSpPr>
        <p:spPr>
          <a:xfrm>
            <a:off x="6046925" y="4940965"/>
            <a:ext cx="4656162" cy="923330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F0BF6D-0CB7-4426-B0C3-20085455AEDD}"/>
              </a:ext>
            </a:extLst>
          </p:cNvPr>
          <p:cNvSpPr txBox="1"/>
          <p:nvPr/>
        </p:nvSpPr>
        <p:spPr>
          <a:xfrm>
            <a:off x="5914590" y="5046980"/>
            <a:ext cx="5096841" cy="62976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ru-RU" sz="2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ABC0549-412D-4B93-928D-CC833C1A7D02}"/>
              </a:ext>
            </a:extLst>
          </p:cNvPr>
          <p:cNvSpPr txBox="1"/>
          <p:nvPr/>
        </p:nvSpPr>
        <p:spPr>
          <a:xfrm>
            <a:off x="6189507" y="4753410"/>
            <a:ext cx="55705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/>
            </a:r>
            <a:br>
              <a:rPr lang="ru-RU" sz="1800" b="1" dirty="0"/>
            </a:br>
            <a:r>
              <a:rPr lang="ru-RU" b="1" dirty="0">
                <a:solidFill>
                  <a:schemeClr val="bg1"/>
                </a:solidFill>
              </a:rPr>
              <a:t>57, 9% преподавателей имеют педагогический</a:t>
            </a:r>
          </a:p>
          <a:p>
            <a:r>
              <a:rPr lang="ru-RU" b="1" dirty="0">
                <a:solidFill>
                  <a:schemeClr val="bg1"/>
                </a:solidFill>
              </a:rPr>
              <a:t>стаж работы более 25 лет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F8EE7D9-D541-48F9-AC4C-54740D241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710" y="1815121"/>
            <a:ext cx="3958346" cy="2743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F42B0C-ABB4-48C9-9B22-D5A40CA83ACA}"/>
              </a:ext>
            </a:extLst>
          </p:cNvPr>
          <p:cNvSpPr txBox="1"/>
          <p:nvPr/>
        </p:nvSpPr>
        <p:spPr>
          <a:xfrm>
            <a:off x="452990" y="5686852"/>
            <a:ext cx="5285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В 2020 году удалось привлечь </a:t>
            </a:r>
          </a:p>
          <a:p>
            <a:r>
              <a:rPr lang="ru-RU" sz="1800" b="1" dirty="0">
                <a:latin typeface="+mj-lt"/>
              </a:rPr>
              <a:t>4 молодых преподавателя </a:t>
            </a:r>
            <a:r>
              <a:rPr lang="ru-RU" sz="1800" dirty="0">
                <a:latin typeface="+mj-lt"/>
              </a:rPr>
              <a:t>музыкальных дисциплин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4351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8F02EA2-4381-45D1-AD6D-8FD2DE373BFA}"/>
              </a:ext>
            </a:extLst>
          </p:cNvPr>
          <p:cNvSpPr/>
          <p:nvPr/>
        </p:nvSpPr>
        <p:spPr>
          <a:xfrm>
            <a:off x="1048623" y="261805"/>
            <a:ext cx="10977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74EFCD-B0AE-49BE-B2DE-359679F6B188}"/>
              </a:ext>
            </a:extLst>
          </p:cNvPr>
          <p:cNvSpPr txBox="1"/>
          <p:nvPr/>
        </p:nvSpPr>
        <p:spPr>
          <a:xfrm>
            <a:off x="6076428" y="5391736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В 2019 году </a:t>
            </a:r>
            <a:r>
              <a:rPr lang="ru-RU" sz="1800" b="1" dirty="0"/>
              <a:t>9 млн рублей</a:t>
            </a:r>
            <a:r>
              <a:rPr lang="ru-RU" sz="1800" dirty="0"/>
              <a:t> дополнительно </a:t>
            </a:r>
            <a:r>
              <a:rPr lang="ru-RU" dirty="0"/>
              <a:t>направлено</a:t>
            </a:r>
            <a:r>
              <a:rPr lang="ru-RU" sz="1800" dirty="0"/>
              <a:t> из местного бюджета на приобретение концертного рояля «</a:t>
            </a:r>
            <a:r>
              <a:rPr lang="ru-RU" sz="1800" dirty="0" err="1"/>
              <a:t>August</a:t>
            </a:r>
            <a:r>
              <a:rPr lang="ru-RU" sz="1800" dirty="0"/>
              <a:t> </a:t>
            </a:r>
            <a:r>
              <a:rPr lang="ru-RU" sz="1800" dirty="0" err="1"/>
              <a:t>Förster</a:t>
            </a:r>
            <a:r>
              <a:rPr lang="ru-RU" sz="1800" dirty="0"/>
              <a:t>» для детской музыкальной школы № 3. </a:t>
            </a:r>
          </a:p>
        </p:txBody>
      </p:sp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xmlns="" id="{E1E50BC3-DE1E-48BF-B546-1AA8FC6BD10B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B5BF05D-5A1F-4A3E-A77F-4F7D3563D9CD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BE35870-9896-4C1F-A793-207F90144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8ED72F-9C2C-4914-AB38-6427103B7A47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2FEF95A-8AAD-453A-A455-89505779D7E7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xmlns="" id="{D26DF617-38C1-48CD-A918-F377CBE33B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32929" y="1724452"/>
            <a:ext cx="5181600" cy="3453050"/>
          </a:xfr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E58A2C2-6D91-4C0A-865C-50412D2FA89E}"/>
              </a:ext>
            </a:extLst>
          </p:cNvPr>
          <p:cNvSpPr/>
          <p:nvPr/>
        </p:nvSpPr>
        <p:spPr>
          <a:xfrm>
            <a:off x="760332" y="1573839"/>
            <a:ext cx="3647971" cy="73879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9187A86-839E-4AC3-B7C3-4DD29B7E5995}"/>
              </a:ext>
            </a:extLst>
          </p:cNvPr>
          <p:cNvSpPr txBox="1"/>
          <p:nvPr/>
        </p:nvSpPr>
        <p:spPr>
          <a:xfrm>
            <a:off x="636997" y="1689616"/>
            <a:ext cx="5302249" cy="830997"/>
          </a:xfrm>
          <a:prstGeom prst="rect">
            <a:avLst/>
          </a:prstGeom>
          <a:solidFill>
            <a:srgbClr val="4AADE5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 млн 227,8 тыс. руб.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направлено на ремонт в детских школах искусств</a:t>
            </a:r>
            <a:endParaRPr lang="ru-RU" b="1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F791012-9B4F-4389-8F1E-72952F21D608}"/>
              </a:ext>
            </a:extLst>
          </p:cNvPr>
          <p:cNvSpPr/>
          <p:nvPr/>
        </p:nvSpPr>
        <p:spPr>
          <a:xfrm>
            <a:off x="772755" y="2638931"/>
            <a:ext cx="3647971" cy="73879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86B3C14-861A-4AF5-97D8-7BDC131C7BF3}"/>
              </a:ext>
            </a:extLst>
          </p:cNvPr>
          <p:cNvSpPr txBox="1"/>
          <p:nvPr/>
        </p:nvSpPr>
        <p:spPr>
          <a:xfrm>
            <a:off x="649421" y="2754708"/>
            <a:ext cx="5289826" cy="67710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 млн 953,1 тыс. руб.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направлено на оснащение учреждений</a:t>
            </a:r>
            <a:endParaRPr lang="ru-RU" b="1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64ED423-9FB5-459D-9BBE-9F1EAD2C66AC}"/>
              </a:ext>
            </a:extLst>
          </p:cNvPr>
          <p:cNvSpPr txBox="1"/>
          <p:nvPr/>
        </p:nvSpPr>
        <p:spPr>
          <a:xfrm>
            <a:off x="939472" y="5668735"/>
            <a:ext cx="4868966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Более 90%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600" dirty="0">
                <a:solidFill>
                  <a:schemeClr val="bg1"/>
                </a:solidFill>
              </a:rPr>
              <a:t>уровень изношенности музыкальных инструментов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0EB55EF0-90DA-4549-A6CC-D42A7FBE43EE}"/>
              </a:ext>
            </a:extLst>
          </p:cNvPr>
          <p:cNvSpPr/>
          <p:nvPr/>
        </p:nvSpPr>
        <p:spPr>
          <a:xfrm>
            <a:off x="939472" y="4908381"/>
            <a:ext cx="4216002" cy="64454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8C2114B-9CA2-482B-A35D-6EA76B656E06}"/>
              </a:ext>
            </a:extLst>
          </p:cNvPr>
          <p:cNvSpPr txBox="1"/>
          <p:nvPr/>
        </p:nvSpPr>
        <p:spPr>
          <a:xfrm>
            <a:off x="939471" y="4906590"/>
            <a:ext cx="4285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50 млн 079,3 тыс. руб.</a:t>
            </a:r>
          </a:p>
          <a:p>
            <a:r>
              <a:rPr lang="ru-RU" sz="1600" dirty="0">
                <a:solidFill>
                  <a:schemeClr val="bg1"/>
                </a:solidFill>
              </a:rPr>
              <a:t>потребность в базовых ремонтных работах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FFC4157-2050-44DF-BFD9-5728241B88D7}"/>
              </a:ext>
            </a:extLst>
          </p:cNvPr>
          <p:cNvSpPr txBox="1"/>
          <p:nvPr/>
        </p:nvSpPr>
        <p:spPr>
          <a:xfrm>
            <a:off x="636997" y="1062121"/>
            <a:ext cx="43950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МАТЕРИАЛЬНО-ТЕХНИЧЕСКАЯ БАЗА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358328-3CAC-43DB-8E5A-FAFCC34DBF0E}"/>
              </a:ext>
            </a:extLst>
          </p:cNvPr>
          <p:cNvSpPr/>
          <p:nvPr/>
        </p:nvSpPr>
        <p:spPr>
          <a:xfrm>
            <a:off x="760332" y="3617529"/>
            <a:ext cx="3647971" cy="738799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F67559-E329-4774-ACAD-A880A6061FB8}"/>
              </a:ext>
            </a:extLst>
          </p:cNvPr>
          <p:cNvSpPr txBox="1"/>
          <p:nvPr/>
        </p:nvSpPr>
        <p:spPr>
          <a:xfrm>
            <a:off x="636998" y="3733306"/>
            <a:ext cx="5289826" cy="9541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6,9 млн руб.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привлечено по конкурсам из бюджета области приобретение музыкальных инструментов</a:t>
            </a:r>
            <a:endParaRPr lang="ru-RU" b="1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75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BFA9AA1-DD1F-41DB-8E1B-63D7528F7340}"/>
              </a:ext>
            </a:extLst>
          </p:cNvPr>
          <p:cNvSpPr/>
          <p:nvPr/>
        </p:nvSpPr>
        <p:spPr>
          <a:xfrm>
            <a:off x="655873" y="2503764"/>
            <a:ext cx="3356943" cy="1186834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ru-RU" sz="1800" b="1" dirty="0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xmlns="" id="{62709BCD-72C1-4AFF-8F67-02F33763E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5600" y="2139840"/>
            <a:ext cx="5508510" cy="3675539"/>
          </a:xfrm>
          <a:prstGeom prst="rect">
            <a:avLst/>
          </a:prstGeom>
        </p:spPr>
      </p:pic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xmlns="" id="{3A71996F-B7C6-479C-AB49-80EE250DB16A}"/>
              </a:ext>
            </a:extLst>
          </p:cNvPr>
          <p:cNvSpPr/>
          <p:nvPr/>
        </p:nvSpPr>
        <p:spPr>
          <a:xfrm>
            <a:off x="5366724" y="639678"/>
            <a:ext cx="6825276" cy="391776"/>
          </a:xfrm>
          <a:custGeom>
            <a:avLst/>
            <a:gdLst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0 w 5724617"/>
              <a:gd name="connsiteY3" fmla="*/ 338555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985422 w 5724617"/>
              <a:gd name="connsiteY3" fmla="*/ 320800 h 338555"/>
              <a:gd name="connsiteX4" fmla="*/ 0 w 5724617"/>
              <a:gd name="connsiteY4" fmla="*/ 0 h 338555"/>
              <a:gd name="connsiteX0" fmla="*/ 0 w 5724617"/>
              <a:gd name="connsiteY0" fmla="*/ 0 h 338555"/>
              <a:gd name="connsiteX1" fmla="*/ 5724617 w 5724617"/>
              <a:gd name="connsiteY1" fmla="*/ 0 h 338555"/>
              <a:gd name="connsiteX2" fmla="*/ 5724617 w 5724617"/>
              <a:gd name="connsiteY2" fmla="*/ 338555 h 338555"/>
              <a:gd name="connsiteX3" fmla="*/ 2077375 w 5724617"/>
              <a:gd name="connsiteY3" fmla="*/ 329678 h 338555"/>
              <a:gd name="connsiteX4" fmla="*/ 0 w 5724617"/>
              <a:gd name="connsiteY4" fmla="*/ 0 h 33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4617" h="338555">
                <a:moveTo>
                  <a:pt x="0" y="0"/>
                </a:moveTo>
                <a:lnTo>
                  <a:pt x="5724617" y="0"/>
                </a:lnTo>
                <a:lnTo>
                  <a:pt x="5724617" y="338555"/>
                </a:lnTo>
                <a:lnTo>
                  <a:pt x="2077375" y="329678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A459044-90D0-47A6-B22A-44730913B505}"/>
              </a:ext>
            </a:extLst>
          </p:cNvPr>
          <p:cNvSpPr/>
          <p:nvPr/>
        </p:nvSpPr>
        <p:spPr>
          <a:xfrm>
            <a:off x="0" y="301124"/>
            <a:ext cx="12192000" cy="338555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21932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88C0ED4-FD47-4822-AB5F-5ECF2C7A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32" y="151723"/>
            <a:ext cx="643730" cy="744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95771A-64A9-4B34-A9D9-05E2DB753FB1}"/>
              </a:ext>
            </a:extLst>
          </p:cNvPr>
          <p:cNvSpPr txBox="1"/>
          <p:nvPr/>
        </p:nvSpPr>
        <p:spPr>
          <a:xfrm>
            <a:off x="7459956" y="619803"/>
            <a:ext cx="47718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  <a:latin typeface="Century" panose="02040604050505020304" pitchFamily="18" charset="0"/>
              </a:rPr>
              <a:t>Деятельность школ искусств в 2019/2020 году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46A3B38-1A1A-4397-BCA1-DC03EB4F4EDD}"/>
              </a:ext>
            </a:extLst>
          </p:cNvPr>
          <p:cNvSpPr txBox="1"/>
          <p:nvPr/>
        </p:nvSpPr>
        <p:spPr>
          <a:xfrm>
            <a:off x="958862" y="280577"/>
            <a:ext cx="46331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entury" panose="02040604050505020304" pitchFamily="18" charset="0"/>
              </a:rPr>
              <a:t>СОВЕТ ДЕПУТАТОВ СЕВЕРОДВИНСКА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129275-557D-44EE-A91C-E5CAB55B3D9D}"/>
              </a:ext>
            </a:extLst>
          </p:cNvPr>
          <p:cNvSpPr txBox="1"/>
          <p:nvPr/>
        </p:nvSpPr>
        <p:spPr>
          <a:xfrm>
            <a:off x="636997" y="1164134"/>
            <a:ext cx="4729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+mj-lt"/>
              </a:rPr>
              <a:t>ОЦЕНКА РЕАЛИЗАЦИИ ЦЕЛЕВЫХ ПОКАЗАТЕЛЕЙ НАЦПРОЕКТА </a:t>
            </a:r>
            <a:r>
              <a:rPr lang="ru-RU" sz="2000" b="1" dirty="0">
                <a:latin typeface="+mj-lt"/>
              </a:rPr>
              <a:t>«КУЛЬТУРА»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3440D6-EDC4-450C-9C7A-5DDA52381890}"/>
              </a:ext>
            </a:extLst>
          </p:cNvPr>
          <p:cNvSpPr txBox="1"/>
          <p:nvPr/>
        </p:nvSpPr>
        <p:spPr>
          <a:xfrm>
            <a:off x="531363" y="2902118"/>
            <a:ext cx="5312071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 2024 году </a:t>
            </a:r>
            <a:r>
              <a:rPr lang="ru-RU" sz="2000" dirty="0">
                <a:solidFill>
                  <a:schemeClr val="bg1"/>
                </a:solidFill>
              </a:rPr>
              <a:t>прирост контингента в школах искусств должен составить </a:t>
            </a:r>
            <a:r>
              <a:rPr lang="ru-RU" sz="2000" b="1" dirty="0">
                <a:solidFill>
                  <a:schemeClr val="bg1"/>
                </a:solidFill>
              </a:rPr>
              <a:t>10,1%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38D43D-6ABB-444B-9D68-11E783F0F888}"/>
              </a:ext>
            </a:extLst>
          </p:cNvPr>
          <p:cNvSpPr txBox="1"/>
          <p:nvPr/>
        </p:nvSpPr>
        <p:spPr>
          <a:xfrm>
            <a:off x="682875" y="2503764"/>
            <a:ext cx="1233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ЗАДАЧА: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4A0C81D-0609-4388-B974-53DCD2246FB3}"/>
              </a:ext>
            </a:extLst>
          </p:cNvPr>
          <p:cNvSpPr/>
          <p:nvPr/>
        </p:nvSpPr>
        <p:spPr>
          <a:xfrm>
            <a:off x="655873" y="4334235"/>
            <a:ext cx="3356943" cy="837170"/>
          </a:xfrm>
          <a:prstGeom prst="rect">
            <a:avLst/>
          </a:prstGeom>
          <a:solidFill>
            <a:srgbClr val="4AAD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ru-RU" sz="1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BA4A874-0FE1-4837-818E-85A148FED9DB}"/>
              </a:ext>
            </a:extLst>
          </p:cNvPr>
          <p:cNvSpPr txBox="1"/>
          <p:nvPr/>
        </p:nvSpPr>
        <p:spPr>
          <a:xfrm>
            <a:off x="531363" y="4732589"/>
            <a:ext cx="5312071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Ресурсы учебных площадей исчерпаны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4B5849-3864-4A6C-8D4D-D5B904B16F7D}"/>
              </a:ext>
            </a:extLst>
          </p:cNvPr>
          <p:cNvSpPr txBox="1"/>
          <p:nvPr/>
        </p:nvSpPr>
        <p:spPr>
          <a:xfrm>
            <a:off x="682875" y="4334235"/>
            <a:ext cx="184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bg1"/>
                </a:solidFill>
              </a:rPr>
              <a:t>ПРЕПЯТСТВИЕ:</a:t>
            </a:r>
          </a:p>
        </p:txBody>
      </p:sp>
    </p:spTree>
    <p:extLst>
      <p:ext uri="{BB962C8B-B14F-4D97-AF65-F5344CB8AC3E}">
        <p14:creationId xmlns:p14="http://schemas.microsoft.com/office/powerpoint/2010/main" xmlns="" val="201498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</TotalTime>
  <Words>588</Words>
  <Application>Microsoft Office PowerPoint</Application>
  <PresentationFormat>Произвольный</PresentationFormat>
  <Paragraphs>211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       ДЕЯТЕЛЬНОСТЬ ШКОЛ ИСКУССТВ СЕВЕРОДВИНСКА В 2019/2020 ГОДУ </vt:lpstr>
      <vt:lpstr>В Северодвинске 4 детских школы искусств</vt:lpstr>
      <vt:lpstr>Слайд 3</vt:lpstr>
      <vt:lpstr>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Леванидова Екатерина Николаевна</dc:creator>
  <cp:lastModifiedBy>toporischeva</cp:lastModifiedBy>
  <cp:revision>58</cp:revision>
  <cp:lastPrinted>2020-10-20T12:38:34Z</cp:lastPrinted>
  <dcterms:created xsi:type="dcterms:W3CDTF">2020-10-16T13:17:58Z</dcterms:created>
  <dcterms:modified xsi:type="dcterms:W3CDTF">2020-10-20T14:30:08Z</dcterms:modified>
</cp:coreProperties>
</file>