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71" r:id="rId5"/>
    <p:sldId id="266" r:id="rId6"/>
    <p:sldId id="267" r:id="rId7"/>
    <p:sldId id="270" r:id="rId8"/>
    <p:sldId id="272" r:id="rId9"/>
    <p:sldId id="283" r:id="rId10"/>
    <p:sldId id="286" r:id="rId11"/>
    <p:sldId id="268" r:id="rId12"/>
    <p:sldId id="287" r:id="rId13"/>
    <p:sldId id="277" r:id="rId14"/>
    <p:sldId id="278" r:id="rId15"/>
    <p:sldId id="282" r:id="rId16"/>
    <p:sldId id="284" r:id="rId17"/>
    <p:sldId id="288" r:id="rId18"/>
    <p:sldId id="285" r:id="rId19"/>
  </p:sldIdLst>
  <p:sldSz cx="9144000" cy="5143500" type="screen16x9"/>
  <p:notesSz cx="6858000" cy="9144000"/>
  <p:embeddedFontLst>
    <p:embeddedFont>
      <p:font typeface="Roboto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3590" autoAdjust="0"/>
  </p:normalViewPr>
  <p:slideViewPr>
    <p:cSldViewPr snapToGrid="0">
      <p:cViewPr varScale="1">
        <p:scale>
          <a:sx n="145" d="100"/>
          <a:sy n="145" d="100"/>
        </p:scale>
        <p:origin x="-654" y="-96"/>
      </p:cViewPr>
      <p:guideLst>
        <p:guide orient="horz" pos="162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6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Контингент обучающихся ДШИ на 1 октября 2020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 по предпрофессиональным программам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4198</c:v>
                </c:pt>
                <c:pt idx="1">
                  <c:v>6012</c:v>
                </c:pt>
                <c:pt idx="2">
                  <c:v>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B-457D-994B-5162C970D3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обучающихся по общеразвивающим программам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7224</c:v>
                </c:pt>
                <c:pt idx="1">
                  <c:v>6825</c:v>
                </c:pt>
                <c:pt idx="2">
                  <c:v>5646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3B-457D-994B-5162C970D3F1}"/>
            </c:ext>
          </c:extLst>
        </c:ser>
        <c:dLbls>
          <c:showVal val="1"/>
        </c:dLbls>
        <c:gapWidth val="95"/>
        <c:overlap val="100"/>
        <c:axId val="105094528"/>
        <c:axId val="105104512"/>
      </c:barChart>
      <c:catAx>
        <c:axId val="1050945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05104512"/>
        <c:crosses val="autoZero"/>
        <c:auto val="1"/>
        <c:lblAlgn val="ctr"/>
        <c:lblOffset val="100"/>
      </c:catAx>
      <c:valAx>
        <c:axId val="1051045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5094528"/>
        <c:crosses val="autoZero"/>
        <c:crossBetween val="between"/>
      </c:valAx>
    </c:plotArea>
    <c:legend>
      <c:legendPos val="t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ru-RU"/>
          </a:p>
        </c:txPr>
      </c:legendEntry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400">
          <a:solidFill>
            <a:schemeClr val="bg2">
              <a:lumMod val="50000"/>
            </a:schemeClr>
          </a:solidFill>
          <a:latin typeface="Roboto" charset="0"/>
          <a:ea typeface="Roboto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title>
      <c:tx>
        <c:rich>
          <a:bodyPr/>
          <a:lstStyle/>
          <a:p>
            <a:pPr>
              <a:defRPr/>
            </a:pPr>
            <a:r>
              <a:rPr lang="ru-RU"/>
              <a:t>Доля охвата детского населения в возрасте от 5 до 18 лет </a:t>
            </a:r>
          </a:p>
          <a:p>
            <a:pPr>
              <a:defRPr/>
            </a:pPr>
            <a:r>
              <a:rPr lang="ru-RU"/>
              <a:t>художественным образованием</a:t>
            </a:r>
          </a:p>
        </c:rich>
      </c:tx>
      <c:layout>
        <c:manualLayout>
          <c:xMode val="edge"/>
          <c:yMode val="edge"/>
          <c:x val="0.18603098290598294"/>
          <c:y val="0"/>
        </c:manualLayout>
      </c:layout>
    </c:title>
    <c:plotArea>
      <c:layout>
        <c:manualLayout>
          <c:layoutTarget val="inner"/>
          <c:xMode val="edge"/>
          <c:yMode val="edge"/>
          <c:x val="6.3756794981970649E-2"/>
          <c:y val="0.52977521076341172"/>
          <c:w val="0.84350604868061752"/>
          <c:h val="0.3382030398062708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Контингент ДШИ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11422(6,6%)</a:t>
                    </a:r>
                    <a:endParaRPr lang="en-US" sz="12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12837(7,4%)</a:t>
                    </a:r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12312(6,9%)</a:t>
                    </a:r>
                    <a:endParaRPr lang="en-US" sz="120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11422</c:v>
                </c:pt>
                <c:pt idx="1">
                  <c:v>12837</c:v>
                </c:pt>
                <c:pt idx="2">
                  <c:v>12312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C6-4E1E-B688-E5D8853C9D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охвата детей  художественным образованием в возрасте от 5-ти до 18-ти лет</c:v>
                </c:pt>
              </c:strCache>
            </c:strRef>
          </c:tx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2"/>
          <c:order val="2"/>
          <c:tx>
            <c:strRef>
              <c:f>Лист1!$A$1</c:f>
              <c:strCache>
                <c:ptCount val="1"/>
                <c:pt idx="0">
                  <c:v>Год</c:v>
                </c:pt>
              </c:strCache>
            </c:strRef>
          </c:tx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Val val="1"/>
        </c:dLbls>
        <c:overlap val="-25"/>
        <c:axId val="130144512"/>
        <c:axId val="130142976"/>
      </c:barChart>
      <c:valAx>
        <c:axId val="1301429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0144512"/>
        <c:crosses val="autoZero"/>
        <c:crossBetween val="between"/>
      </c:valAx>
      <c:catAx>
        <c:axId val="1301445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0142976"/>
        <c:crosses val="autoZero"/>
        <c:auto val="1"/>
        <c:lblAlgn val="ctr"/>
        <c:lblOffset val="100"/>
      </c:cat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2.8980361355441166E-2"/>
          <c:y val="0.21553023637088353"/>
          <c:w val="0.93886535724114273"/>
          <c:h val="0.21757733005437374"/>
        </c:manualLayout>
      </c:layout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Roboto" charset="0"/>
          <a:ea typeface="Roboto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учащихся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11422</c:v>
                </c:pt>
                <c:pt idx="1">
                  <c:v>12628</c:v>
                </c:pt>
                <c:pt idx="2">
                  <c:v>12312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учащихся, привлеченных к участию в различных творческих  мероприятиях</c:v>
                </c:pt>
              </c:strCache>
            </c:strRef>
          </c:tx>
          <c:dLbls>
            <c:dLbl>
              <c:idx val="0"/>
              <c:layout>
                <c:manualLayout>
                  <c:x val="-1.5490640420886799E-3"/>
                  <c:y val="-2.32503004689420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93752503907850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45320210443293E-3"/>
                  <c:y val="-2.712535054709912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9274</c:v>
                </c:pt>
                <c:pt idx="1">
                  <c:v>10060</c:v>
                </c:pt>
                <c:pt idx="2">
                  <c:v>11668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учащихся привлеченных к участию в конкурсах международного, всероссийского и регионального значения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4251</c:v>
                </c:pt>
                <c:pt idx="1">
                  <c:v>4899</c:v>
                </c:pt>
                <c:pt idx="2">
                  <c:v>4683</c:v>
                </c:pt>
              </c:numCache>
            </c:numRef>
          </c:val>
        </c:ser>
        <c:dLbls>
          <c:showVal val="1"/>
        </c:dLbls>
        <c:gapWidth val="75"/>
        <c:axId val="130249088"/>
        <c:axId val="130230912"/>
      </c:barChart>
      <c:valAx>
        <c:axId val="13023091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0249088"/>
        <c:crosses val="autoZero"/>
        <c:crossBetween val="between"/>
      </c:valAx>
      <c:catAx>
        <c:axId val="130249088"/>
        <c:scaling>
          <c:orientation val="minMax"/>
        </c:scaling>
        <c:axPos val="l"/>
        <c:numFmt formatCode="General" sourceLinked="1"/>
        <c:majorTickMark val="none"/>
        <c:tickLblPos val="nextTo"/>
        <c:crossAx val="130230912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2.1681476392463359E-2"/>
          <c:y val="0.55821835571556089"/>
          <c:w val="0.97765420184695639"/>
          <c:h val="0.44178164428443845"/>
        </c:manualLayout>
      </c:layout>
    </c:legend>
    <c:plotVisOnly val="1"/>
    <c:dispBlanksAs val="gap"/>
  </c:chart>
  <c:txPr>
    <a:bodyPr/>
    <a:lstStyle/>
    <a:p>
      <a:pPr>
        <a:defRPr sz="1600">
          <a:solidFill>
            <a:schemeClr val="bg2">
              <a:lumMod val="50000"/>
            </a:schemeClr>
          </a:solidFill>
          <a:latin typeface="Roboto" charset="0"/>
          <a:ea typeface="Roboto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 rtl="0">
              <a:defRPr/>
            </a:pPr>
            <a:r>
              <a:rPr lang="ru-RU"/>
              <a:t>Проведение социально-культурных мероприятий ДШИ </a:t>
            </a:r>
          </a:p>
          <a:p>
            <a:pPr algn="ctr" rtl="0">
              <a:defRPr/>
            </a:pPr>
            <a:endParaRPr lang="ru-RU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количетсво учашихся в ДШИ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2018-2019</c:v>
                </c:pt>
                <c:pt idx="1">
                  <c:v>2019-2020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11422</c:v>
                </c:pt>
                <c:pt idx="1">
                  <c:v>12837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творческих и просветительских мероприятий, проведенных в ДШИ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206</a:t>
                    </a:r>
                    <a:r>
                      <a:rPr lang="ru-RU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50"/>
              </a:solidFill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2018-2019</c:v>
                </c:pt>
                <c:pt idx="1">
                  <c:v>2019-2020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1592</c:v>
                </c:pt>
                <c:pt idx="1">
                  <c:v>2061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человек, посетивших просветительские мероприятия, проведенные в ДШИ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2018-2019</c:v>
                </c:pt>
                <c:pt idx="1">
                  <c:v>2019-2020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222829</c:v>
                </c:pt>
                <c:pt idx="1">
                  <c:v>242552</c:v>
                </c:pt>
              </c:numCache>
            </c:numRef>
          </c:val>
        </c:ser>
        <c:dLbls>
          <c:showVal val="1"/>
        </c:dLbls>
        <c:overlap val="-25"/>
        <c:axId val="130327296"/>
        <c:axId val="130328832"/>
      </c:barChart>
      <c:catAx>
        <c:axId val="130327296"/>
        <c:scaling>
          <c:orientation val="minMax"/>
        </c:scaling>
        <c:axPos val="b"/>
        <c:numFmt formatCode="General" sourceLinked="0"/>
        <c:majorTickMark val="none"/>
        <c:tickLblPos val="nextTo"/>
        <c:crossAx val="130328832"/>
        <c:crosses val="autoZero"/>
        <c:auto val="1"/>
        <c:lblAlgn val="ctr"/>
        <c:lblOffset val="100"/>
      </c:catAx>
      <c:valAx>
        <c:axId val="1303288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0327296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400">
          <a:solidFill>
            <a:schemeClr val="bg2">
              <a:lumMod val="50000"/>
            </a:schemeClr>
          </a:solidFill>
          <a:latin typeface="Roboto" charset="0"/>
          <a:ea typeface="Roboto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vert="horz"/>
          <a:lstStyle/>
          <a:p>
            <a:pPr>
              <a:defRPr>
                <a:solidFill>
                  <a:schemeClr val="bg2">
                    <a:lumMod val="50000"/>
                  </a:schemeClr>
                </a:solidFill>
              </a:defRPr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Наличие стажа работы в профильных образовательных учреждениях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работников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ДШИ (на начало 2020 – 2021 учебного года)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работников</c:v>
                </c:pt>
                <c:pt idx="1">
                  <c:v>Количество педагогических работников (преподавателей и концертмейстеров)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1226</c:v>
                </c:pt>
                <c:pt idx="1">
                  <c:v>847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CF-4CF8-9115-B71A7BE863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Стаж до 3 лет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работников</c:v>
                </c:pt>
                <c:pt idx="1">
                  <c:v>Количество педагогических работников (преподавателей и концертмейстеров)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154</c:v>
                </c:pt>
                <c:pt idx="1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CF-4CF8-9115-B71A7BE863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Стаж от 3 до 10 лет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работников</c:v>
                </c:pt>
                <c:pt idx="1">
                  <c:v>Количество педагогических работников (преподавателей и концертмейстеров)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235</c:v>
                </c:pt>
                <c:pt idx="1">
                  <c:v>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CF-4CF8-9115-B71A7BE863F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Стаж свыше 10 лет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работников</c:v>
                </c:pt>
                <c:pt idx="1">
                  <c:v>Количество педагогических работников (преподавателей и концертмейстеров)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816</c:v>
                </c:pt>
                <c:pt idx="1">
                  <c:v>632</c:v>
                </c:pt>
              </c:numCache>
            </c:numRef>
          </c:val>
        </c:ser>
        <c:dLbls>
          <c:showVal val="1"/>
        </c:dLbls>
        <c:overlap val="-25"/>
        <c:axId val="152265856"/>
        <c:axId val="152267392"/>
      </c:barChart>
      <c:catAx>
        <c:axId val="1522658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2267392"/>
        <c:crosses val="autoZero"/>
        <c:auto val="1"/>
        <c:lblAlgn val="ctr"/>
        <c:lblOffset val="100"/>
      </c:catAx>
      <c:valAx>
        <c:axId val="1522673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226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>
                <a:solidFill>
                  <a:schemeClr val="bg2">
                    <a:lumMod val="50000"/>
                  </a:schemeClr>
                </a:solidFill>
              </a:defRPr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Возрастная категория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работников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ДШИ (на начало 2020 – 2021 учебного года)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работников </c:v>
                </c:pt>
                <c:pt idx="1">
                  <c:v>Количество педагогических работников (преподавателей и концертмейстеров)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1226</c:v>
                </c:pt>
                <c:pt idx="1">
                  <c:v>847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D0-4626-9F76-0E6F3D9730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 30 лет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работников </c:v>
                </c:pt>
                <c:pt idx="1">
                  <c:v>Количество педагогических работников (преподавателей и концертмейстеров)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165</c:v>
                </c:pt>
                <c:pt idx="1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D0-4626-9F76-0E6F3D9730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30 до 55 лет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работников </c:v>
                </c:pt>
                <c:pt idx="1">
                  <c:v>Количество педагогических работников (преподавателей и концертмейстеров)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648</c:v>
                </c:pt>
                <c:pt idx="1">
                  <c:v>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D0-4626-9F76-0E6F3D9730C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Свыше 55 лет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работников </c:v>
                </c:pt>
                <c:pt idx="1">
                  <c:v>Количество педагогических работников (преподавателей и концертмейстеров)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413</c:v>
                </c:pt>
                <c:pt idx="1">
                  <c:v>262</c:v>
                </c:pt>
              </c:numCache>
            </c:numRef>
          </c:val>
        </c:ser>
        <c:dLbls>
          <c:showVal val="1"/>
        </c:dLbls>
        <c:overlap val="-25"/>
        <c:axId val="152326144"/>
        <c:axId val="152327680"/>
      </c:barChart>
      <c:catAx>
        <c:axId val="1523261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2327680"/>
        <c:crosses val="autoZero"/>
        <c:auto val="1"/>
        <c:lblAlgn val="ctr"/>
        <c:lblOffset val="100"/>
      </c:catAx>
      <c:valAx>
        <c:axId val="1523276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232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3.5055055564286591E-2"/>
          <c:y val="0"/>
        </c:manualLayout>
      </c:layout>
      <c:txPr>
        <a:bodyPr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7253258967629057"/>
          <c:y val="0.21572347946005391"/>
          <c:w val="0.28171391076115476"/>
          <c:h val="0.784276520539945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педагогов от общей потребности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explosion val="3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6"/>
              <c:layout>
                <c:manualLayout>
                  <c:x val="1.2611001749781292E-3"/>
                  <c:y val="-1.469756924816283E-3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Преподаватель скрипки </c:v>
                </c:pt>
                <c:pt idx="1">
                  <c:v>Концертмейстер</c:v>
                </c:pt>
                <c:pt idx="2">
                  <c:v>Преподаватель фортепиано</c:v>
                </c:pt>
                <c:pt idx="3">
                  <c:v>Преподаватель теоретических предметов</c:v>
                </c:pt>
                <c:pt idx="4">
                  <c:v>Преподаватель художественного отделения</c:v>
                </c:pt>
                <c:pt idx="5">
                  <c:v>Преподаватель по классу гитары</c:v>
                </c:pt>
                <c:pt idx="6">
                  <c:v>Преподаватель по классу баяна, гармони, аккордеона</c:v>
                </c:pt>
                <c:pt idx="7">
                  <c:v>Преподаватель по классу медно-духовые инструменты</c:v>
                </c:pt>
                <c:pt idx="8">
                  <c:v>Преподаватель по классу деревянно-духовые инструменты</c:v>
                </c:pt>
                <c:pt idx="9">
                  <c:v>Преподаватели декоративно-прикладного искусства</c:v>
                </c:pt>
                <c:pt idx="10">
                  <c:v>Преподаватель по классу флейты</c:v>
                </c:pt>
                <c:pt idx="11">
                  <c:v>Настройщик фортепиано</c:v>
                </c:pt>
                <c:pt idx="12">
                  <c:v>Преподаватель по классу народно-струнные инструменты</c:v>
                </c:pt>
                <c:pt idx="13">
                  <c:v>Преподаватель хоровых дисциплин</c:v>
                </c:pt>
              </c:strCache>
            </c:strRef>
          </c:cat>
          <c:val>
            <c:numRef>
              <c:f>Лист1!$B$2:$B$15</c:f>
              <c:numCache>
                <c:formatCode>0%</c:formatCode>
                <c:ptCount val="14"/>
                <c:pt idx="0" formatCode="0.00%">
                  <c:v>3.9000000000000014E-2</c:v>
                </c:pt>
                <c:pt idx="1">
                  <c:v>0.22</c:v>
                </c:pt>
                <c:pt idx="2" formatCode="0.00%">
                  <c:v>0.28600000000000025</c:v>
                </c:pt>
                <c:pt idx="3" formatCode="0.00%">
                  <c:v>9.1000000000000025E-2</c:v>
                </c:pt>
                <c:pt idx="4" formatCode="0.00%">
                  <c:v>5.1999999999999998E-2</c:v>
                </c:pt>
                <c:pt idx="5" formatCode="0.00%">
                  <c:v>3.9000000000000014E-2</c:v>
                </c:pt>
                <c:pt idx="6" formatCode="0.00%">
                  <c:v>9.1000000000000025E-2</c:v>
                </c:pt>
                <c:pt idx="7" formatCode="0.00%">
                  <c:v>1.2999999999999998E-2</c:v>
                </c:pt>
                <c:pt idx="8" formatCode="0.00%">
                  <c:v>1.2999999999999998E-2</c:v>
                </c:pt>
                <c:pt idx="9" formatCode="0.00%">
                  <c:v>7.8000000000000014E-2</c:v>
                </c:pt>
                <c:pt idx="10" formatCode="0.00%">
                  <c:v>2.5999999999999999E-2</c:v>
                </c:pt>
                <c:pt idx="11" formatCode="0.00%">
                  <c:v>1.2999999999999998E-2</c:v>
                </c:pt>
                <c:pt idx="12" formatCode="0.00%">
                  <c:v>1.2999999999999998E-2</c:v>
                </c:pt>
                <c:pt idx="13" formatCode="0.00%">
                  <c:v>2.5999999999999999E-2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B2-4DB9-A46C-7924448C05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Преподаватель скрипки </c:v>
                </c:pt>
                <c:pt idx="1">
                  <c:v>Концертмейстер</c:v>
                </c:pt>
                <c:pt idx="2">
                  <c:v>Преподаватель фортепиано</c:v>
                </c:pt>
                <c:pt idx="3">
                  <c:v>Преподаватель теоретических предметов</c:v>
                </c:pt>
                <c:pt idx="4">
                  <c:v>Преподаватель художественного отделения</c:v>
                </c:pt>
                <c:pt idx="5">
                  <c:v>Преподаватель по классу гитары</c:v>
                </c:pt>
                <c:pt idx="6">
                  <c:v>Преподаватель по классу баяна, гармони, аккордеона</c:v>
                </c:pt>
                <c:pt idx="7">
                  <c:v>Преподаватель по классу медно-духовые инструменты</c:v>
                </c:pt>
                <c:pt idx="8">
                  <c:v>Преподаватель по классу деревянно-духовые инструменты</c:v>
                </c:pt>
                <c:pt idx="9">
                  <c:v>Преподаватели декоративно-прикладного искусства</c:v>
                </c:pt>
                <c:pt idx="10">
                  <c:v>Преподаватель по классу флейты</c:v>
                </c:pt>
                <c:pt idx="11">
                  <c:v>Настройщик фортепиано</c:v>
                </c:pt>
                <c:pt idx="12">
                  <c:v>Преподаватель по классу народно-струнные инструменты</c:v>
                </c:pt>
                <c:pt idx="13">
                  <c:v>Преподаватель хоровых дисциплин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3</c:v>
                </c:pt>
                <c:pt idx="1">
                  <c:v>17</c:v>
                </c:pt>
                <c:pt idx="2">
                  <c:v>22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7</c:v>
                </c:pt>
                <c:pt idx="7">
                  <c:v>1</c:v>
                </c:pt>
                <c:pt idx="8">
                  <c:v>1</c:v>
                </c:pt>
                <c:pt idx="9">
                  <c:v>6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0"/>
        <c:delete val="1"/>
      </c:legendEntry>
      <c:layout>
        <c:manualLayout>
          <c:xMode val="edge"/>
          <c:yMode val="edge"/>
          <c:x val="0.47546732049596785"/>
          <c:y val="0.1141953298256296"/>
          <c:w val="0.50099868766404254"/>
          <c:h val="0.86115207573658681"/>
        </c:manualLayout>
      </c:layout>
      <c:txPr>
        <a:bodyPr/>
        <a:lstStyle/>
        <a:p>
          <a:pPr>
            <a:defRPr sz="1200" b="1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40539-EF10-48D8-A06D-C9A9D4819AA0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802D0E5-F805-46CA-8259-73D94698900A}">
      <dgm:prSet custT="1"/>
      <dgm:spPr/>
      <dgm:t>
        <a:bodyPr/>
        <a:lstStyle/>
        <a:p>
          <a:pPr algn="l"/>
          <a:r>
            <a:rPr lang="ru-RU" sz="1400" dirty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Федеральным законом Российской Федерации от 29 декабря 2012 г. № 273-ФЗ </a:t>
          </a:r>
          <a:br>
            <a:rPr lang="ru-RU" sz="1400" dirty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</a:br>
          <a:r>
            <a:rPr lang="ru-RU" sz="1400" dirty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«Об образовании в Российской Федерации»;</a:t>
          </a:r>
        </a:p>
      </dgm:t>
    </dgm:pt>
    <dgm:pt modelId="{0BD47140-F967-44DE-B59E-DA7676C7A262}" type="parTrans" cxnId="{96ED7BD6-1837-4CD3-B2AE-5AA1B0594AEA}">
      <dgm:prSet/>
      <dgm:spPr/>
      <dgm:t>
        <a:bodyPr/>
        <a:lstStyle/>
        <a:p>
          <a:pPr algn="l"/>
          <a:endParaRPr lang="ru-RU" sz="4800">
            <a:solidFill>
              <a:schemeClr val="bg2">
                <a:lumMod val="50000"/>
              </a:schemeClr>
            </a:solidFill>
          </a:endParaRPr>
        </a:p>
      </dgm:t>
    </dgm:pt>
    <dgm:pt modelId="{06C8BECC-8000-42C6-BB05-053FC542E28B}" type="sibTrans" cxnId="{96ED7BD6-1837-4CD3-B2AE-5AA1B0594AEA}">
      <dgm:prSet/>
      <dgm:spPr/>
      <dgm:t>
        <a:bodyPr/>
        <a:lstStyle/>
        <a:p>
          <a:pPr algn="l"/>
          <a:endParaRPr lang="ru-RU" sz="4800">
            <a:solidFill>
              <a:schemeClr val="bg2">
                <a:lumMod val="50000"/>
              </a:schemeClr>
            </a:solidFill>
          </a:endParaRPr>
        </a:p>
      </dgm:t>
    </dgm:pt>
    <dgm:pt modelId="{0A869C1E-5E9E-4D78-AF24-D1450F70991F}">
      <dgm:prSet custT="1"/>
      <dgm:spPr/>
      <dgm:t>
        <a:bodyPr/>
        <a:lstStyle/>
        <a:p>
          <a:pPr algn="l"/>
          <a:r>
            <a:rPr lang="ru-RU" sz="1400" dirty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Указом Президента Российской Федерации от 7 мая 2018 г. № 204 «</a:t>
          </a:r>
          <a:r>
            <a:rPr lang="ru-RU" sz="1400" dirty="0" smtClean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О</a:t>
          </a:r>
          <a:r>
            <a:rPr lang="en-US" sz="1400" dirty="0" smtClean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 </a:t>
          </a:r>
          <a:r>
            <a:rPr lang="ru-RU" sz="1400" dirty="0" smtClean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национальных </a:t>
          </a:r>
          <a:r>
            <a:rPr lang="ru-RU" sz="1400" dirty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целях </a:t>
          </a:r>
          <a:r>
            <a:rPr lang="ru-RU" sz="1400" dirty="0" smtClean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и </a:t>
          </a:r>
          <a:r>
            <a:rPr lang="ru-RU" sz="1400" dirty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стратегических задачах развития Российской Федерации на период до 2024 года»; </a:t>
          </a:r>
        </a:p>
      </dgm:t>
    </dgm:pt>
    <dgm:pt modelId="{9CB25E17-DB27-4FE8-8872-D03820DC6094}" type="parTrans" cxnId="{2D95F7C1-A27A-4BB9-8BF0-01DA2CDE1E66}">
      <dgm:prSet/>
      <dgm:spPr/>
      <dgm:t>
        <a:bodyPr/>
        <a:lstStyle/>
        <a:p>
          <a:pPr algn="l"/>
          <a:endParaRPr lang="ru-RU" sz="4800">
            <a:solidFill>
              <a:schemeClr val="bg2">
                <a:lumMod val="50000"/>
              </a:schemeClr>
            </a:solidFill>
          </a:endParaRPr>
        </a:p>
      </dgm:t>
    </dgm:pt>
    <dgm:pt modelId="{2C541AF7-D4D3-41B9-8E6C-58CF7F6650F5}" type="sibTrans" cxnId="{2D95F7C1-A27A-4BB9-8BF0-01DA2CDE1E66}">
      <dgm:prSet/>
      <dgm:spPr/>
      <dgm:t>
        <a:bodyPr/>
        <a:lstStyle/>
        <a:p>
          <a:pPr algn="l"/>
          <a:endParaRPr lang="ru-RU" sz="4800">
            <a:solidFill>
              <a:schemeClr val="bg2">
                <a:lumMod val="50000"/>
              </a:schemeClr>
            </a:solidFill>
          </a:endParaRPr>
        </a:p>
      </dgm:t>
    </dgm:pt>
    <dgm:pt modelId="{348D4E96-2DDB-4CFC-B4AE-5A39325F4C89}">
      <dgm:prSet custT="1"/>
      <dgm:spPr/>
      <dgm:t>
        <a:bodyPr/>
        <a:lstStyle/>
        <a:p>
          <a:pPr algn="l"/>
          <a:r>
            <a:rPr lang="ru-RU" sz="1400" dirty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Указом Президента Российской Федерации от 21 июля 2020 года № 474 «О национальных целях развития Российской Федерации на период до 2030 года».</a:t>
          </a:r>
        </a:p>
      </dgm:t>
    </dgm:pt>
    <dgm:pt modelId="{4CA05D27-9DE9-48EB-B80D-786C0568F6E8}" type="parTrans" cxnId="{32F2EA0E-54D4-46CE-AAEE-9B3CF14239C9}">
      <dgm:prSet/>
      <dgm:spPr/>
      <dgm:t>
        <a:bodyPr/>
        <a:lstStyle/>
        <a:p>
          <a:pPr algn="l"/>
          <a:endParaRPr lang="ru-RU" sz="4800">
            <a:solidFill>
              <a:schemeClr val="bg2">
                <a:lumMod val="50000"/>
              </a:schemeClr>
            </a:solidFill>
          </a:endParaRPr>
        </a:p>
      </dgm:t>
    </dgm:pt>
    <dgm:pt modelId="{DA4C308A-80F7-4DF5-B91D-DA6AA8F46413}" type="sibTrans" cxnId="{32F2EA0E-54D4-46CE-AAEE-9B3CF14239C9}">
      <dgm:prSet/>
      <dgm:spPr/>
      <dgm:t>
        <a:bodyPr/>
        <a:lstStyle/>
        <a:p>
          <a:pPr algn="l"/>
          <a:endParaRPr lang="ru-RU" sz="4800">
            <a:solidFill>
              <a:schemeClr val="bg2">
                <a:lumMod val="50000"/>
              </a:schemeClr>
            </a:solidFill>
          </a:endParaRPr>
        </a:p>
      </dgm:t>
    </dgm:pt>
    <dgm:pt modelId="{06C29004-6874-450E-A90F-FAD7001F16DA}" type="pres">
      <dgm:prSet presAssocID="{AAE40539-EF10-48D8-A06D-C9A9D4819A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D4B8C1-100A-4904-B7F2-F14BB9EEF1DF}" type="pres">
      <dgm:prSet presAssocID="{1802D0E5-F805-46CA-8259-73D94698900A}" presName="parentText" presStyleLbl="node1" presStyleIdx="0" presStyleCnt="3" custLinFactNeighborX="-6061" custLinFactNeighborY="-11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4E4FE-7786-4FA4-BFBE-6D7DAB917C06}" type="pres">
      <dgm:prSet presAssocID="{06C8BECC-8000-42C6-BB05-053FC542E28B}" presName="spacer" presStyleCnt="0"/>
      <dgm:spPr/>
    </dgm:pt>
    <dgm:pt modelId="{E359A2A6-2937-437A-B707-210ADF89952E}" type="pres">
      <dgm:prSet presAssocID="{0A869C1E-5E9E-4D78-AF24-D1450F7099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8BE40-4C0A-41F9-9D66-D632F6F3469E}" type="pres">
      <dgm:prSet presAssocID="{2C541AF7-D4D3-41B9-8E6C-58CF7F6650F5}" presName="spacer" presStyleCnt="0"/>
      <dgm:spPr/>
    </dgm:pt>
    <dgm:pt modelId="{714DB9FF-E512-4491-8D0C-C3012D8D82EE}" type="pres">
      <dgm:prSet presAssocID="{348D4E96-2DDB-4CFC-B4AE-5A39325F4C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691AD-0A69-43AA-B9A8-D3C19B272E21}" type="presOf" srcId="{0A869C1E-5E9E-4D78-AF24-D1450F70991F}" destId="{E359A2A6-2937-437A-B707-210ADF89952E}" srcOrd="0" destOrd="0" presId="urn:microsoft.com/office/officeart/2005/8/layout/vList2"/>
    <dgm:cxn modelId="{96ED7BD6-1837-4CD3-B2AE-5AA1B0594AEA}" srcId="{AAE40539-EF10-48D8-A06D-C9A9D4819AA0}" destId="{1802D0E5-F805-46CA-8259-73D94698900A}" srcOrd="0" destOrd="0" parTransId="{0BD47140-F967-44DE-B59E-DA7676C7A262}" sibTransId="{06C8BECC-8000-42C6-BB05-053FC542E28B}"/>
    <dgm:cxn modelId="{B17C0DA6-7AB3-4302-8F0D-B5ACC2A4B42F}" type="presOf" srcId="{AAE40539-EF10-48D8-A06D-C9A9D4819AA0}" destId="{06C29004-6874-450E-A90F-FAD7001F16DA}" srcOrd="0" destOrd="0" presId="urn:microsoft.com/office/officeart/2005/8/layout/vList2"/>
    <dgm:cxn modelId="{394E1984-4896-4280-A22B-A2B8D9715C29}" type="presOf" srcId="{348D4E96-2DDB-4CFC-B4AE-5A39325F4C89}" destId="{714DB9FF-E512-4491-8D0C-C3012D8D82EE}" srcOrd="0" destOrd="0" presId="urn:microsoft.com/office/officeart/2005/8/layout/vList2"/>
    <dgm:cxn modelId="{FEDD4894-11B5-431E-A0B8-24A424E42E5E}" type="presOf" srcId="{1802D0E5-F805-46CA-8259-73D94698900A}" destId="{F9D4B8C1-100A-4904-B7F2-F14BB9EEF1DF}" srcOrd="0" destOrd="0" presId="urn:microsoft.com/office/officeart/2005/8/layout/vList2"/>
    <dgm:cxn modelId="{32F2EA0E-54D4-46CE-AAEE-9B3CF14239C9}" srcId="{AAE40539-EF10-48D8-A06D-C9A9D4819AA0}" destId="{348D4E96-2DDB-4CFC-B4AE-5A39325F4C89}" srcOrd="2" destOrd="0" parTransId="{4CA05D27-9DE9-48EB-B80D-786C0568F6E8}" sibTransId="{DA4C308A-80F7-4DF5-B91D-DA6AA8F46413}"/>
    <dgm:cxn modelId="{2D95F7C1-A27A-4BB9-8BF0-01DA2CDE1E66}" srcId="{AAE40539-EF10-48D8-A06D-C9A9D4819AA0}" destId="{0A869C1E-5E9E-4D78-AF24-D1450F70991F}" srcOrd="1" destOrd="0" parTransId="{9CB25E17-DB27-4FE8-8872-D03820DC6094}" sibTransId="{2C541AF7-D4D3-41B9-8E6C-58CF7F6650F5}"/>
    <dgm:cxn modelId="{13107C9C-4E3A-4382-98DE-6CC096C30578}" type="presParOf" srcId="{06C29004-6874-450E-A90F-FAD7001F16DA}" destId="{F9D4B8C1-100A-4904-B7F2-F14BB9EEF1DF}" srcOrd="0" destOrd="0" presId="urn:microsoft.com/office/officeart/2005/8/layout/vList2"/>
    <dgm:cxn modelId="{2289A404-CB5A-4CEF-8479-040393BD0901}" type="presParOf" srcId="{06C29004-6874-450E-A90F-FAD7001F16DA}" destId="{21F4E4FE-7786-4FA4-BFBE-6D7DAB917C06}" srcOrd="1" destOrd="0" presId="urn:microsoft.com/office/officeart/2005/8/layout/vList2"/>
    <dgm:cxn modelId="{30221F00-3C79-4DDC-A993-5DAA901F220C}" type="presParOf" srcId="{06C29004-6874-450E-A90F-FAD7001F16DA}" destId="{E359A2A6-2937-437A-B707-210ADF89952E}" srcOrd="2" destOrd="0" presId="urn:microsoft.com/office/officeart/2005/8/layout/vList2"/>
    <dgm:cxn modelId="{8C2BF5A8-347F-4162-8AA3-66E65B81B68D}" type="presParOf" srcId="{06C29004-6874-450E-A90F-FAD7001F16DA}" destId="{CF48BE40-4C0A-41F9-9D66-D632F6F3469E}" srcOrd="3" destOrd="0" presId="urn:microsoft.com/office/officeart/2005/8/layout/vList2"/>
    <dgm:cxn modelId="{E2DE0243-1D47-4454-B548-BB7E7F7EDA82}" type="presParOf" srcId="{06C29004-6874-450E-A90F-FAD7001F16DA}" destId="{714DB9FF-E512-4491-8D0C-C3012D8D82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76448-4500-4FA7-AF33-764E6F610FF1}" type="doc">
      <dgm:prSet loTypeId="urn:microsoft.com/office/officeart/2005/8/layout/radial1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C32384F-C305-4E41-9A8F-F2A4D197539F}">
      <dgm:prSet phldrT="[Текст]" custT="1"/>
      <dgm:spPr/>
      <dgm:t>
        <a:bodyPr/>
        <a:lstStyle/>
        <a:p>
          <a:r>
            <a:rPr lang="ru-RU" sz="1600" b="1" i="0" smtClean="0">
              <a:solidFill>
                <a:schemeClr val="bg2"/>
              </a:solidFill>
            </a:rPr>
            <a:t>38 </a:t>
          </a:r>
          <a:r>
            <a:rPr lang="ru-RU" sz="1600" smtClean="0">
              <a:solidFill>
                <a:schemeClr val="bg2"/>
              </a:solidFill>
            </a:rPr>
            <a:t>государственных и муниципальных школ искусств</a:t>
          </a:r>
          <a:endParaRPr lang="ru-RU" sz="1600" dirty="0">
            <a:solidFill>
              <a:schemeClr val="bg2"/>
            </a:solidFill>
          </a:endParaRPr>
        </a:p>
      </dgm:t>
    </dgm:pt>
    <dgm:pt modelId="{B20FE0B2-631C-4CA2-B3C7-E99935369685}" type="parTrans" cxnId="{976B179D-1E8E-45FC-A04A-73C6CA4858A1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83D1CB5A-6247-420A-88B5-82E7D31B93BE}" type="sibTrans" cxnId="{976B179D-1E8E-45FC-A04A-73C6CA4858A1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5143EB2D-857B-482B-BBD9-F4A5E9AA859F}">
      <dgm:prSet phldrT="[Текст]" custT="1"/>
      <dgm:spPr/>
      <dgm:t>
        <a:bodyPr/>
        <a:lstStyle/>
        <a:p>
          <a:r>
            <a:rPr lang="ru-RU" sz="1400" smtClean="0">
              <a:solidFill>
                <a:schemeClr val="bg2"/>
              </a:solidFill>
            </a:rPr>
            <a:t>ДМШ:</a:t>
          </a:r>
        </a:p>
        <a:p>
          <a:r>
            <a:rPr lang="ru-RU" sz="1400" b="1" smtClean="0">
              <a:solidFill>
                <a:schemeClr val="bg2"/>
              </a:solidFill>
            </a:rPr>
            <a:t>7</a:t>
          </a:r>
          <a:endParaRPr lang="ru-RU" sz="1400" b="1" dirty="0">
            <a:solidFill>
              <a:schemeClr val="bg2"/>
            </a:solidFill>
          </a:endParaRPr>
        </a:p>
      </dgm:t>
    </dgm:pt>
    <dgm:pt modelId="{A5FC5C30-26A4-4D72-81F9-EB64797F9876}" type="parTrans" cxnId="{FDAA528E-FFCF-4DC9-9715-0548F546E95B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3F8097AA-BD6C-47FB-9730-8903D013951B}" type="sibTrans" cxnId="{FDAA528E-FFCF-4DC9-9715-0548F546E95B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DA2E6A22-5B4C-4DA9-9717-02F06B7F989D}">
      <dgm:prSet phldrT="[Текст]" custT="1"/>
      <dgm:spPr/>
      <dgm:t>
        <a:bodyPr/>
        <a:lstStyle/>
        <a:p>
          <a:r>
            <a:rPr lang="ru-RU" sz="1100" smtClean="0">
              <a:solidFill>
                <a:schemeClr val="bg2"/>
              </a:solidFill>
            </a:rPr>
            <a:t>Негосударственные ОУДО (хореографическая школа «Реверанс» и ДХШ «Лайм»):</a:t>
          </a:r>
        </a:p>
        <a:p>
          <a:r>
            <a:rPr lang="ru-RU" sz="1400" b="1" smtClean="0">
              <a:solidFill>
                <a:schemeClr val="bg2"/>
              </a:solidFill>
            </a:rPr>
            <a:t>2</a:t>
          </a:r>
          <a:endParaRPr lang="ru-RU" sz="1400" b="1" dirty="0">
            <a:solidFill>
              <a:schemeClr val="bg2"/>
            </a:solidFill>
          </a:endParaRPr>
        </a:p>
      </dgm:t>
    </dgm:pt>
    <dgm:pt modelId="{469ED14A-39B5-4FD1-B102-24DA241BFB46}" type="parTrans" cxnId="{0E820E37-F0D6-486C-BBF4-A958D632212C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A9B9DEB1-FD16-4E0C-8792-1D25B48203D3}" type="sibTrans" cxnId="{0E820E37-F0D6-486C-BBF4-A958D632212C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B5298918-7B56-4D93-8762-CF2D04CE3643}">
      <dgm:prSet phldrT="[Текст]" custT="1"/>
      <dgm:spPr/>
      <dgm:t>
        <a:bodyPr/>
        <a:lstStyle/>
        <a:p>
          <a:r>
            <a:rPr lang="ru-RU" sz="1200" smtClean="0">
              <a:solidFill>
                <a:schemeClr val="bg2"/>
              </a:solidFill>
            </a:rPr>
            <a:t>Муниципальные ДХШ: </a:t>
          </a:r>
        </a:p>
        <a:p>
          <a:r>
            <a:rPr lang="ru-RU" sz="1400" b="1" smtClean="0">
              <a:solidFill>
                <a:schemeClr val="bg2"/>
              </a:solidFill>
            </a:rPr>
            <a:t>3</a:t>
          </a:r>
          <a:endParaRPr lang="ru-RU" sz="1400" b="1" dirty="0">
            <a:solidFill>
              <a:schemeClr val="bg2"/>
            </a:solidFill>
          </a:endParaRPr>
        </a:p>
      </dgm:t>
    </dgm:pt>
    <dgm:pt modelId="{AD739FF5-279F-4265-94BB-B7AF922E1DE5}" type="parTrans" cxnId="{8E7AAD62-7232-4B8C-8B6F-F301C2C13A27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0BBCC5FC-6893-4A55-B445-213AD4513A32}" type="sibTrans" cxnId="{8E7AAD62-7232-4B8C-8B6F-F301C2C13A27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C41C19DB-1606-4BEE-BB48-A32F6CFE1498}">
      <dgm:prSet phldrT="[Текст]" custT="1"/>
      <dgm:spPr/>
      <dgm:t>
        <a:bodyPr/>
        <a:lstStyle/>
        <a:p>
          <a:r>
            <a:rPr lang="ru-RU" sz="1400" smtClean="0">
              <a:solidFill>
                <a:schemeClr val="bg2"/>
              </a:solidFill>
            </a:rPr>
            <a:t>ДШИ:</a:t>
          </a:r>
        </a:p>
        <a:p>
          <a:r>
            <a:rPr lang="ru-RU" sz="1400" b="1" smtClean="0">
              <a:solidFill>
                <a:schemeClr val="bg2"/>
              </a:solidFill>
            </a:rPr>
            <a:t>28</a:t>
          </a:r>
          <a:endParaRPr lang="ru-RU" sz="1400" b="1" dirty="0">
            <a:solidFill>
              <a:schemeClr val="bg2"/>
            </a:solidFill>
          </a:endParaRPr>
        </a:p>
      </dgm:t>
    </dgm:pt>
    <dgm:pt modelId="{BE86775D-8F63-43BC-87B7-07C3A436CA93}" type="parTrans" cxnId="{C589904F-4DDB-4044-A0B5-352B6A3946BF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236DF6EC-0706-497E-AA74-8D2600FB9026}" type="sibTrans" cxnId="{C589904F-4DDB-4044-A0B5-352B6A3946BF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9945795B-5370-4FAF-893A-97B3AC26520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/>
              </a:solidFill>
            </a:rPr>
            <a:t>2</a:t>
          </a:r>
          <a:r>
            <a:rPr lang="ru-RU" sz="1200" dirty="0" smtClean="0">
              <a:solidFill>
                <a:schemeClr val="bg2"/>
              </a:solidFill>
            </a:rPr>
            <a:t> проф. образовательные организации в сфере культуры и искусства </a:t>
          </a:r>
          <a:endParaRPr lang="ru-RU" sz="1200" dirty="0">
            <a:solidFill>
              <a:schemeClr val="bg2"/>
            </a:solidFill>
          </a:endParaRPr>
        </a:p>
      </dgm:t>
    </dgm:pt>
    <dgm:pt modelId="{34870477-0C27-4B6B-913C-B68D06D3772B}" type="sibTrans" cxnId="{C0A47FBF-AF6B-4344-8D36-FCE5F7CAA901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FC5A3955-FD1C-4E1D-906C-074C09BE3597}" type="parTrans" cxnId="{C0A47FBF-AF6B-4344-8D36-FCE5F7CAA901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370DF35C-BA0E-4A35-8725-C24D3EDB0723}" type="pres">
      <dgm:prSet presAssocID="{37D76448-4500-4FA7-AF33-764E6F610F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2EC0D3-1B82-43DC-9910-06DA33AA218B}" type="pres">
      <dgm:prSet presAssocID="{BC32384F-C305-4E41-9A8F-F2A4D197539F}" presName="centerShape" presStyleLbl="node0" presStyleIdx="0" presStyleCnt="1" custScaleX="274647" custScaleY="192701" custLinFactNeighborX="-10183" custLinFactNeighborY="-27821"/>
      <dgm:spPr/>
      <dgm:t>
        <a:bodyPr/>
        <a:lstStyle/>
        <a:p>
          <a:endParaRPr lang="ru-RU"/>
        </a:p>
      </dgm:t>
    </dgm:pt>
    <dgm:pt modelId="{2AA5FA9D-D573-4B7D-A0E4-D13D0D756C80}" type="pres">
      <dgm:prSet presAssocID="{A5FC5C30-26A4-4D72-81F9-EB64797F9876}" presName="Name9" presStyleLbl="parChTrans1D2" presStyleIdx="0" presStyleCnt="5" custScaleY="96187"/>
      <dgm:spPr/>
      <dgm:t>
        <a:bodyPr/>
        <a:lstStyle/>
        <a:p>
          <a:endParaRPr lang="ru-RU"/>
        </a:p>
      </dgm:t>
    </dgm:pt>
    <dgm:pt modelId="{62184964-617E-473A-8B14-B01CC635B927}" type="pres">
      <dgm:prSet presAssocID="{A5FC5C30-26A4-4D72-81F9-EB64797F987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4ED9DEFC-366C-40EE-BE30-06C7D641B373}" type="pres">
      <dgm:prSet presAssocID="{5143EB2D-857B-482B-BBD9-F4A5E9AA859F}" presName="node" presStyleLbl="node1" presStyleIdx="0" presStyleCnt="5" custScaleX="107726" custScaleY="107825" custRadScaleRad="204749" custRadScaleInc="-18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FD50B-574E-4293-AAB8-DFA3CD9DED7F}" type="pres">
      <dgm:prSet presAssocID="{469ED14A-39B5-4FD1-B102-24DA241BFB46}" presName="Name9" presStyleLbl="parChTrans1D2" presStyleIdx="1" presStyleCnt="5" custScaleY="96187"/>
      <dgm:spPr/>
      <dgm:t>
        <a:bodyPr/>
        <a:lstStyle/>
        <a:p>
          <a:endParaRPr lang="ru-RU"/>
        </a:p>
      </dgm:t>
    </dgm:pt>
    <dgm:pt modelId="{680864FD-408D-4D11-AC74-7EC4B50B3428}" type="pres">
      <dgm:prSet presAssocID="{469ED14A-39B5-4FD1-B102-24DA241BFB46}" presName="connTx" presStyleLbl="parChTrans1D2" presStyleIdx="1" presStyleCnt="5"/>
      <dgm:spPr/>
      <dgm:t>
        <a:bodyPr/>
        <a:lstStyle/>
        <a:p>
          <a:endParaRPr lang="ru-RU"/>
        </a:p>
      </dgm:t>
    </dgm:pt>
    <dgm:pt modelId="{6283BCE2-26BA-4DC5-94DE-363A02154D1B}" type="pres">
      <dgm:prSet presAssocID="{DA2E6A22-5B4C-4DA9-9717-02F06B7F989D}" presName="node" presStyleLbl="node1" presStyleIdx="1" presStyleCnt="5" custScaleX="234066" custScaleY="169602" custRadScaleRad="147693" custRadScaleInc="104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E0D7F-1537-48DA-9001-D82D40F06016}" type="pres">
      <dgm:prSet presAssocID="{AD739FF5-279F-4265-94BB-B7AF922E1DE5}" presName="Name9" presStyleLbl="parChTrans1D2" presStyleIdx="2" presStyleCnt="5" custScaleY="96187"/>
      <dgm:spPr/>
      <dgm:t>
        <a:bodyPr/>
        <a:lstStyle/>
        <a:p>
          <a:endParaRPr lang="ru-RU"/>
        </a:p>
      </dgm:t>
    </dgm:pt>
    <dgm:pt modelId="{506F3A0C-BBD3-4D9A-ACB5-0491DA872889}" type="pres">
      <dgm:prSet presAssocID="{AD739FF5-279F-4265-94BB-B7AF922E1DE5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BD1D1A2-44B4-4055-B8D6-4A98AA91F6AB}" type="pres">
      <dgm:prSet presAssocID="{B5298918-7B56-4D93-8762-CF2D04CE3643}" presName="node" presStyleLbl="node1" presStyleIdx="2" presStyleCnt="5" custScaleX="207623" custScaleY="150603" custRadScaleRad="104714" custRadScaleInc="207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1A134-B1C0-40EC-8773-18545C678956}" type="pres">
      <dgm:prSet presAssocID="{BE86775D-8F63-43BC-87B7-07C3A436CA93}" presName="Name9" presStyleLbl="parChTrans1D2" presStyleIdx="3" presStyleCnt="5" custScaleY="96187"/>
      <dgm:spPr/>
      <dgm:t>
        <a:bodyPr/>
        <a:lstStyle/>
        <a:p>
          <a:endParaRPr lang="ru-RU"/>
        </a:p>
      </dgm:t>
    </dgm:pt>
    <dgm:pt modelId="{29FD9DFB-E66A-46CD-A515-42D6781BDD99}" type="pres">
      <dgm:prSet presAssocID="{BE86775D-8F63-43BC-87B7-07C3A436CA93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8DCF6E8-758A-42A9-AE2C-1C33B78C4616}" type="pres">
      <dgm:prSet presAssocID="{C41C19DB-1606-4BEE-BB48-A32F6CFE1498}" presName="node" presStyleLbl="node1" presStyleIdx="3" presStyleCnt="5" custScaleX="109307" custScaleY="104586" custRadScaleRad="155554" custRadScaleInc="146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5C6C1-D8E8-402D-8BA4-74ABAA4DDEFC}" type="pres">
      <dgm:prSet presAssocID="{FC5A3955-FD1C-4E1D-906C-074C09BE3597}" presName="Name9" presStyleLbl="parChTrans1D2" presStyleIdx="4" presStyleCnt="5"/>
      <dgm:spPr/>
      <dgm:t>
        <a:bodyPr/>
        <a:lstStyle/>
        <a:p>
          <a:endParaRPr lang="ru-RU"/>
        </a:p>
      </dgm:t>
    </dgm:pt>
    <dgm:pt modelId="{3D537F45-9F4C-448B-9ADB-3A3282E0C118}" type="pres">
      <dgm:prSet presAssocID="{FC5A3955-FD1C-4E1D-906C-074C09BE3597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7461551-C1FB-4841-AB8E-4FC32A63AC37}" type="pres">
      <dgm:prSet presAssocID="{9945795B-5370-4FAF-893A-97B3AC26520E}" presName="node" presStyleLbl="node1" presStyleIdx="4" presStyleCnt="5" custScaleX="216134" custScaleY="146939" custRadScaleRad="195587" custRadScaleInc="387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89904F-4DDB-4044-A0B5-352B6A3946BF}" srcId="{BC32384F-C305-4E41-9A8F-F2A4D197539F}" destId="{C41C19DB-1606-4BEE-BB48-A32F6CFE1498}" srcOrd="3" destOrd="0" parTransId="{BE86775D-8F63-43BC-87B7-07C3A436CA93}" sibTransId="{236DF6EC-0706-497E-AA74-8D2600FB9026}"/>
    <dgm:cxn modelId="{2A3D159C-8B81-433B-87B8-DDA063695FD3}" type="presOf" srcId="{FC5A3955-FD1C-4E1D-906C-074C09BE3597}" destId="{3D537F45-9F4C-448B-9ADB-3A3282E0C118}" srcOrd="1" destOrd="0" presId="urn:microsoft.com/office/officeart/2005/8/layout/radial1"/>
    <dgm:cxn modelId="{0CC0169E-C9A7-4319-A05E-521C872C28C5}" type="presOf" srcId="{A5FC5C30-26A4-4D72-81F9-EB64797F9876}" destId="{62184964-617E-473A-8B14-B01CC635B927}" srcOrd="1" destOrd="0" presId="urn:microsoft.com/office/officeart/2005/8/layout/radial1"/>
    <dgm:cxn modelId="{0E820E37-F0D6-486C-BBF4-A958D632212C}" srcId="{BC32384F-C305-4E41-9A8F-F2A4D197539F}" destId="{DA2E6A22-5B4C-4DA9-9717-02F06B7F989D}" srcOrd="1" destOrd="0" parTransId="{469ED14A-39B5-4FD1-B102-24DA241BFB46}" sibTransId="{A9B9DEB1-FD16-4E0C-8792-1D25B48203D3}"/>
    <dgm:cxn modelId="{EFFD7608-4B0D-45ED-9314-E7B20D55870B}" type="presOf" srcId="{37D76448-4500-4FA7-AF33-764E6F610FF1}" destId="{370DF35C-BA0E-4A35-8725-C24D3EDB0723}" srcOrd="0" destOrd="0" presId="urn:microsoft.com/office/officeart/2005/8/layout/radial1"/>
    <dgm:cxn modelId="{79F4FF49-15B8-4649-B149-4CB65AE42157}" type="presOf" srcId="{5143EB2D-857B-482B-BBD9-F4A5E9AA859F}" destId="{4ED9DEFC-366C-40EE-BE30-06C7D641B373}" srcOrd="0" destOrd="0" presId="urn:microsoft.com/office/officeart/2005/8/layout/radial1"/>
    <dgm:cxn modelId="{976B179D-1E8E-45FC-A04A-73C6CA4858A1}" srcId="{37D76448-4500-4FA7-AF33-764E6F610FF1}" destId="{BC32384F-C305-4E41-9A8F-F2A4D197539F}" srcOrd="0" destOrd="0" parTransId="{B20FE0B2-631C-4CA2-B3C7-E99935369685}" sibTransId="{83D1CB5A-6247-420A-88B5-82E7D31B93BE}"/>
    <dgm:cxn modelId="{25B961CF-1A55-4AA9-A731-E87AF4807991}" type="presOf" srcId="{FC5A3955-FD1C-4E1D-906C-074C09BE3597}" destId="{E9F5C6C1-D8E8-402D-8BA4-74ABAA4DDEFC}" srcOrd="0" destOrd="0" presId="urn:microsoft.com/office/officeart/2005/8/layout/radial1"/>
    <dgm:cxn modelId="{317A573F-B519-4574-8BAD-11E06436E420}" type="presOf" srcId="{AD739FF5-279F-4265-94BB-B7AF922E1DE5}" destId="{506F3A0C-BBD3-4D9A-ACB5-0491DA872889}" srcOrd="1" destOrd="0" presId="urn:microsoft.com/office/officeart/2005/8/layout/radial1"/>
    <dgm:cxn modelId="{E48037C9-0A43-4529-BB4F-5CE1650E88DA}" type="presOf" srcId="{BC32384F-C305-4E41-9A8F-F2A4D197539F}" destId="{F02EC0D3-1B82-43DC-9910-06DA33AA218B}" srcOrd="0" destOrd="0" presId="urn:microsoft.com/office/officeart/2005/8/layout/radial1"/>
    <dgm:cxn modelId="{4FE5AE46-DB76-45E3-A8A4-38F9B7648F82}" type="presOf" srcId="{BE86775D-8F63-43BC-87B7-07C3A436CA93}" destId="{29FD9DFB-E66A-46CD-A515-42D6781BDD99}" srcOrd="1" destOrd="0" presId="urn:microsoft.com/office/officeart/2005/8/layout/radial1"/>
    <dgm:cxn modelId="{8E7AAD62-7232-4B8C-8B6F-F301C2C13A27}" srcId="{BC32384F-C305-4E41-9A8F-F2A4D197539F}" destId="{B5298918-7B56-4D93-8762-CF2D04CE3643}" srcOrd="2" destOrd="0" parTransId="{AD739FF5-279F-4265-94BB-B7AF922E1DE5}" sibTransId="{0BBCC5FC-6893-4A55-B445-213AD4513A32}"/>
    <dgm:cxn modelId="{E2618775-92A7-45E4-85D2-701FDE6EAA50}" type="presOf" srcId="{469ED14A-39B5-4FD1-B102-24DA241BFB46}" destId="{680864FD-408D-4D11-AC74-7EC4B50B3428}" srcOrd="1" destOrd="0" presId="urn:microsoft.com/office/officeart/2005/8/layout/radial1"/>
    <dgm:cxn modelId="{C0A47FBF-AF6B-4344-8D36-FCE5F7CAA901}" srcId="{BC32384F-C305-4E41-9A8F-F2A4D197539F}" destId="{9945795B-5370-4FAF-893A-97B3AC26520E}" srcOrd="4" destOrd="0" parTransId="{FC5A3955-FD1C-4E1D-906C-074C09BE3597}" sibTransId="{34870477-0C27-4B6B-913C-B68D06D3772B}"/>
    <dgm:cxn modelId="{18F16787-238F-43D3-9B73-F6C66D710F91}" type="presOf" srcId="{B5298918-7B56-4D93-8762-CF2D04CE3643}" destId="{DBD1D1A2-44B4-4055-B8D6-4A98AA91F6AB}" srcOrd="0" destOrd="0" presId="urn:microsoft.com/office/officeart/2005/8/layout/radial1"/>
    <dgm:cxn modelId="{6D0EFB1F-4719-4E42-A0C5-F571697EEDD5}" type="presOf" srcId="{469ED14A-39B5-4FD1-B102-24DA241BFB46}" destId="{4EFFD50B-574E-4293-AAB8-DFA3CD9DED7F}" srcOrd="0" destOrd="0" presId="urn:microsoft.com/office/officeart/2005/8/layout/radial1"/>
    <dgm:cxn modelId="{91B512D7-14B5-4581-9222-648B10EA900C}" type="presOf" srcId="{AD739FF5-279F-4265-94BB-B7AF922E1DE5}" destId="{D28E0D7F-1537-48DA-9001-D82D40F06016}" srcOrd="0" destOrd="0" presId="urn:microsoft.com/office/officeart/2005/8/layout/radial1"/>
    <dgm:cxn modelId="{74E7DD05-2336-4456-AE1E-D675A903CC6C}" type="presOf" srcId="{DA2E6A22-5B4C-4DA9-9717-02F06B7F989D}" destId="{6283BCE2-26BA-4DC5-94DE-363A02154D1B}" srcOrd="0" destOrd="0" presId="urn:microsoft.com/office/officeart/2005/8/layout/radial1"/>
    <dgm:cxn modelId="{AEDA2343-EA33-414B-A6D5-7A81C1288D4B}" type="presOf" srcId="{9945795B-5370-4FAF-893A-97B3AC26520E}" destId="{57461551-C1FB-4841-AB8E-4FC32A63AC37}" srcOrd="0" destOrd="0" presId="urn:microsoft.com/office/officeart/2005/8/layout/radial1"/>
    <dgm:cxn modelId="{5740AC72-3122-4888-91BD-EF80BB234125}" type="presOf" srcId="{BE86775D-8F63-43BC-87B7-07C3A436CA93}" destId="{4C51A134-B1C0-40EC-8773-18545C678956}" srcOrd="0" destOrd="0" presId="urn:microsoft.com/office/officeart/2005/8/layout/radial1"/>
    <dgm:cxn modelId="{FDAA528E-FFCF-4DC9-9715-0548F546E95B}" srcId="{BC32384F-C305-4E41-9A8F-F2A4D197539F}" destId="{5143EB2D-857B-482B-BBD9-F4A5E9AA859F}" srcOrd="0" destOrd="0" parTransId="{A5FC5C30-26A4-4D72-81F9-EB64797F9876}" sibTransId="{3F8097AA-BD6C-47FB-9730-8903D013951B}"/>
    <dgm:cxn modelId="{BE3D6349-03DE-424E-87BA-B3AEACCFCF44}" type="presOf" srcId="{A5FC5C30-26A4-4D72-81F9-EB64797F9876}" destId="{2AA5FA9D-D573-4B7D-A0E4-D13D0D756C80}" srcOrd="0" destOrd="0" presId="urn:microsoft.com/office/officeart/2005/8/layout/radial1"/>
    <dgm:cxn modelId="{56593AD1-D743-4E20-8166-90C9AB9FF7B7}" type="presOf" srcId="{C41C19DB-1606-4BEE-BB48-A32F6CFE1498}" destId="{E8DCF6E8-758A-42A9-AE2C-1C33B78C4616}" srcOrd="0" destOrd="0" presId="urn:microsoft.com/office/officeart/2005/8/layout/radial1"/>
    <dgm:cxn modelId="{EDCBE997-372B-46C2-9EA3-A1D577284C05}" type="presParOf" srcId="{370DF35C-BA0E-4A35-8725-C24D3EDB0723}" destId="{F02EC0D3-1B82-43DC-9910-06DA33AA218B}" srcOrd="0" destOrd="0" presId="urn:microsoft.com/office/officeart/2005/8/layout/radial1"/>
    <dgm:cxn modelId="{09A347C7-3B36-4407-B869-054BC91AEE89}" type="presParOf" srcId="{370DF35C-BA0E-4A35-8725-C24D3EDB0723}" destId="{2AA5FA9D-D573-4B7D-A0E4-D13D0D756C80}" srcOrd="1" destOrd="0" presId="urn:microsoft.com/office/officeart/2005/8/layout/radial1"/>
    <dgm:cxn modelId="{D6FF708C-09C6-49EB-9424-4763876797F8}" type="presParOf" srcId="{2AA5FA9D-D573-4B7D-A0E4-D13D0D756C80}" destId="{62184964-617E-473A-8B14-B01CC635B927}" srcOrd="0" destOrd="0" presId="urn:microsoft.com/office/officeart/2005/8/layout/radial1"/>
    <dgm:cxn modelId="{4D6BC9B5-54EF-4B1E-AB04-DD148966E276}" type="presParOf" srcId="{370DF35C-BA0E-4A35-8725-C24D3EDB0723}" destId="{4ED9DEFC-366C-40EE-BE30-06C7D641B373}" srcOrd="2" destOrd="0" presId="urn:microsoft.com/office/officeart/2005/8/layout/radial1"/>
    <dgm:cxn modelId="{6EBE92F7-8E3A-4C18-B923-C7E8263A7B1E}" type="presParOf" srcId="{370DF35C-BA0E-4A35-8725-C24D3EDB0723}" destId="{4EFFD50B-574E-4293-AAB8-DFA3CD9DED7F}" srcOrd="3" destOrd="0" presId="urn:microsoft.com/office/officeart/2005/8/layout/radial1"/>
    <dgm:cxn modelId="{25597F23-ADDB-4FFC-B40F-74BFCDFAB1A5}" type="presParOf" srcId="{4EFFD50B-574E-4293-AAB8-DFA3CD9DED7F}" destId="{680864FD-408D-4D11-AC74-7EC4B50B3428}" srcOrd="0" destOrd="0" presId="urn:microsoft.com/office/officeart/2005/8/layout/radial1"/>
    <dgm:cxn modelId="{0CEC61D9-F79F-4C29-92BF-D1FBF48D12F0}" type="presParOf" srcId="{370DF35C-BA0E-4A35-8725-C24D3EDB0723}" destId="{6283BCE2-26BA-4DC5-94DE-363A02154D1B}" srcOrd="4" destOrd="0" presId="urn:microsoft.com/office/officeart/2005/8/layout/radial1"/>
    <dgm:cxn modelId="{3E102685-34F2-48DC-9565-422963797406}" type="presParOf" srcId="{370DF35C-BA0E-4A35-8725-C24D3EDB0723}" destId="{D28E0D7F-1537-48DA-9001-D82D40F06016}" srcOrd="5" destOrd="0" presId="urn:microsoft.com/office/officeart/2005/8/layout/radial1"/>
    <dgm:cxn modelId="{254C2CCC-8590-48D3-B203-EA97207D38F3}" type="presParOf" srcId="{D28E0D7F-1537-48DA-9001-D82D40F06016}" destId="{506F3A0C-BBD3-4D9A-ACB5-0491DA872889}" srcOrd="0" destOrd="0" presId="urn:microsoft.com/office/officeart/2005/8/layout/radial1"/>
    <dgm:cxn modelId="{ADDFD5DB-487E-4C48-B921-0D6D18C8892C}" type="presParOf" srcId="{370DF35C-BA0E-4A35-8725-C24D3EDB0723}" destId="{DBD1D1A2-44B4-4055-B8D6-4A98AA91F6AB}" srcOrd="6" destOrd="0" presId="urn:microsoft.com/office/officeart/2005/8/layout/radial1"/>
    <dgm:cxn modelId="{40634F6E-444B-4FBD-BD3E-36427B0F8612}" type="presParOf" srcId="{370DF35C-BA0E-4A35-8725-C24D3EDB0723}" destId="{4C51A134-B1C0-40EC-8773-18545C678956}" srcOrd="7" destOrd="0" presId="urn:microsoft.com/office/officeart/2005/8/layout/radial1"/>
    <dgm:cxn modelId="{4FB51A97-54BD-41D1-B1F9-7343CD832238}" type="presParOf" srcId="{4C51A134-B1C0-40EC-8773-18545C678956}" destId="{29FD9DFB-E66A-46CD-A515-42D6781BDD99}" srcOrd="0" destOrd="0" presId="urn:microsoft.com/office/officeart/2005/8/layout/radial1"/>
    <dgm:cxn modelId="{E71D6ABF-DF2B-4E34-B66A-91B6282DC221}" type="presParOf" srcId="{370DF35C-BA0E-4A35-8725-C24D3EDB0723}" destId="{E8DCF6E8-758A-42A9-AE2C-1C33B78C4616}" srcOrd="8" destOrd="0" presId="urn:microsoft.com/office/officeart/2005/8/layout/radial1"/>
    <dgm:cxn modelId="{7D8A506E-5364-4C9F-90B4-27B5822E7347}" type="presParOf" srcId="{370DF35C-BA0E-4A35-8725-C24D3EDB0723}" destId="{E9F5C6C1-D8E8-402D-8BA4-74ABAA4DDEFC}" srcOrd="9" destOrd="0" presId="urn:microsoft.com/office/officeart/2005/8/layout/radial1"/>
    <dgm:cxn modelId="{0156A545-CC02-4328-8EBC-35CF99AA1331}" type="presParOf" srcId="{E9F5C6C1-D8E8-402D-8BA4-74ABAA4DDEFC}" destId="{3D537F45-9F4C-448B-9ADB-3A3282E0C118}" srcOrd="0" destOrd="0" presId="urn:microsoft.com/office/officeart/2005/8/layout/radial1"/>
    <dgm:cxn modelId="{09DE27F6-E01F-4683-884B-60E11A6C259B}" type="presParOf" srcId="{370DF35C-BA0E-4A35-8725-C24D3EDB0723}" destId="{57461551-C1FB-4841-AB8E-4FC32A63AC3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D4B8C1-100A-4904-B7F2-F14BB9EEF1DF}">
      <dsp:nvSpPr>
        <dsp:cNvPr id="0" name=""/>
        <dsp:cNvSpPr/>
      </dsp:nvSpPr>
      <dsp:spPr>
        <a:xfrm>
          <a:off x="0" y="0"/>
          <a:ext cx="8189912" cy="8611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Федеральным законом Российской Федерации от 29 декабря 2012 г. № 273-ФЗ </a:t>
          </a:r>
          <a:br>
            <a:rPr lang="ru-RU" sz="1400" kern="1200" dirty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</a:br>
          <a:r>
            <a:rPr lang="ru-RU" sz="1400" kern="1200" dirty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«Об образовании в Российской Федерации»;</a:t>
          </a:r>
        </a:p>
      </dsp:txBody>
      <dsp:txXfrm>
        <a:off x="0" y="0"/>
        <a:ext cx="8189912" cy="861120"/>
      </dsp:txXfrm>
    </dsp:sp>
    <dsp:sp modelId="{E359A2A6-2937-437A-B707-210ADF89952E}">
      <dsp:nvSpPr>
        <dsp:cNvPr id="0" name=""/>
        <dsp:cNvSpPr/>
      </dsp:nvSpPr>
      <dsp:spPr>
        <a:xfrm>
          <a:off x="0" y="1009302"/>
          <a:ext cx="8189912" cy="8611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Указом Президента Российской Федерации от 7 мая 2018 г. № 204 «</a:t>
          </a:r>
          <a:r>
            <a:rPr lang="ru-RU" sz="1400" kern="1200" dirty="0" smtClean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О</a:t>
          </a:r>
          <a:r>
            <a:rPr lang="en-US" sz="1400" kern="1200" dirty="0" smtClean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 </a:t>
          </a:r>
          <a:r>
            <a:rPr lang="ru-RU" sz="1400" kern="1200" dirty="0" smtClean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национальных </a:t>
          </a:r>
          <a:r>
            <a:rPr lang="ru-RU" sz="1400" kern="1200" dirty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целях </a:t>
          </a:r>
          <a:r>
            <a:rPr lang="ru-RU" sz="1400" kern="1200" dirty="0" smtClean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и </a:t>
          </a:r>
          <a:r>
            <a:rPr lang="ru-RU" sz="1400" kern="1200" dirty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стратегических задачах развития Российской Федерации на период до 2024 года»; </a:t>
          </a:r>
        </a:p>
      </dsp:txBody>
      <dsp:txXfrm>
        <a:off x="0" y="1009302"/>
        <a:ext cx="8189912" cy="861120"/>
      </dsp:txXfrm>
    </dsp:sp>
    <dsp:sp modelId="{714DB9FF-E512-4491-8D0C-C3012D8D82EE}">
      <dsp:nvSpPr>
        <dsp:cNvPr id="0" name=""/>
        <dsp:cNvSpPr/>
      </dsp:nvSpPr>
      <dsp:spPr>
        <a:xfrm>
          <a:off x="0" y="2002902"/>
          <a:ext cx="8189912" cy="8611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rPr>
            <a:t>Указом Президента Российской Федерации от 21 июля 2020 года № 474 «О национальных целях развития Российской Федерации на период до 2030 года».</a:t>
          </a:r>
        </a:p>
      </dsp:txBody>
      <dsp:txXfrm>
        <a:off x="0" y="2002902"/>
        <a:ext cx="8189912" cy="861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2EC0D3-1B82-43DC-9910-06DA33AA218B}">
      <dsp:nvSpPr>
        <dsp:cNvPr id="0" name=""/>
        <dsp:cNvSpPr/>
      </dsp:nvSpPr>
      <dsp:spPr>
        <a:xfrm>
          <a:off x="1819898" y="18696"/>
          <a:ext cx="2495600" cy="17509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solidFill>
                <a:schemeClr val="bg2"/>
              </a:solidFill>
            </a:rPr>
            <a:t>38 </a:t>
          </a:r>
          <a:r>
            <a:rPr lang="ru-RU" sz="1600" kern="1200" smtClean="0">
              <a:solidFill>
                <a:schemeClr val="bg2"/>
              </a:solidFill>
            </a:rPr>
            <a:t>государственных и муниципальных школ искусств</a:t>
          </a:r>
          <a:endParaRPr lang="ru-RU" sz="1600" kern="1200" dirty="0">
            <a:solidFill>
              <a:schemeClr val="bg2"/>
            </a:solidFill>
          </a:endParaRPr>
        </a:p>
      </dsp:txBody>
      <dsp:txXfrm>
        <a:off x="1819898" y="18696"/>
        <a:ext cx="2495600" cy="1750991"/>
      </dsp:txXfrm>
    </dsp:sp>
    <dsp:sp modelId="{2AA5FA9D-D573-4B7D-A0E4-D13D0D756C80}">
      <dsp:nvSpPr>
        <dsp:cNvPr id="0" name=""/>
        <dsp:cNvSpPr/>
      </dsp:nvSpPr>
      <dsp:spPr>
        <a:xfrm rot="11279868">
          <a:off x="1559680" y="689705"/>
          <a:ext cx="285898" cy="25385"/>
        </a:xfrm>
        <a:custGeom>
          <a:avLst/>
          <a:gdLst/>
          <a:ahLst/>
          <a:cxnLst/>
          <a:rect l="0" t="0" r="0" b="0"/>
          <a:pathLst>
            <a:path>
              <a:moveTo>
                <a:pt x="0" y="12692"/>
              </a:moveTo>
              <a:lnTo>
                <a:pt x="285898" y="1269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/>
            </a:solidFill>
          </a:endParaRPr>
        </a:p>
      </dsp:txBody>
      <dsp:txXfrm rot="11279868">
        <a:off x="1695481" y="695523"/>
        <a:ext cx="14294" cy="13749"/>
      </dsp:txXfrm>
    </dsp:sp>
    <dsp:sp modelId="{4ED9DEFC-366C-40EE-BE30-06C7D641B373}">
      <dsp:nvSpPr>
        <dsp:cNvPr id="0" name=""/>
        <dsp:cNvSpPr/>
      </dsp:nvSpPr>
      <dsp:spPr>
        <a:xfrm>
          <a:off x="586962" y="124531"/>
          <a:ext cx="978860" cy="9797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bg2"/>
              </a:solidFill>
            </a:rPr>
            <a:t>ДМШ: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bg2"/>
              </a:solidFill>
            </a:rPr>
            <a:t>7</a:t>
          </a:r>
          <a:endParaRPr lang="ru-RU" sz="1400" b="1" kern="1200" dirty="0">
            <a:solidFill>
              <a:schemeClr val="bg2"/>
            </a:solidFill>
          </a:endParaRPr>
        </a:p>
      </dsp:txBody>
      <dsp:txXfrm>
        <a:off x="586962" y="124531"/>
        <a:ext cx="978860" cy="979759"/>
      </dsp:txXfrm>
    </dsp:sp>
    <dsp:sp modelId="{4EFFD50B-574E-4293-AAB8-DFA3CD9DED7F}">
      <dsp:nvSpPr>
        <dsp:cNvPr id="0" name=""/>
        <dsp:cNvSpPr/>
      </dsp:nvSpPr>
      <dsp:spPr>
        <a:xfrm rot="2000021">
          <a:off x="3959422" y="1542492"/>
          <a:ext cx="226504" cy="25385"/>
        </a:xfrm>
        <a:custGeom>
          <a:avLst/>
          <a:gdLst/>
          <a:ahLst/>
          <a:cxnLst/>
          <a:rect l="0" t="0" r="0" b="0"/>
          <a:pathLst>
            <a:path>
              <a:moveTo>
                <a:pt x="0" y="12692"/>
              </a:moveTo>
              <a:lnTo>
                <a:pt x="226504" y="1269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/>
            </a:solidFill>
          </a:endParaRPr>
        </a:p>
      </dsp:txBody>
      <dsp:txXfrm rot="2000021">
        <a:off x="4067011" y="1549737"/>
        <a:ext cx="11325" cy="10893"/>
      </dsp:txXfrm>
    </dsp:sp>
    <dsp:sp modelId="{6283BCE2-26BA-4DC5-94DE-363A02154D1B}">
      <dsp:nvSpPr>
        <dsp:cNvPr id="0" name=""/>
        <dsp:cNvSpPr/>
      </dsp:nvSpPr>
      <dsp:spPr>
        <a:xfrm>
          <a:off x="3891279" y="1364765"/>
          <a:ext cx="2126858" cy="15411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solidFill>
                <a:schemeClr val="bg2"/>
              </a:solidFill>
            </a:rPr>
            <a:t>Негосударственные ОУДО (хореографическая школа «Реверанс» и ДХШ «Лайм»):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bg2"/>
              </a:solidFill>
            </a:rPr>
            <a:t>2</a:t>
          </a:r>
          <a:endParaRPr lang="ru-RU" sz="1400" b="1" kern="1200" dirty="0">
            <a:solidFill>
              <a:schemeClr val="bg2"/>
            </a:solidFill>
          </a:endParaRPr>
        </a:p>
      </dsp:txBody>
      <dsp:txXfrm>
        <a:off x="3891279" y="1364765"/>
        <a:ext cx="2126858" cy="1541101"/>
      </dsp:txXfrm>
    </dsp:sp>
    <dsp:sp modelId="{D28E0D7F-1537-48DA-9001-D82D40F06016}">
      <dsp:nvSpPr>
        <dsp:cNvPr id="0" name=""/>
        <dsp:cNvSpPr/>
      </dsp:nvSpPr>
      <dsp:spPr>
        <a:xfrm rot="6496555">
          <a:off x="2719424" y="1782543"/>
          <a:ext cx="101404" cy="25385"/>
        </a:xfrm>
        <a:custGeom>
          <a:avLst/>
          <a:gdLst/>
          <a:ahLst/>
          <a:cxnLst/>
          <a:rect l="0" t="0" r="0" b="0"/>
          <a:pathLst>
            <a:path>
              <a:moveTo>
                <a:pt x="0" y="12692"/>
              </a:moveTo>
              <a:lnTo>
                <a:pt x="101404" y="1269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/>
            </a:solidFill>
          </a:endParaRPr>
        </a:p>
      </dsp:txBody>
      <dsp:txXfrm rot="6496555">
        <a:off x="2767591" y="1792797"/>
        <a:ext cx="5070" cy="4876"/>
      </dsp:txXfrm>
    </dsp:sp>
    <dsp:sp modelId="{DBD1D1A2-44B4-4055-B8D6-4A98AA91F6AB}">
      <dsp:nvSpPr>
        <dsp:cNvPr id="0" name=""/>
        <dsp:cNvSpPr/>
      </dsp:nvSpPr>
      <dsp:spPr>
        <a:xfrm>
          <a:off x="1591184" y="1824553"/>
          <a:ext cx="1886581" cy="13684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chemeClr val="bg2"/>
              </a:solidFill>
            </a:rPr>
            <a:t>Муниципальные ДХШ: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bg2"/>
              </a:solidFill>
            </a:rPr>
            <a:t>3</a:t>
          </a:r>
          <a:endParaRPr lang="ru-RU" sz="1400" b="1" kern="1200" dirty="0">
            <a:solidFill>
              <a:schemeClr val="bg2"/>
            </a:solidFill>
          </a:endParaRPr>
        </a:p>
      </dsp:txBody>
      <dsp:txXfrm>
        <a:off x="1591184" y="1824553"/>
        <a:ext cx="1886581" cy="1368465"/>
      </dsp:txXfrm>
    </dsp:sp>
    <dsp:sp modelId="{4C51A134-B1C0-40EC-8773-18545C678956}">
      <dsp:nvSpPr>
        <dsp:cNvPr id="0" name=""/>
        <dsp:cNvSpPr/>
      </dsp:nvSpPr>
      <dsp:spPr>
        <a:xfrm rot="9378376">
          <a:off x="1916961" y="1365225"/>
          <a:ext cx="96905" cy="25385"/>
        </a:xfrm>
        <a:custGeom>
          <a:avLst/>
          <a:gdLst/>
          <a:ahLst/>
          <a:cxnLst/>
          <a:rect l="0" t="0" r="0" b="0"/>
          <a:pathLst>
            <a:path>
              <a:moveTo>
                <a:pt x="0" y="12692"/>
              </a:moveTo>
              <a:lnTo>
                <a:pt x="96905" y="1269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/>
            </a:solidFill>
          </a:endParaRPr>
        </a:p>
      </dsp:txBody>
      <dsp:txXfrm rot="9378376">
        <a:off x="1962991" y="1375587"/>
        <a:ext cx="4845" cy="4660"/>
      </dsp:txXfrm>
    </dsp:sp>
    <dsp:sp modelId="{E8DCF6E8-758A-42A9-AE2C-1C33B78C4616}">
      <dsp:nvSpPr>
        <dsp:cNvPr id="0" name=""/>
        <dsp:cNvSpPr/>
      </dsp:nvSpPr>
      <dsp:spPr>
        <a:xfrm>
          <a:off x="973032" y="1120316"/>
          <a:ext cx="993226" cy="9503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bg2"/>
              </a:solidFill>
            </a:rPr>
            <a:t>ДШИ: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bg2"/>
              </a:solidFill>
            </a:rPr>
            <a:t>28</a:t>
          </a:r>
          <a:endParaRPr lang="ru-RU" sz="1400" b="1" kern="1200" dirty="0">
            <a:solidFill>
              <a:schemeClr val="bg2"/>
            </a:solidFill>
          </a:endParaRPr>
        </a:p>
      </dsp:txBody>
      <dsp:txXfrm>
        <a:off x="973032" y="1120316"/>
        <a:ext cx="993226" cy="950328"/>
      </dsp:txXfrm>
    </dsp:sp>
    <dsp:sp modelId="{E9F5C6C1-D8E8-402D-8BA4-74ABAA4DDEFC}">
      <dsp:nvSpPr>
        <dsp:cNvPr id="0" name=""/>
        <dsp:cNvSpPr/>
      </dsp:nvSpPr>
      <dsp:spPr>
        <a:xfrm rot="21273916">
          <a:off x="4303801" y="756309"/>
          <a:ext cx="169696" cy="24417"/>
        </a:xfrm>
        <a:custGeom>
          <a:avLst/>
          <a:gdLst/>
          <a:ahLst/>
          <a:cxnLst/>
          <a:rect l="0" t="0" r="0" b="0"/>
          <a:pathLst>
            <a:path>
              <a:moveTo>
                <a:pt x="0" y="12208"/>
              </a:moveTo>
              <a:lnTo>
                <a:pt x="169696" y="1220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/>
            </a:solidFill>
          </a:endParaRPr>
        </a:p>
      </dsp:txBody>
      <dsp:txXfrm rot="21273916">
        <a:off x="4384407" y="764275"/>
        <a:ext cx="8484" cy="8484"/>
      </dsp:txXfrm>
    </dsp:sp>
    <dsp:sp modelId="{57461551-C1FB-4841-AB8E-4FC32A63AC37}">
      <dsp:nvSpPr>
        <dsp:cNvPr id="0" name=""/>
        <dsp:cNvSpPr/>
      </dsp:nvSpPr>
      <dsp:spPr>
        <a:xfrm>
          <a:off x="4463640" y="374"/>
          <a:ext cx="1963917" cy="13351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/>
              </a:solidFill>
            </a:rPr>
            <a:t>2</a:t>
          </a:r>
          <a:r>
            <a:rPr lang="ru-RU" sz="1200" kern="1200" dirty="0" smtClean="0">
              <a:solidFill>
                <a:schemeClr val="bg2"/>
              </a:solidFill>
            </a:rPr>
            <a:t> проф. образовательные организации в сфере культуры и искусства </a:t>
          </a:r>
          <a:endParaRPr lang="ru-RU" sz="1200" kern="1200" dirty="0">
            <a:solidFill>
              <a:schemeClr val="bg2"/>
            </a:solidFill>
          </a:endParaRPr>
        </a:p>
      </dsp:txBody>
      <dsp:txXfrm>
        <a:off x="4463640" y="374"/>
        <a:ext cx="1963917" cy="1335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18000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7246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fc22477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fc22477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76626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fc22477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fc22477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62691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fc22477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fc22477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53972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fc22477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fc22477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98841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65353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fc22477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fc22477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54462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fc22477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fc22477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60184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fc22477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fc22477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5701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23897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46901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11846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03503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85555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3259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82755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6417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494433" y="1361208"/>
            <a:ext cx="8222100" cy="20152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3000" b="1" dirty="0" smtClean="0"/>
              <a:t>Информация </a:t>
            </a:r>
            <a:br>
              <a:rPr lang="ru-RU" sz="3000" b="1" dirty="0" smtClean="0"/>
            </a:br>
            <a:r>
              <a:rPr lang="ru-RU" sz="3000" b="1" dirty="0" smtClean="0"/>
              <a:t>о состоянии и перспективах развития детских школ искусств </a:t>
            </a:r>
            <a:br>
              <a:rPr lang="ru-RU" sz="3000" b="1" dirty="0" smtClean="0"/>
            </a:br>
            <a:r>
              <a:rPr lang="ru-RU" sz="3000" b="1" dirty="0" smtClean="0"/>
              <a:t>в Архангельской области в 2018-2020 г.</a:t>
            </a:r>
            <a:endParaRPr sz="3000" b="1"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4655126" y="3449782"/>
            <a:ext cx="4000501" cy="999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400" dirty="0" smtClean="0"/>
              <a:t>Бакшеева Наталья Валентиновна,  </a:t>
            </a:r>
          </a:p>
          <a:p>
            <a:pPr>
              <a:lnSpc>
                <a:spcPct val="110000"/>
              </a:lnSpc>
            </a:pPr>
            <a:r>
              <a:rPr lang="ru-RU" sz="1400" dirty="0" smtClean="0"/>
              <a:t>исполняющий обязанности министра </a:t>
            </a:r>
          </a:p>
          <a:p>
            <a:pPr>
              <a:lnSpc>
                <a:spcPct val="110000"/>
              </a:lnSpc>
            </a:pPr>
            <a:r>
              <a:rPr lang="ru-RU" sz="1400" dirty="0" smtClean="0"/>
              <a:t>культуры Архангельской области</a:t>
            </a:r>
            <a:endParaRPr sz="1600" dirty="0"/>
          </a:p>
        </p:txBody>
      </p:sp>
      <p:pic>
        <p:nvPicPr>
          <p:cNvPr id="1026" name="Picture 2" descr="C:\Users\Asus\Downloads\09F1E9350B537AD611FAE38C0D1DCCC4A93FB5B0FEA41A5EB7A0174E379B533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7980" y="311361"/>
            <a:ext cx="952161" cy="1060240"/>
          </a:xfrm>
          <a:prstGeom prst="rect">
            <a:avLst/>
          </a:prstGeom>
          <a:noFill/>
        </p:spPr>
      </p:pic>
      <p:sp>
        <p:nvSpPr>
          <p:cNvPr id="7" name="Google Shape;68;p13"/>
          <p:cNvSpPr txBox="1">
            <a:spLocks/>
          </p:cNvSpPr>
          <p:nvPr/>
        </p:nvSpPr>
        <p:spPr>
          <a:xfrm>
            <a:off x="1815836" y="520852"/>
            <a:ext cx="54453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Министерство культуры</a:t>
            </a:r>
            <a:r>
              <a:rPr kumimoji="0" lang="ru-RU" sz="180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Архангельской области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8" name="Picture 4" descr="C:\Users\Asus\Downloads\minkultury_r29_e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8795" y="326119"/>
            <a:ext cx="1084823" cy="1014309"/>
          </a:xfrm>
          <a:prstGeom prst="rect">
            <a:avLst/>
          </a:prstGeom>
          <a:noFill/>
        </p:spPr>
      </p:pic>
      <p:sp>
        <p:nvSpPr>
          <p:cNvPr id="10" name="Google Shape;68;p13"/>
          <p:cNvSpPr txBox="1">
            <a:spLocks/>
          </p:cNvSpPr>
          <p:nvPr/>
        </p:nvSpPr>
        <p:spPr>
          <a:xfrm>
            <a:off x="3955473" y="4641273"/>
            <a:ext cx="1395846" cy="50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tabLst/>
              <a:defRPr/>
            </a:pPr>
            <a:r>
              <a:rPr lang="ru-RU" sz="1100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г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Архангельск</a:t>
            </a:r>
          </a:p>
          <a:p>
            <a:pPr marL="4572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tabLst/>
              <a:defRPr/>
            </a:pPr>
            <a:r>
              <a:rPr lang="ru-RU" sz="1100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  2020 год</a:t>
            </a:r>
            <a:endParaRPr kumimoji="0" lang="ru-RU" sz="1100" b="0" i="0" u="none" strike="noStrike" kern="0" cap="none" spc="0" normalizeH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31181" y="2092007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b="1" dirty="0" smtClean="0"/>
              <a:t>Материально-техническое оснащение детских школ искусств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17145" y="1428750"/>
          <a:ext cx="5557520" cy="2712177"/>
        </p:xfrm>
        <a:graphic>
          <a:graphicData uri="http://schemas.openxmlformats.org/drawingml/2006/table">
            <a:tbl>
              <a:tblPr/>
              <a:tblGrid>
                <a:gridCol w="2769235"/>
                <a:gridCol w="1350010"/>
                <a:gridCol w="1438275"/>
              </a:tblGrid>
              <a:tr h="287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Инструменты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Наличие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Потребность,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22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Фортепиано, рояли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643 (24,1%)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227 (31,4%)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Струнные инструменты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130 (4,9%)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60 (8,3%)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Деревянно-духовые инструменты</a:t>
                      </a:r>
                      <a:endParaRPr lang="ru-RU" sz="1000" b="1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98 (3,7)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68 (9,4%)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Медно-духовые инструменты</a:t>
                      </a:r>
                      <a:endParaRPr lang="ru-RU" sz="1000" b="1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47 (1,8%)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17 (2,4%)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Ударные инструменты</a:t>
                      </a:r>
                      <a:endParaRPr lang="ru-RU" sz="1000" b="1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86 (3,2%)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65 (9,0%)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Народные инструменты</a:t>
                      </a:r>
                      <a:endParaRPr lang="ru-RU" sz="1000" b="1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1343 (50,4%)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215 (29,7%)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Электронные инструменты</a:t>
                      </a:r>
                      <a:endParaRPr lang="ru-RU" sz="1000" b="1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317 (11,9%)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71 (9,8%)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7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Всего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2664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Roboto" charset="0"/>
                          <a:ea typeface="Roboto" charset="0"/>
                          <a:cs typeface="Times New Roman"/>
                        </a:rPr>
                        <a:t>723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317966" y="367826"/>
            <a:ext cx="57868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Roboto" charset="0"/>
                <a:ea typeface="Roboto" charset="0"/>
                <a:cs typeface="Times New Roman" pitchFamily="18" charset="0"/>
              </a:rPr>
              <a:t>Наличие и потребность в приобретении музыкальных инструментов ДШИ Архангельской области (по состоянию на 3 августа 2020 г.)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Roboto" charset="0"/>
              <a:ea typeface="Roboto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31181" y="2092007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b="1" dirty="0" smtClean="0"/>
              <a:t>Материально-техническое оснащение детских школ искусств</a:t>
            </a:r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66792" y="-88489"/>
            <a:ext cx="58772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  <a:cs typeface="Times New Roman" pitchFamily="18" charset="0"/>
              </a:rPr>
              <a:t>Выделение</a:t>
            </a:r>
            <a:r>
              <a:rPr lang="ru-RU" b="1" dirty="0" smtClean="0">
                <a:solidFill>
                  <a:schemeClr val="bg2"/>
                </a:solidFill>
                <a:latin typeface="Roboto" charset="0"/>
                <a:ea typeface="Roboto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  <a:cs typeface="Times New Roman" pitchFamily="18" charset="0"/>
              </a:rPr>
              <a:t>финансовых средств на приобретение музыкальных инструментов, оборудования, учебных материалов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134225"/>
              </p:ext>
            </p:extLst>
          </p:nvPr>
        </p:nvGraphicFramePr>
        <p:xfrm>
          <a:off x="3409406" y="809145"/>
          <a:ext cx="5600371" cy="4162618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1234957"/>
                <a:gridCol w="533010"/>
                <a:gridCol w="572164"/>
                <a:gridCol w="598636"/>
                <a:gridCol w="1717892"/>
                <a:gridCol w="943712"/>
              </a:tblGrid>
              <a:tr h="492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Год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Всего, тыс. руб.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В т. ч. федеральные средства, тыс. руб.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В т. ч. региональные средства, тыс. руб.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Получатель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На какие статьи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6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2019 г. в рамках национального проекта «Культура»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12 181,6 </a:t>
                      </a:r>
                      <a:endParaRPr lang="ru-RU" sz="9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11 207,1 </a:t>
                      </a:r>
                      <a:endParaRPr lang="ru-RU" sz="9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974,5</a:t>
                      </a:r>
                      <a:endParaRPr lang="ru-RU" sz="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ДШИ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Вилегодского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Каргопольского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 муниципальных районов,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 г. Коряжма,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г. Котлас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Музыкальные инструменты, оборудование, учебные материалы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4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2019 г. в рамках реализации перечня поручений Президента Российской Федерации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 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10 374,0</a:t>
                      </a:r>
                      <a:endParaRPr lang="ru-RU" sz="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10 374,0</a:t>
                      </a:r>
                      <a:endParaRPr lang="ru-RU" sz="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-</a:t>
                      </a:r>
                      <a:r>
                        <a:rPr lang="ru-RU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 </a:t>
                      </a:r>
                      <a:endParaRPr lang="ru-RU" sz="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ДШИ Вельского,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Виноградовского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, 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Каргопольского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,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Коношского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,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Няндомского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,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Устьянского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, Шенкурского муниципальных районов,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 г. Архангельск, Коряжма,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г. Котлас, г. Мирный, г.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Новодвинск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, г. Северодвинск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21 пианино российского производства «Михаил Глинка» 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93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2020 г. в рамках распределения субсидии бюджетам муниципальных районов и городских округов Архангельской области на оснащение детских школ искусств по видам искусств Архангельской области музыкальными инструментами, оборудованием и учебными </a:t>
                      </a:r>
                      <a:r>
                        <a:rPr lang="ru-RU" sz="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материалами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25 000,0 </a:t>
                      </a:r>
                      <a:endParaRPr lang="ru-RU" sz="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-</a:t>
                      </a:r>
                      <a:endParaRPr lang="ru-RU" sz="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25 000,0</a:t>
                      </a:r>
                      <a:endParaRPr lang="ru-RU" sz="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Г. Архангельск, г. Мирный,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г.Северодвинск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», в Вельском,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Вехнетоемский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,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Виноградовский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,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Коношский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,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Котласский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,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Красноборский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,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Лешуконский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, Мезенский,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Няндомский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, Онежский,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Пинежский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,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Устьянский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 муниципальные районы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Музыкальные инструменты, оборудование, учебные материалы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1098" marR="2109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74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2021 г. в рамках национального проекта «Культура»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20 374,0</a:t>
                      </a:r>
                      <a:endParaRPr lang="ru-RU" sz="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18 744,1</a:t>
                      </a:r>
                      <a:endParaRPr lang="ru-RU" sz="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1 629,9</a:t>
                      </a:r>
                      <a:endParaRPr lang="ru-RU" sz="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ДШИ Вельского,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Котласского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, Приморского, </a:t>
                      </a:r>
                      <a:r>
                        <a:rPr lang="ru-RU" sz="7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Устьянского</a:t>
                      </a: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 муниципального района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Музыкальные инструменты, оборудование, учебные материалы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31181" y="2092007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b="1" dirty="0" smtClean="0"/>
              <a:t>Материально-техническое оснащение детских школ искусств</a:t>
            </a:r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305023" y="176647"/>
            <a:ext cx="55255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b="1" dirty="0" smtClean="0">
                <a:solidFill>
                  <a:schemeClr val="bg2"/>
                </a:solidFill>
                <a:latin typeface="Roboto" charset="0"/>
                <a:ea typeface="Roboto" charset="0"/>
                <a:cs typeface="Times New Roman" pitchFamily="18" charset="0"/>
              </a:rPr>
              <a:t>Выделение финансовых средств на проведение ремонтных работ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0789284"/>
              </p:ext>
            </p:extLst>
          </p:nvPr>
        </p:nvGraphicFramePr>
        <p:xfrm>
          <a:off x="3464654" y="853886"/>
          <a:ext cx="5494787" cy="2594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156"/>
                <a:gridCol w="658479"/>
                <a:gridCol w="655502"/>
                <a:gridCol w="651264"/>
                <a:gridCol w="1527466"/>
                <a:gridCol w="925920"/>
              </a:tblGrid>
              <a:tr h="614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Год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Всего, тыс. руб.</a:t>
                      </a:r>
                      <a:endParaRPr lang="ru-RU" sz="7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В т. ч. федеральные средства, тыс. руб.</a:t>
                      </a:r>
                      <a:endParaRPr lang="ru-RU" sz="7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В т. ч. региональные средства, тыс. руб.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Получатель</a:t>
                      </a:r>
                      <a:endParaRPr lang="ru-RU" sz="7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На какие статьи</a:t>
                      </a:r>
                      <a:endParaRPr lang="ru-RU" sz="7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82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2020 г. в рамках государственной программы Российской Федерации «Развитие образования» 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1 092,9 </a:t>
                      </a:r>
                      <a:endParaRPr lang="ru-RU" sz="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1 214,3 </a:t>
                      </a:r>
                      <a:endParaRPr lang="ru-RU" sz="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121,4 </a:t>
                      </a:r>
                      <a:endParaRPr lang="ru-RU" sz="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ДШИ Вельского и Мезенского муниципальных районов</a:t>
                      </a:r>
                      <a:endParaRPr lang="ru-RU" sz="7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Проведение капитального ремонта</a:t>
                      </a:r>
                      <a:endParaRPr lang="ru-RU" sz="7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82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2020 г. из средств резервного фонда Правительства Архангельской области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 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533,0 </a:t>
                      </a:r>
                      <a:endParaRPr lang="ru-RU" sz="9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-</a:t>
                      </a:r>
                      <a:endParaRPr lang="ru-RU" sz="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533,0 </a:t>
                      </a:r>
                      <a:endParaRPr lang="ru-RU" sz="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ДШИ Лешуконского муниципального района</a:t>
                      </a:r>
                      <a:endParaRPr lang="ru-RU" sz="7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Приобретение материалов для ремонта концертного зала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 </a:t>
                      </a:r>
                      <a:endParaRPr lang="ru-RU" sz="7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0648" marR="4064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31181" y="2092007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b="1" dirty="0" smtClean="0"/>
              <a:t>Кадровое и методическое обеспечение деятельности детских школ искусств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xmlns="" id="{B112FF3B-3379-4EDA-B266-BB76BC4E8E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35045379"/>
              </p:ext>
            </p:extLst>
          </p:nvPr>
        </p:nvGraphicFramePr>
        <p:xfrm>
          <a:off x="3327990" y="159488"/>
          <a:ext cx="5677786" cy="255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2D1AA896-8887-4F31-856E-3C6D40F3CFF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516884143"/>
              </p:ext>
            </p:extLst>
          </p:nvPr>
        </p:nvGraphicFramePr>
        <p:xfrm>
          <a:off x="3423683" y="2875419"/>
          <a:ext cx="5720317" cy="226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7994469" cy="14745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400" b="1" dirty="0" smtClean="0"/>
              <a:t>Потребность ДШИ в педагогических кадрах</a:t>
            </a:r>
            <a:br>
              <a:rPr lang="ru-RU" sz="2400" b="1" dirty="0" smtClean="0"/>
            </a:br>
            <a:r>
              <a:rPr lang="ru-RU" sz="2400" b="1" dirty="0" smtClean="0"/>
              <a:t> (педагоги и концертмейстеры) </a:t>
            </a:r>
            <a:br>
              <a:rPr lang="ru-RU" sz="2400" b="1" dirty="0" smtClean="0"/>
            </a:br>
            <a:r>
              <a:rPr lang="ru-RU" sz="2400" b="1" dirty="0" smtClean="0"/>
              <a:t>на начало 2020 – 2021 учебного года</a:t>
            </a:r>
          </a:p>
        </p:txBody>
      </p:sp>
      <p:graphicFrame>
        <p:nvGraphicFramePr>
          <p:cNvPr id="5" name="Объект 6">
            <a:extLst>
              <a:ext uri="{FF2B5EF4-FFF2-40B4-BE49-F238E27FC236}">
                <a16:creationId xmlns:a16="http://schemas.microsoft.com/office/drawing/2014/main" xmlns="" id="{CE6ECCAC-4A70-4087-948B-EB29BAD75B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6359067"/>
              </p:ext>
            </p:extLst>
          </p:nvPr>
        </p:nvGraphicFramePr>
        <p:xfrm>
          <a:off x="0" y="1755107"/>
          <a:ext cx="9144000" cy="321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31181" y="2092007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b="1" dirty="0" smtClean="0"/>
              <a:t>Внедрение системы ПФДО перечень</a:t>
            </a:r>
            <a:br>
              <a:rPr lang="ru-RU" b="1" dirty="0" smtClean="0"/>
            </a:br>
            <a:r>
              <a:rPr lang="ru-RU" b="1" dirty="0" smtClean="0"/>
              <a:t>документов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0069" y="177790"/>
            <a:ext cx="56411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</a:rPr>
              <a:t>Совместное письмо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</a:rPr>
              <a:t>Минпросвещения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</a:rPr>
              <a:t> России № ОВ-500/06 и Минкультуры России № 241-01.1-39-ВМ от 20.06.2019  в адрес руководителей субъектов РФ о применении в ДШИ системы персонифицированного финансирования;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</a:rPr>
              <a:t>Совместное письмо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</a:rPr>
              <a:t>Минпросвещения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</a:rPr>
              <a:t> России № СК-295/06 и Минкультуры России № 204-01.1-39-ОЛ от 04.06.2020 по недопустимости применения сертификатов персонифицированного финансирования для обучения по дополнительным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</a:rPr>
              <a:t>предпрофессиональным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</a:rPr>
              <a:t> программам в области искусств;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31181" y="2092007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b="1" dirty="0" smtClean="0"/>
              <a:t>Внедрение системы ПФДО перечень документов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27006" y="830933"/>
            <a:ext cx="56411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</a:rPr>
              <a:t>Рекомендации общественной палаты РФ по итогам круглого стола «детские школы искусств: великие традиции и неопределенное будущее» (17 августа 2020 г.), Не рекомендуют применять ПФДО в детских школах искусств. 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</a:rPr>
              <a:t>21 июля президент РФ подписал указ «о национальных целях развития России до 2030 года». 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Roboto" charset="0"/>
              <a:ea typeface="Robot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27" y="1745847"/>
            <a:ext cx="2808000" cy="953400"/>
          </a:xfrm>
        </p:spPr>
        <p:txBody>
          <a:bodyPr/>
          <a:lstStyle/>
          <a:p>
            <a:r>
              <a:rPr lang="ru-RU" b="1" dirty="0" smtClean="0"/>
              <a:t>Основные проблемы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9472" y="0"/>
            <a:ext cx="5552185" cy="4973283"/>
          </a:xfrm>
        </p:spPr>
        <p:txBody>
          <a:bodyPr anchor="ctr" anchorCtr="1"/>
          <a:lstStyle/>
          <a:p>
            <a:pPr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Кадровое обеспечение ;</a:t>
            </a:r>
          </a:p>
          <a:p>
            <a:pPr>
              <a:buClrTx/>
              <a:buFont typeface="Wingdings" pitchFamily="2" charset="2"/>
              <a:buChar char="Ø"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Потребность в приобретении музыкальных инструментов, оборудования, проведении ремонтных работ зданий ДШИ;</a:t>
            </a:r>
          </a:p>
          <a:p>
            <a:pPr>
              <a:buClrTx/>
              <a:buNone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Внедрение системы ПФДО</a:t>
            </a:r>
          </a:p>
          <a:p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31181" y="2092007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b="1" dirty="0" smtClean="0"/>
              <a:t>Национальный проект «Культура»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27006" y="830933"/>
            <a:ext cx="56411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Roboto" charset="0"/>
                <a:ea typeface="Roboto" charset="0"/>
              </a:rPr>
              <a:t>Реализация Национального проекта «Культура» в части модернизации детских школ искусств,  обеспечения школ музыкальным инструментарием, средствами обучения, информационно-техническим оснащением позволит не только привлечь новых учащихся к художественному образованию, но и послужит основой достижения школами нового качества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212126" y="259773"/>
            <a:ext cx="8672101" cy="13609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 smtClean="0"/>
              <a:t>Регламентация деятельности учреждений художественного образования</a:t>
            </a:r>
            <a:endParaRPr dirty="0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D1EC3BE9-24F0-4CFE-B699-9AAAF17AEC7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418384451"/>
              </p:ext>
            </p:extLst>
          </p:nvPr>
        </p:nvGraphicFramePr>
        <p:xfrm>
          <a:off x="496888" y="1931488"/>
          <a:ext cx="8189912" cy="287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История</a:t>
            </a:r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292285" y="2017046"/>
            <a:ext cx="5847257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SzTx/>
              <a:buNone/>
            </a:pPr>
            <a:r>
              <a:rPr lang="ru-RU" sz="2000" kern="1200" dirty="0" smtClean="0">
                <a:solidFill>
                  <a:prstClr val="black"/>
                </a:solidFill>
                <a:latin typeface="Roboto" charset="0"/>
                <a:ea typeface="Roboto" charset="0"/>
                <a:cs typeface="+mn-cs"/>
              </a:rPr>
              <a:t>1907 г. – первая в Архангельской области музыкальная школа для детей;</a:t>
            </a:r>
          </a:p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SzTx/>
              <a:buNone/>
            </a:pPr>
            <a:endParaRPr lang="ru-RU" sz="2000" kern="1200" dirty="0" smtClean="0">
              <a:solidFill>
                <a:prstClr val="black"/>
              </a:solidFill>
              <a:latin typeface="Roboto" charset="0"/>
              <a:ea typeface="Roboto" charset="0"/>
              <a:cs typeface="+mn-cs"/>
            </a:endParaRPr>
          </a:p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SzTx/>
              <a:buNone/>
            </a:pPr>
            <a:r>
              <a:rPr lang="ru-RU" sz="2000" kern="1200" dirty="0" smtClean="0">
                <a:solidFill>
                  <a:prstClr val="black"/>
                </a:solidFill>
                <a:latin typeface="Roboto" charset="0"/>
                <a:ea typeface="Roboto" charset="0"/>
                <a:cs typeface="+mn-cs"/>
              </a:rPr>
              <a:t>1935 г. – музыкальная школа №2; </a:t>
            </a:r>
          </a:p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SzTx/>
              <a:buNone/>
            </a:pPr>
            <a:endParaRPr lang="ru-RU" sz="2000" kern="1200" dirty="0" smtClean="0">
              <a:solidFill>
                <a:prstClr val="black"/>
              </a:solidFill>
              <a:latin typeface="Roboto" charset="0"/>
              <a:ea typeface="Roboto" charset="0"/>
              <a:cs typeface="+mn-cs"/>
            </a:endParaRPr>
          </a:p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SzTx/>
              <a:buNone/>
            </a:pPr>
            <a:r>
              <a:rPr lang="ru-RU" sz="2000" kern="1200" dirty="0" smtClean="0">
                <a:solidFill>
                  <a:prstClr val="black"/>
                </a:solidFill>
                <a:latin typeface="Roboto" charset="0"/>
                <a:ea typeface="Roboto" charset="0"/>
                <a:cs typeface="+mn-cs"/>
              </a:rPr>
              <a:t>1944г. – музыкальная школа №3.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050" name="Picture 2" descr="C:\Users\Asus\Downloads\XXXL.jpg"/>
          <p:cNvPicPr>
            <a:picLocks noChangeAspect="1" noChangeArrowheads="1"/>
          </p:cNvPicPr>
          <p:nvPr/>
        </p:nvPicPr>
        <p:blipFill>
          <a:blip r:embed="rId3"/>
          <a:srcRect l="4471" t="7523" r="-1837" b="22455"/>
          <a:stretch>
            <a:fillRect/>
          </a:stretch>
        </p:blipFill>
        <p:spPr bwMode="auto">
          <a:xfrm>
            <a:off x="5046502" y="2579915"/>
            <a:ext cx="3836241" cy="1616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;p14"/>
          <p:cNvSpPr txBox="1">
            <a:spLocks noGrp="1"/>
          </p:cNvSpPr>
          <p:nvPr>
            <p:ph type="title"/>
          </p:nvPr>
        </p:nvSpPr>
        <p:spPr>
          <a:xfrm>
            <a:off x="408105" y="138223"/>
            <a:ext cx="8310593" cy="15064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b="1" dirty="0" smtClean="0">
                <a:latin typeface="Roboto" charset="0"/>
                <a:ea typeface="Roboto" charset="0"/>
              </a:rPr>
              <a:t>История</a:t>
            </a:r>
            <a:r>
              <a:rPr lang="ru-RU" dirty="0" smtClean="0"/>
              <a:t>: знаменитые люди культуры и искусства из Архангельска и области</a:t>
            </a:r>
            <a:endParaRPr dirty="0"/>
          </a:p>
        </p:txBody>
      </p:sp>
      <p:pic>
        <p:nvPicPr>
          <p:cNvPr id="4098" name="Picture 2" descr="https://www.belcanto.ru/media/images/publication/121124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72" y="1849877"/>
            <a:ext cx="2020961" cy="1969647"/>
          </a:xfrm>
          <a:prstGeom prst="rect">
            <a:avLst/>
          </a:prstGeom>
          <a:noFill/>
        </p:spPr>
      </p:pic>
      <p:pic>
        <p:nvPicPr>
          <p:cNvPr id="4104" name="Picture 8" descr="http://www.zolotoyvityaz.ru/wp-content/uploads/2017/09/4-453x680.jpg"/>
          <p:cNvPicPr>
            <a:picLocks noChangeAspect="1" noChangeArrowheads="1"/>
          </p:cNvPicPr>
          <p:nvPr/>
        </p:nvPicPr>
        <p:blipFill>
          <a:blip r:embed="rId4"/>
          <a:srcRect t="7948" r="701" b="22909"/>
          <a:stretch>
            <a:fillRect/>
          </a:stretch>
        </p:blipFill>
        <p:spPr bwMode="auto">
          <a:xfrm>
            <a:off x="7151799" y="1900065"/>
            <a:ext cx="1864610" cy="19489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1450" y="3859619"/>
            <a:ext cx="21690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1100" b="1" dirty="0" smtClean="0">
                <a:latin typeface="Roboto" charset="0"/>
                <a:ea typeface="Roboto" charset="0"/>
              </a:rPr>
              <a:t>Михаил Плетнев</a:t>
            </a:r>
            <a:r>
              <a:rPr lang="ru-RU" sz="1100" dirty="0" smtClean="0">
                <a:latin typeface="Roboto" charset="0"/>
                <a:ea typeface="Roboto" charset="0"/>
              </a:rPr>
              <a:t>, известный советский и российский пианист, композитор и дирижёр,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  <a:latin typeface="Roboto" charset="0"/>
                <a:ea typeface="Roboto" charset="0"/>
              </a:rPr>
              <a:t>народный</a:t>
            </a:r>
            <a:r>
              <a:rPr lang="ru-RU" sz="1100" dirty="0" smtClean="0">
                <a:latin typeface="Roboto" charset="0"/>
                <a:ea typeface="Roboto" charset="0"/>
              </a:rPr>
              <a:t> артист РСФСР, четырежды лауреат Государственных премий РФ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5995" y="3992999"/>
            <a:ext cx="211587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1100" b="1" dirty="0" smtClean="0">
                <a:latin typeface="Roboto" charset="0"/>
                <a:ea typeface="Roboto" charset="0"/>
              </a:rPr>
              <a:t>Владимир </a:t>
            </a:r>
            <a:r>
              <a:rPr lang="ru-RU" sz="1100" b="1" dirty="0" err="1" smtClean="0">
                <a:latin typeface="Roboto" charset="0"/>
                <a:ea typeface="Roboto" charset="0"/>
              </a:rPr>
              <a:t>Резицкий</a:t>
            </a:r>
            <a:r>
              <a:rPr lang="ru-RU" sz="1100" b="1" dirty="0" smtClean="0">
                <a:latin typeface="Roboto" charset="0"/>
                <a:ea typeface="Roboto" charset="0"/>
              </a:rPr>
              <a:t>, </a:t>
            </a:r>
            <a:r>
              <a:rPr lang="ru-RU" sz="1100" dirty="0" smtClean="0">
                <a:latin typeface="Roboto" charset="0"/>
                <a:ea typeface="Roboto" charset="0"/>
              </a:rPr>
              <a:t>джазовый музыкант, организатор международных джазовых фестивалей в Архангельске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9460" y="3913697"/>
            <a:ext cx="2115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1100" b="1" dirty="0" smtClean="0">
                <a:latin typeface="Roboto" charset="0"/>
                <a:ea typeface="Roboto" charset="0"/>
              </a:rPr>
              <a:t>Сергей </a:t>
            </a:r>
            <a:r>
              <a:rPr lang="ru-RU" sz="1100" b="1" dirty="0" err="1" smtClean="0">
                <a:latin typeface="Roboto" charset="0"/>
                <a:ea typeface="Roboto" charset="0"/>
              </a:rPr>
              <a:t>Сметанин</a:t>
            </a:r>
            <a:r>
              <a:rPr lang="ru-RU" sz="1100" b="1" dirty="0" smtClean="0">
                <a:latin typeface="Roboto" charset="0"/>
                <a:ea typeface="Roboto" charset="0"/>
              </a:rPr>
              <a:t>, </a:t>
            </a:r>
            <a:r>
              <a:rPr lang="ru-RU" sz="1100" dirty="0" smtClean="0">
                <a:latin typeface="Roboto" charset="0"/>
                <a:ea typeface="Roboto" charset="0"/>
              </a:rPr>
              <a:t>гармонист-виртуоз, композитор, заслуженный артист России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6344" y="3959771"/>
            <a:ext cx="18500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1100" b="1" dirty="0" smtClean="0">
                <a:latin typeface="Roboto" charset="0"/>
                <a:ea typeface="Roboto" charset="0"/>
              </a:rPr>
              <a:t>Сергей </a:t>
            </a:r>
            <a:r>
              <a:rPr lang="ru-RU" sz="1100" b="1" dirty="0" err="1" smtClean="0">
                <a:latin typeface="Roboto" charset="0"/>
                <a:ea typeface="Roboto" charset="0"/>
              </a:rPr>
              <a:t>Сюхин</a:t>
            </a:r>
            <a:r>
              <a:rPr lang="ru-RU" sz="1100" b="1" dirty="0" smtClean="0">
                <a:latin typeface="Roboto" charset="0"/>
                <a:ea typeface="Roboto" charset="0"/>
              </a:rPr>
              <a:t>, </a:t>
            </a:r>
            <a:r>
              <a:rPr lang="ru-RU" sz="1100" dirty="0" smtClean="0">
                <a:latin typeface="Roboto" charset="0"/>
                <a:ea typeface="Roboto" charset="0"/>
              </a:rPr>
              <a:t>заслуженный художник России</a:t>
            </a:r>
          </a:p>
        </p:txBody>
      </p:sp>
      <p:pic>
        <p:nvPicPr>
          <p:cNvPr id="4105" name="Picture 9" descr="C:\Users\Asus\Downloads\DupIHEBKoDA (3).jpg"/>
          <p:cNvPicPr>
            <a:picLocks noChangeAspect="1" noChangeArrowheads="1"/>
          </p:cNvPicPr>
          <p:nvPr/>
        </p:nvPicPr>
        <p:blipFill>
          <a:blip r:embed="rId5"/>
          <a:srcRect l="47289" t="3141" r="10778" b="52788"/>
          <a:stretch>
            <a:fillRect/>
          </a:stretch>
        </p:blipFill>
        <p:spPr bwMode="auto">
          <a:xfrm>
            <a:off x="2466975" y="1861135"/>
            <a:ext cx="1981199" cy="2082216"/>
          </a:xfrm>
          <a:prstGeom prst="rect">
            <a:avLst/>
          </a:prstGeom>
          <a:noFill/>
        </p:spPr>
      </p:pic>
      <p:pic>
        <p:nvPicPr>
          <p:cNvPr id="22530" name="Picture 2" descr="https://d1.izvestia29.ru/data/files/a8/5d/00005da8.jpg"/>
          <p:cNvPicPr>
            <a:picLocks noChangeAspect="1" noChangeArrowheads="1"/>
          </p:cNvPicPr>
          <p:nvPr/>
        </p:nvPicPr>
        <p:blipFill>
          <a:blip r:embed="rId6"/>
          <a:srcRect l="10970" t="4641" r="16245" b="4220"/>
          <a:stretch>
            <a:fillRect/>
          </a:stretch>
        </p:blipFill>
        <p:spPr bwMode="auto">
          <a:xfrm>
            <a:off x="4752975" y="1873857"/>
            <a:ext cx="2133600" cy="2003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"/>
          <p:cNvGraphicFramePr>
            <a:graphicFrameLocks/>
          </p:cNvGraphicFramePr>
          <p:nvPr/>
        </p:nvGraphicFramePr>
        <p:xfrm>
          <a:off x="1350335" y="1818167"/>
          <a:ext cx="6698512" cy="307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4942" y="223284"/>
            <a:ext cx="8544510" cy="1251244"/>
          </a:xfrm>
        </p:spPr>
        <p:txBody>
          <a:bodyPr/>
          <a:lstStyle/>
          <a:p>
            <a:r>
              <a:rPr lang="ru-RU" dirty="0" smtClean="0"/>
              <a:t>Количество учреждений осуществляющих художественное образование в 2020 году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Asus\Downloads\ima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77092" y="1695450"/>
            <a:ext cx="5981700" cy="3448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9645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 smtClean="0"/>
              <a:t>Результативность основных видов деятельности детских школ искусств</a:t>
            </a:r>
            <a:endParaRPr dirty="0"/>
          </a:p>
        </p:txBody>
      </p:sp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xmlns="" id="{1A6EBBB4-03CD-4670-8CF9-B976FC400C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30365621"/>
              </p:ext>
            </p:extLst>
          </p:nvPr>
        </p:nvGraphicFramePr>
        <p:xfrm>
          <a:off x="4519749" y="1815737"/>
          <a:ext cx="4377761" cy="332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6CE7BB28-4DE7-4099-9239-EBA1E72F08C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08925433"/>
              </p:ext>
            </p:extLst>
          </p:nvPr>
        </p:nvGraphicFramePr>
        <p:xfrm>
          <a:off x="0" y="1819275"/>
          <a:ext cx="4754880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83799" y="706828"/>
            <a:ext cx="874755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 smtClean="0"/>
              <a:t>Достижения учащихся </a:t>
            </a:r>
            <a:br>
              <a:rPr lang="ru-RU" dirty="0" smtClean="0"/>
            </a:br>
            <a:r>
              <a:rPr lang="ru-RU" dirty="0" smtClean="0"/>
              <a:t>детских школ искусств</a:t>
            </a:r>
            <a:endParaRPr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58117" y="1866122"/>
          <a:ext cx="8198499" cy="327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83799" y="706828"/>
            <a:ext cx="874755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 smtClean="0"/>
              <a:t>Выявление талантливых и перспективных учащихся: конкурсы, творческие школы</a:t>
            </a:r>
            <a:endParaRPr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2019" y="1807618"/>
            <a:ext cx="61137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Roboto" charset="0"/>
                <a:ea typeface="Roboto" charset="0"/>
              </a:rPr>
              <a:t>Конкурс на премию Губернатора Архангельской области лучшим обучающимся </a:t>
            </a:r>
            <a:br>
              <a:rPr lang="ru-RU" sz="1800" dirty="0" smtClean="0">
                <a:latin typeface="Roboto" charset="0"/>
                <a:ea typeface="Roboto" charset="0"/>
              </a:rPr>
            </a:br>
            <a:r>
              <a:rPr lang="ru-RU" sz="1800" dirty="0" smtClean="0">
                <a:latin typeface="Roboto" charset="0"/>
                <a:ea typeface="Roboto" charset="0"/>
              </a:rPr>
              <a:t>и педагогическим работникам образовательных организаций в сфере культуры и искусства. 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>
              <a:latin typeface="Roboto" charset="0"/>
              <a:ea typeface="Roboto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Roboto" charset="0"/>
                <a:ea typeface="Roboto" charset="0"/>
              </a:rPr>
              <a:t>Профессиональные творческие конкурсы для детей.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>
              <a:latin typeface="Roboto" charset="0"/>
              <a:ea typeface="Roboto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Roboto" charset="0"/>
                <a:ea typeface="Roboto" charset="0"/>
              </a:rPr>
              <a:t>Творческая школа для учащихся детских музыкальных школ и детских школ искусств «Юные музыканты Поморья» (на базе Архангельского музыкального колледжа)</a:t>
            </a:r>
          </a:p>
        </p:txBody>
      </p:sp>
      <p:pic>
        <p:nvPicPr>
          <p:cNvPr id="40962" name="Picture 2" descr="https://culture29.ru/upload/iblock/5b8/5b868d50793a74d2e62650eadb7ff9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6791" y="1754372"/>
            <a:ext cx="2677088" cy="1783610"/>
          </a:xfrm>
          <a:prstGeom prst="rect">
            <a:avLst/>
          </a:prstGeom>
          <a:noFill/>
        </p:spPr>
      </p:pic>
      <p:pic>
        <p:nvPicPr>
          <p:cNvPr id="40964" name="Picture 4" descr="https://r1.nubex.ru/s2634-105/f4977_2d/DSC_0181.JPG"/>
          <p:cNvPicPr>
            <a:picLocks noChangeAspect="1" noChangeArrowheads="1"/>
          </p:cNvPicPr>
          <p:nvPr/>
        </p:nvPicPr>
        <p:blipFill>
          <a:blip r:embed="rId4"/>
          <a:srcRect t="11883" r="-62" b="5201"/>
          <a:stretch>
            <a:fillRect/>
          </a:stretch>
        </p:blipFill>
        <p:spPr bwMode="auto">
          <a:xfrm>
            <a:off x="6294474" y="3561158"/>
            <a:ext cx="2690037" cy="1582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83799" y="706828"/>
            <a:ext cx="874755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 smtClean="0"/>
              <a:t>Проведение социально-культурных мероприятий ДШИ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95943" y="1632857"/>
          <a:ext cx="8752113" cy="351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2324</TotalTime>
  <Words>947</Words>
  <Application>Microsoft Office PowerPoint</Application>
  <PresentationFormat>Экран (16:9)</PresentationFormat>
  <Paragraphs>162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Roboto</vt:lpstr>
      <vt:lpstr>Wingdings</vt:lpstr>
      <vt:lpstr>Times New Roman</vt:lpstr>
      <vt:lpstr>Material</vt:lpstr>
      <vt:lpstr>Информация  о состоянии и перспективах развития детских школ искусств  в Архангельской области в 2018-2020 г.</vt:lpstr>
      <vt:lpstr>Регламентация деятельности учреждений художественного образования</vt:lpstr>
      <vt:lpstr>История</vt:lpstr>
      <vt:lpstr>История: знаменитые люди культуры и искусства из Архангельска и области</vt:lpstr>
      <vt:lpstr>Количество учреждений осуществляющих художественное образование в 2020 году</vt:lpstr>
      <vt:lpstr>Результативность основных видов деятельности детских школ искусств</vt:lpstr>
      <vt:lpstr>Достижения учащихся  детских школ искусств</vt:lpstr>
      <vt:lpstr>Выявление талантливых и перспективных учащихся: конкурсы, творческие школы</vt:lpstr>
      <vt:lpstr>Проведение социально-культурных мероприятий ДШИ</vt:lpstr>
      <vt:lpstr>Материально-техническое оснащение детских школ искусств</vt:lpstr>
      <vt:lpstr>Материально-техническое оснащение детских школ искусств</vt:lpstr>
      <vt:lpstr>Материально-техническое оснащение детских школ искусств</vt:lpstr>
      <vt:lpstr>Кадровое и методическое обеспечение деятельности детских школ искусств</vt:lpstr>
      <vt:lpstr>Потребность ДШИ в педагогических кадрах  (педагоги и концертмейстеры)  на начало 2020 – 2021 учебного года</vt:lpstr>
      <vt:lpstr>Внедрение системы ПФДО перечень документов</vt:lpstr>
      <vt:lpstr>Внедрение системы ПФДО перечень документов</vt:lpstr>
      <vt:lpstr>Основные проблемы</vt:lpstr>
      <vt:lpstr>Национальный проект «Культура»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Расчет оптимальных размеров центрального склада №1 Архангельск под хранение ТМЦ на предприятии  ООО “Газпром газораспределение Архангельск”</dc:title>
  <dc:creator>Asus</dc:creator>
  <cp:lastModifiedBy>toporischeva</cp:lastModifiedBy>
  <cp:revision>30</cp:revision>
  <dcterms:modified xsi:type="dcterms:W3CDTF">2020-10-20T13:39:00Z</dcterms:modified>
</cp:coreProperties>
</file>