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337" r:id="rId4"/>
    <p:sldId id="338" r:id="rId5"/>
    <p:sldId id="261" r:id="rId6"/>
    <p:sldId id="344" r:id="rId7"/>
    <p:sldId id="345" r:id="rId8"/>
    <p:sldId id="348" r:id="rId9"/>
    <p:sldId id="346" r:id="rId10"/>
    <p:sldId id="347" r:id="rId11"/>
    <p:sldId id="334" r:id="rId12"/>
    <p:sldId id="349" r:id="rId13"/>
    <p:sldId id="350" r:id="rId14"/>
    <p:sldId id="351" r:id="rId15"/>
    <p:sldId id="274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оговская Мария Владимировна" initials="ЛМВ" lastIdx="0" clrIdx="0">
    <p:extLst>
      <p:ext uri="{19B8F6BF-5375-455C-9EA6-DF929625EA0E}">
        <p15:presenceInfo xmlns:p15="http://schemas.microsoft.com/office/powerpoint/2012/main" xmlns="" userId="S-1-5-21-3195069408-3872450732-1795302734-13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51784" autoAdjust="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orient="horz" pos="22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93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0743" tIns="45372" rIns="90743" bIns="453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743" tIns="45372" rIns="90743" bIns="45372" rtlCol="0"/>
          <a:lstStyle>
            <a:lvl1pPr algn="r">
              <a:defRPr sz="1200"/>
            </a:lvl1pPr>
          </a:lstStyle>
          <a:p>
            <a:fld id="{F597AB9A-62AD-4721-8381-D9A7100CEAC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51"/>
            <a:ext cx="2946400" cy="496888"/>
          </a:xfrm>
          <a:prstGeom prst="rect">
            <a:avLst/>
          </a:prstGeom>
        </p:spPr>
        <p:txBody>
          <a:bodyPr vert="horz" lIns="90743" tIns="45372" rIns="90743" bIns="453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0743" tIns="45372" rIns="90743" bIns="45372" rtlCol="0" anchor="b"/>
          <a:lstStyle>
            <a:lvl1pPr algn="r">
              <a:defRPr sz="1200"/>
            </a:lvl1pPr>
          </a:lstStyle>
          <a:p>
            <a:fld id="{17259B34-01A1-487B-A1B2-1215EC804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41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7"/>
          </a:xfrm>
          <a:prstGeom prst="rect">
            <a:avLst/>
          </a:prstGeom>
        </p:spPr>
        <p:txBody>
          <a:bodyPr vert="horz" lIns="90743" tIns="45372" rIns="90743" bIns="453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7"/>
          </a:xfrm>
          <a:prstGeom prst="rect">
            <a:avLst/>
          </a:prstGeom>
        </p:spPr>
        <p:txBody>
          <a:bodyPr vert="horz" lIns="90743" tIns="45372" rIns="90743" bIns="45372" rtlCol="0"/>
          <a:lstStyle>
            <a:lvl1pPr algn="r">
              <a:defRPr sz="1200"/>
            </a:lvl1pPr>
          </a:lstStyle>
          <a:p>
            <a:fld id="{6C7FD54B-55B3-4B8B-8D84-9A6D1C11D4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3" tIns="45372" rIns="90743" bIns="453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0743" tIns="45372" rIns="90743" bIns="4537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7"/>
            <a:ext cx="2945659" cy="498055"/>
          </a:xfrm>
          <a:prstGeom prst="rect">
            <a:avLst/>
          </a:prstGeom>
        </p:spPr>
        <p:txBody>
          <a:bodyPr vert="horz" lIns="90743" tIns="45372" rIns="90743" bIns="453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0743" tIns="45372" rIns="90743" bIns="45372" rtlCol="0" anchor="b"/>
          <a:lstStyle>
            <a:lvl1pPr algn="r">
              <a:defRPr sz="1200"/>
            </a:lvl1pPr>
          </a:lstStyle>
          <a:p>
            <a:fld id="{83BF96CC-1523-43E0-8D92-C70ABE78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66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7" y="4777196"/>
            <a:ext cx="5953125" cy="3908614"/>
          </a:xfrm>
        </p:spPr>
        <p:txBody>
          <a:bodyPr>
            <a:normAutofit/>
          </a:bodyPr>
          <a:lstStyle/>
          <a:p>
            <a:pPr defTabSz="907436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Уважаемые депутаты, члены комиссии!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ADBED-FBF2-42AF-9890-305FCE6B4BE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5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ADBED-FBF2-42AF-9890-305FCE6B4BE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51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7" y="4777196"/>
            <a:ext cx="5953125" cy="3908614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Государственная программа Архангельской области «Экономическое развитие и инвестиционная деятельность в Архангельской области», ответственным исполнителем которой является министерство экономического развития, включает пять направлений деятельности.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Соисполнителями мероприятий государственной программы  являются: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Контрактное агентство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Агентство по тарифам и ценам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Министерство имущественных отношений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Руководители обозначенных органов власти присутствуют и представят информацию по своим направлениям при необходимости.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ADBED-FBF2-42AF-9890-305FCE6B4BE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71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7" y="4777196"/>
            <a:ext cx="5953125" cy="3908614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Государственная программа Архангельской области «Экономическое развитие и инвестиционная деятельность в Архангельской области», ответственным исполнителем которой является министерство экономического развития, включает пять направлений деятельности.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Соисполнителями мероприятий государственной программы  являются: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Контрактное агентство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Агентство по тарифам и ценам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Министерство имущественных отношений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Руководители обозначенных органов власти присутствуют и представят информацию по своим направлениям при необходимости.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ADBED-FBF2-42AF-9890-305FCE6B4BE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27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7" y="4777196"/>
            <a:ext cx="5953125" cy="3908614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Государственная программа Архангельской области «Экономическое развитие и инвестиционная деятельность в Архангельской области», ответственным исполнителем которой является министерство экономического развития, включает пять направлений деятельности.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Соисполнителями мероприятий государственной программы  являются: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Контрактное агентство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Агентство по тарифам и ценам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Министерство имущественных отношений Архангельской области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Руководители обозначенных органов власти присутствуют и представят информацию по своим направлениям при необходимости.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ADBED-FBF2-42AF-9890-305FCE6B4BE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13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422277" y="4777196"/>
            <a:ext cx="5953125" cy="3908614"/>
          </a:xfrm>
          <a:noFill/>
          <a:ln/>
        </p:spPr>
        <p:txBody>
          <a:bodyPr/>
          <a:lstStyle/>
          <a:p>
            <a:pPr algn="just"/>
            <a:endParaRPr lang="ru-RU" b="1" dirty="0" smtClean="0">
              <a:latin typeface="Arial" pitchFamily="34" charset="0"/>
            </a:endParaRPr>
          </a:p>
          <a:p>
            <a:pPr algn="just"/>
            <a:endParaRPr lang="ru-RU" baseline="0" dirty="0" smtClean="0">
              <a:latin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91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1201" y="4742878"/>
            <a:ext cx="5937861" cy="3880535"/>
          </a:xfrm>
        </p:spPr>
        <p:txBody>
          <a:bodyPr/>
          <a:lstStyle/>
          <a:p>
            <a:pPr algn="just" defTabSz="905256">
              <a:defRPr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96CC-1523-43E0-8D92-C70ABE78477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17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1201" y="4742878"/>
            <a:ext cx="5937861" cy="3880535"/>
          </a:xfrm>
        </p:spPr>
        <p:txBody>
          <a:bodyPr/>
          <a:lstStyle/>
          <a:p>
            <a:pPr algn="just" defTabSz="905256">
              <a:defRPr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96CC-1523-43E0-8D92-C70ABE78477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450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D5F10-BE24-4EB3-8832-9FB90094C90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51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D5F10-BE24-4EB3-8832-9FB90094C90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12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BFC2-5DD8-4CB7-986B-63D13271953D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63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4699-C4CB-406A-8E96-95F7D2B92553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6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15DC-9052-4E9C-A1D1-B62433D2162C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02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C2-C410-4F51-888A-93BC46217145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28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EA17-92B4-47BE-9403-6043C41EF68C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6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B15E-E21F-4A34-93A4-F7F0DBB9B003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02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3954-2B4C-45F3-A15E-26056A444280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73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1C21-E8B9-4F7E-9FF9-BF420DABED18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1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98A2-3903-4F4A-A1B0-AD8FB54F13FE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92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B09-BF3B-4AFB-82A6-4CF014A070EE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40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F9B7-D407-4102-A4EA-DE36ADCD1C12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35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8480-34A3-4BC4-8F40-F07D96CDA561}" type="datetime1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BAB5-986A-4D27-A2DC-C8C4511F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2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446797" y="2238703"/>
            <a:ext cx="6024896" cy="2868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39" descr="Знак на въезде в город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446" y="2810316"/>
            <a:ext cx="2643996" cy="1583853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371442" y="2563131"/>
            <a:ext cx="59686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 формах и направлениях поддержки предпринимательства в Архангельской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области»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(законодательный аспект, меры государственной поддержки, практики муниципальных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образований)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733937" y="5175095"/>
            <a:ext cx="8577157" cy="252350"/>
            <a:chOff x="101600" y="701588"/>
            <a:chExt cx="8940800" cy="21999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01600" y="70158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733732" y="1799933"/>
            <a:ext cx="2014960" cy="1897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91545" y="2066549"/>
            <a:ext cx="8033639" cy="125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74119" y="2000999"/>
            <a:ext cx="8021489" cy="553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2872781" y="401898"/>
            <a:ext cx="45719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9884993" y="3307270"/>
            <a:ext cx="1324109" cy="150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lum bright="9000"/>
          </a:blip>
          <a:stretch>
            <a:fillRect/>
          </a:stretch>
        </p:blipFill>
        <p:spPr>
          <a:xfrm>
            <a:off x="9336360" y="345514"/>
            <a:ext cx="1003742" cy="1139270"/>
          </a:xfrm>
          <a:prstGeom prst="rect">
            <a:avLst/>
          </a:prstGeom>
          <a:noFill/>
          <a:ln w="73025"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/>
            </a:outerShdw>
            <a:softEdge rad="0"/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36" y="556370"/>
            <a:ext cx="1739848" cy="7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8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53" y="903365"/>
            <a:ext cx="2498453" cy="11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1053" y="2724472"/>
            <a:ext cx="72461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субъектам МСП </a:t>
            </a:r>
            <a:b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возмещение части затрат на: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1053" y="3785458"/>
            <a:ext cx="6713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диспенсеров, бактерицидных облучателей, оборудования для  обеззараживания, антисептических, моющих, чистящих и дезинфицирующих средств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053" y="5317675"/>
            <a:ext cx="5094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оплату услуг по дезинфекции объектов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7183" y="3154545"/>
            <a:ext cx="4464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понесенных затрат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8543" y="2625777"/>
            <a:ext cx="29820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53" y="5702300"/>
            <a:ext cx="5991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130414" y="1152451"/>
            <a:ext cx="7219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Общий объем средств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областного бюджета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предоставление средств субъектам МСП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противодействие распространению на территории Архангельской области новой коронавирусной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инфекции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49802" y="1196261"/>
            <a:ext cx="15643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34963" y="4312944"/>
            <a:ext cx="3303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55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предпринимателям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выплачено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более </a:t>
            </a:r>
            <a:r>
              <a:rPr lang="ru-RU" sz="2400" b="1" dirty="0">
                <a:solidFill>
                  <a:srgbClr val="FF0000"/>
                </a:solidFill>
              </a:rPr>
              <a:t>900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тысяч рублей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4963" y="3870344"/>
            <a:ext cx="3323578" cy="2000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313D-AE53-48B2-B3BC-1125487DD0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1313"/>
            <a:ext cx="12192000" cy="946634"/>
            <a:chOff x="0" y="111313"/>
            <a:chExt cx="12192000" cy="94663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775059"/>
              <a:ext cx="12192000" cy="282888"/>
              <a:chOff x="101600" y="673598"/>
              <a:chExt cx="8940800" cy="24798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6948422" y="731827"/>
                <a:ext cx="2014960" cy="189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01600" y="673598"/>
                <a:ext cx="8744664" cy="11645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97736" y="787807"/>
                <a:ext cx="8744664" cy="6474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267458" y="111313"/>
              <a:ext cx="11657084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План первоочередных мероприятий по поддержке социально-экономического развития региона и предпринимательства Архангельской области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361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585350"/>
            <a:ext cx="12192000" cy="282888"/>
            <a:chOff x="101600" y="673598"/>
            <a:chExt cx="8940800" cy="2479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1600" y="67359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124998"/>
            <a:ext cx="12302066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ЕНВД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 l="1320" t="11852" r="1320" b="4198"/>
          <a:stretch/>
        </p:blipFill>
        <p:spPr>
          <a:xfrm>
            <a:off x="770467" y="1131094"/>
            <a:ext cx="10700695" cy="519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581" y="6414739"/>
            <a:ext cx="10752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ФНС России опубликован информационный сервис "Выбор подходящего режима налогообложения"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4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585350"/>
            <a:ext cx="12192000" cy="282888"/>
            <a:chOff x="101600" y="673598"/>
            <a:chExt cx="8940800" cy="2479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1600" y="67359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124998"/>
            <a:ext cx="12302066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акон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«О государственной поддержке предпринимательской деятельности в Арктической зоне Российской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Федерации»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7819993"/>
              </p:ext>
            </p:extLst>
          </p:nvPr>
        </p:nvGraphicFramePr>
        <p:xfrm>
          <a:off x="1020233" y="1023180"/>
          <a:ext cx="1026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Уже зарегистрировано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 резидента АЗРФ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новых рабочих мест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объем инвестиций составит 324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млн.рублей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171" y="2369380"/>
            <a:ext cx="3823918" cy="254977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2771" y="2369380"/>
            <a:ext cx="3823918" cy="254977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20233" y="5088888"/>
            <a:ext cx="1033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ервое </a:t>
            </a:r>
            <a:r>
              <a:rPr lang="ru-RU" sz="1400" dirty="0"/>
              <a:t>заседание комиссии </a:t>
            </a:r>
            <a:r>
              <a:rPr lang="ru-RU" sz="1400" dirty="0" err="1"/>
              <a:t>Минвостокразвития</a:t>
            </a:r>
            <a:r>
              <a:rPr lang="ru-RU" sz="1400" dirty="0"/>
              <a:t> России по рассмотрению заявок на заключение соглашений об осуществлении инвестиционной деятельности в Арктической зоне Российской Федерации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89089" y="5781840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Более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80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2577" y="5708463"/>
            <a:ext cx="3254304" cy="511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1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446D6-9636-4012-99C5-EA613BD16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322" y="2898529"/>
            <a:ext cx="6016978" cy="1684337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ОПЕРЕЖАЮЩЕГО </a:t>
            </a:r>
            <a:br>
              <a:rPr lang="ru-RU" sz="18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СОЦИАЛЬНО-ЭКОНОМИЧЕСКОГО </a:t>
            </a:r>
            <a:br>
              <a:rPr lang="ru-RU" sz="18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r>
              <a:rPr lang="ru-RU" sz="22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0D9B6FF-DC08-4A43-BA92-35FF05384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1176" y="3773486"/>
            <a:ext cx="3426178" cy="1684337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«ОНЕГА»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0EAC4AC-60B2-4D17-9E95-4776D5678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8150"/>
            <a:ext cx="7681176" cy="6063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3D8778-A4DA-496E-A612-A09682A91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199" y="1805754"/>
            <a:ext cx="684047" cy="68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13F77BB-F4F4-475F-9CC2-268BD57C17EE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9976953" y="1857932"/>
            <a:ext cx="487285" cy="65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1694F2C-E022-4013-8105-BDC8FE47A5B4}"/>
              </a:ext>
            </a:extLst>
          </p:cNvPr>
          <p:cNvSpPr txBox="1">
            <a:spLocks/>
          </p:cNvSpPr>
          <p:nvPr/>
        </p:nvSpPr>
        <p:spPr>
          <a:xfrm>
            <a:off x="7839614" y="2571588"/>
            <a:ext cx="3424415" cy="412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АРХАНГЕЛЬСКАЯ ОБЛАСТЬ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7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E261340-60CE-4307-A777-3F0866A5A592}"/>
              </a:ext>
            </a:extLst>
          </p:cNvPr>
          <p:cNvSpPr/>
          <p:nvPr/>
        </p:nvSpPr>
        <p:spPr>
          <a:xfrm>
            <a:off x="773183" y="2202840"/>
            <a:ext cx="10467975" cy="5376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3AF99995-0B99-40CA-9949-DC04BF988233}"/>
              </a:ext>
            </a:extLst>
          </p:cNvPr>
          <p:cNvSpPr/>
          <p:nvPr/>
        </p:nvSpPr>
        <p:spPr>
          <a:xfrm>
            <a:off x="773182" y="2908935"/>
            <a:ext cx="10467975" cy="5376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CA07F8F9-CF69-4A99-AB81-89C3D3AADB01}"/>
              </a:ext>
            </a:extLst>
          </p:cNvPr>
          <p:cNvSpPr/>
          <p:nvPr/>
        </p:nvSpPr>
        <p:spPr>
          <a:xfrm>
            <a:off x="763165" y="4336847"/>
            <a:ext cx="10467975" cy="5376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</a:rPr>
              <a:t>свобождение </a:t>
            </a:r>
            <a:r>
              <a:rPr lang="ru-RU" sz="1400" b="1" dirty="0">
                <a:solidFill>
                  <a:schemeClr val="tx1"/>
                </a:solidFill>
              </a:rPr>
              <a:t>от уплаты налога на прибыль в течение 5 лет, последующие 5 лет ставка составит всего 13 %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7179AB80-0E7F-4A04-A87D-392C0465FD66}"/>
              </a:ext>
            </a:extLst>
          </p:cNvPr>
          <p:cNvSpPr/>
          <p:nvPr/>
        </p:nvSpPr>
        <p:spPr>
          <a:xfrm>
            <a:off x="773186" y="3590136"/>
            <a:ext cx="10467975" cy="5376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7E31D-8678-4620-901D-DA3A8643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37" y="122726"/>
            <a:ext cx="10952091" cy="51688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Особые налоговые преференции для резидентов ТОСЭР «ОНЕГА» </a:t>
            </a:r>
            <a:endParaRPr lang="ru-RU" sz="1800" b="1" dirty="0">
              <a:solidFill>
                <a:srgbClr val="303E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BBB25B9-A52E-4548-9B22-7E9BC1580243}"/>
              </a:ext>
            </a:extLst>
          </p:cNvPr>
          <p:cNvSpPr/>
          <p:nvPr/>
        </p:nvSpPr>
        <p:spPr>
          <a:xfrm>
            <a:off x="2739892" y="1597843"/>
            <a:ext cx="6380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Преференции для резидентов </a:t>
            </a:r>
            <a:r>
              <a:rPr lang="ru-RU" b="1" dirty="0" smtClean="0">
                <a:solidFill>
                  <a:srgbClr val="303E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ТОСЭР</a:t>
            </a:r>
            <a:endParaRPr lang="ru-RU" b="1" dirty="0">
              <a:solidFill>
                <a:srgbClr val="303E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1F4118-4DBC-4D4D-BA8D-FC9FACE45010}"/>
              </a:ext>
            </a:extLst>
          </p:cNvPr>
          <p:cNvSpPr/>
          <p:nvPr/>
        </p:nvSpPr>
        <p:spPr>
          <a:xfrm>
            <a:off x="3129560" y="2308615"/>
            <a:ext cx="8370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Сниженные тарифы страховых взносов (7,6% против 30%)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263BCDD-802A-4373-9EAF-F01BDEE9BBA6}"/>
              </a:ext>
            </a:extLst>
          </p:cNvPr>
          <p:cNvSpPr/>
          <p:nvPr/>
        </p:nvSpPr>
        <p:spPr>
          <a:xfrm>
            <a:off x="773186" y="2948954"/>
            <a:ext cx="10313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</a:t>
            </a:r>
            <a:r>
              <a:rPr lang="ru-RU" sz="1400" b="1" dirty="0" smtClean="0"/>
              <a:t>свобождение </a:t>
            </a:r>
            <a:r>
              <a:rPr lang="ru-RU" sz="1400" b="1" dirty="0"/>
              <a:t>от уплаты земельного налога на 10 лет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1AFFA16-7664-4918-95A3-381D2F39BBAC}"/>
              </a:ext>
            </a:extLst>
          </p:cNvPr>
          <p:cNvSpPr/>
          <p:nvPr/>
        </p:nvSpPr>
        <p:spPr>
          <a:xfrm>
            <a:off x="773181" y="3579052"/>
            <a:ext cx="10467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</a:t>
            </a:r>
            <a:r>
              <a:rPr lang="ru-RU" sz="1400" b="1" dirty="0" smtClean="0"/>
              <a:t>свобождение </a:t>
            </a:r>
            <a:r>
              <a:rPr lang="ru-RU" sz="1400" b="1" dirty="0"/>
              <a:t>от уплаты налога на имущество юридических лиц на 5 лет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4882" y="730858"/>
            <a:ext cx="12192000" cy="282888"/>
            <a:chOff x="101600" y="673598"/>
            <a:chExt cx="8940800" cy="2479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1600" y="67359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36306" y="5155230"/>
            <a:ext cx="10789152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a typeface="Times New Roman" panose="02020603050405020304" pitchFamily="18" charset="0"/>
              </a:rPr>
              <a:t>В настоящий момент зарегистрировано два </a:t>
            </a:r>
            <a:r>
              <a:rPr lang="ru-RU" sz="1600" b="1" dirty="0" smtClean="0">
                <a:ea typeface="Times New Roman" panose="02020603050405020304" pitchFamily="18" charset="0"/>
              </a:rPr>
              <a:t>резидента</a:t>
            </a:r>
            <a:endParaRPr lang="ru-RU" sz="1600" b="1" dirty="0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9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89286" y="2767816"/>
            <a:ext cx="6621552" cy="13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 descr="Знак на въезде в город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919" y="2766777"/>
            <a:ext cx="2043504" cy="1224136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89286" y="3165023"/>
            <a:ext cx="6646952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800" b="1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95438" y="4159762"/>
            <a:ext cx="8940800" cy="219990"/>
            <a:chOff x="101600" y="701588"/>
            <a:chExt cx="8940800" cy="2199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1600" y="70158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33538" y="2388934"/>
            <a:ext cx="2014960" cy="1897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8899" y="2561942"/>
            <a:ext cx="7488000" cy="1164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6063" y="2552667"/>
            <a:ext cx="7884000" cy="647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3109140" y="1282081"/>
            <a:ext cx="45719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2144" y="389805"/>
            <a:ext cx="2767824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4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016" y="153415"/>
            <a:ext cx="10957035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Темы доклада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формах и направлениях поддержки предпринимательства в Архангельской области» (законодательный аспект, меры государственной поддержки, практики муниципальных образований)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52186" y="961594"/>
            <a:ext cx="11672485" cy="278378"/>
            <a:chOff x="101600" y="701588"/>
            <a:chExt cx="8940800" cy="21999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01600" y="70158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97723" y="2257345"/>
            <a:ext cx="11636372" cy="3295250"/>
            <a:chOff x="297723" y="1436078"/>
            <a:chExt cx="11636372" cy="329525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97727" y="1438808"/>
              <a:ext cx="8902616" cy="3271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Тема 1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97728" y="1800571"/>
              <a:ext cx="8902615" cy="6580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О реализации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национального проекта «Малое и среднее предпринимательство и поддержка индивидуальной предпринимательской инициативы»</a:t>
              </a:r>
              <a:endPara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7727" y="2453013"/>
              <a:ext cx="8902616" cy="3271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Тема 2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97724" y="2780174"/>
              <a:ext cx="8902615" cy="956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О реализации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плана первоочередных мероприятий по обеспечению устойчивого развития экономики и социальной стабильности Архангельской области на 2020 год в условиях ухудшения ситуации в связи с распространением новой </a:t>
              </a:r>
              <a:r>
                <a:rPr lang="ru-RU" sz="1600" b="1" dirty="0" err="1">
                  <a:solidFill>
                    <a:schemeClr val="accent1">
                      <a:lumMod val="50000"/>
                    </a:schemeClr>
                  </a:solidFill>
                </a:rPr>
                <a:t>коронавирусной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 инфекции (COVID-2019)</a:t>
              </a:r>
              <a:endPara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97723" y="3710392"/>
              <a:ext cx="8902616" cy="3271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Тема 3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7726" y="4048638"/>
              <a:ext cx="8902615" cy="682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О планах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для социально-экономического развития Архангельской области</a:t>
              </a:r>
              <a:endPara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200341" y="1436078"/>
              <a:ext cx="2724330" cy="102251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Минэкономразвития АО 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09764" y="2453012"/>
              <a:ext cx="2724331" cy="1257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400" b="1" dirty="0">
                  <a:ln w="1905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Минэкономразвития </a:t>
              </a:r>
              <a:r>
                <a:rPr lang="ru-RU" sz="1400" b="1" dirty="0" smtClean="0">
                  <a:ln w="1905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00341" y="3705250"/>
              <a:ext cx="2724330" cy="102251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Минэкономразвития АО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102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016" y="153415"/>
            <a:ext cx="10957035" cy="615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еализация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ационального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проекта «Малое и среднее предпринимательство и поддержка индивидуальной предпринимательской инициативы»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61610" y="954632"/>
            <a:ext cx="11672485" cy="278378"/>
            <a:chOff x="101600" y="701588"/>
            <a:chExt cx="8940800" cy="21999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01600" y="70158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533725" y="3130336"/>
            <a:ext cx="2257475" cy="7848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08930" y="3130336"/>
            <a:ext cx="2339766" cy="7384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25261" y="4643554"/>
            <a:ext cx="2265939" cy="8597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762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оказано консультаций для субъектов МСП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2020 год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08930" y="4623765"/>
            <a:ext cx="2339766" cy="8795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12 </a:t>
            </a:r>
            <a:r>
              <a:rPr lang="ru-RU" sz="1400" b="1" dirty="0"/>
              <a:t>помещений общей площадью в почти 200 </a:t>
            </a:r>
            <a:r>
              <a:rPr lang="ru-RU" sz="1200" b="1" dirty="0"/>
              <a:t>М</a:t>
            </a:r>
            <a:r>
              <a:rPr lang="ru-RU" sz="1200" b="1" baseline="30000" dirty="0"/>
              <a:t>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33725" y="3885985"/>
            <a:ext cx="2257475" cy="737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МСП получили поддержку за 2020 год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08930" y="3885986"/>
            <a:ext cx="2339766" cy="737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Конференц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зал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 60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человек,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5 рабочих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офисов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5585" y="1428566"/>
            <a:ext cx="4476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31 мая 2019 года в Архангельске открылся Центр «Мой бизнес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 сентября 2020 года Центр «Мой Бизнес» открылся в Котласе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756" y="2628896"/>
            <a:ext cx="2877757" cy="2166749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4906" y="2628895"/>
            <a:ext cx="3185863" cy="2123079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4019" y="4863403"/>
            <a:ext cx="205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Архангельск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15781" y="4863402"/>
            <a:ext cx="205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Котлас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4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016" y="153415"/>
            <a:ext cx="10957035" cy="615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Реализация национального проекта «Малое и среднее предпринимательство и поддержка индивидуальной предпринимательской инициативы»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45437" y="3124342"/>
            <a:ext cx="4996096" cy="81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cs typeface="Arial" panose="020B0604020202020204" pitchFamily="34" charset="0"/>
              </a:rPr>
              <a:t>Более полтора </a:t>
            </a:r>
            <a:r>
              <a:rPr lang="ru-RU" sz="1600" b="1" dirty="0"/>
              <a:t>миллиарда рублей льготных </a:t>
            </a:r>
            <a:r>
              <a:rPr lang="ru-RU" sz="1600" b="1" dirty="0" smtClean="0"/>
              <a:t>займов за весь период </a:t>
            </a:r>
            <a:endParaRPr lang="ru-RU" sz="1600" b="1" dirty="0"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61610" y="954632"/>
            <a:ext cx="11672485" cy="278378"/>
            <a:chOff x="101600" y="701588"/>
            <a:chExt cx="8940800" cy="21999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01600" y="70158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345437" y="1831227"/>
            <a:ext cx="4996096" cy="564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МКК «Развитие»</a:t>
            </a:r>
            <a:endParaRPr lang="ru-RU" sz="1600" b="1" dirty="0">
              <a:ln w="1905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41533" y="1831624"/>
            <a:ext cx="4656667" cy="5636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ГУП ИК «Архангельск»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41531" y="3139855"/>
            <a:ext cx="4656667" cy="8008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cs typeface="Arial" panose="020B0604020202020204" pitchFamily="34" charset="0"/>
              </a:rPr>
              <a:t>За весь период </a:t>
            </a:r>
            <a:r>
              <a:rPr lang="ru-RU" sz="1600" b="1" dirty="0"/>
              <a:t>400 поручительств 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на сумму 1,8 </a:t>
            </a:r>
            <a:r>
              <a:rPr lang="ru-RU" sz="1600" b="1" dirty="0"/>
              <a:t>млрд</a:t>
            </a:r>
            <a:r>
              <a:rPr lang="ru-RU" sz="1600" b="1" dirty="0" smtClean="0"/>
              <a:t>. </a:t>
            </a:r>
            <a:r>
              <a:rPr lang="ru-RU" sz="1600" b="1" dirty="0"/>
              <a:t>рублей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45437" y="4556914"/>
            <a:ext cx="4996096" cy="830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Займы на </a:t>
            </a:r>
            <a:r>
              <a:rPr lang="ru-RU" sz="1600" b="1" dirty="0"/>
              <a:t>266,19 млн. </a:t>
            </a:r>
            <a:r>
              <a:rPr lang="ru-RU" sz="1600" b="1" dirty="0" smtClean="0"/>
              <a:t>рублей</a:t>
            </a:r>
            <a:r>
              <a:rPr lang="ru-RU" sz="1600" b="1" dirty="0"/>
              <a:t> </a:t>
            </a:r>
            <a:r>
              <a:rPr lang="ru-RU" sz="1600" b="1" dirty="0" smtClean="0"/>
              <a:t>за 2020 год </a:t>
            </a:r>
            <a:endParaRPr lang="ru-RU" sz="1600" b="1" dirty="0"/>
          </a:p>
          <a:p>
            <a:pPr lvl="0"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45437" y="2408681"/>
            <a:ext cx="4996096" cy="734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Заем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 5 млн рублей по ставке от 2,12% годовых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41532" y="2408681"/>
            <a:ext cx="4656667" cy="738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Ставка – от 0,5%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Согарантия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АО «Корпорация «МСП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» - от 0,75%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41531" y="3951856"/>
            <a:ext cx="4656667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 весь период привлекли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3,4 млрд. рублей заемных средств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45437" y="3940665"/>
            <a:ext cx="4996096" cy="616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олее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займов за 2020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41531" y="4556914"/>
            <a:ext cx="4656667" cy="830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99032" y="4692933"/>
            <a:ext cx="2341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37 сделок за 2020 год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2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670" y="1026274"/>
            <a:ext cx="12192000" cy="250958"/>
            <a:chOff x="101600" y="701588"/>
            <a:chExt cx="8940800" cy="21999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1600" y="70158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384354"/>
              </p:ext>
            </p:extLst>
          </p:nvPr>
        </p:nvGraphicFramePr>
        <p:xfrm>
          <a:off x="450471" y="1645403"/>
          <a:ext cx="11411329" cy="42637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90529"/>
                <a:gridCol w="2508874"/>
                <a:gridCol w="4511926"/>
              </a:tblGrid>
              <a:tr h="130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Программа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«Проекты развития»</a:t>
                      </a:r>
                      <a:endParaRPr lang="ru-RU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Программа «Комплектующие»</a:t>
                      </a:r>
                      <a:endParaRPr lang="ru-RU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</a:t>
                      </a:r>
                      <a:r>
                        <a:rPr lang="ru-RU" sz="1800" kern="1200" dirty="0" smtClean="0">
                          <a:effectLst/>
                        </a:rPr>
                        <a:t>Приобретение оборудования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</a:tr>
              <a:tr h="3072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 займа: от 20 млн. руб. до 100 млн. руб.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Процентная ставка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9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 до 5 % 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1 %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</a:tr>
              <a:tr h="3072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займа: до 60 мес.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92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Дополнительные условия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22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Целевой объем продаж новой продукции от суммы займа в год,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начиная со второго года серийного производства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Заявителю необходимо быть участником региональной программы повышения производительности труда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</a:tr>
              <a:tr h="650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50%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30%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47" marR="448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4733" y="245533"/>
            <a:ext cx="10621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аймы по программам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Фонда развития промышленности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2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8367" y="2995653"/>
            <a:ext cx="7994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Снижение ставок по специальным налоговым режимам: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1198434"/>
            <a:ext cx="12192000" cy="1689559"/>
            <a:chOff x="0" y="1493797"/>
            <a:chExt cx="12192000" cy="168955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1781831"/>
              <a:ext cx="53628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085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- за I квартал 2020 года – </a:t>
              </a:r>
              <a:r>
                <a:rPr lang="ru-RU" sz="1600" b="1" dirty="0" smtClean="0">
                  <a:solidFill>
                    <a:srgbClr val="FF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до 30 октября 2020 г. </a:t>
              </a:r>
              <a:endParaRPr lang="ru-RU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 indent="45085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- за II квартал 2020 года – </a:t>
              </a:r>
              <a:r>
                <a:rPr lang="ru-RU" sz="1600" b="1" dirty="0" smtClean="0">
                  <a:solidFill>
                    <a:srgbClr val="FF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до 30 декабря 2020 г.</a:t>
              </a:r>
              <a:endParaRPr lang="ru-RU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62832" y="1884117"/>
              <a:ext cx="546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налог на имущество организаций, транспортный налог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296697"/>
              <a:ext cx="52845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085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- на </a:t>
              </a:r>
              <a:r>
                <a:rPr lang="ru-RU" sz="1600" b="1" dirty="0" smtClean="0">
                  <a:solidFill>
                    <a:srgbClr val="FF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6 месяцев</a:t>
              </a:r>
              <a:endParaRPr lang="ru-RU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75189" y="2306596"/>
              <a:ext cx="6034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налог , уплачиваемый в связи с применением УСН за 2019 г.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2580444"/>
              <a:ext cx="52845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085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- на </a:t>
              </a:r>
              <a:r>
                <a:rPr lang="ru-RU" sz="1600" b="1" dirty="0" smtClean="0">
                  <a:solidFill>
                    <a:srgbClr val="FF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4 месяца</a:t>
              </a:r>
              <a:endParaRPr lang="ru-RU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67867" y="2598581"/>
              <a:ext cx="68241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налог , уплачиваемый в связи с применением ПСН, срок уплаты которого приходится на II квартал 2020 года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1114" y="1493797"/>
              <a:ext cx="7994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70C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● </a:t>
              </a:r>
              <a:r>
                <a:rPr lang="ru-RU" sz="1600" b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Перенос сроков уплаты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66882" y="3676703"/>
            <a:ext cx="7383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с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6%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до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4 %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(объект налогоблажения – «доходы»)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с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15%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до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8%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(объект налогоблажения – «доходы минус расходы )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367" y="3388323"/>
            <a:ext cx="7994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Упрощенная система налогообложения (УСН)</a:t>
            </a:r>
            <a:endParaRPr lang="ru-RU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67" y="4275084"/>
            <a:ext cx="7994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Патентная система налогооблажения (ПСН)</a:t>
            </a:r>
            <a:endParaRPr lang="ru-RU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3041" y="4548530"/>
            <a:ext cx="1036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Снижения </a:t>
            </a:r>
            <a:r>
              <a:rPr lang="ru-RU" b="1" dirty="0" smtClean="0">
                <a:solidFill>
                  <a:srgbClr val="FF0000"/>
                </a:solidFill>
              </a:rPr>
              <a:t>до 1 рубля </a:t>
            </a:r>
            <a:r>
              <a:rPr lang="ru-RU" dirty="0" smtClean="0"/>
              <a:t>потенциально возможного к получению годового дохода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13746" y="4977179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b="1" dirty="0" smtClean="0"/>
              <a:t>Налоге на имущество организаций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63041" y="5350705"/>
            <a:ext cx="478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Снижения в среднем </a:t>
            </a:r>
            <a:r>
              <a:rPr lang="ru-RU" b="1" dirty="0" smtClean="0">
                <a:solidFill>
                  <a:srgbClr val="FF0000"/>
                </a:solidFill>
              </a:rPr>
              <a:t>в  2 раза</a:t>
            </a:r>
            <a:r>
              <a:rPr lang="ru-RU" dirty="0" smtClean="0"/>
              <a:t> ставок налога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25379" y="6020485"/>
            <a:ext cx="635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b="1" dirty="0" smtClean="0">
                <a:solidFill>
                  <a:srgbClr val="FF0000"/>
                </a:solidFill>
              </a:rPr>
              <a:t>Специальный налоговый режим для самозанятых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00145" y="3871934"/>
            <a:ext cx="2768247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Пакет налоговых льгот составил </a:t>
            </a: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1, 234 </a:t>
            </a:r>
            <a:r>
              <a:rPr 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млрд.руб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30358" y="3179978"/>
            <a:ext cx="2727392" cy="22306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191843" y="3186206"/>
            <a:ext cx="25113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≈ 20 000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налогоплательщиков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8581" y="5505308"/>
            <a:ext cx="3848519" cy="11583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313D-AE53-48B2-B3BC-1125487DD0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11313"/>
            <a:ext cx="12192000" cy="946634"/>
            <a:chOff x="0" y="111313"/>
            <a:chExt cx="12192000" cy="94663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0" y="775059"/>
              <a:ext cx="12192000" cy="282888"/>
              <a:chOff x="101600" y="673598"/>
              <a:chExt cx="8940800" cy="24798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948422" y="731827"/>
                <a:ext cx="2014960" cy="189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01600" y="673598"/>
                <a:ext cx="8744664" cy="11645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97736" y="787807"/>
                <a:ext cx="8744664" cy="6474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267458" y="111313"/>
              <a:ext cx="11657084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План первоочередных мероприятий по поддержке социально-экономического развития региона и предпринимательства Архангельской области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06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5733022"/>
            <a:ext cx="5225142" cy="100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8091" y="2956563"/>
            <a:ext cx="10895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Снижение арендной платы субъектам МСП по договорам аренды государственного недвижимого имущества, в том числе земельных участков, </a:t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 1 (одного) рубля за 1 (один) квадратный метр площади, начиная с даты введения режима повышенной готовности до его окончания.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935" y="2310912"/>
            <a:ext cx="1076351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Постановление Правительства Архангельской области от 7.04.2020 № 167-пп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5935" y="4530548"/>
            <a:ext cx="1089581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Постановление Правительства Архангельской области от 14 апреля 2020 года № 199-пп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313D-AE53-48B2-B3BC-1125487DD0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11313"/>
            <a:ext cx="12192000" cy="946634"/>
            <a:chOff x="0" y="111313"/>
            <a:chExt cx="12192000" cy="94663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775059"/>
              <a:ext cx="12192000" cy="282888"/>
              <a:chOff x="101600" y="673598"/>
              <a:chExt cx="8940800" cy="24798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948422" y="731827"/>
                <a:ext cx="2014960" cy="189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01600" y="673598"/>
                <a:ext cx="8744664" cy="11645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97736" y="787807"/>
                <a:ext cx="8744664" cy="6474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267458" y="111313"/>
              <a:ext cx="11657084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План первоочередных мероприятий по поддержке социально-экономического развития региона и предпринимательства Архангельской области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48091" y="1298361"/>
            <a:ext cx="10895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Предоставление отсрочки по уплате арендной платы по договорам аренды государственного имущества Архангельской области на срок до 1.10.2020 г.</a:t>
            </a:r>
          </a:p>
        </p:txBody>
      </p:sp>
    </p:spTree>
    <p:extLst>
      <p:ext uri="{BB962C8B-B14F-4D97-AF65-F5344CB8AC3E}">
        <p14:creationId xmlns:p14="http://schemas.microsoft.com/office/powerpoint/2010/main" xmlns="" val="31822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nefit-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21542" y="1167721"/>
            <a:ext cx="7482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</a:rPr>
              <a:t>Рекомендации органам </a:t>
            </a:r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местного самоуправления Архангельской области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1916" y="4468000"/>
            <a:ext cx="641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Отсрочка/снижение </a:t>
            </a:r>
            <a:r>
              <a:rPr lang="ru-RU" sz="1600" dirty="0"/>
              <a:t>арендных платежей по договорам аренды недвижимого имущества, заключенным органами местного самоуправления муниципальных образований Архангельской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2683" y="2488320"/>
            <a:ext cx="606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Снижение корректирующего коэффициента К2, применяемого для исчисления единого налога на вмененный </a:t>
            </a:r>
            <a:r>
              <a:rPr lang="ru-RU" sz="1600" dirty="0" smtClean="0"/>
              <a:t>доход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09" y="5328876"/>
            <a:ext cx="1165225" cy="11286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358" y="1281243"/>
            <a:ext cx="3690849" cy="36022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313D-AE53-48B2-B3BC-1125487DD0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111313"/>
            <a:ext cx="12192000" cy="946634"/>
            <a:chOff x="0" y="111313"/>
            <a:chExt cx="12192000" cy="94663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775059"/>
              <a:ext cx="12192000" cy="282888"/>
              <a:chOff x="101600" y="673598"/>
              <a:chExt cx="8940800" cy="24798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6948422" y="731827"/>
                <a:ext cx="2014960" cy="189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01600" y="673598"/>
                <a:ext cx="8744664" cy="11645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97736" y="787807"/>
                <a:ext cx="8744664" cy="6474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267458" y="111313"/>
              <a:ext cx="11657084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План первоочередных мероприятий по поддержке социально-экономического развития региона и предпринимательства Архангельской области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024640" y="3059409"/>
            <a:ext cx="5186471" cy="113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 25 </a:t>
            </a:r>
            <a:r>
              <a:rPr lang="ru-RU" sz="1600" dirty="0">
                <a:solidFill>
                  <a:schemeClr val="tx1"/>
                </a:solidFill>
              </a:rPr>
              <a:t>муниципальных образований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выполнено – </a:t>
            </a:r>
            <a:r>
              <a:rPr lang="ru-RU" sz="2000" b="1" dirty="0" smtClean="0">
                <a:solidFill>
                  <a:srgbClr val="FF0000"/>
                </a:solidFill>
              </a:rPr>
              <a:t>16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не выполнено – </a:t>
            </a:r>
            <a:r>
              <a:rPr lang="ru-RU" sz="2000" b="1" dirty="0" smtClean="0">
                <a:solidFill>
                  <a:srgbClr val="FF0000"/>
                </a:solidFill>
              </a:rPr>
              <a:t>9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42134" y="5394354"/>
            <a:ext cx="3372385" cy="1090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части </a:t>
            </a:r>
            <a:r>
              <a:rPr lang="ru-RU" sz="1600" dirty="0" smtClean="0">
                <a:solidFill>
                  <a:schemeClr val="tx1"/>
                </a:solidFill>
              </a:rPr>
              <a:t>отсрочки,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мероприятие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выполнено </a:t>
            </a:r>
            <a:r>
              <a:rPr lang="ru-RU" sz="1600" b="1" dirty="0">
                <a:solidFill>
                  <a:srgbClr val="FF0000"/>
                </a:solidFill>
              </a:rPr>
              <a:t>во всех муниципальных </a:t>
            </a:r>
            <a:r>
              <a:rPr lang="ru-RU" sz="1600" b="1" dirty="0" smtClean="0">
                <a:solidFill>
                  <a:srgbClr val="FF0000"/>
                </a:solidFill>
              </a:rPr>
              <a:t>образованиях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75445" y="5394354"/>
            <a:ext cx="3471332" cy="1090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части снижения,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 25 </a:t>
            </a:r>
            <a:r>
              <a:rPr lang="ru-RU" sz="1600" dirty="0">
                <a:solidFill>
                  <a:schemeClr val="tx1"/>
                </a:solidFill>
              </a:rPr>
              <a:t>муниципальных образований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15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–</a:t>
            </a:r>
            <a:r>
              <a:rPr lang="ru-RU" sz="1600" dirty="0" smtClean="0">
                <a:solidFill>
                  <a:schemeClr val="tx1"/>
                </a:solidFill>
              </a:rPr>
              <a:t> выполнено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10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1600" dirty="0" smtClean="0">
                <a:solidFill>
                  <a:schemeClr val="tx1"/>
                </a:solidFill>
              </a:rPr>
              <a:t>не </a:t>
            </a:r>
            <a:r>
              <a:rPr lang="ru-RU" sz="1600" dirty="0">
                <a:solidFill>
                  <a:schemeClr val="tx1"/>
                </a:solidFill>
              </a:rPr>
              <a:t>выполнено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09" y="3064937"/>
            <a:ext cx="1165225" cy="11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6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60" y="5337175"/>
            <a:ext cx="5991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8460" y="2114165"/>
            <a:ext cx="799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Предоставление дополнительных льготных периодов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460" y="2479963"/>
            <a:ext cx="716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Разрешение использовать 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займ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на выплату заработной платы, налогов, аренды, коммунальных платежей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076" y="3135554"/>
            <a:ext cx="71193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Программа «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Рефинансирование-МСП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 - для субъектов МСП, имеющих действующие кредиты, взятые в коммерческих банках на цели ведения бизнеса по ставке </a:t>
            </a:r>
            <a:r>
              <a:rPr lang="ru-RU" b="1" dirty="0" smtClean="0">
                <a:solidFill>
                  <a:srgbClr val="FF0000"/>
                </a:solidFill>
              </a:rPr>
              <a:t>5,5%</a:t>
            </a: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годовых</a:t>
            </a:r>
          </a:p>
          <a:p>
            <a:endParaRPr lang="ru-RU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076" y="4079475"/>
            <a:ext cx="711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Программа «Антикризисные меры-2020» </a:t>
            </a:r>
            <a:r>
              <a:rPr lang="ru-RU" dirty="0"/>
              <a:t>до </a:t>
            </a:r>
            <a:r>
              <a:rPr lang="ru-RU" b="1" dirty="0">
                <a:solidFill>
                  <a:srgbClr val="FF0000"/>
                </a:solidFill>
              </a:rPr>
              <a:t>500 тыс. рублей </a:t>
            </a:r>
            <a:r>
              <a:rPr lang="ru-RU" dirty="0"/>
              <a:t>сроком до </a:t>
            </a:r>
            <a:r>
              <a:rPr lang="ru-RU" dirty="0">
                <a:solidFill>
                  <a:srgbClr val="FF0000"/>
                </a:solidFill>
              </a:rPr>
              <a:t>24 месяцев </a:t>
            </a:r>
            <a:r>
              <a:rPr lang="ru-RU" dirty="0"/>
              <a:t>по ставке </a:t>
            </a:r>
            <a:r>
              <a:rPr lang="ru-RU" b="1" dirty="0">
                <a:solidFill>
                  <a:srgbClr val="FF0000"/>
                </a:solidFill>
              </a:rPr>
              <a:t>1% </a:t>
            </a:r>
            <a:r>
              <a:rPr lang="ru-RU" b="1" dirty="0" smtClean="0">
                <a:solidFill>
                  <a:srgbClr val="FF0000"/>
                </a:solidFill>
              </a:rPr>
              <a:t>годовых</a:t>
            </a:r>
            <a:endParaRPr lang="ru-RU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689" y="2135348"/>
            <a:ext cx="3552683" cy="84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607349" y="4171807"/>
            <a:ext cx="3793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42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займа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400" b="1" dirty="0">
                <a:solidFill>
                  <a:srgbClr val="FF0000"/>
                </a:solidFill>
              </a:rPr>
              <a:t>20,59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млн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38771" y="4114124"/>
            <a:ext cx="4065712" cy="6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313D-AE53-48B2-B3BC-1125487DD0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1313"/>
            <a:ext cx="12192000" cy="946634"/>
            <a:chOff x="0" y="111313"/>
            <a:chExt cx="12192000" cy="94663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775059"/>
              <a:ext cx="12192000" cy="282888"/>
              <a:chOff x="101600" y="673598"/>
              <a:chExt cx="8940800" cy="24798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6948422" y="731827"/>
                <a:ext cx="2014960" cy="189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01600" y="673598"/>
                <a:ext cx="8744664" cy="11645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97736" y="787807"/>
                <a:ext cx="8744664" cy="6474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67458" y="111313"/>
              <a:ext cx="11657084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План первоочередных мероприятий по поддержке социально-экономического развития региона и предпринимательства Архангельской области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544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7522</TotalTime>
  <Words>1240</Words>
  <Application>Microsoft Office PowerPoint</Application>
  <PresentationFormat>Произвольный</PresentationFormat>
  <Paragraphs>164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ТЕРРИТОРИЯ ОПЕРЕЖАЮЩЕГО  СОЦИАЛЬНО-ЭКОНОМИЧЕСКОГО  РАЗВИТИЯ </vt:lpstr>
      <vt:lpstr>Особые налоговые преференции для резидентов ТОСЭР «ОНЕГА» </vt:lpstr>
      <vt:lpstr>Слайд 15</vt:lpstr>
    </vt:vector>
  </TitlesOfParts>
  <Company>Минэкономразвития АО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Людоговская Мария Владимировна</dc:creator>
  <cp:lastModifiedBy>toporischeva</cp:lastModifiedBy>
  <cp:revision>412</cp:revision>
  <cp:lastPrinted>2020-09-29T07:28:47Z</cp:lastPrinted>
  <dcterms:created xsi:type="dcterms:W3CDTF">2017-09-08T06:18:28Z</dcterms:created>
  <dcterms:modified xsi:type="dcterms:W3CDTF">2020-10-20T14:06:57Z</dcterms:modified>
</cp:coreProperties>
</file>