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charts/chart3.xml" ContentType="application/vnd.openxmlformats-officedocument.drawingml.char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314" r:id="rId4"/>
    <p:sldId id="311" r:id="rId5"/>
    <p:sldId id="260" r:id="rId6"/>
    <p:sldId id="290" r:id="rId7"/>
    <p:sldId id="303" r:id="rId8"/>
    <p:sldId id="294" r:id="rId9"/>
    <p:sldId id="315" r:id="rId10"/>
    <p:sldId id="312" r:id="rId11"/>
    <p:sldId id="304" r:id="rId12"/>
    <p:sldId id="305" r:id="rId13"/>
    <p:sldId id="316" r:id="rId14"/>
    <p:sldId id="299" r:id="rId15"/>
    <p:sldId id="302" r:id="rId16"/>
    <p:sldId id="317" r:id="rId17"/>
    <p:sldId id="318" r:id="rId18"/>
    <p:sldId id="298" r:id="rId19"/>
    <p:sldId id="307" r:id="rId20"/>
    <p:sldId id="308" r:id="rId21"/>
    <p:sldId id="310" r:id="rId22"/>
    <p:sldId id="289" r:id="rId23"/>
    <p:sldId id="306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FF8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2" autoAdjust="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6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akovaev\Desktop\&#1051;&#1080;&#1089;&#1090;%20Microsoft%20Excel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akovaev\Desktop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4511488159003699"/>
          <c:y val="0.15170325479361349"/>
          <c:w val="0.67672426466857472"/>
          <c:h val="0.6652517646094019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Архангельск; </a:t>
                    </a:r>
                    <a:r>
                      <a:rPr lang="ru-RU" smtClean="0"/>
                      <a:t>11</a:t>
                    </a:r>
                    <a:endParaRPr lang="ru-RU"/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591-4D17-9D0B-7D68F2EBB7F9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ru-RU"/>
                      <a:t>Мезенский район (включая поселения); </a:t>
                    </a:r>
                    <a:r>
                      <a:rPr lang="ru-RU" smtClean="0"/>
                      <a:t>35</a:t>
                    </a:r>
                  </a:p>
                  <a:p>
                    <a:endParaRPr lang="ru-RU"/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591-4D17-9D0B-7D68F2EBB7F9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showLeaderLines val="1"/>
            <c:leaderLines>
              <c:spPr>
                <a:ln w="22225" cap="sq" cmpd="sng">
                  <a:solidFill>
                    <a:schemeClr val="accent4">
                      <a:lumMod val="75000"/>
                    </a:schemeClr>
                  </a:solidFill>
                  <a:miter lim="800000"/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'Экспертные 2020'!$B$2:$B$27</c:f>
              <c:strCache>
                <c:ptCount val="26"/>
                <c:pt idx="0">
                  <c:v>Архангельск</c:v>
                </c:pt>
                <c:pt idx="1">
                  <c:v>Вельский район (включая поселения)</c:v>
                </c:pt>
                <c:pt idx="2">
                  <c:v>Верхнетоемский район(включая поселения)</c:v>
                </c:pt>
                <c:pt idx="3">
                  <c:v>Вилегодский район (включая поселения)</c:v>
                </c:pt>
                <c:pt idx="4">
                  <c:v>Виноградовский район (включая поселения)</c:v>
                </c:pt>
                <c:pt idx="5">
                  <c:v>Каргопольский  район  (включая поселения)</c:v>
                </c:pt>
                <c:pt idx="6">
                  <c:v>Коношский район (включая поселения)</c:v>
                </c:pt>
                <c:pt idx="7">
                  <c:v>Коряжма</c:v>
                </c:pt>
                <c:pt idx="8">
                  <c:v>Котлас</c:v>
                </c:pt>
                <c:pt idx="9">
                  <c:v>Котласский район (включая поселения)</c:v>
                </c:pt>
                <c:pt idx="10">
                  <c:v>Красноборский район (включая поселения)</c:v>
                </c:pt>
                <c:pt idx="11">
                  <c:v>Ленский район (включая поселения)</c:v>
                </c:pt>
                <c:pt idx="12">
                  <c:v>Лешуконский район (включая поселения)</c:v>
                </c:pt>
                <c:pt idx="13">
                  <c:v>Мезенский район (включая поселения)</c:v>
                </c:pt>
                <c:pt idx="14">
                  <c:v>Мирный (ЗАТО)</c:v>
                </c:pt>
                <c:pt idx="15">
                  <c:v>Новая Земля</c:v>
                </c:pt>
                <c:pt idx="16">
                  <c:v>Новодвинск</c:v>
                </c:pt>
                <c:pt idx="17">
                  <c:v>Няндомский район (включая поселения)</c:v>
                </c:pt>
                <c:pt idx="18">
                  <c:v>Онежский район (включая поселения)</c:v>
                </c:pt>
                <c:pt idx="19">
                  <c:v>Пинежский район (включая поселения)</c:v>
                </c:pt>
                <c:pt idx="20">
                  <c:v>Плесецкий район (включая поселения)</c:v>
                </c:pt>
                <c:pt idx="21">
                  <c:v>Приморский район (включая поселения)</c:v>
                </c:pt>
                <c:pt idx="22">
                  <c:v>Северодвинск</c:v>
                </c:pt>
                <c:pt idx="23">
                  <c:v>Устьянский район (включая поселения)</c:v>
                </c:pt>
                <c:pt idx="24">
                  <c:v>Холмогорский район (включая поселения)</c:v>
                </c:pt>
                <c:pt idx="25">
                  <c:v>Шенкурский район (включая поселения)</c:v>
                </c:pt>
              </c:strCache>
            </c:strRef>
          </c:cat>
          <c:val>
            <c:numRef>
              <c:f>'Экспертные 2020'!$F$2:$F$27</c:f>
              <c:numCache>
                <c:formatCode>General</c:formatCode>
                <c:ptCount val="26"/>
                <c:pt idx="0">
                  <c:v>9</c:v>
                </c:pt>
                <c:pt idx="1">
                  <c:v>48</c:v>
                </c:pt>
                <c:pt idx="2">
                  <c:v>7</c:v>
                </c:pt>
                <c:pt idx="3">
                  <c:v>5</c:v>
                </c:pt>
                <c:pt idx="4">
                  <c:v>20</c:v>
                </c:pt>
                <c:pt idx="5">
                  <c:v>9</c:v>
                </c:pt>
                <c:pt idx="6">
                  <c:v>11</c:v>
                </c:pt>
                <c:pt idx="7">
                  <c:v>4</c:v>
                </c:pt>
                <c:pt idx="8">
                  <c:v>18</c:v>
                </c:pt>
                <c:pt idx="9">
                  <c:v>10</c:v>
                </c:pt>
                <c:pt idx="10">
                  <c:v>23</c:v>
                </c:pt>
                <c:pt idx="11">
                  <c:v>10</c:v>
                </c:pt>
                <c:pt idx="12">
                  <c:v>10</c:v>
                </c:pt>
                <c:pt idx="13">
                  <c:v>38</c:v>
                </c:pt>
                <c:pt idx="14">
                  <c:v>4</c:v>
                </c:pt>
                <c:pt idx="15">
                  <c:v>1</c:v>
                </c:pt>
                <c:pt idx="16">
                  <c:v>3</c:v>
                </c:pt>
                <c:pt idx="17">
                  <c:v>3</c:v>
                </c:pt>
                <c:pt idx="18">
                  <c:v>67</c:v>
                </c:pt>
                <c:pt idx="19">
                  <c:v>25</c:v>
                </c:pt>
                <c:pt idx="20">
                  <c:v>20</c:v>
                </c:pt>
                <c:pt idx="21">
                  <c:v>15</c:v>
                </c:pt>
                <c:pt idx="22">
                  <c:v>1</c:v>
                </c:pt>
                <c:pt idx="23">
                  <c:v>18</c:v>
                </c:pt>
                <c:pt idx="24">
                  <c:v>21</c:v>
                </c:pt>
                <c:pt idx="25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91-4D17-9D0B-7D68F2EBB7F9}"/>
            </c:ext>
          </c:extLst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100" b="1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30629334835811878"/>
          <c:y val="0.19961785307439175"/>
          <c:w val="0.71822809060471271"/>
          <c:h val="0.80038222248809965"/>
        </c:manualLayout>
      </c:layout>
      <c:doughnut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D15-4AFC-99F3-3E1E4D09C0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25%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D15-4AFC-99F3-3E1E4D09C0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67%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D15-4AFC-99F3-3E1E4D09C0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Лист3!$A$1:$A$3</c:f>
              <c:strCache>
                <c:ptCount val="3"/>
                <c:pt idx="0">
                  <c:v>принятие муниципального нормативного правового акта по вопросам, относящимся к компетенции органов государственной власти или органов местного самоуправления иного уровня</c:v>
                </c:pt>
                <c:pt idx="1">
                  <c:v>принятие муниципального нормативного правового акта органом местного самоуправления, который не обладает полномочиями по его принятию</c:v>
                </c:pt>
                <c:pt idx="2">
                  <c:v>несоответствие муниципального нормативного правового акта или его части нормативному правовому акту, имеющему большую юридическую силу</c:v>
                </c:pt>
              </c:strCache>
            </c:strRef>
          </c:cat>
          <c:val>
            <c:numRef>
              <c:f>Лист3!$B$1:$B$3</c:f>
              <c:numCache>
                <c:formatCode>0%</c:formatCode>
                <c:ptCount val="3"/>
                <c:pt idx="0">
                  <c:v>0.1</c:v>
                </c:pt>
                <c:pt idx="1">
                  <c:v>0.25</c:v>
                </c:pt>
                <c:pt idx="2">
                  <c:v>0.65000000000000124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D15-4AFC-99F3-3E1E4D09C0B5}"/>
            </c:ext>
          </c:extLst>
        </c:ser>
        <c:dLbls/>
        <c:firstSliceAng val="0"/>
        <c:holeSize val="50"/>
      </c:doughnut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view3D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7018089607977283E-2"/>
          <c:y val="0.13929029931418554"/>
          <c:w val="0.96596382078404541"/>
          <c:h val="0.7630020826610097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экспертиз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444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179-4295-A7A6-B6220C18ACB2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г.</c:v>
                </c:pt>
                <c:pt idx="1">
                  <c:v>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380</c:v>
                </c:pt>
                <c:pt idx="1">
                  <c:v>420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179-4295-A7A6-B6220C18ACB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Ответ получен в срок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377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179-4295-A7A6-B6220C18ACB2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г.</c:v>
                </c:pt>
                <c:pt idx="1">
                  <c:v>2020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264</c:v>
                </c:pt>
                <c:pt idx="1">
                  <c:v>346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179-4295-A7A6-B6220C18ACB2}"/>
            </c:ext>
          </c:extLst>
        </c:ser>
        <c:dLbls>
          <c:showVal val="1"/>
        </c:dLbls>
        <c:gapWidth val="75"/>
        <c:shape val="cylinder"/>
        <c:axId val="76103680"/>
        <c:axId val="76105216"/>
        <c:axId val="0"/>
      </c:bar3DChart>
      <c:catAx>
        <c:axId val="76103680"/>
        <c:scaling>
          <c:orientation val="minMax"/>
        </c:scaling>
        <c:axPos val="b"/>
        <c:numFmt formatCode="General" sourceLinked="0"/>
        <c:majorTickMark val="none"/>
        <c:tickLblPos val="nextTo"/>
        <c:spPr>
          <a:solidFill>
            <a:schemeClr val="accent3"/>
          </a:solidFill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txPr>
          <a:bodyPr/>
          <a:lstStyle/>
          <a:p>
            <a: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105216"/>
        <c:crosses val="autoZero"/>
        <c:auto val="1"/>
        <c:lblAlgn val="ctr"/>
        <c:lblOffset val="100"/>
      </c:catAx>
      <c:valAx>
        <c:axId val="7610521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61036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8.0580715203183856E-3"/>
          <c:y val="1.5256902672189855E-2"/>
          <c:w val="0.65899305535252473"/>
          <c:h val="0.142089811890389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0EC1C8-58BD-4467-B572-CD929FE1FC2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5FA8AD-0DA7-4A59-9EBB-F913FB1E33AC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vert="vert"/>
        <a:lstStyle/>
        <a:p>
          <a:r>
            <a:rPr lang="ru-RU" sz="2000" b="1" dirty="0" smtClean="0"/>
            <a:t>Правовая основа подготовки экспертных заключений правового департамента</a:t>
          </a:r>
          <a:endParaRPr lang="ru-RU" sz="2000" b="1" dirty="0"/>
        </a:p>
      </dgm:t>
    </dgm:pt>
    <dgm:pt modelId="{EA1A3446-3057-4999-BFDB-6EF7AAF0BD4B}" type="parTrans" cxnId="{DAFD8C7B-3831-4208-ACA0-0BD79284C22F}">
      <dgm:prSet/>
      <dgm:spPr/>
      <dgm:t>
        <a:bodyPr/>
        <a:lstStyle/>
        <a:p>
          <a:endParaRPr lang="ru-RU"/>
        </a:p>
      </dgm:t>
    </dgm:pt>
    <dgm:pt modelId="{99715B98-D9D4-4BDA-9970-832F31037E62}" type="sibTrans" cxnId="{DAFD8C7B-3831-4208-ACA0-0BD79284C22F}">
      <dgm:prSet/>
      <dgm:spPr/>
      <dgm:t>
        <a:bodyPr/>
        <a:lstStyle/>
        <a:p>
          <a:endParaRPr lang="ru-RU"/>
        </a:p>
      </dgm:t>
    </dgm:pt>
    <dgm:pt modelId="{C96FCB35-0F39-45E6-95E3-35B655BD40B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Регламент организации работы по ведению регистра муниципальных нормативных правовых актов муниципальных образований Архангельской области, утвержденным постановлением Правительства Архангельской области </a:t>
          </a:r>
          <a:br>
            <a:rPr lang="ru-RU" b="1" dirty="0" smtClean="0">
              <a:solidFill>
                <a:schemeClr val="tx1"/>
              </a:solidFill>
            </a:rPr>
          </a:br>
          <a:r>
            <a:rPr lang="ru-RU" b="1" dirty="0" smtClean="0">
              <a:solidFill>
                <a:schemeClr val="tx1"/>
              </a:solidFill>
            </a:rPr>
            <a:t>от 23 августа 2011 г. № 295-пп</a:t>
          </a:r>
          <a:endParaRPr lang="ru-RU" b="1" dirty="0">
            <a:solidFill>
              <a:schemeClr val="tx1"/>
            </a:solidFill>
          </a:endParaRPr>
        </a:p>
      </dgm:t>
    </dgm:pt>
    <dgm:pt modelId="{36219F3C-C9E1-4B00-B67E-8C674D07806D}" type="parTrans" cxnId="{B08A5DFE-9C99-4179-A16B-CD9B8018C099}">
      <dgm:prSet/>
      <dgm:spPr/>
      <dgm:t>
        <a:bodyPr/>
        <a:lstStyle/>
        <a:p>
          <a:endParaRPr lang="ru-RU"/>
        </a:p>
      </dgm:t>
    </dgm:pt>
    <dgm:pt modelId="{85D59642-664A-41CB-ABF8-AA97607F647C}" type="sibTrans" cxnId="{B08A5DFE-9C99-4179-A16B-CD9B8018C099}">
      <dgm:prSet/>
      <dgm:spPr/>
      <dgm:t>
        <a:bodyPr/>
        <a:lstStyle/>
        <a:p>
          <a:endParaRPr lang="ru-RU"/>
        </a:p>
      </dgm:t>
    </dgm:pt>
    <dgm:pt modelId="{AEEA3000-C523-4E66-A151-C902B0109B5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подпункт 6 пункта 1 и подпункт 6 пункта 5 </a:t>
          </a:r>
          <a:br>
            <a:rPr lang="ru-RU" b="1" dirty="0" smtClean="0">
              <a:solidFill>
                <a:schemeClr val="tx1"/>
              </a:solidFill>
            </a:rPr>
          </a:br>
          <a:r>
            <a:rPr lang="ru-RU" b="1" dirty="0" smtClean="0">
              <a:solidFill>
                <a:schemeClr val="tx1"/>
              </a:solidFill>
            </a:rPr>
            <a:t>Положения о правовом департаменте, утвержденного указом Губернатора Архангельской области от 8 апреля 2010 г. № 53-у</a:t>
          </a:r>
          <a:endParaRPr lang="ru-RU" b="1" dirty="0">
            <a:solidFill>
              <a:schemeClr val="tx1"/>
            </a:solidFill>
          </a:endParaRPr>
        </a:p>
      </dgm:t>
    </dgm:pt>
    <dgm:pt modelId="{EFE6D393-617D-42F1-B059-4A58E66A65D2}" type="parTrans" cxnId="{E49EE586-B319-4A56-82AE-71D1176198B9}">
      <dgm:prSet/>
      <dgm:spPr/>
      <dgm:t>
        <a:bodyPr/>
        <a:lstStyle/>
        <a:p>
          <a:endParaRPr lang="ru-RU"/>
        </a:p>
      </dgm:t>
    </dgm:pt>
    <dgm:pt modelId="{5873E59D-4DCD-44D0-BCF4-4CC4F93F3ADD}" type="sibTrans" cxnId="{E49EE586-B319-4A56-82AE-71D1176198B9}">
      <dgm:prSet/>
      <dgm:spPr/>
      <dgm:t>
        <a:bodyPr/>
        <a:lstStyle/>
        <a:p>
          <a:endParaRPr lang="ru-RU"/>
        </a:p>
      </dgm:t>
    </dgm:pt>
    <dgm:pt modelId="{D0E7F85C-8A9F-4AF4-9696-2244AF751A22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Статья 11 областного закона от 29 октября 2008 г. </a:t>
          </a:r>
          <a:br>
            <a:rPr lang="ru-RU" b="1" dirty="0" smtClean="0">
              <a:solidFill>
                <a:schemeClr val="tx1"/>
              </a:solidFill>
            </a:rPr>
          </a:br>
          <a:r>
            <a:rPr lang="ru-RU" b="1" dirty="0" smtClean="0">
              <a:solidFill>
                <a:schemeClr val="tx1"/>
              </a:solidFill>
            </a:rPr>
            <a:t>№ 592-30-ОЗ «Об организации и ведении регистра муниципальных нормативных правовых актов муниципальных образований Архангельской области»</a:t>
          </a:r>
          <a:endParaRPr lang="ru-RU" b="1" dirty="0">
            <a:solidFill>
              <a:schemeClr val="tx1"/>
            </a:solidFill>
          </a:endParaRPr>
        </a:p>
      </dgm:t>
    </dgm:pt>
    <dgm:pt modelId="{A211AF79-5DF1-4EAC-B914-F1E6F297730B}" type="parTrans" cxnId="{6DB7A85D-9E01-4FBC-AC21-62B7941E33E0}">
      <dgm:prSet/>
      <dgm:spPr/>
      <dgm:t>
        <a:bodyPr/>
        <a:lstStyle/>
        <a:p>
          <a:endParaRPr lang="ru-RU"/>
        </a:p>
      </dgm:t>
    </dgm:pt>
    <dgm:pt modelId="{9AC20A32-ED97-452D-AFCA-D615BC0BA1E4}" type="sibTrans" cxnId="{6DB7A85D-9E01-4FBC-AC21-62B7941E33E0}">
      <dgm:prSet/>
      <dgm:spPr/>
      <dgm:t>
        <a:bodyPr/>
        <a:lstStyle/>
        <a:p>
          <a:endParaRPr lang="ru-RU"/>
        </a:p>
      </dgm:t>
    </dgm:pt>
    <dgm:pt modelId="{A64E342F-C6B4-4BB3-B9DD-0866E2F3188C}" type="pres">
      <dgm:prSet presAssocID="{C30EC1C8-58BD-4467-B572-CD929FE1FC2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740302-854D-41DB-866D-490FA4125A63}" type="pres">
      <dgm:prSet presAssocID="{E35FA8AD-0DA7-4A59-9EBB-F913FB1E33AC}" presName="root1" presStyleCnt="0"/>
      <dgm:spPr/>
    </dgm:pt>
    <dgm:pt modelId="{4668EF92-0E85-401A-851B-D35B568391DC}" type="pres">
      <dgm:prSet presAssocID="{E35FA8AD-0DA7-4A59-9EBB-F913FB1E33AC}" presName="LevelOneTextNode" presStyleLbl="node0" presStyleIdx="0" presStyleCnt="1" custScaleX="199663" custScaleY="97918" custLinFactNeighborX="-47941" custLinFactNeighborY="11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8DC2C9-CB89-4A67-89A7-31D494D6CD94}" type="pres">
      <dgm:prSet presAssocID="{E35FA8AD-0DA7-4A59-9EBB-F913FB1E33AC}" presName="level2hierChild" presStyleCnt="0"/>
      <dgm:spPr/>
    </dgm:pt>
    <dgm:pt modelId="{E595B50D-EC17-4DEA-8986-CC378FDF6AEF}" type="pres">
      <dgm:prSet presAssocID="{36219F3C-C9E1-4B00-B67E-8C674D07806D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F23642B1-5DC1-413D-9F5B-DD7A1FCD1C4F}" type="pres">
      <dgm:prSet presAssocID="{36219F3C-C9E1-4B00-B67E-8C674D07806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3D6F4526-BC8A-4491-955B-95F7627F2825}" type="pres">
      <dgm:prSet presAssocID="{C96FCB35-0F39-45E6-95E3-35B655BD40B9}" presName="root2" presStyleCnt="0"/>
      <dgm:spPr/>
    </dgm:pt>
    <dgm:pt modelId="{31C3902C-27F1-44D0-A0A3-474587CEF82D}" type="pres">
      <dgm:prSet presAssocID="{C96FCB35-0F39-45E6-95E3-35B655BD40B9}" presName="LevelTwoTextNode" presStyleLbl="node2" presStyleIdx="0" presStyleCnt="3" custScaleX="104624" custScaleY="115732" custLinFactNeighborX="-525" custLinFactNeighborY="-489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1943FB-FA3E-4532-A949-D815B3FCDD0C}" type="pres">
      <dgm:prSet presAssocID="{C96FCB35-0F39-45E6-95E3-35B655BD40B9}" presName="level3hierChild" presStyleCnt="0"/>
      <dgm:spPr/>
    </dgm:pt>
    <dgm:pt modelId="{A22AFCC2-1DD8-4B05-88B4-D17CC6FE0750}" type="pres">
      <dgm:prSet presAssocID="{EFE6D393-617D-42F1-B059-4A58E66A65D2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666BCD08-96B4-4283-926E-20A8BA31E3B1}" type="pres">
      <dgm:prSet presAssocID="{EFE6D393-617D-42F1-B059-4A58E66A65D2}" presName="connTx" presStyleLbl="parChTrans1D2" presStyleIdx="1" presStyleCnt="3"/>
      <dgm:spPr/>
      <dgm:t>
        <a:bodyPr/>
        <a:lstStyle/>
        <a:p>
          <a:endParaRPr lang="ru-RU"/>
        </a:p>
      </dgm:t>
    </dgm:pt>
    <dgm:pt modelId="{635B0AB7-40D7-4B1B-9F7B-2C8B0E6FD53E}" type="pres">
      <dgm:prSet presAssocID="{AEEA3000-C523-4E66-A151-C902B0109B5C}" presName="root2" presStyleCnt="0"/>
      <dgm:spPr/>
    </dgm:pt>
    <dgm:pt modelId="{19DD3BE0-EEBD-4C1C-ADC0-F226621D7D2C}" type="pres">
      <dgm:prSet presAssocID="{AEEA3000-C523-4E66-A151-C902B0109B5C}" presName="LevelTwoTextNode" presStyleLbl="node2" presStyleIdx="1" presStyleCnt="3" custLinFactNeighborX="1302" custLinFactNeighborY="-159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A3CCAB-0A3C-475F-9DC7-0F520588E227}" type="pres">
      <dgm:prSet presAssocID="{AEEA3000-C523-4E66-A151-C902B0109B5C}" presName="level3hierChild" presStyleCnt="0"/>
      <dgm:spPr/>
    </dgm:pt>
    <dgm:pt modelId="{C72DC23D-909A-4307-B332-E0184026A081}" type="pres">
      <dgm:prSet presAssocID="{A211AF79-5DF1-4EAC-B914-F1E6F297730B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7387D43A-7665-42BB-95B5-AC03898B2672}" type="pres">
      <dgm:prSet presAssocID="{A211AF79-5DF1-4EAC-B914-F1E6F297730B}" presName="connTx" presStyleLbl="parChTrans1D2" presStyleIdx="2" presStyleCnt="3"/>
      <dgm:spPr/>
      <dgm:t>
        <a:bodyPr/>
        <a:lstStyle/>
        <a:p>
          <a:endParaRPr lang="ru-RU"/>
        </a:p>
      </dgm:t>
    </dgm:pt>
    <dgm:pt modelId="{A87794A0-3EDF-478E-AEBE-FA9132EC51A6}" type="pres">
      <dgm:prSet presAssocID="{D0E7F85C-8A9F-4AF4-9696-2244AF751A22}" presName="root2" presStyleCnt="0"/>
      <dgm:spPr/>
    </dgm:pt>
    <dgm:pt modelId="{2A50A06F-EA99-404C-8E97-5A3DB2CD6368}" type="pres">
      <dgm:prSet presAssocID="{D0E7F85C-8A9F-4AF4-9696-2244AF751A22}" presName="LevelTwoTextNode" presStyleLbl="node2" presStyleIdx="2" presStyleCnt="3" custScaleX="107228" custScaleY="139701" custLinFactNeighborX="-525" custLinFactNeighborY="448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9AE515-D984-4B93-B99C-CE8C3A8BF61E}" type="pres">
      <dgm:prSet presAssocID="{D0E7F85C-8A9F-4AF4-9696-2244AF751A22}" presName="level3hierChild" presStyleCnt="0"/>
      <dgm:spPr/>
    </dgm:pt>
  </dgm:ptLst>
  <dgm:cxnLst>
    <dgm:cxn modelId="{6DB7A85D-9E01-4FBC-AC21-62B7941E33E0}" srcId="{E35FA8AD-0DA7-4A59-9EBB-F913FB1E33AC}" destId="{D0E7F85C-8A9F-4AF4-9696-2244AF751A22}" srcOrd="2" destOrd="0" parTransId="{A211AF79-5DF1-4EAC-B914-F1E6F297730B}" sibTransId="{9AC20A32-ED97-452D-AFCA-D615BC0BA1E4}"/>
    <dgm:cxn modelId="{6647C00E-9F54-4540-B1D2-97F3BE6EEE77}" type="presOf" srcId="{EFE6D393-617D-42F1-B059-4A58E66A65D2}" destId="{666BCD08-96B4-4283-926E-20A8BA31E3B1}" srcOrd="1" destOrd="0" presId="urn:microsoft.com/office/officeart/2008/layout/HorizontalMultiLevelHierarchy"/>
    <dgm:cxn modelId="{B08A5DFE-9C99-4179-A16B-CD9B8018C099}" srcId="{E35FA8AD-0DA7-4A59-9EBB-F913FB1E33AC}" destId="{C96FCB35-0F39-45E6-95E3-35B655BD40B9}" srcOrd="0" destOrd="0" parTransId="{36219F3C-C9E1-4B00-B67E-8C674D07806D}" sibTransId="{85D59642-664A-41CB-ABF8-AA97607F647C}"/>
    <dgm:cxn modelId="{60E93C9B-7CC6-4049-BB57-22182423DA93}" type="presOf" srcId="{36219F3C-C9E1-4B00-B67E-8C674D07806D}" destId="{F23642B1-5DC1-413D-9F5B-DD7A1FCD1C4F}" srcOrd="1" destOrd="0" presId="urn:microsoft.com/office/officeart/2008/layout/HorizontalMultiLevelHierarchy"/>
    <dgm:cxn modelId="{F5C75EB0-F14B-4E21-8531-44A582FE2BA7}" type="presOf" srcId="{AEEA3000-C523-4E66-A151-C902B0109B5C}" destId="{19DD3BE0-EEBD-4C1C-ADC0-F226621D7D2C}" srcOrd="0" destOrd="0" presId="urn:microsoft.com/office/officeart/2008/layout/HorizontalMultiLevelHierarchy"/>
    <dgm:cxn modelId="{7865AD9E-64C5-4F9A-A2C0-4183DC4952A0}" type="presOf" srcId="{D0E7F85C-8A9F-4AF4-9696-2244AF751A22}" destId="{2A50A06F-EA99-404C-8E97-5A3DB2CD6368}" srcOrd="0" destOrd="0" presId="urn:microsoft.com/office/officeart/2008/layout/HorizontalMultiLevelHierarchy"/>
    <dgm:cxn modelId="{50B32139-D9E1-48D1-8454-856125D78B87}" type="presOf" srcId="{A211AF79-5DF1-4EAC-B914-F1E6F297730B}" destId="{7387D43A-7665-42BB-95B5-AC03898B2672}" srcOrd="1" destOrd="0" presId="urn:microsoft.com/office/officeart/2008/layout/HorizontalMultiLevelHierarchy"/>
    <dgm:cxn modelId="{DAFD8C7B-3831-4208-ACA0-0BD79284C22F}" srcId="{C30EC1C8-58BD-4467-B572-CD929FE1FC20}" destId="{E35FA8AD-0DA7-4A59-9EBB-F913FB1E33AC}" srcOrd="0" destOrd="0" parTransId="{EA1A3446-3057-4999-BFDB-6EF7AAF0BD4B}" sibTransId="{99715B98-D9D4-4BDA-9970-832F31037E62}"/>
    <dgm:cxn modelId="{F4D1CFC6-0905-4935-9CB1-12AFEB08A025}" type="presOf" srcId="{A211AF79-5DF1-4EAC-B914-F1E6F297730B}" destId="{C72DC23D-909A-4307-B332-E0184026A081}" srcOrd="0" destOrd="0" presId="urn:microsoft.com/office/officeart/2008/layout/HorizontalMultiLevelHierarchy"/>
    <dgm:cxn modelId="{638775F0-5DE1-47FB-9287-A30981BC5221}" type="presOf" srcId="{36219F3C-C9E1-4B00-B67E-8C674D07806D}" destId="{E595B50D-EC17-4DEA-8986-CC378FDF6AEF}" srcOrd="0" destOrd="0" presId="urn:microsoft.com/office/officeart/2008/layout/HorizontalMultiLevelHierarchy"/>
    <dgm:cxn modelId="{3A96A570-E23F-40A8-888B-A8D305FEA48D}" type="presOf" srcId="{E35FA8AD-0DA7-4A59-9EBB-F913FB1E33AC}" destId="{4668EF92-0E85-401A-851B-D35B568391DC}" srcOrd="0" destOrd="0" presId="urn:microsoft.com/office/officeart/2008/layout/HorizontalMultiLevelHierarchy"/>
    <dgm:cxn modelId="{E49EE586-B319-4A56-82AE-71D1176198B9}" srcId="{E35FA8AD-0DA7-4A59-9EBB-F913FB1E33AC}" destId="{AEEA3000-C523-4E66-A151-C902B0109B5C}" srcOrd="1" destOrd="0" parTransId="{EFE6D393-617D-42F1-B059-4A58E66A65D2}" sibTransId="{5873E59D-4DCD-44D0-BCF4-4CC4F93F3ADD}"/>
    <dgm:cxn modelId="{8404AC8C-16C3-4404-8497-DF4C6491596D}" type="presOf" srcId="{EFE6D393-617D-42F1-B059-4A58E66A65D2}" destId="{A22AFCC2-1DD8-4B05-88B4-D17CC6FE0750}" srcOrd="0" destOrd="0" presId="urn:microsoft.com/office/officeart/2008/layout/HorizontalMultiLevelHierarchy"/>
    <dgm:cxn modelId="{DE109BB4-E7C1-42E6-9B2F-112B82F2E884}" type="presOf" srcId="{C96FCB35-0F39-45E6-95E3-35B655BD40B9}" destId="{31C3902C-27F1-44D0-A0A3-474587CEF82D}" srcOrd="0" destOrd="0" presId="urn:microsoft.com/office/officeart/2008/layout/HorizontalMultiLevelHierarchy"/>
    <dgm:cxn modelId="{40849AB7-9DEC-469C-AF48-BC34DB64D5E8}" type="presOf" srcId="{C30EC1C8-58BD-4467-B572-CD929FE1FC20}" destId="{A64E342F-C6B4-4BB3-B9DD-0866E2F3188C}" srcOrd="0" destOrd="0" presId="urn:microsoft.com/office/officeart/2008/layout/HorizontalMultiLevelHierarchy"/>
    <dgm:cxn modelId="{06C60829-A89C-4A93-8ABE-CDEFB37C917E}" type="presParOf" srcId="{A64E342F-C6B4-4BB3-B9DD-0866E2F3188C}" destId="{9D740302-854D-41DB-866D-490FA4125A63}" srcOrd="0" destOrd="0" presId="urn:microsoft.com/office/officeart/2008/layout/HorizontalMultiLevelHierarchy"/>
    <dgm:cxn modelId="{3E46F373-64A7-4DB7-AF6E-285B498D4B65}" type="presParOf" srcId="{9D740302-854D-41DB-866D-490FA4125A63}" destId="{4668EF92-0E85-401A-851B-D35B568391DC}" srcOrd="0" destOrd="0" presId="urn:microsoft.com/office/officeart/2008/layout/HorizontalMultiLevelHierarchy"/>
    <dgm:cxn modelId="{91464FA3-2C02-423B-B2F1-EBC901B97BBA}" type="presParOf" srcId="{9D740302-854D-41DB-866D-490FA4125A63}" destId="{6C8DC2C9-CB89-4A67-89A7-31D494D6CD94}" srcOrd="1" destOrd="0" presId="urn:microsoft.com/office/officeart/2008/layout/HorizontalMultiLevelHierarchy"/>
    <dgm:cxn modelId="{92DCBB57-E4FF-469A-8CC1-492E20D4B66D}" type="presParOf" srcId="{6C8DC2C9-CB89-4A67-89A7-31D494D6CD94}" destId="{E595B50D-EC17-4DEA-8986-CC378FDF6AEF}" srcOrd="0" destOrd="0" presId="urn:microsoft.com/office/officeart/2008/layout/HorizontalMultiLevelHierarchy"/>
    <dgm:cxn modelId="{3B7B2BC3-85C1-497A-AB96-436A8D4735AC}" type="presParOf" srcId="{E595B50D-EC17-4DEA-8986-CC378FDF6AEF}" destId="{F23642B1-5DC1-413D-9F5B-DD7A1FCD1C4F}" srcOrd="0" destOrd="0" presId="urn:microsoft.com/office/officeart/2008/layout/HorizontalMultiLevelHierarchy"/>
    <dgm:cxn modelId="{0FCCDD60-05C2-4968-B85D-541A3B03B318}" type="presParOf" srcId="{6C8DC2C9-CB89-4A67-89A7-31D494D6CD94}" destId="{3D6F4526-BC8A-4491-955B-95F7627F2825}" srcOrd="1" destOrd="0" presId="urn:microsoft.com/office/officeart/2008/layout/HorizontalMultiLevelHierarchy"/>
    <dgm:cxn modelId="{EFD929FD-7466-4CE0-AC8A-68D349EDD628}" type="presParOf" srcId="{3D6F4526-BC8A-4491-955B-95F7627F2825}" destId="{31C3902C-27F1-44D0-A0A3-474587CEF82D}" srcOrd="0" destOrd="0" presId="urn:microsoft.com/office/officeart/2008/layout/HorizontalMultiLevelHierarchy"/>
    <dgm:cxn modelId="{7C62D952-11EA-4098-AF10-B77497AB1454}" type="presParOf" srcId="{3D6F4526-BC8A-4491-955B-95F7627F2825}" destId="{301943FB-FA3E-4532-A949-D815B3FCDD0C}" srcOrd="1" destOrd="0" presId="urn:microsoft.com/office/officeart/2008/layout/HorizontalMultiLevelHierarchy"/>
    <dgm:cxn modelId="{A525D7D5-D622-464A-A3BA-60C462D7AC10}" type="presParOf" srcId="{6C8DC2C9-CB89-4A67-89A7-31D494D6CD94}" destId="{A22AFCC2-1DD8-4B05-88B4-D17CC6FE0750}" srcOrd="2" destOrd="0" presId="urn:microsoft.com/office/officeart/2008/layout/HorizontalMultiLevelHierarchy"/>
    <dgm:cxn modelId="{977F8820-F705-40E8-AA92-B1C85A35D261}" type="presParOf" srcId="{A22AFCC2-1DD8-4B05-88B4-D17CC6FE0750}" destId="{666BCD08-96B4-4283-926E-20A8BA31E3B1}" srcOrd="0" destOrd="0" presId="urn:microsoft.com/office/officeart/2008/layout/HorizontalMultiLevelHierarchy"/>
    <dgm:cxn modelId="{C46C5DE8-C22D-49A7-8849-784C8B942E06}" type="presParOf" srcId="{6C8DC2C9-CB89-4A67-89A7-31D494D6CD94}" destId="{635B0AB7-40D7-4B1B-9F7B-2C8B0E6FD53E}" srcOrd="3" destOrd="0" presId="urn:microsoft.com/office/officeart/2008/layout/HorizontalMultiLevelHierarchy"/>
    <dgm:cxn modelId="{62C6DAF6-4AE0-41C6-BB62-76E9D79ECF26}" type="presParOf" srcId="{635B0AB7-40D7-4B1B-9F7B-2C8B0E6FD53E}" destId="{19DD3BE0-EEBD-4C1C-ADC0-F226621D7D2C}" srcOrd="0" destOrd="0" presId="urn:microsoft.com/office/officeart/2008/layout/HorizontalMultiLevelHierarchy"/>
    <dgm:cxn modelId="{E33E6AD4-0434-493A-B63D-6F0CE11C8B8F}" type="presParOf" srcId="{635B0AB7-40D7-4B1B-9F7B-2C8B0E6FD53E}" destId="{EDA3CCAB-0A3C-475F-9DC7-0F520588E227}" srcOrd="1" destOrd="0" presId="urn:microsoft.com/office/officeart/2008/layout/HorizontalMultiLevelHierarchy"/>
    <dgm:cxn modelId="{6F226878-B1EF-46E2-9049-21CC5FF02D21}" type="presParOf" srcId="{6C8DC2C9-CB89-4A67-89A7-31D494D6CD94}" destId="{C72DC23D-909A-4307-B332-E0184026A081}" srcOrd="4" destOrd="0" presId="urn:microsoft.com/office/officeart/2008/layout/HorizontalMultiLevelHierarchy"/>
    <dgm:cxn modelId="{D37E75A9-7F22-4FA5-B05E-2E842F3B40E3}" type="presParOf" srcId="{C72DC23D-909A-4307-B332-E0184026A081}" destId="{7387D43A-7665-42BB-95B5-AC03898B2672}" srcOrd="0" destOrd="0" presId="urn:microsoft.com/office/officeart/2008/layout/HorizontalMultiLevelHierarchy"/>
    <dgm:cxn modelId="{8D440563-8B86-44C6-B7D2-6797CC720291}" type="presParOf" srcId="{6C8DC2C9-CB89-4A67-89A7-31D494D6CD94}" destId="{A87794A0-3EDF-478E-AEBE-FA9132EC51A6}" srcOrd="5" destOrd="0" presId="urn:microsoft.com/office/officeart/2008/layout/HorizontalMultiLevelHierarchy"/>
    <dgm:cxn modelId="{85F30D29-4ECB-498A-882A-4012981B25C3}" type="presParOf" srcId="{A87794A0-3EDF-478E-AEBE-FA9132EC51A6}" destId="{2A50A06F-EA99-404C-8E97-5A3DB2CD6368}" srcOrd="0" destOrd="0" presId="urn:microsoft.com/office/officeart/2008/layout/HorizontalMultiLevelHierarchy"/>
    <dgm:cxn modelId="{0ADF8E7E-B387-437E-A450-98D85CDA2B4D}" type="presParOf" srcId="{A87794A0-3EDF-478E-AEBE-FA9132EC51A6}" destId="{A39AE515-D984-4B93-B99C-CE8C3A8BF61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0F37D0-88B3-4B18-B99D-33EC6C95947B}" type="doc">
      <dgm:prSet loTypeId="urn:microsoft.com/office/officeart/2005/8/layout/default#1" loCatId="list" qsTypeId="urn:microsoft.com/office/officeart/2005/8/quickstyle/3d2#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0CEC1BB-2C5B-439C-A668-B42327510237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Количество ответов, направленных муниципальными образованиями</a:t>
          </a:r>
          <a:br>
            <a:rPr lang="ru-RU" sz="20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</a:br>
          <a:r>
            <a:rPr lang="ru-RU" sz="20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в срок, определенный  в экспертных заключениях </a:t>
          </a:r>
          <a:endParaRPr lang="ru-RU" sz="20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984C0ABC-9B8D-4959-9FE4-4B61C756CCD4}" type="parTrans" cxnId="{583E702D-8176-472C-994E-8CD5F2FC7DC2}">
      <dgm:prSet/>
      <dgm:spPr/>
      <dgm:t>
        <a:bodyPr/>
        <a:lstStyle/>
        <a:p>
          <a:endParaRPr lang="ru-RU"/>
        </a:p>
      </dgm:t>
    </dgm:pt>
    <dgm:pt modelId="{102B262E-E06D-4246-8BC9-A551DD15CC4D}" type="sibTrans" cxnId="{583E702D-8176-472C-994E-8CD5F2FC7DC2}">
      <dgm:prSet/>
      <dgm:spPr/>
      <dgm:t>
        <a:bodyPr/>
        <a:lstStyle/>
        <a:p>
          <a:endParaRPr lang="ru-RU"/>
        </a:p>
      </dgm:t>
    </dgm:pt>
    <dgm:pt modelId="{C60EC56E-ED8C-4AEA-895E-E1BF7E9DEAA0}" type="pres">
      <dgm:prSet presAssocID="{500F37D0-88B3-4B18-B99D-33EC6C9594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D3F3D4-0598-49B1-82A3-AEC9AF43B30C}" type="pres">
      <dgm:prSet presAssocID="{B0CEC1BB-2C5B-439C-A668-B42327510237}" presName="node" presStyleLbl="node1" presStyleIdx="0" presStyleCnt="1" custScaleX="356851" custScaleY="79997" custLinFactY="-79286" custLinFactNeighborX="-228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5B0C76-72FC-4585-B2F4-18006BEB22A7}" type="presOf" srcId="{B0CEC1BB-2C5B-439C-A668-B42327510237}" destId="{33D3F3D4-0598-49B1-82A3-AEC9AF43B30C}" srcOrd="0" destOrd="0" presId="urn:microsoft.com/office/officeart/2005/8/layout/default#1"/>
    <dgm:cxn modelId="{85757B91-5108-48E4-9AAE-A5E0C318D330}" type="presOf" srcId="{500F37D0-88B3-4B18-B99D-33EC6C95947B}" destId="{C60EC56E-ED8C-4AEA-895E-E1BF7E9DEAA0}" srcOrd="0" destOrd="0" presId="urn:microsoft.com/office/officeart/2005/8/layout/default#1"/>
    <dgm:cxn modelId="{583E702D-8176-472C-994E-8CD5F2FC7DC2}" srcId="{500F37D0-88B3-4B18-B99D-33EC6C95947B}" destId="{B0CEC1BB-2C5B-439C-A668-B42327510237}" srcOrd="0" destOrd="0" parTransId="{984C0ABC-9B8D-4959-9FE4-4B61C756CCD4}" sibTransId="{102B262E-E06D-4246-8BC9-A551DD15CC4D}"/>
    <dgm:cxn modelId="{4EDFD235-604D-49BF-9966-490F825998A4}" type="presParOf" srcId="{C60EC56E-ED8C-4AEA-895E-E1BF7E9DEAA0}" destId="{33D3F3D4-0598-49B1-82A3-AEC9AF43B30C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366E4A-67EC-4D48-99E5-8F4EFDDDB20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832E12-13B1-4190-B344-45E9427EB5DD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муниципальные образования своевременно принимают меры по устранению выявленных нарушений в срок и в полном объеме</a:t>
          </a:r>
          <a:endParaRPr lang="ru-RU" sz="2000" b="1" dirty="0">
            <a:solidFill>
              <a:schemeClr val="tx1"/>
            </a:solidFill>
          </a:endParaRPr>
        </a:p>
      </dgm:t>
    </dgm:pt>
    <dgm:pt modelId="{D822B767-7DF5-47AB-84C9-929D71588376}" type="parTrans" cxnId="{0AED3D08-7B60-445C-B558-76585B2B7D54}">
      <dgm:prSet/>
      <dgm:spPr/>
      <dgm:t>
        <a:bodyPr/>
        <a:lstStyle/>
        <a:p>
          <a:endParaRPr lang="ru-RU"/>
        </a:p>
      </dgm:t>
    </dgm:pt>
    <dgm:pt modelId="{74476ED4-D28C-45FE-ABBA-B4B9D66F19A8}" type="sibTrans" cxnId="{0AED3D08-7B60-445C-B558-76585B2B7D54}">
      <dgm:prSet/>
      <dgm:spPr/>
      <dgm:t>
        <a:bodyPr/>
        <a:lstStyle/>
        <a:p>
          <a:endParaRPr lang="ru-RU"/>
        </a:p>
      </dgm:t>
    </dgm:pt>
    <dgm:pt modelId="{01EC7C9E-E8F5-4155-A14E-D0FB5CA3827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600" b="1" dirty="0" smtClean="0"/>
            <a:t>Холмогорский муниципальный район</a:t>
          </a:r>
        </a:p>
        <a:p>
          <a:pPr algn="l"/>
          <a:r>
            <a:rPr lang="ru-RU" sz="1600" b="1" dirty="0" smtClean="0"/>
            <a:t>Шенкурский муниципальный район</a:t>
          </a:r>
        </a:p>
        <a:p>
          <a:pPr algn="l"/>
          <a:r>
            <a:rPr lang="ru-RU" sz="1600" b="1" dirty="0" smtClean="0"/>
            <a:t>Ленский муниципальный район</a:t>
          </a:r>
        </a:p>
        <a:p>
          <a:pPr algn="l"/>
          <a:r>
            <a:rPr lang="ru-RU" sz="1600" b="1" dirty="0" smtClean="0"/>
            <a:t>Виноградовский муниципальный район</a:t>
          </a:r>
        </a:p>
        <a:p>
          <a:pPr algn="l"/>
          <a:r>
            <a:rPr lang="ru-RU" sz="1600" b="1" dirty="0" err="1" smtClean="0"/>
            <a:t>Устьянский</a:t>
          </a:r>
          <a:r>
            <a:rPr lang="ru-RU" sz="1600" b="1" dirty="0" smtClean="0"/>
            <a:t> муниципальный район</a:t>
          </a:r>
        </a:p>
        <a:p>
          <a:pPr algn="l"/>
          <a:r>
            <a:rPr lang="ru-RU" sz="1600" b="1" dirty="0" smtClean="0"/>
            <a:t>Городской округ Архангельской области «Город Новодвинск»</a:t>
          </a:r>
        </a:p>
        <a:p>
          <a:pPr algn="ctr"/>
          <a:endParaRPr lang="ru-RU" sz="1600" dirty="0"/>
        </a:p>
      </dgm:t>
    </dgm:pt>
    <dgm:pt modelId="{29E62D05-BF57-4330-82DB-1B093DBA7A0A}" type="parTrans" cxnId="{9F6FE41F-D066-4553-9F04-E560EDB30899}">
      <dgm:prSet/>
      <dgm:spPr/>
      <dgm:t>
        <a:bodyPr/>
        <a:lstStyle/>
        <a:p>
          <a:endParaRPr lang="ru-RU"/>
        </a:p>
      </dgm:t>
    </dgm:pt>
    <dgm:pt modelId="{B76CE57D-2524-43FA-A35A-21BFA8B5BFA2}" type="sibTrans" cxnId="{9F6FE41F-D066-4553-9F04-E560EDB30899}">
      <dgm:prSet/>
      <dgm:spPr/>
      <dgm:t>
        <a:bodyPr/>
        <a:lstStyle/>
        <a:p>
          <a:endParaRPr lang="ru-RU"/>
        </a:p>
      </dgm:t>
    </dgm:pt>
    <dgm:pt modelId="{AE4E58AB-4443-4B59-9693-29089B69F4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муниципальные образования своевременно не принимают меры по устранению выявленных нарушений в срок и в полном объеме</a:t>
          </a:r>
          <a:endParaRPr lang="ru-RU" b="1" dirty="0">
            <a:solidFill>
              <a:schemeClr val="tx1"/>
            </a:solidFill>
          </a:endParaRPr>
        </a:p>
      </dgm:t>
    </dgm:pt>
    <dgm:pt modelId="{B1EF4DAA-23FB-4505-836E-CEAFEF6F8E97}" type="parTrans" cxnId="{3D355BCD-DB1E-45D4-95D7-01AFE2ECFFDE}">
      <dgm:prSet/>
      <dgm:spPr/>
      <dgm:t>
        <a:bodyPr/>
        <a:lstStyle/>
        <a:p>
          <a:endParaRPr lang="ru-RU"/>
        </a:p>
      </dgm:t>
    </dgm:pt>
    <dgm:pt modelId="{72D071CF-A72A-4E66-BFC6-BB777527F879}" type="sibTrans" cxnId="{3D355BCD-DB1E-45D4-95D7-01AFE2ECFFDE}">
      <dgm:prSet/>
      <dgm:spPr/>
      <dgm:t>
        <a:bodyPr/>
        <a:lstStyle/>
        <a:p>
          <a:endParaRPr lang="ru-RU"/>
        </a:p>
      </dgm:t>
    </dgm:pt>
    <dgm:pt modelId="{8EAE593B-F379-484D-81D6-EE968351C16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600" b="1" dirty="0" smtClean="0"/>
            <a:t>Вельский муниципальный район</a:t>
          </a:r>
          <a:endParaRPr lang="en-US" sz="1600" b="1" dirty="0" smtClean="0"/>
        </a:p>
        <a:p>
          <a:pPr algn="l"/>
          <a:r>
            <a:rPr lang="ru-RU" sz="1600" b="1" dirty="0" smtClean="0"/>
            <a:t>Коношский муниципальный район</a:t>
          </a:r>
        </a:p>
        <a:p>
          <a:pPr algn="l"/>
          <a:r>
            <a:rPr lang="ru-RU" sz="1600" b="1" dirty="0" smtClean="0"/>
            <a:t>Плесецкий муниципальный район</a:t>
          </a:r>
        </a:p>
        <a:p>
          <a:pPr algn="ctr"/>
          <a:endParaRPr lang="ru-RU" sz="1600" dirty="0" smtClean="0"/>
        </a:p>
        <a:p>
          <a:pPr algn="ctr"/>
          <a:endParaRPr lang="ru-RU" sz="1600" dirty="0" smtClean="0"/>
        </a:p>
        <a:p>
          <a:pPr algn="ctr"/>
          <a:endParaRPr lang="ru-RU" sz="1600" dirty="0" smtClean="0"/>
        </a:p>
        <a:p>
          <a:pPr algn="ctr"/>
          <a:endParaRPr lang="ru-RU" sz="1600" dirty="0"/>
        </a:p>
      </dgm:t>
    </dgm:pt>
    <dgm:pt modelId="{448AD1B8-2C09-40C2-912F-8FDB7FFE39E4}" type="parTrans" cxnId="{685C5FC6-696F-4B35-A9E3-DCCBCE37CB1D}">
      <dgm:prSet/>
      <dgm:spPr/>
      <dgm:t>
        <a:bodyPr/>
        <a:lstStyle/>
        <a:p>
          <a:endParaRPr lang="ru-RU"/>
        </a:p>
      </dgm:t>
    </dgm:pt>
    <dgm:pt modelId="{2CC5C49D-F67A-48C9-B164-922767364735}" type="sibTrans" cxnId="{685C5FC6-696F-4B35-A9E3-DCCBCE37CB1D}">
      <dgm:prSet/>
      <dgm:spPr/>
      <dgm:t>
        <a:bodyPr/>
        <a:lstStyle/>
        <a:p>
          <a:endParaRPr lang="ru-RU"/>
        </a:p>
      </dgm:t>
    </dgm:pt>
    <dgm:pt modelId="{6F6BE8DA-19C5-4842-91EA-F2A2251D5756}" type="pres">
      <dgm:prSet presAssocID="{8D366E4A-67EC-4D48-99E5-8F4EFDDDB20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AFF9A1-5DBE-4014-AC66-D8470E0DAFB8}" type="pres">
      <dgm:prSet presAssocID="{FC832E12-13B1-4190-B344-45E9427EB5DD}" presName="root" presStyleCnt="0"/>
      <dgm:spPr/>
    </dgm:pt>
    <dgm:pt modelId="{1A5A40D1-0B4F-4120-AC53-5001D61E5C09}" type="pres">
      <dgm:prSet presAssocID="{FC832E12-13B1-4190-B344-45E9427EB5DD}" presName="rootComposite" presStyleCnt="0"/>
      <dgm:spPr/>
    </dgm:pt>
    <dgm:pt modelId="{B688B483-CBA0-476A-8112-214A6F08B047}" type="pres">
      <dgm:prSet presAssocID="{FC832E12-13B1-4190-B344-45E9427EB5DD}" presName="rootText" presStyleLbl="node1" presStyleIdx="0" presStyleCnt="2" custLinFactNeighborX="1930" custLinFactNeighborY="-61673"/>
      <dgm:spPr/>
      <dgm:t>
        <a:bodyPr/>
        <a:lstStyle/>
        <a:p>
          <a:endParaRPr lang="ru-RU"/>
        </a:p>
      </dgm:t>
    </dgm:pt>
    <dgm:pt modelId="{43788243-2015-483C-B27B-001DA96B8710}" type="pres">
      <dgm:prSet presAssocID="{FC832E12-13B1-4190-B344-45E9427EB5DD}" presName="rootConnector" presStyleLbl="node1" presStyleIdx="0" presStyleCnt="2"/>
      <dgm:spPr/>
      <dgm:t>
        <a:bodyPr/>
        <a:lstStyle/>
        <a:p>
          <a:endParaRPr lang="ru-RU"/>
        </a:p>
      </dgm:t>
    </dgm:pt>
    <dgm:pt modelId="{6F432342-FA6C-4FD6-9161-1ECA02CE2ED7}" type="pres">
      <dgm:prSet presAssocID="{FC832E12-13B1-4190-B344-45E9427EB5DD}" presName="childShape" presStyleCnt="0"/>
      <dgm:spPr/>
    </dgm:pt>
    <dgm:pt modelId="{802FD3A7-0FC6-4027-912A-3B3B66644D1F}" type="pres">
      <dgm:prSet presAssocID="{29E62D05-BF57-4330-82DB-1B093DBA7A0A}" presName="Name13" presStyleLbl="parChTrans1D2" presStyleIdx="0" presStyleCnt="2"/>
      <dgm:spPr/>
      <dgm:t>
        <a:bodyPr/>
        <a:lstStyle/>
        <a:p>
          <a:endParaRPr lang="ru-RU"/>
        </a:p>
      </dgm:t>
    </dgm:pt>
    <dgm:pt modelId="{49E590AC-F7A4-4745-A858-467F95031314}" type="pres">
      <dgm:prSet presAssocID="{01EC7C9E-E8F5-4155-A14E-D0FB5CA38274}" presName="childText" presStyleLbl="bgAcc1" presStyleIdx="0" presStyleCnt="2" custScaleX="107800" custScaleY="196182" custLinFactNeighborX="-990" custLinFactNeighborY="-29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13FED-F74E-4A40-A7AF-C78446521EFE}" type="pres">
      <dgm:prSet presAssocID="{AE4E58AB-4443-4B59-9693-29089B69F4BC}" presName="root" presStyleCnt="0"/>
      <dgm:spPr/>
    </dgm:pt>
    <dgm:pt modelId="{009674BA-4A57-417B-B72F-A0B63027A966}" type="pres">
      <dgm:prSet presAssocID="{AE4E58AB-4443-4B59-9693-29089B69F4BC}" presName="rootComposite" presStyleCnt="0"/>
      <dgm:spPr/>
    </dgm:pt>
    <dgm:pt modelId="{E6853B7C-4B10-4F99-AB53-0E4A1D383AC2}" type="pres">
      <dgm:prSet presAssocID="{AE4E58AB-4443-4B59-9693-29089B69F4BC}" presName="rootText" presStyleLbl="node1" presStyleIdx="1" presStyleCnt="2" custLinFactNeighborX="221" custLinFactNeighborY="-61673"/>
      <dgm:spPr/>
      <dgm:t>
        <a:bodyPr/>
        <a:lstStyle/>
        <a:p>
          <a:endParaRPr lang="ru-RU"/>
        </a:p>
      </dgm:t>
    </dgm:pt>
    <dgm:pt modelId="{75E55396-CEAD-4387-B929-F9EED676B6C2}" type="pres">
      <dgm:prSet presAssocID="{AE4E58AB-4443-4B59-9693-29089B69F4BC}" presName="rootConnector" presStyleLbl="node1" presStyleIdx="1" presStyleCnt="2"/>
      <dgm:spPr/>
      <dgm:t>
        <a:bodyPr/>
        <a:lstStyle/>
        <a:p>
          <a:endParaRPr lang="ru-RU"/>
        </a:p>
      </dgm:t>
    </dgm:pt>
    <dgm:pt modelId="{0A29C511-24CD-4E68-88F9-B2E717E361DD}" type="pres">
      <dgm:prSet presAssocID="{AE4E58AB-4443-4B59-9693-29089B69F4BC}" presName="childShape" presStyleCnt="0"/>
      <dgm:spPr/>
    </dgm:pt>
    <dgm:pt modelId="{18D2A041-3901-40F4-845C-F22D716EE60B}" type="pres">
      <dgm:prSet presAssocID="{448AD1B8-2C09-40C2-912F-8FDB7FFE39E4}" presName="Name13" presStyleLbl="parChTrans1D2" presStyleIdx="1" presStyleCnt="2"/>
      <dgm:spPr/>
      <dgm:t>
        <a:bodyPr/>
        <a:lstStyle/>
        <a:p>
          <a:endParaRPr lang="ru-RU"/>
        </a:p>
      </dgm:t>
    </dgm:pt>
    <dgm:pt modelId="{ECA5F354-7F72-4533-A7EC-EA131BF67AA8}" type="pres">
      <dgm:prSet presAssocID="{8EAE593B-F379-484D-81D6-EE968351C169}" presName="childText" presStyleLbl="bgAcc1" presStyleIdx="1" presStyleCnt="2" custScaleX="99321" custScaleY="177680" custLinFactNeighborX="730" custLinFactNeighborY="-209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ED3D08-7B60-445C-B558-76585B2B7D54}" srcId="{8D366E4A-67EC-4D48-99E5-8F4EFDDDB203}" destId="{FC832E12-13B1-4190-B344-45E9427EB5DD}" srcOrd="0" destOrd="0" parTransId="{D822B767-7DF5-47AB-84C9-929D71588376}" sibTransId="{74476ED4-D28C-45FE-ABBA-B4B9D66F19A8}"/>
    <dgm:cxn modelId="{9F6FE41F-D066-4553-9F04-E560EDB30899}" srcId="{FC832E12-13B1-4190-B344-45E9427EB5DD}" destId="{01EC7C9E-E8F5-4155-A14E-D0FB5CA38274}" srcOrd="0" destOrd="0" parTransId="{29E62D05-BF57-4330-82DB-1B093DBA7A0A}" sibTransId="{B76CE57D-2524-43FA-A35A-21BFA8B5BFA2}"/>
    <dgm:cxn modelId="{E9C979E0-B8F8-4955-A66A-3C5F8AFF5C28}" type="presOf" srcId="{8EAE593B-F379-484D-81D6-EE968351C169}" destId="{ECA5F354-7F72-4533-A7EC-EA131BF67AA8}" srcOrd="0" destOrd="0" presId="urn:microsoft.com/office/officeart/2005/8/layout/hierarchy3"/>
    <dgm:cxn modelId="{7522B25A-D37B-4BE3-969F-D41B96454F1B}" type="presOf" srcId="{01EC7C9E-E8F5-4155-A14E-D0FB5CA38274}" destId="{49E590AC-F7A4-4745-A858-467F95031314}" srcOrd="0" destOrd="0" presId="urn:microsoft.com/office/officeart/2005/8/layout/hierarchy3"/>
    <dgm:cxn modelId="{3D355BCD-DB1E-45D4-95D7-01AFE2ECFFDE}" srcId="{8D366E4A-67EC-4D48-99E5-8F4EFDDDB203}" destId="{AE4E58AB-4443-4B59-9693-29089B69F4BC}" srcOrd="1" destOrd="0" parTransId="{B1EF4DAA-23FB-4505-836E-CEAFEF6F8E97}" sibTransId="{72D071CF-A72A-4E66-BFC6-BB777527F879}"/>
    <dgm:cxn modelId="{185329E4-5A9D-4DBD-AC24-80B3F68694BA}" type="presOf" srcId="{29E62D05-BF57-4330-82DB-1B093DBA7A0A}" destId="{802FD3A7-0FC6-4027-912A-3B3B66644D1F}" srcOrd="0" destOrd="0" presId="urn:microsoft.com/office/officeart/2005/8/layout/hierarchy3"/>
    <dgm:cxn modelId="{71954A76-E62E-4E5B-8C1E-270A6F7AD086}" type="presOf" srcId="{AE4E58AB-4443-4B59-9693-29089B69F4BC}" destId="{E6853B7C-4B10-4F99-AB53-0E4A1D383AC2}" srcOrd="0" destOrd="0" presId="urn:microsoft.com/office/officeart/2005/8/layout/hierarchy3"/>
    <dgm:cxn modelId="{921F0176-362E-44F0-94E0-523CFCCA4CF7}" type="presOf" srcId="{FC832E12-13B1-4190-B344-45E9427EB5DD}" destId="{43788243-2015-483C-B27B-001DA96B8710}" srcOrd="1" destOrd="0" presId="urn:microsoft.com/office/officeart/2005/8/layout/hierarchy3"/>
    <dgm:cxn modelId="{E0A0A804-8E4C-42E9-B9EE-ED30072519AA}" type="presOf" srcId="{FC832E12-13B1-4190-B344-45E9427EB5DD}" destId="{B688B483-CBA0-476A-8112-214A6F08B047}" srcOrd="0" destOrd="0" presId="urn:microsoft.com/office/officeart/2005/8/layout/hierarchy3"/>
    <dgm:cxn modelId="{3B5B6A77-7819-423B-8073-8B7EBCEC5EBC}" type="presOf" srcId="{448AD1B8-2C09-40C2-912F-8FDB7FFE39E4}" destId="{18D2A041-3901-40F4-845C-F22D716EE60B}" srcOrd="0" destOrd="0" presId="urn:microsoft.com/office/officeart/2005/8/layout/hierarchy3"/>
    <dgm:cxn modelId="{01CC0DC4-DB28-41DB-BDFB-2F0B45EA05B9}" type="presOf" srcId="{8D366E4A-67EC-4D48-99E5-8F4EFDDDB203}" destId="{6F6BE8DA-19C5-4842-91EA-F2A2251D5756}" srcOrd="0" destOrd="0" presId="urn:microsoft.com/office/officeart/2005/8/layout/hierarchy3"/>
    <dgm:cxn modelId="{E2D2D260-FCFD-4A0C-93BE-05163982BBE6}" type="presOf" srcId="{AE4E58AB-4443-4B59-9693-29089B69F4BC}" destId="{75E55396-CEAD-4387-B929-F9EED676B6C2}" srcOrd="1" destOrd="0" presId="urn:microsoft.com/office/officeart/2005/8/layout/hierarchy3"/>
    <dgm:cxn modelId="{685C5FC6-696F-4B35-A9E3-DCCBCE37CB1D}" srcId="{AE4E58AB-4443-4B59-9693-29089B69F4BC}" destId="{8EAE593B-F379-484D-81D6-EE968351C169}" srcOrd="0" destOrd="0" parTransId="{448AD1B8-2C09-40C2-912F-8FDB7FFE39E4}" sibTransId="{2CC5C49D-F67A-48C9-B164-922767364735}"/>
    <dgm:cxn modelId="{66B34C77-5FA2-4D04-97AE-D207F837E553}" type="presParOf" srcId="{6F6BE8DA-19C5-4842-91EA-F2A2251D5756}" destId="{ADAFF9A1-5DBE-4014-AC66-D8470E0DAFB8}" srcOrd="0" destOrd="0" presId="urn:microsoft.com/office/officeart/2005/8/layout/hierarchy3"/>
    <dgm:cxn modelId="{23B81350-8403-4342-A7C5-27426986808C}" type="presParOf" srcId="{ADAFF9A1-5DBE-4014-AC66-D8470E0DAFB8}" destId="{1A5A40D1-0B4F-4120-AC53-5001D61E5C09}" srcOrd="0" destOrd="0" presId="urn:microsoft.com/office/officeart/2005/8/layout/hierarchy3"/>
    <dgm:cxn modelId="{D219911C-0D9D-489E-817D-778405B81E7F}" type="presParOf" srcId="{1A5A40D1-0B4F-4120-AC53-5001D61E5C09}" destId="{B688B483-CBA0-476A-8112-214A6F08B047}" srcOrd="0" destOrd="0" presId="urn:microsoft.com/office/officeart/2005/8/layout/hierarchy3"/>
    <dgm:cxn modelId="{1A3B1C65-8A42-40E9-BB03-C3249607436E}" type="presParOf" srcId="{1A5A40D1-0B4F-4120-AC53-5001D61E5C09}" destId="{43788243-2015-483C-B27B-001DA96B8710}" srcOrd="1" destOrd="0" presId="urn:microsoft.com/office/officeart/2005/8/layout/hierarchy3"/>
    <dgm:cxn modelId="{92B48582-6677-4856-BA92-163229DFF1E5}" type="presParOf" srcId="{ADAFF9A1-5DBE-4014-AC66-D8470E0DAFB8}" destId="{6F432342-FA6C-4FD6-9161-1ECA02CE2ED7}" srcOrd="1" destOrd="0" presId="urn:microsoft.com/office/officeart/2005/8/layout/hierarchy3"/>
    <dgm:cxn modelId="{5ABB7F9E-BB4A-414F-B37F-A708E7800C1C}" type="presParOf" srcId="{6F432342-FA6C-4FD6-9161-1ECA02CE2ED7}" destId="{802FD3A7-0FC6-4027-912A-3B3B66644D1F}" srcOrd="0" destOrd="0" presId="urn:microsoft.com/office/officeart/2005/8/layout/hierarchy3"/>
    <dgm:cxn modelId="{C90DF654-12B7-44F1-AA24-C4C3C5F8305A}" type="presParOf" srcId="{6F432342-FA6C-4FD6-9161-1ECA02CE2ED7}" destId="{49E590AC-F7A4-4745-A858-467F95031314}" srcOrd="1" destOrd="0" presId="urn:microsoft.com/office/officeart/2005/8/layout/hierarchy3"/>
    <dgm:cxn modelId="{82C87ECB-F569-49DC-B4DA-04BD8C7821D3}" type="presParOf" srcId="{6F6BE8DA-19C5-4842-91EA-F2A2251D5756}" destId="{25413FED-F74E-4A40-A7AF-C78446521EFE}" srcOrd="1" destOrd="0" presId="urn:microsoft.com/office/officeart/2005/8/layout/hierarchy3"/>
    <dgm:cxn modelId="{5A32CBB6-3922-4754-A25E-240FF4E0C0E9}" type="presParOf" srcId="{25413FED-F74E-4A40-A7AF-C78446521EFE}" destId="{009674BA-4A57-417B-B72F-A0B63027A966}" srcOrd="0" destOrd="0" presId="urn:microsoft.com/office/officeart/2005/8/layout/hierarchy3"/>
    <dgm:cxn modelId="{1E5A9A53-7D2A-41E0-B2B0-E2AA9AEFF8EB}" type="presParOf" srcId="{009674BA-4A57-417B-B72F-A0B63027A966}" destId="{E6853B7C-4B10-4F99-AB53-0E4A1D383AC2}" srcOrd="0" destOrd="0" presId="urn:microsoft.com/office/officeart/2005/8/layout/hierarchy3"/>
    <dgm:cxn modelId="{CD3EB5AC-8A7B-413E-A801-6E24498A90FE}" type="presParOf" srcId="{009674BA-4A57-417B-B72F-A0B63027A966}" destId="{75E55396-CEAD-4387-B929-F9EED676B6C2}" srcOrd="1" destOrd="0" presId="urn:microsoft.com/office/officeart/2005/8/layout/hierarchy3"/>
    <dgm:cxn modelId="{28D8CA72-CD8B-4ABA-8465-803DB9E27C64}" type="presParOf" srcId="{25413FED-F74E-4A40-A7AF-C78446521EFE}" destId="{0A29C511-24CD-4E68-88F9-B2E717E361DD}" srcOrd="1" destOrd="0" presId="urn:microsoft.com/office/officeart/2005/8/layout/hierarchy3"/>
    <dgm:cxn modelId="{CE651DC6-D8B5-4F14-A1D5-1F3F8A75C03C}" type="presParOf" srcId="{0A29C511-24CD-4E68-88F9-B2E717E361DD}" destId="{18D2A041-3901-40F4-845C-F22D716EE60B}" srcOrd="0" destOrd="0" presId="urn:microsoft.com/office/officeart/2005/8/layout/hierarchy3"/>
    <dgm:cxn modelId="{1D9C13B0-E691-48B4-91DB-25C82F1D26C9}" type="presParOf" srcId="{0A29C511-24CD-4E68-88F9-B2E717E361DD}" destId="{ECA5F354-7F72-4533-A7EC-EA131BF67AA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5919B6-A12B-4433-AEAC-F560507751F9}" type="doc">
      <dgm:prSet loTypeId="urn:microsoft.com/office/officeart/2005/8/layout/vList5" loCatId="list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2886B3-8B56-403E-9EF5-2F73EDF48705}">
      <dgm:prSet phldrT="[Текст]" custT="1"/>
      <dgm:spPr/>
      <dgm:t>
        <a:bodyPr/>
        <a:lstStyle/>
        <a:p>
          <a:r>
            <a:rPr lang="ru-RU" sz="1800" b="1" dirty="0" smtClean="0"/>
            <a:t>Подготовлено </a:t>
          </a:r>
          <a:r>
            <a:rPr lang="ru-RU" sz="1800" b="1" dirty="0" smtClean="0">
              <a:solidFill>
                <a:srgbClr val="FF0000"/>
              </a:solidFill>
            </a:rPr>
            <a:t>124</a:t>
          </a:r>
          <a:r>
            <a:rPr lang="ru-RU" sz="1800" b="1" dirty="0" smtClean="0"/>
            <a:t>  информационных письма</a:t>
          </a:r>
          <a:endParaRPr lang="ru-RU" sz="1800" b="1" dirty="0"/>
        </a:p>
      </dgm:t>
    </dgm:pt>
    <dgm:pt modelId="{3F3370C3-EC02-45B3-B5A7-CC7E0748241B}" type="parTrans" cxnId="{376F16DC-8D9F-4A75-81D3-4FF51B152208}">
      <dgm:prSet/>
      <dgm:spPr/>
      <dgm:t>
        <a:bodyPr/>
        <a:lstStyle/>
        <a:p>
          <a:endParaRPr lang="ru-RU"/>
        </a:p>
      </dgm:t>
    </dgm:pt>
    <dgm:pt modelId="{9471FFB9-604C-461A-841E-AD9089CDB814}" type="sibTrans" cxnId="{376F16DC-8D9F-4A75-81D3-4FF51B152208}">
      <dgm:prSet/>
      <dgm:spPr/>
      <dgm:t>
        <a:bodyPr/>
        <a:lstStyle/>
        <a:p>
          <a:endParaRPr lang="ru-RU"/>
        </a:p>
      </dgm:t>
    </dgm:pt>
    <dgm:pt modelId="{BB0705C1-5B46-4293-BBDA-0E435B01883B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rgbClr val="FF0000"/>
              </a:solidFill>
            </a:rPr>
            <a:t>2020 г.</a:t>
          </a:r>
          <a:endParaRPr lang="ru-RU" sz="2800" b="1" dirty="0">
            <a:solidFill>
              <a:srgbClr val="FF0000"/>
            </a:solidFill>
          </a:endParaRPr>
        </a:p>
      </dgm:t>
    </dgm:pt>
    <dgm:pt modelId="{01468C32-5479-4FED-BAA3-3AC38E48A732}" type="parTrans" cxnId="{9AF0019E-F557-483F-9C17-615C9355E0C8}">
      <dgm:prSet/>
      <dgm:spPr/>
      <dgm:t>
        <a:bodyPr/>
        <a:lstStyle/>
        <a:p>
          <a:endParaRPr lang="ru-RU"/>
        </a:p>
      </dgm:t>
    </dgm:pt>
    <dgm:pt modelId="{F919A1FF-F3DE-4334-AC22-C400F8D72083}" type="sibTrans" cxnId="{9AF0019E-F557-483F-9C17-615C9355E0C8}">
      <dgm:prSet/>
      <dgm:spPr/>
      <dgm:t>
        <a:bodyPr/>
        <a:lstStyle/>
        <a:p>
          <a:endParaRPr lang="ru-RU"/>
        </a:p>
      </dgm:t>
    </dgm:pt>
    <dgm:pt modelId="{2B31EF94-BAE7-45FE-9C79-3FCC735E23FA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rgbClr val="FF0000"/>
              </a:solidFill>
            </a:rPr>
            <a:t>2019 г.</a:t>
          </a:r>
          <a:endParaRPr lang="ru-RU" sz="2800" b="1" dirty="0">
            <a:solidFill>
              <a:srgbClr val="FF0000"/>
            </a:solidFill>
          </a:endParaRPr>
        </a:p>
      </dgm:t>
    </dgm:pt>
    <dgm:pt modelId="{DEB3A0C3-0BFF-41B6-9477-0DB6D08E8D51}" type="sibTrans" cxnId="{2C36571F-EA2D-46FA-B914-3BCFC1B49E49}">
      <dgm:prSet/>
      <dgm:spPr/>
      <dgm:t>
        <a:bodyPr/>
        <a:lstStyle/>
        <a:p>
          <a:endParaRPr lang="ru-RU"/>
        </a:p>
      </dgm:t>
    </dgm:pt>
    <dgm:pt modelId="{60C835E4-2F12-4EC3-9D72-57600C6C3637}" type="parTrans" cxnId="{2C36571F-EA2D-46FA-B914-3BCFC1B49E49}">
      <dgm:prSet/>
      <dgm:spPr/>
      <dgm:t>
        <a:bodyPr/>
        <a:lstStyle/>
        <a:p>
          <a:endParaRPr lang="ru-RU"/>
        </a:p>
      </dgm:t>
    </dgm:pt>
    <dgm:pt modelId="{EEEFC7E5-FEA6-4CAD-AE80-FD5060AEA396}">
      <dgm:prSet phldrT="[Текст]" custT="1"/>
      <dgm:spPr/>
      <dgm:t>
        <a:bodyPr/>
        <a:lstStyle/>
        <a:p>
          <a:r>
            <a:rPr lang="ru-RU" sz="1800" b="1" dirty="0" smtClean="0"/>
            <a:t>Подготовлено </a:t>
          </a:r>
          <a:r>
            <a:rPr lang="ru-RU" sz="1800" b="1" dirty="0" smtClean="0">
              <a:solidFill>
                <a:srgbClr val="FF0000"/>
              </a:solidFill>
            </a:rPr>
            <a:t>127</a:t>
          </a:r>
          <a:r>
            <a:rPr lang="ru-RU" sz="1800" b="1" dirty="0" smtClean="0"/>
            <a:t> информационных писем (по состоянию на 11.11.2020 г.). </a:t>
          </a:r>
          <a:endParaRPr lang="ru-RU" sz="1800" b="1" dirty="0"/>
        </a:p>
      </dgm:t>
    </dgm:pt>
    <dgm:pt modelId="{4A64972D-DAA8-4EE9-8C2D-0019622B141D}" type="sibTrans" cxnId="{2F885462-2D2E-493B-A53E-FE165DF523FC}">
      <dgm:prSet/>
      <dgm:spPr/>
      <dgm:t>
        <a:bodyPr/>
        <a:lstStyle/>
        <a:p>
          <a:endParaRPr lang="ru-RU"/>
        </a:p>
      </dgm:t>
    </dgm:pt>
    <dgm:pt modelId="{476B0E5E-5E1A-4EB3-BE79-15A1B2C21FFB}" type="parTrans" cxnId="{2F885462-2D2E-493B-A53E-FE165DF523FC}">
      <dgm:prSet/>
      <dgm:spPr/>
      <dgm:t>
        <a:bodyPr/>
        <a:lstStyle/>
        <a:p>
          <a:endParaRPr lang="ru-RU"/>
        </a:p>
      </dgm:t>
    </dgm:pt>
    <dgm:pt modelId="{C6F435EF-77C3-43A6-8480-4C274D8E5099}" type="pres">
      <dgm:prSet presAssocID="{8A5919B6-A12B-4433-AEAC-F560507751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F1F3BE-5980-46D8-9D91-FF4A42A8D992}" type="pres">
      <dgm:prSet presAssocID="{2B31EF94-BAE7-45FE-9C79-3FCC735E23FA}" presName="linNode" presStyleCnt="0"/>
      <dgm:spPr/>
    </dgm:pt>
    <dgm:pt modelId="{2CDFB783-63BA-4C4A-83D8-E4380FD15A55}" type="pres">
      <dgm:prSet presAssocID="{2B31EF94-BAE7-45FE-9C79-3FCC735E23FA}" presName="parentText" presStyleLbl="node1" presStyleIdx="0" presStyleCnt="2" custScaleX="69021" custScaleY="500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B62B4-A133-4C0A-95AC-0D086E17B496}" type="pres">
      <dgm:prSet presAssocID="{2B31EF94-BAE7-45FE-9C79-3FCC735E23FA}" presName="descendantText" presStyleLbl="alignAccFollowNode1" presStyleIdx="0" presStyleCnt="2" custScaleX="166440" custScaleY="67076" custLinFactNeighborX="2145" custLinFactNeighborY="-6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38FB8-3296-4589-A963-1B98051A2995}" type="pres">
      <dgm:prSet presAssocID="{DEB3A0C3-0BFF-41B6-9477-0DB6D08E8D51}" presName="sp" presStyleCnt="0"/>
      <dgm:spPr/>
    </dgm:pt>
    <dgm:pt modelId="{1AF92EAD-6913-4A0A-90F8-9B3623F23FE1}" type="pres">
      <dgm:prSet presAssocID="{BB0705C1-5B46-4293-BBDA-0E435B01883B}" presName="linNode" presStyleCnt="0"/>
      <dgm:spPr/>
    </dgm:pt>
    <dgm:pt modelId="{543C5267-8DC4-4C6D-B0B3-E5A9126CB517}" type="pres">
      <dgm:prSet presAssocID="{BB0705C1-5B46-4293-BBDA-0E435B01883B}" presName="parentText" presStyleLbl="node1" presStyleIdx="1" presStyleCnt="2" custScaleX="57261" custScaleY="477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989A37-14C3-4201-A8FC-2EB58DD37456}" type="pres">
      <dgm:prSet presAssocID="{BB0705C1-5B46-4293-BBDA-0E435B01883B}" presName="descendantText" presStyleLbl="alignAccFollowNode1" presStyleIdx="1" presStyleCnt="2" custScaleX="138180" custScaleY="76335" custLinFactNeighborX="-305" custLinFactNeighborY="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B7210A-6973-4553-A50E-64B8EC26A006}" type="presOf" srcId="{2B31EF94-BAE7-45FE-9C79-3FCC735E23FA}" destId="{2CDFB783-63BA-4C4A-83D8-E4380FD15A55}" srcOrd="0" destOrd="0" presId="urn:microsoft.com/office/officeart/2005/8/layout/vList5"/>
    <dgm:cxn modelId="{376F16DC-8D9F-4A75-81D3-4FF51B152208}" srcId="{2B31EF94-BAE7-45FE-9C79-3FCC735E23FA}" destId="{F52886B3-8B56-403E-9EF5-2F73EDF48705}" srcOrd="0" destOrd="0" parTransId="{3F3370C3-EC02-45B3-B5A7-CC7E0748241B}" sibTransId="{9471FFB9-604C-461A-841E-AD9089CDB814}"/>
    <dgm:cxn modelId="{2C36571F-EA2D-46FA-B914-3BCFC1B49E49}" srcId="{8A5919B6-A12B-4433-AEAC-F560507751F9}" destId="{2B31EF94-BAE7-45FE-9C79-3FCC735E23FA}" srcOrd="0" destOrd="0" parTransId="{60C835E4-2F12-4EC3-9D72-57600C6C3637}" sibTransId="{DEB3A0C3-0BFF-41B6-9477-0DB6D08E8D51}"/>
    <dgm:cxn modelId="{B5BE8143-569C-4624-B3BA-BB86630A75C4}" type="presOf" srcId="{BB0705C1-5B46-4293-BBDA-0E435B01883B}" destId="{543C5267-8DC4-4C6D-B0B3-E5A9126CB517}" srcOrd="0" destOrd="0" presId="urn:microsoft.com/office/officeart/2005/8/layout/vList5"/>
    <dgm:cxn modelId="{2F885462-2D2E-493B-A53E-FE165DF523FC}" srcId="{BB0705C1-5B46-4293-BBDA-0E435B01883B}" destId="{EEEFC7E5-FEA6-4CAD-AE80-FD5060AEA396}" srcOrd="0" destOrd="0" parTransId="{476B0E5E-5E1A-4EB3-BE79-15A1B2C21FFB}" sibTransId="{4A64972D-DAA8-4EE9-8C2D-0019622B141D}"/>
    <dgm:cxn modelId="{9AF0019E-F557-483F-9C17-615C9355E0C8}" srcId="{8A5919B6-A12B-4433-AEAC-F560507751F9}" destId="{BB0705C1-5B46-4293-BBDA-0E435B01883B}" srcOrd="1" destOrd="0" parTransId="{01468C32-5479-4FED-BAA3-3AC38E48A732}" sibTransId="{F919A1FF-F3DE-4334-AC22-C400F8D72083}"/>
    <dgm:cxn modelId="{E941E5E6-049A-4D98-A4CA-0A42DA1D8F92}" type="presOf" srcId="{8A5919B6-A12B-4433-AEAC-F560507751F9}" destId="{C6F435EF-77C3-43A6-8480-4C274D8E5099}" srcOrd="0" destOrd="0" presId="urn:microsoft.com/office/officeart/2005/8/layout/vList5"/>
    <dgm:cxn modelId="{3D44A19A-B115-44E4-843C-4C834B54C68C}" type="presOf" srcId="{EEEFC7E5-FEA6-4CAD-AE80-FD5060AEA396}" destId="{34989A37-14C3-4201-A8FC-2EB58DD37456}" srcOrd="0" destOrd="0" presId="urn:microsoft.com/office/officeart/2005/8/layout/vList5"/>
    <dgm:cxn modelId="{CA824B8E-E717-4E87-AB64-EA66E8E7E472}" type="presOf" srcId="{F52886B3-8B56-403E-9EF5-2F73EDF48705}" destId="{D77B62B4-A133-4C0A-95AC-0D086E17B496}" srcOrd="0" destOrd="0" presId="urn:microsoft.com/office/officeart/2005/8/layout/vList5"/>
    <dgm:cxn modelId="{29D8A902-3194-441E-AD24-FFB27A0CA53B}" type="presParOf" srcId="{C6F435EF-77C3-43A6-8480-4C274D8E5099}" destId="{1AF1F3BE-5980-46D8-9D91-FF4A42A8D992}" srcOrd="0" destOrd="0" presId="urn:microsoft.com/office/officeart/2005/8/layout/vList5"/>
    <dgm:cxn modelId="{2AE892A6-9019-4985-90A4-665543DE5514}" type="presParOf" srcId="{1AF1F3BE-5980-46D8-9D91-FF4A42A8D992}" destId="{2CDFB783-63BA-4C4A-83D8-E4380FD15A55}" srcOrd="0" destOrd="0" presId="urn:microsoft.com/office/officeart/2005/8/layout/vList5"/>
    <dgm:cxn modelId="{8E1DDFC5-68F1-4F19-B66C-D11D4B787EB8}" type="presParOf" srcId="{1AF1F3BE-5980-46D8-9D91-FF4A42A8D992}" destId="{D77B62B4-A133-4C0A-95AC-0D086E17B496}" srcOrd="1" destOrd="0" presId="urn:microsoft.com/office/officeart/2005/8/layout/vList5"/>
    <dgm:cxn modelId="{F76A5203-8806-420B-B204-4C7F639AD519}" type="presParOf" srcId="{C6F435EF-77C3-43A6-8480-4C274D8E5099}" destId="{B5C38FB8-3296-4589-A963-1B98051A2995}" srcOrd="1" destOrd="0" presId="urn:microsoft.com/office/officeart/2005/8/layout/vList5"/>
    <dgm:cxn modelId="{EDAEEC32-1D69-4EC5-A026-2662512D8390}" type="presParOf" srcId="{C6F435EF-77C3-43A6-8480-4C274D8E5099}" destId="{1AF92EAD-6913-4A0A-90F8-9B3623F23FE1}" srcOrd="2" destOrd="0" presId="urn:microsoft.com/office/officeart/2005/8/layout/vList5"/>
    <dgm:cxn modelId="{6267807B-27AB-4559-A9BF-E79EB34C5774}" type="presParOf" srcId="{1AF92EAD-6913-4A0A-90F8-9B3623F23FE1}" destId="{543C5267-8DC4-4C6D-B0B3-E5A9126CB517}" srcOrd="0" destOrd="0" presId="urn:microsoft.com/office/officeart/2005/8/layout/vList5"/>
    <dgm:cxn modelId="{D59FA2EC-7EE3-415E-820B-27D91F29D5CA}" type="presParOf" srcId="{1AF92EAD-6913-4A0A-90F8-9B3623F23FE1}" destId="{34989A37-14C3-4201-A8FC-2EB58DD374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5919B6-A12B-4433-AEAC-F560507751F9}" type="doc">
      <dgm:prSet loTypeId="urn:microsoft.com/office/officeart/2005/8/layout/vList5" loCatId="list" qsTypeId="urn:microsoft.com/office/officeart/2005/8/quickstyle/3d2#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2886B3-8B56-403E-9EF5-2F73EDF48705}">
      <dgm:prSet phldrT="[Текст]" custT="1"/>
      <dgm:spPr/>
      <dgm:t>
        <a:bodyPr/>
        <a:lstStyle/>
        <a:p>
          <a:r>
            <a:rPr lang="ru-RU" sz="1800" b="1" dirty="0" smtClean="0"/>
            <a:t>Подготовлено </a:t>
          </a:r>
          <a:r>
            <a:rPr lang="ru-RU" sz="1800" b="1" dirty="0" smtClean="0">
              <a:solidFill>
                <a:srgbClr val="FF0000"/>
              </a:solidFill>
            </a:rPr>
            <a:t>70</a:t>
          </a:r>
          <a:r>
            <a:rPr lang="ru-RU" sz="1800" b="1" dirty="0" smtClean="0"/>
            <a:t> информационных писем</a:t>
          </a:r>
          <a:endParaRPr lang="ru-RU" sz="1800" b="1" dirty="0"/>
        </a:p>
      </dgm:t>
    </dgm:pt>
    <dgm:pt modelId="{3F3370C3-EC02-45B3-B5A7-CC7E0748241B}" type="parTrans" cxnId="{376F16DC-8D9F-4A75-81D3-4FF51B152208}">
      <dgm:prSet/>
      <dgm:spPr/>
      <dgm:t>
        <a:bodyPr/>
        <a:lstStyle/>
        <a:p>
          <a:endParaRPr lang="ru-RU"/>
        </a:p>
      </dgm:t>
    </dgm:pt>
    <dgm:pt modelId="{9471FFB9-604C-461A-841E-AD9089CDB814}" type="sibTrans" cxnId="{376F16DC-8D9F-4A75-81D3-4FF51B152208}">
      <dgm:prSet/>
      <dgm:spPr/>
      <dgm:t>
        <a:bodyPr/>
        <a:lstStyle/>
        <a:p>
          <a:endParaRPr lang="ru-RU"/>
        </a:p>
      </dgm:t>
    </dgm:pt>
    <dgm:pt modelId="{BB0705C1-5B46-4293-BBDA-0E435B01883B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rgbClr val="FF0000"/>
              </a:solidFill>
            </a:rPr>
            <a:t>2018 г.</a:t>
          </a:r>
          <a:endParaRPr lang="ru-RU" sz="2800" b="1" dirty="0">
            <a:solidFill>
              <a:srgbClr val="FF0000"/>
            </a:solidFill>
          </a:endParaRPr>
        </a:p>
      </dgm:t>
    </dgm:pt>
    <dgm:pt modelId="{01468C32-5479-4FED-BAA3-3AC38E48A732}" type="parTrans" cxnId="{9AF0019E-F557-483F-9C17-615C9355E0C8}">
      <dgm:prSet/>
      <dgm:spPr/>
      <dgm:t>
        <a:bodyPr/>
        <a:lstStyle/>
        <a:p>
          <a:endParaRPr lang="ru-RU"/>
        </a:p>
      </dgm:t>
    </dgm:pt>
    <dgm:pt modelId="{F919A1FF-F3DE-4334-AC22-C400F8D72083}" type="sibTrans" cxnId="{9AF0019E-F557-483F-9C17-615C9355E0C8}">
      <dgm:prSet/>
      <dgm:spPr/>
      <dgm:t>
        <a:bodyPr/>
        <a:lstStyle/>
        <a:p>
          <a:endParaRPr lang="ru-RU"/>
        </a:p>
      </dgm:t>
    </dgm:pt>
    <dgm:pt modelId="{2B31EF94-BAE7-45FE-9C79-3FCC735E23FA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rgbClr val="FF0000"/>
              </a:solidFill>
            </a:rPr>
            <a:t>2017 г.</a:t>
          </a:r>
          <a:endParaRPr lang="ru-RU" sz="2800" b="1" dirty="0">
            <a:solidFill>
              <a:srgbClr val="FF0000"/>
            </a:solidFill>
          </a:endParaRPr>
        </a:p>
      </dgm:t>
    </dgm:pt>
    <dgm:pt modelId="{DEB3A0C3-0BFF-41B6-9477-0DB6D08E8D51}" type="sibTrans" cxnId="{2C36571F-EA2D-46FA-B914-3BCFC1B49E49}">
      <dgm:prSet/>
      <dgm:spPr/>
      <dgm:t>
        <a:bodyPr/>
        <a:lstStyle/>
        <a:p>
          <a:endParaRPr lang="ru-RU"/>
        </a:p>
      </dgm:t>
    </dgm:pt>
    <dgm:pt modelId="{60C835E4-2F12-4EC3-9D72-57600C6C3637}" type="parTrans" cxnId="{2C36571F-EA2D-46FA-B914-3BCFC1B49E49}">
      <dgm:prSet/>
      <dgm:spPr/>
      <dgm:t>
        <a:bodyPr/>
        <a:lstStyle/>
        <a:p>
          <a:endParaRPr lang="ru-RU"/>
        </a:p>
      </dgm:t>
    </dgm:pt>
    <dgm:pt modelId="{EEEFC7E5-FEA6-4CAD-AE80-FD5060AEA396}">
      <dgm:prSet phldrT="[Текст]" custT="1"/>
      <dgm:spPr/>
      <dgm:t>
        <a:bodyPr/>
        <a:lstStyle/>
        <a:p>
          <a:r>
            <a:rPr lang="ru-RU" sz="1800" b="1" dirty="0" smtClean="0"/>
            <a:t>Подготовлено </a:t>
          </a:r>
          <a:r>
            <a:rPr lang="ru-RU" sz="1800" b="1" dirty="0" smtClean="0">
              <a:solidFill>
                <a:srgbClr val="FF0000"/>
              </a:solidFill>
            </a:rPr>
            <a:t>75</a:t>
          </a:r>
          <a:r>
            <a:rPr lang="ru-RU" sz="1800" b="1" dirty="0" smtClean="0"/>
            <a:t> информационных писем </a:t>
          </a:r>
          <a:endParaRPr lang="ru-RU" sz="1800" b="1" dirty="0"/>
        </a:p>
      </dgm:t>
    </dgm:pt>
    <dgm:pt modelId="{4A64972D-DAA8-4EE9-8C2D-0019622B141D}" type="sibTrans" cxnId="{2F885462-2D2E-493B-A53E-FE165DF523FC}">
      <dgm:prSet/>
      <dgm:spPr/>
      <dgm:t>
        <a:bodyPr/>
        <a:lstStyle/>
        <a:p>
          <a:endParaRPr lang="ru-RU"/>
        </a:p>
      </dgm:t>
    </dgm:pt>
    <dgm:pt modelId="{476B0E5E-5E1A-4EB3-BE79-15A1B2C21FFB}" type="parTrans" cxnId="{2F885462-2D2E-493B-A53E-FE165DF523FC}">
      <dgm:prSet/>
      <dgm:spPr/>
      <dgm:t>
        <a:bodyPr/>
        <a:lstStyle/>
        <a:p>
          <a:endParaRPr lang="ru-RU"/>
        </a:p>
      </dgm:t>
    </dgm:pt>
    <dgm:pt modelId="{C6F435EF-77C3-43A6-8480-4C274D8E5099}" type="pres">
      <dgm:prSet presAssocID="{8A5919B6-A12B-4433-AEAC-F560507751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F1F3BE-5980-46D8-9D91-FF4A42A8D992}" type="pres">
      <dgm:prSet presAssocID="{2B31EF94-BAE7-45FE-9C79-3FCC735E23FA}" presName="linNode" presStyleCnt="0"/>
      <dgm:spPr/>
    </dgm:pt>
    <dgm:pt modelId="{2CDFB783-63BA-4C4A-83D8-E4380FD15A55}" type="pres">
      <dgm:prSet presAssocID="{2B31EF94-BAE7-45FE-9C79-3FCC735E23FA}" presName="parentText" presStyleLbl="node1" presStyleIdx="0" presStyleCnt="2" custScaleX="69021" custScaleY="500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B62B4-A133-4C0A-95AC-0D086E17B496}" type="pres">
      <dgm:prSet presAssocID="{2B31EF94-BAE7-45FE-9C79-3FCC735E23FA}" presName="descendantText" presStyleLbl="alignAccFollowNode1" presStyleIdx="0" presStyleCnt="2" custScaleX="166440" custScaleY="67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38FB8-3296-4589-A963-1B98051A2995}" type="pres">
      <dgm:prSet presAssocID="{DEB3A0C3-0BFF-41B6-9477-0DB6D08E8D51}" presName="sp" presStyleCnt="0"/>
      <dgm:spPr/>
    </dgm:pt>
    <dgm:pt modelId="{1AF92EAD-6913-4A0A-90F8-9B3623F23FE1}" type="pres">
      <dgm:prSet presAssocID="{BB0705C1-5B46-4293-BBDA-0E435B01883B}" presName="linNode" presStyleCnt="0"/>
      <dgm:spPr/>
    </dgm:pt>
    <dgm:pt modelId="{543C5267-8DC4-4C6D-B0B3-E5A9126CB517}" type="pres">
      <dgm:prSet presAssocID="{BB0705C1-5B46-4293-BBDA-0E435B01883B}" presName="parentText" presStyleLbl="node1" presStyleIdx="1" presStyleCnt="2" custScaleX="57261" custScaleY="477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989A37-14C3-4201-A8FC-2EB58DD37456}" type="pres">
      <dgm:prSet presAssocID="{BB0705C1-5B46-4293-BBDA-0E435B01883B}" presName="descendantText" presStyleLbl="alignAccFollowNode1" presStyleIdx="1" presStyleCnt="2" custScaleX="138180" custScaleY="76335" custLinFactNeighborX="-305" custLinFactNeighborY="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671003-1C5E-4AB9-A4D4-DE34B5D57918}" type="presOf" srcId="{8A5919B6-A12B-4433-AEAC-F560507751F9}" destId="{C6F435EF-77C3-43A6-8480-4C274D8E5099}" srcOrd="0" destOrd="0" presId="urn:microsoft.com/office/officeart/2005/8/layout/vList5"/>
    <dgm:cxn modelId="{553CC0E5-0A01-4DF0-B279-B7B60F90EC98}" type="presOf" srcId="{2B31EF94-BAE7-45FE-9C79-3FCC735E23FA}" destId="{2CDFB783-63BA-4C4A-83D8-E4380FD15A55}" srcOrd="0" destOrd="0" presId="urn:microsoft.com/office/officeart/2005/8/layout/vList5"/>
    <dgm:cxn modelId="{CA56E2EA-762F-4656-BAE7-F7DB889CFCAC}" type="presOf" srcId="{BB0705C1-5B46-4293-BBDA-0E435B01883B}" destId="{543C5267-8DC4-4C6D-B0B3-E5A9126CB517}" srcOrd="0" destOrd="0" presId="urn:microsoft.com/office/officeart/2005/8/layout/vList5"/>
    <dgm:cxn modelId="{376F16DC-8D9F-4A75-81D3-4FF51B152208}" srcId="{2B31EF94-BAE7-45FE-9C79-3FCC735E23FA}" destId="{F52886B3-8B56-403E-9EF5-2F73EDF48705}" srcOrd="0" destOrd="0" parTransId="{3F3370C3-EC02-45B3-B5A7-CC7E0748241B}" sibTransId="{9471FFB9-604C-461A-841E-AD9089CDB814}"/>
    <dgm:cxn modelId="{17BA27C6-43A2-49E7-B3C9-EF75EDB979B9}" type="presOf" srcId="{EEEFC7E5-FEA6-4CAD-AE80-FD5060AEA396}" destId="{34989A37-14C3-4201-A8FC-2EB58DD37456}" srcOrd="0" destOrd="0" presId="urn:microsoft.com/office/officeart/2005/8/layout/vList5"/>
    <dgm:cxn modelId="{2C36571F-EA2D-46FA-B914-3BCFC1B49E49}" srcId="{8A5919B6-A12B-4433-AEAC-F560507751F9}" destId="{2B31EF94-BAE7-45FE-9C79-3FCC735E23FA}" srcOrd="0" destOrd="0" parTransId="{60C835E4-2F12-4EC3-9D72-57600C6C3637}" sibTransId="{DEB3A0C3-0BFF-41B6-9477-0DB6D08E8D51}"/>
    <dgm:cxn modelId="{2F885462-2D2E-493B-A53E-FE165DF523FC}" srcId="{BB0705C1-5B46-4293-BBDA-0E435B01883B}" destId="{EEEFC7E5-FEA6-4CAD-AE80-FD5060AEA396}" srcOrd="0" destOrd="0" parTransId="{476B0E5E-5E1A-4EB3-BE79-15A1B2C21FFB}" sibTransId="{4A64972D-DAA8-4EE9-8C2D-0019622B141D}"/>
    <dgm:cxn modelId="{9AF0019E-F557-483F-9C17-615C9355E0C8}" srcId="{8A5919B6-A12B-4433-AEAC-F560507751F9}" destId="{BB0705C1-5B46-4293-BBDA-0E435B01883B}" srcOrd="1" destOrd="0" parTransId="{01468C32-5479-4FED-BAA3-3AC38E48A732}" sibTransId="{F919A1FF-F3DE-4334-AC22-C400F8D72083}"/>
    <dgm:cxn modelId="{6ACBB5F0-67B6-4078-B99A-8A0FC47E35F9}" type="presOf" srcId="{F52886B3-8B56-403E-9EF5-2F73EDF48705}" destId="{D77B62B4-A133-4C0A-95AC-0D086E17B496}" srcOrd="0" destOrd="0" presId="urn:microsoft.com/office/officeart/2005/8/layout/vList5"/>
    <dgm:cxn modelId="{19612510-67E1-4C8F-80E8-2535550C842A}" type="presParOf" srcId="{C6F435EF-77C3-43A6-8480-4C274D8E5099}" destId="{1AF1F3BE-5980-46D8-9D91-FF4A42A8D992}" srcOrd="0" destOrd="0" presId="urn:microsoft.com/office/officeart/2005/8/layout/vList5"/>
    <dgm:cxn modelId="{934A4A0B-FB6B-4259-B3BA-25B1B4137E6B}" type="presParOf" srcId="{1AF1F3BE-5980-46D8-9D91-FF4A42A8D992}" destId="{2CDFB783-63BA-4C4A-83D8-E4380FD15A55}" srcOrd="0" destOrd="0" presId="urn:microsoft.com/office/officeart/2005/8/layout/vList5"/>
    <dgm:cxn modelId="{FD87D736-E3BE-4A8E-9740-B21F141E88C6}" type="presParOf" srcId="{1AF1F3BE-5980-46D8-9D91-FF4A42A8D992}" destId="{D77B62B4-A133-4C0A-95AC-0D086E17B496}" srcOrd="1" destOrd="0" presId="urn:microsoft.com/office/officeart/2005/8/layout/vList5"/>
    <dgm:cxn modelId="{253BF034-A60F-4F07-A457-8ECA3B15296F}" type="presParOf" srcId="{C6F435EF-77C3-43A6-8480-4C274D8E5099}" destId="{B5C38FB8-3296-4589-A963-1B98051A2995}" srcOrd="1" destOrd="0" presId="urn:microsoft.com/office/officeart/2005/8/layout/vList5"/>
    <dgm:cxn modelId="{1B6C2189-5960-40C7-86C8-D432E1D9597C}" type="presParOf" srcId="{C6F435EF-77C3-43A6-8480-4C274D8E5099}" destId="{1AF92EAD-6913-4A0A-90F8-9B3623F23FE1}" srcOrd="2" destOrd="0" presId="urn:microsoft.com/office/officeart/2005/8/layout/vList5"/>
    <dgm:cxn modelId="{81A06808-C9F6-40F6-93CB-739A810544A4}" type="presParOf" srcId="{1AF92EAD-6913-4A0A-90F8-9B3623F23FE1}" destId="{543C5267-8DC4-4C6D-B0B3-E5A9126CB517}" srcOrd="0" destOrd="0" presId="urn:microsoft.com/office/officeart/2005/8/layout/vList5"/>
    <dgm:cxn modelId="{0CBAE18C-532E-4F4E-BB0D-9044D9FB4C91}" type="presParOf" srcId="{1AF92EAD-6913-4A0A-90F8-9B3623F23FE1}" destId="{34989A37-14C3-4201-A8FC-2EB58DD374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D366E4A-67EC-4D48-99E5-8F4EFDDDB20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832E12-13B1-4190-B344-45E9427EB5DD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Муниципальные образования используют модельные нормативные правовые акты в своей правотворческой деятельности</a:t>
          </a:r>
          <a:endParaRPr lang="ru-RU" sz="2000" b="1" dirty="0">
            <a:solidFill>
              <a:schemeClr val="tx1"/>
            </a:solidFill>
          </a:endParaRPr>
        </a:p>
      </dgm:t>
    </dgm:pt>
    <dgm:pt modelId="{D822B767-7DF5-47AB-84C9-929D71588376}" type="parTrans" cxnId="{0AED3D08-7B60-445C-B558-76585B2B7D54}">
      <dgm:prSet/>
      <dgm:spPr/>
      <dgm:t>
        <a:bodyPr/>
        <a:lstStyle/>
        <a:p>
          <a:endParaRPr lang="ru-RU"/>
        </a:p>
      </dgm:t>
    </dgm:pt>
    <dgm:pt modelId="{74476ED4-D28C-45FE-ABBA-B4B9D66F19A8}" type="sibTrans" cxnId="{0AED3D08-7B60-445C-B558-76585B2B7D54}">
      <dgm:prSet/>
      <dgm:spPr/>
      <dgm:t>
        <a:bodyPr/>
        <a:lstStyle/>
        <a:p>
          <a:endParaRPr lang="ru-RU"/>
        </a:p>
      </dgm:t>
    </dgm:pt>
    <dgm:pt modelId="{01EC7C9E-E8F5-4155-A14E-D0FB5CA3827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600" b="1" dirty="0" smtClean="0"/>
            <a:t>Городской округ Архангельской области «Город Новодвинск»</a:t>
          </a:r>
        </a:p>
        <a:p>
          <a:pPr algn="l"/>
          <a:r>
            <a:rPr lang="ru-RU" sz="1600" b="1" dirty="0" smtClean="0"/>
            <a:t>Холмогорский муниципальный район</a:t>
          </a:r>
        </a:p>
        <a:p>
          <a:pPr algn="l"/>
          <a:r>
            <a:rPr lang="ru-RU" sz="1600" b="1" dirty="0" smtClean="0"/>
            <a:t>Каргопольский муниципальный район</a:t>
          </a:r>
        </a:p>
        <a:p>
          <a:pPr algn="ctr"/>
          <a:endParaRPr lang="ru-RU" sz="1600" dirty="0"/>
        </a:p>
      </dgm:t>
    </dgm:pt>
    <dgm:pt modelId="{29E62D05-BF57-4330-82DB-1B093DBA7A0A}" type="parTrans" cxnId="{9F6FE41F-D066-4553-9F04-E560EDB30899}">
      <dgm:prSet/>
      <dgm:spPr/>
      <dgm:t>
        <a:bodyPr/>
        <a:lstStyle/>
        <a:p>
          <a:endParaRPr lang="ru-RU"/>
        </a:p>
      </dgm:t>
    </dgm:pt>
    <dgm:pt modelId="{B76CE57D-2524-43FA-A35A-21BFA8B5BFA2}" type="sibTrans" cxnId="{9F6FE41F-D066-4553-9F04-E560EDB30899}">
      <dgm:prSet/>
      <dgm:spPr/>
      <dgm:t>
        <a:bodyPr/>
        <a:lstStyle/>
        <a:p>
          <a:endParaRPr lang="ru-RU"/>
        </a:p>
      </dgm:t>
    </dgm:pt>
    <dgm:pt modelId="{AE4E58AB-4443-4B59-9693-29089B69F4BC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Муниципальные образования, не применяющие модельные нормативные правовые акты в своей деятельности</a:t>
          </a:r>
          <a:endParaRPr lang="ru-RU" sz="2000" b="1" dirty="0">
            <a:solidFill>
              <a:schemeClr val="tx1"/>
            </a:solidFill>
          </a:endParaRPr>
        </a:p>
      </dgm:t>
    </dgm:pt>
    <dgm:pt modelId="{B1EF4DAA-23FB-4505-836E-CEAFEF6F8E97}" type="parTrans" cxnId="{3D355BCD-DB1E-45D4-95D7-01AFE2ECFFDE}">
      <dgm:prSet/>
      <dgm:spPr/>
      <dgm:t>
        <a:bodyPr/>
        <a:lstStyle/>
        <a:p>
          <a:endParaRPr lang="ru-RU"/>
        </a:p>
      </dgm:t>
    </dgm:pt>
    <dgm:pt modelId="{72D071CF-A72A-4E66-BFC6-BB777527F879}" type="sibTrans" cxnId="{3D355BCD-DB1E-45D4-95D7-01AFE2ECFFDE}">
      <dgm:prSet/>
      <dgm:spPr/>
      <dgm:t>
        <a:bodyPr/>
        <a:lstStyle/>
        <a:p>
          <a:endParaRPr lang="ru-RU"/>
        </a:p>
      </dgm:t>
    </dgm:pt>
    <dgm:pt modelId="{8EAE593B-F379-484D-81D6-EE968351C16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600" b="1" dirty="0" smtClean="0">
              <a:solidFill>
                <a:schemeClr val="tx1"/>
              </a:solidFill>
            </a:rPr>
            <a:t>Вельский муниципальный район Архангельской области</a:t>
          </a:r>
        </a:p>
        <a:p>
          <a:pPr algn="l"/>
          <a:r>
            <a:rPr lang="ru-RU" sz="1600" b="1" dirty="0" smtClean="0">
              <a:solidFill>
                <a:schemeClr val="tx1"/>
              </a:solidFill>
            </a:rPr>
            <a:t>Пинежский муниципальный район</a:t>
          </a:r>
        </a:p>
        <a:p>
          <a:pPr algn="l"/>
          <a:r>
            <a:rPr lang="ru-RU" sz="1600" b="1" dirty="0" smtClean="0">
              <a:solidFill>
                <a:schemeClr val="tx1"/>
              </a:solidFill>
            </a:rPr>
            <a:t>Плесецкий муниципальный район</a:t>
          </a:r>
        </a:p>
        <a:p>
          <a:pPr algn="l"/>
          <a:r>
            <a:rPr lang="ru-RU" sz="1600" b="1" dirty="0" smtClean="0">
              <a:solidFill>
                <a:schemeClr val="tx1"/>
              </a:solidFill>
            </a:rPr>
            <a:t>Городской округ «Мирный»</a:t>
          </a:r>
          <a:endParaRPr lang="ru-RU" sz="1600" b="1" dirty="0">
            <a:solidFill>
              <a:schemeClr val="tx1"/>
            </a:solidFill>
          </a:endParaRPr>
        </a:p>
      </dgm:t>
    </dgm:pt>
    <dgm:pt modelId="{448AD1B8-2C09-40C2-912F-8FDB7FFE39E4}" type="parTrans" cxnId="{685C5FC6-696F-4B35-A9E3-DCCBCE37CB1D}">
      <dgm:prSet/>
      <dgm:spPr/>
      <dgm:t>
        <a:bodyPr/>
        <a:lstStyle/>
        <a:p>
          <a:endParaRPr lang="ru-RU"/>
        </a:p>
      </dgm:t>
    </dgm:pt>
    <dgm:pt modelId="{2CC5C49D-F67A-48C9-B164-922767364735}" type="sibTrans" cxnId="{685C5FC6-696F-4B35-A9E3-DCCBCE37CB1D}">
      <dgm:prSet/>
      <dgm:spPr/>
      <dgm:t>
        <a:bodyPr/>
        <a:lstStyle/>
        <a:p>
          <a:endParaRPr lang="ru-RU"/>
        </a:p>
      </dgm:t>
    </dgm:pt>
    <dgm:pt modelId="{6F6BE8DA-19C5-4842-91EA-F2A2251D5756}" type="pres">
      <dgm:prSet presAssocID="{8D366E4A-67EC-4D48-99E5-8F4EFDDDB20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AFF9A1-5DBE-4014-AC66-D8470E0DAFB8}" type="pres">
      <dgm:prSet presAssocID="{FC832E12-13B1-4190-B344-45E9427EB5DD}" presName="root" presStyleCnt="0"/>
      <dgm:spPr/>
    </dgm:pt>
    <dgm:pt modelId="{1A5A40D1-0B4F-4120-AC53-5001D61E5C09}" type="pres">
      <dgm:prSet presAssocID="{FC832E12-13B1-4190-B344-45E9427EB5DD}" presName="rootComposite" presStyleCnt="0"/>
      <dgm:spPr/>
    </dgm:pt>
    <dgm:pt modelId="{B688B483-CBA0-476A-8112-214A6F08B047}" type="pres">
      <dgm:prSet presAssocID="{FC832E12-13B1-4190-B344-45E9427EB5DD}" presName="rootText" presStyleLbl="node1" presStyleIdx="0" presStyleCnt="2" custLinFactNeighborX="1930" custLinFactNeighborY="-61673"/>
      <dgm:spPr/>
      <dgm:t>
        <a:bodyPr/>
        <a:lstStyle/>
        <a:p>
          <a:endParaRPr lang="ru-RU"/>
        </a:p>
      </dgm:t>
    </dgm:pt>
    <dgm:pt modelId="{43788243-2015-483C-B27B-001DA96B8710}" type="pres">
      <dgm:prSet presAssocID="{FC832E12-13B1-4190-B344-45E9427EB5DD}" presName="rootConnector" presStyleLbl="node1" presStyleIdx="0" presStyleCnt="2"/>
      <dgm:spPr/>
      <dgm:t>
        <a:bodyPr/>
        <a:lstStyle/>
        <a:p>
          <a:endParaRPr lang="ru-RU"/>
        </a:p>
      </dgm:t>
    </dgm:pt>
    <dgm:pt modelId="{6F432342-FA6C-4FD6-9161-1ECA02CE2ED7}" type="pres">
      <dgm:prSet presAssocID="{FC832E12-13B1-4190-B344-45E9427EB5DD}" presName="childShape" presStyleCnt="0"/>
      <dgm:spPr/>
    </dgm:pt>
    <dgm:pt modelId="{802FD3A7-0FC6-4027-912A-3B3B66644D1F}" type="pres">
      <dgm:prSet presAssocID="{29E62D05-BF57-4330-82DB-1B093DBA7A0A}" presName="Name13" presStyleLbl="parChTrans1D2" presStyleIdx="0" presStyleCnt="2"/>
      <dgm:spPr/>
      <dgm:t>
        <a:bodyPr/>
        <a:lstStyle/>
        <a:p>
          <a:endParaRPr lang="ru-RU"/>
        </a:p>
      </dgm:t>
    </dgm:pt>
    <dgm:pt modelId="{49E590AC-F7A4-4745-A858-467F95031314}" type="pres">
      <dgm:prSet presAssocID="{01EC7C9E-E8F5-4155-A14E-D0FB5CA38274}" presName="childText" presStyleLbl="bgAcc1" presStyleIdx="0" presStyleCnt="2" custScaleX="107800" custScaleY="188405" custLinFactNeighborX="-572" custLinFactNeighborY="-26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13FED-F74E-4A40-A7AF-C78446521EFE}" type="pres">
      <dgm:prSet presAssocID="{AE4E58AB-4443-4B59-9693-29089B69F4BC}" presName="root" presStyleCnt="0"/>
      <dgm:spPr/>
    </dgm:pt>
    <dgm:pt modelId="{009674BA-4A57-417B-B72F-A0B63027A966}" type="pres">
      <dgm:prSet presAssocID="{AE4E58AB-4443-4B59-9693-29089B69F4BC}" presName="rootComposite" presStyleCnt="0"/>
      <dgm:spPr/>
    </dgm:pt>
    <dgm:pt modelId="{E6853B7C-4B10-4F99-AB53-0E4A1D383AC2}" type="pres">
      <dgm:prSet presAssocID="{AE4E58AB-4443-4B59-9693-29089B69F4BC}" presName="rootText" presStyleLbl="node1" presStyleIdx="1" presStyleCnt="2" custLinFactNeighborX="221" custLinFactNeighborY="-61673"/>
      <dgm:spPr/>
      <dgm:t>
        <a:bodyPr/>
        <a:lstStyle/>
        <a:p>
          <a:endParaRPr lang="ru-RU"/>
        </a:p>
      </dgm:t>
    </dgm:pt>
    <dgm:pt modelId="{75E55396-CEAD-4387-B929-F9EED676B6C2}" type="pres">
      <dgm:prSet presAssocID="{AE4E58AB-4443-4B59-9693-29089B69F4BC}" presName="rootConnector" presStyleLbl="node1" presStyleIdx="1" presStyleCnt="2"/>
      <dgm:spPr/>
      <dgm:t>
        <a:bodyPr/>
        <a:lstStyle/>
        <a:p>
          <a:endParaRPr lang="ru-RU"/>
        </a:p>
      </dgm:t>
    </dgm:pt>
    <dgm:pt modelId="{0A29C511-24CD-4E68-88F9-B2E717E361DD}" type="pres">
      <dgm:prSet presAssocID="{AE4E58AB-4443-4B59-9693-29089B69F4BC}" presName="childShape" presStyleCnt="0"/>
      <dgm:spPr/>
    </dgm:pt>
    <dgm:pt modelId="{18D2A041-3901-40F4-845C-F22D716EE60B}" type="pres">
      <dgm:prSet presAssocID="{448AD1B8-2C09-40C2-912F-8FDB7FFE39E4}" presName="Name13" presStyleLbl="parChTrans1D2" presStyleIdx="1" presStyleCnt="2"/>
      <dgm:spPr/>
      <dgm:t>
        <a:bodyPr/>
        <a:lstStyle/>
        <a:p>
          <a:endParaRPr lang="ru-RU"/>
        </a:p>
      </dgm:t>
    </dgm:pt>
    <dgm:pt modelId="{ECA5F354-7F72-4533-A7EC-EA131BF67AA8}" type="pres">
      <dgm:prSet presAssocID="{8EAE593B-F379-484D-81D6-EE968351C169}" presName="childText" presStyleLbl="bgAcc1" presStyleIdx="1" presStyleCnt="2" custScaleX="107175" custScaleY="193355" custLinFactNeighborX="390" custLinFactNeighborY="-29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6C7776-CEE8-4D8E-93E9-AD83578CA880}" type="presOf" srcId="{8EAE593B-F379-484D-81D6-EE968351C169}" destId="{ECA5F354-7F72-4533-A7EC-EA131BF67AA8}" srcOrd="0" destOrd="0" presId="urn:microsoft.com/office/officeart/2005/8/layout/hierarchy3"/>
    <dgm:cxn modelId="{0AED3D08-7B60-445C-B558-76585B2B7D54}" srcId="{8D366E4A-67EC-4D48-99E5-8F4EFDDDB203}" destId="{FC832E12-13B1-4190-B344-45E9427EB5DD}" srcOrd="0" destOrd="0" parTransId="{D822B767-7DF5-47AB-84C9-929D71588376}" sibTransId="{74476ED4-D28C-45FE-ABBA-B4B9D66F19A8}"/>
    <dgm:cxn modelId="{7786A65E-659A-4C44-BFED-C64836E90724}" type="presOf" srcId="{29E62D05-BF57-4330-82DB-1B093DBA7A0A}" destId="{802FD3A7-0FC6-4027-912A-3B3B66644D1F}" srcOrd="0" destOrd="0" presId="urn:microsoft.com/office/officeart/2005/8/layout/hierarchy3"/>
    <dgm:cxn modelId="{9F6FE41F-D066-4553-9F04-E560EDB30899}" srcId="{FC832E12-13B1-4190-B344-45E9427EB5DD}" destId="{01EC7C9E-E8F5-4155-A14E-D0FB5CA38274}" srcOrd="0" destOrd="0" parTransId="{29E62D05-BF57-4330-82DB-1B093DBA7A0A}" sibTransId="{B76CE57D-2524-43FA-A35A-21BFA8B5BFA2}"/>
    <dgm:cxn modelId="{3D355BCD-DB1E-45D4-95D7-01AFE2ECFFDE}" srcId="{8D366E4A-67EC-4D48-99E5-8F4EFDDDB203}" destId="{AE4E58AB-4443-4B59-9693-29089B69F4BC}" srcOrd="1" destOrd="0" parTransId="{B1EF4DAA-23FB-4505-836E-CEAFEF6F8E97}" sibTransId="{72D071CF-A72A-4E66-BFC6-BB777527F879}"/>
    <dgm:cxn modelId="{0CC53B9D-DF72-420E-BF19-866EEEA588A1}" type="presOf" srcId="{AE4E58AB-4443-4B59-9693-29089B69F4BC}" destId="{75E55396-CEAD-4387-B929-F9EED676B6C2}" srcOrd="1" destOrd="0" presId="urn:microsoft.com/office/officeart/2005/8/layout/hierarchy3"/>
    <dgm:cxn modelId="{64E83BFC-9732-4689-A0CD-454890919F35}" type="presOf" srcId="{AE4E58AB-4443-4B59-9693-29089B69F4BC}" destId="{E6853B7C-4B10-4F99-AB53-0E4A1D383AC2}" srcOrd="0" destOrd="0" presId="urn:microsoft.com/office/officeart/2005/8/layout/hierarchy3"/>
    <dgm:cxn modelId="{E9E99C31-0388-495E-9252-E1A1B2D8CDC4}" type="presOf" srcId="{FC832E12-13B1-4190-B344-45E9427EB5DD}" destId="{43788243-2015-483C-B27B-001DA96B8710}" srcOrd="1" destOrd="0" presId="urn:microsoft.com/office/officeart/2005/8/layout/hierarchy3"/>
    <dgm:cxn modelId="{05F1A847-ECE6-4FBD-B6DC-14049ECD8CF2}" type="presOf" srcId="{FC832E12-13B1-4190-B344-45E9427EB5DD}" destId="{B688B483-CBA0-476A-8112-214A6F08B047}" srcOrd="0" destOrd="0" presId="urn:microsoft.com/office/officeart/2005/8/layout/hierarchy3"/>
    <dgm:cxn modelId="{0748620F-51E3-4E44-A906-AA09FB5BDB8D}" type="presOf" srcId="{01EC7C9E-E8F5-4155-A14E-D0FB5CA38274}" destId="{49E590AC-F7A4-4745-A858-467F95031314}" srcOrd="0" destOrd="0" presId="urn:microsoft.com/office/officeart/2005/8/layout/hierarchy3"/>
    <dgm:cxn modelId="{0A9C2EAA-007C-4F2C-81B5-B6309789D42E}" type="presOf" srcId="{448AD1B8-2C09-40C2-912F-8FDB7FFE39E4}" destId="{18D2A041-3901-40F4-845C-F22D716EE60B}" srcOrd="0" destOrd="0" presId="urn:microsoft.com/office/officeart/2005/8/layout/hierarchy3"/>
    <dgm:cxn modelId="{A269EB30-292F-4F76-88C4-C6746C515178}" type="presOf" srcId="{8D366E4A-67EC-4D48-99E5-8F4EFDDDB203}" destId="{6F6BE8DA-19C5-4842-91EA-F2A2251D5756}" srcOrd="0" destOrd="0" presId="urn:microsoft.com/office/officeart/2005/8/layout/hierarchy3"/>
    <dgm:cxn modelId="{685C5FC6-696F-4B35-A9E3-DCCBCE37CB1D}" srcId="{AE4E58AB-4443-4B59-9693-29089B69F4BC}" destId="{8EAE593B-F379-484D-81D6-EE968351C169}" srcOrd="0" destOrd="0" parTransId="{448AD1B8-2C09-40C2-912F-8FDB7FFE39E4}" sibTransId="{2CC5C49D-F67A-48C9-B164-922767364735}"/>
    <dgm:cxn modelId="{DCAAF1D3-ADA0-48EF-8CED-839A28FABB6C}" type="presParOf" srcId="{6F6BE8DA-19C5-4842-91EA-F2A2251D5756}" destId="{ADAFF9A1-5DBE-4014-AC66-D8470E0DAFB8}" srcOrd="0" destOrd="0" presId="urn:microsoft.com/office/officeart/2005/8/layout/hierarchy3"/>
    <dgm:cxn modelId="{8F5C3F64-CB7D-4D18-8304-6640034491DE}" type="presParOf" srcId="{ADAFF9A1-5DBE-4014-AC66-D8470E0DAFB8}" destId="{1A5A40D1-0B4F-4120-AC53-5001D61E5C09}" srcOrd="0" destOrd="0" presId="urn:microsoft.com/office/officeart/2005/8/layout/hierarchy3"/>
    <dgm:cxn modelId="{AAAF7CCF-AE54-4ACA-BA40-AB7A66EFB678}" type="presParOf" srcId="{1A5A40D1-0B4F-4120-AC53-5001D61E5C09}" destId="{B688B483-CBA0-476A-8112-214A6F08B047}" srcOrd="0" destOrd="0" presId="urn:microsoft.com/office/officeart/2005/8/layout/hierarchy3"/>
    <dgm:cxn modelId="{B69D9B99-B55E-4B56-8E75-1382C9AF68CD}" type="presParOf" srcId="{1A5A40D1-0B4F-4120-AC53-5001D61E5C09}" destId="{43788243-2015-483C-B27B-001DA96B8710}" srcOrd="1" destOrd="0" presId="urn:microsoft.com/office/officeart/2005/8/layout/hierarchy3"/>
    <dgm:cxn modelId="{AACBA93D-BDC3-41A3-AACD-D66C288FE948}" type="presParOf" srcId="{ADAFF9A1-5DBE-4014-AC66-D8470E0DAFB8}" destId="{6F432342-FA6C-4FD6-9161-1ECA02CE2ED7}" srcOrd="1" destOrd="0" presId="urn:microsoft.com/office/officeart/2005/8/layout/hierarchy3"/>
    <dgm:cxn modelId="{F68A75CE-3A13-4795-9426-26EB92C5F3B8}" type="presParOf" srcId="{6F432342-FA6C-4FD6-9161-1ECA02CE2ED7}" destId="{802FD3A7-0FC6-4027-912A-3B3B66644D1F}" srcOrd="0" destOrd="0" presId="urn:microsoft.com/office/officeart/2005/8/layout/hierarchy3"/>
    <dgm:cxn modelId="{64A4CE88-A395-42F6-9DF7-61C8C1C23F4C}" type="presParOf" srcId="{6F432342-FA6C-4FD6-9161-1ECA02CE2ED7}" destId="{49E590AC-F7A4-4745-A858-467F95031314}" srcOrd="1" destOrd="0" presId="urn:microsoft.com/office/officeart/2005/8/layout/hierarchy3"/>
    <dgm:cxn modelId="{C3AFB9A5-4B75-49F4-B8E6-5765A6303CA7}" type="presParOf" srcId="{6F6BE8DA-19C5-4842-91EA-F2A2251D5756}" destId="{25413FED-F74E-4A40-A7AF-C78446521EFE}" srcOrd="1" destOrd="0" presId="urn:microsoft.com/office/officeart/2005/8/layout/hierarchy3"/>
    <dgm:cxn modelId="{328F6671-D760-4C06-BE10-2CF89F1C9CA8}" type="presParOf" srcId="{25413FED-F74E-4A40-A7AF-C78446521EFE}" destId="{009674BA-4A57-417B-B72F-A0B63027A966}" srcOrd="0" destOrd="0" presId="urn:microsoft.com/office/officeart/2005/8/layout/hierarchy3"/>
    <dgm:cxn modelId="{2ADECE5F-082D-4BA1-95EF-314B05BED306}" type="presParOf" srcId="{009674BA-4A57-417B-B72F-A0B63027A966}" destId="{E6853B7C-4B10-4F99-AB53-0E4A1D383AC2}" srcOrd="0" destOrd="0" presId="urn:microsoft.com/office/officeart/2005/8/layout/hierarchy3"/>
    <dgm:cxn modelId="{F20BBD3A-7617-49B0-9E73-DAD09345E284}" type="presParOf" srcId="{009674BA-4A57-417B-B72F-A0B63027A966}" destId="{75E55396-CEAD-4387-B929-F9EED676B6C2}" srcOrd="1" destOrd="0" presId="urn:microsoft.com/office/officeart/2005/8/layout/hierarchy3"/>
    <dgm:cxn modelId="{8B927394-1D8F-40DA-854B-EA0253619708}" type="presParOf" srcId="{25413FED-F74E-4A40-A7AF-C78446521EFE}" destId="{0A29C511-24CD-4E68-88F9-B2E717E361DD}" srcOrd="1" destOrd="0" presId="urn:microsoft.com/office/officeart/2005/8/layout/hierarchy3"/>
    <dgm:cxn modelId="{69C83FAF-43F4-447D-8C42-96C765C842A2}" type="presParOf" srcId="{0A29C511-24CD-4E68-88F9-B2E717E361DD}" destId="{18D2A041-3901-40F4-845C-F22D716EE60B}" srcOrd="0" destOrd="0" presId="urn:microsoft.com/office/officeart/2005/8/layout/hierarchy3"/>
    <dgm:cxn modelId="{2B4992DA-B5F1-4616-AF86-C77F1E0AC88D}" type="presParOf" srcId="{0A29C511-24CD-4E68-88F9-B2E717E361DD}" destId="{ECA5F354-7F72-4533-A7EC-EA131BF67AA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A05B56-C78D-43BA-918E-1521302123C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3A111C-5B9B-42B1-B38E-CD1E1B6E62B1}">
      <dgm:prSet phldrT="[Текст]" custT="1"/>
      <dgm:spPr/>
      <dgm:t>
        <a:bodyPr/>
        <a:lstStyle/>
        <a:p>
          <a:r>
            <a:rPr lang="ru-RU" sz="1400" b="1" i="1" dirty="0" smtClean="0"/>
            <a:t>до 10 октября 2020 г. представить утвержденные планы-графики в правовой департамент</a:t>
          </a:r>
          <a:endParaRPr lang="ru-RU" sz="1400" b="1" i="1" dirty="0"/>
        </a:p>
      </dgm:t>
    </dgm:pt>
    <dgm:pt modelId="{F95FDBB4-0726-4146-919D-0C3C058F914F}" type="parTrans" cxnId="{1BE1BA71-60B4-4950-864C-3E075A125A90}">
      <dgm:prSet/>
      <dgm:spPr/>
      <dgm:t>
        <a:bodyPr/>
        <a:lstStyle/>
        <a:p>
          <a:endParaRPr lang="ru-RU"/>
        </a:p>
      </dgm:t>
    </dgm:pt>
    <dgm:pt modelId="{61609674-1F17-4BB4-8975-EE5DF65B2DE7}" type="sibTrans" cxnId="{1BE1BA71-60B4-4950-864C-3E075A125A90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647691A-D511-493D-8E2D-6E8591780779}">
      <dgm:prSet phldrT="[Текст]" custT="1"/>
      <dgm:spPr/>
      <dgm:t>
        <a:bodyPr/>
        <a:lstStyle/>
        <a:p>
          <a:r>
            <a:rPr lang="ru-RU" sz="1400" b="1" i="1" dirty="0" smtClean="0"/>
            <a:t>до 31 декабря 2020 г. завершить актуализацию муниципальных нормативных правовых актов в отношении всех действующих (не признанных утратившими силу) муниципальных нормативных правовых актов</a:t>
          </a:r>
          <a:endParaRPr lang="ru-RU" sz="1400" b="1" i="1" dirty="0"/>
        </a:p>
      </dgm:t>
    </dgm:pt>
    <dgm:pt modelId="{22025772-6705-45B5-86F5-503004F00BB6}" type="parTrans" cxnId="{3BFB11EF-3673-49F7-8DA5-AB8517E0D112}">
      <dgm:prSet/>
      <dgm:spPr/>
      <dgm:t>
        <a:bodyPr/>
        <a:lstStyle/>
        <a:p>
          <a:endParaRPr lang="ru-RU"/>
        </a:p>
      </dgm:t>
    </dgm:pt>
    <dgm:pt modelId="{66297F01-1F93-4FC9-A4B4-955BD7110308}" type="sibTrans" cxnId="{3BFB11EF-3673-49F7-8DA5-AB8517E0D112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8FA1BDF-4878-4DBE-93CF-F7FF2AA7555E}">
      <dgm:prSet phldrT="[Текст]" custT="1"/>
      <dgm:spPr/>
      <dgm:t>
        <a:bodyPr/>
        <a:lstStyle/>
        <a:p>
          <a:r>
            <a:rPr lang="ru-RU" sz="1400" b="1" i="1" dirty="0" smtClean="0"/>
            <a:t>до 22 января 2021 г. представить в правовой департамент информацию об итогах проведенной актуализации муниципальных нормативных правовых актов</a:t>
          </a:r>
          <a:endParaRPr lang="ru-RU" sz="1400" b="1" i="1" dirty="0"/>
        </a:p>
      </dgm:t>
    </dgm:pt>
    <dgm:pt modelId="{FC078EAD-CF79-4176-94CD-F9FB1302608F}" type="parTrans" cxnId="{4408C8B0-C5CC-426C-A35F-2B8242DB7FEF}">
      <dgm:prSet/>
      <dgm:spPr/>
      <dgm:t>
        <a:bodyPr/>
        <a:lstStyle/>
        <a:p>
          <a:endParaRPr lang="ru-RU"/>
        </a:p>
      </dgm:t>
    </dgm:pt>
    <dgm:pt modelId="{0A4569F9-D756-4762-95F6-D4F67C5D16E5}" type="sibTrans" cxnId="{4408C8B0-C5CC-426C-A35F-2B8242DB7FEF}">
      <dgm:prSet/>
      <dgm:spPr/>
      <dgm:t>
        <a:bodyPr/>
        <a:lstStyle/>
        <a:p>
          <a:endParaRPr lang="ru-RU">
            <a:solidFill>
              <a:schemeClr val="tx2">
                <a:lumMod val="20000"/>
                <a:lumOff val="80000"/>
              </a:schemeClr>
            </a:solidFill>
          </a:endParaRPr>
        </a:p>
      </dgm:t>
    </dgm:pt>
    <dgm:pt modelId="{4A0E16B6-6D5A-4016-AAAD-49F0323B6F9E}">
      <dgm:prSet phldrT="[Текст]" custT="1"/>
      <dgm:spPr/>
      <dgm:t>
        <a:bodyPr/>
        <a:lstStyle/>
        <a:p>
          <a:r>
            <a:rPr lang="ru-RU" sz="1400" b="1" i="1" dirty="0" smtClean="0"/>
            <a:t>до 1 октября 2020 г. сформировать и утвердить планы-графики мероприятий по актуализации муниципальных нормативных правовых актов по формам, приведенным в приложении к распоряжению</a:t>
          </a:r>
          <a:endParaRPr lang="ru-RU" sz="1400" dirty="0"/>
        </a:p>
      </dgm:t>
    </dgm:pt>
    <dgm:pt modelId="{31933CEE-BF74-498D-A4E5-2F1333833464}" type="parTrans" cxnId="{BF936BAA-15B9-4A73-A9BA-6A3D34FD4A13}">
      <dgm:prSet/>
      <dgm:spPr/>
      <dgm:t>
        <a:bodyPr/>
        <a:lstStyle/>
        <a:p>
          <a:endParaRPr lang="ru-RU"/>
        </a:p>
      </dgm:t>
    </dgm:pt>
    <dgm:pt modelId="{59125049-79CA-40C0-8AC7-613FE64D2ECF}" type="sibTrans" cxnId="{BF936BAA-15B9-4A73-A9BA-6A3D34FD4A13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929D2058-27C8-4779-A31E-70062DE3E48C}" type="pres">
      <dgm:prSet presAssocID="{80A05B56-C78D-43BA-918E-1521302123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8ACB91-47F9-4493-9B5D-86E24926B13B}" type="pres">
      <dgm:prSet presAssocID="{BF3A111C-5B9B-42B1-B38E-CD1E1B6E62B1}" presName="dummy" presStyleCnt="0"/>
      <dgm:spPr/>
    </dgm:pt>
    <dgm:pt modelId="{66816B8B-0877-4AA4-A019-7493DED468F5}" type="pres">
      <dgm:prSet presAssocID="{BF3A111C-5B9B-42B1-B38E-CD1E1B6E62B1}" presName="node" presStyleLbl="revTx" presStyleIdx="0" presStyleCnt="4" custScaleX="177967" custScaleY="92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37CD5-8615-46FF-ABA6-FF9972B995C4}" type="pres">
      <dgm:prSet presAssocID="{61609674-1F17-4BB4-8975-EE5DF65B2DE7}" presName="sibTrans" presStyleLbl="node1" presStyleIdx="0" presStyleCnt="4" custScaleX="117607" custLinFactNeighborX="-9606" custLinFactNeighborY="-3930"/>
      <dgm:spPr/>
      <dgm:t>
        <a:bodyPr/>
        <a:lstStyle/>
        <a:p>
          <a:endParaRPr lang="ru-RU"/>
        </a:p>
      </dgm:t>
    </dgm:pt>
    <dgm:pt modelId="{BA31F94E-E8B6-4EE4-B325-18745D15F774}" type="pres">
      <dgm:prSet presAssocID="{8647691A-D511-493D-8E2D-6E8591780779}" presName="dummy" presStyleCnt="0"/>
      <dgm:spPr/>
    </dgm:pt>
    <dgm:pt modelId="{1D114650-68F3-4D61-B93A-6B3B8A2C6651}" type="pres">
      <dgm:prSet presAssocID="{8647691A-D511-493D-8E2D-6E8591780779}" presName="node" presStyleLbl="revTx" presStyleIdx="1" presStyleCnt="4" custScaleX="148934" custScaleY="1059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C5598-2EF1-4D5F-9C37-9F86CEF97883}" type="pres">
      <dgm:prSet presAssocID="{66297F01-1F93-4FC9-A4B4-955BD7110308}" presName="sibTrans" presStyleLbl="node1" presStyleIdx="1" presStyleCnt="4" custScaleX="123516" custScaleY="107923" custLinFactNeighborX="1113" custLinFactNeighborY="-11727"/>
      <dgm:spPr/>
      <dgm:t>
        <a:bodyPr/>
        <a:lstStyle/>
        <a:p>
          <a:endParaRPr lang="ru-RU"/>
        </a:p>
      </dgm:t>
    </dgm:pt>
    <dgm:pt modelId="{D4F25770-F174-4ACE-A675-A91167533F29}" type="pres">
      <dgm:prSet presAssocID="{48FA1BDF-4878-4DBE-93CF-F7FF2AA7555E}" presName="dummy" presStyleCnt="0"/>
      <dgm:spPr/>
    </dgm:pt>
    <dgm:pt modelId="{CAEFEC91-C822-4EB2-BC8A-360DEAB0C01D}" type="pres">
      <dgm:prSet presAssocID="{48FA1BDF-4878-4DBE-93CF-F7FF2AA7555E}" presName="node" presStyleLbl="revTx" presStyleIdx="2" presStyleCnt="4" custRadScaleRad="124649" custRadScaleInc="301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B22AB-D405-43A6-9D4A-6886D2521F9A}" type="pres">
      <dgm:prSet presAssocID="{0A4569F9-D756-4762-95F6-D4F67C5D16E5}" presName="sibTrans" presStyleLbl="node1" presStyleIdx="2" presStyleCnt="4" custScaleX="1534" custScaleY="1453" custLinFactNeighborX="-77134" custLinFactNeighborY="44774"/>
      <dgm:spPr/>
      <dgm:t>
        <a:bodyPr/>
        <a:lstStyle/>
        <a:p>
          <a:endParaRPr lang="ru-RU"/>
        </a:p>
      </dgm:t>
    </dgm:pt>
    <dgm:pt modelId="{C20C4F1C-05B5-4A37-B8DD-09CF8CCFEB78}" type="pres">
      <dgm:prSet presAssocID="{4A0E16B6-6D5A-4016-AAAD-49F0323B6F9E}" presName="dummy" presStyleCnt="0"/>
      <dgm:spPr/>
    </dgm:pt>
    <dgm:pt modelId="{49855601-D3BC-42B2-8486-5C2CEA680D4D}" type="pres">
      <dgm:prSet presAssocID="{4A0E16B6-6D5A-4016-AAAD-49F0323B6F9E}" presName="node" presStyleLbl="revTx" presStyleIdx="3" presStyleCnt="4" custRadScaleRad="119394" custRadScaleInc="-42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29E46-6672-442E-A06C-93E77036CA1B}" type="pres">
      <dgm:prSet presAssocID="{59125049-79CA-40C0-8AC7-613FE64D2ECF}" presName="sibTrans" presStyleLbl="node1" presStyleIdx="3" presStyleCnt="4" custScaleX="116221" custLinFactNeighborX="185" custLinFactNeighborY="3867"/>
      <dgm:spPr/>
      <dgm:t>
        <a:bodyPr/>
        <a:lstStyle/>
        <a:p>
          <a:endParaRPr lang="ru-RU"/>
        </a:p>
      </dgm:t>
    </dgm:pt>
  </dgm:ptLst>
  <dgm:cxnLst>
    <dgm:cxn modelId="{4AEC9F20-3E97-4BEC-8D4B-F3678DAF0B5C}" type="presOf" srcId="{61609674-1F17-4BB4-8975-EE5DF65B2DE7}" destId="{61D37CD5-8615-46FF-ABA6-FF9972B995C4}" srcOrd="0" destOrd="0" presId="urn:microsoft.com/office/officeart/2005/8/layout/cycle1"/>
    <dgm:cxn modelId="{7A034418-1944-4871-95C5-FE51C5FF9618}" type="presOf" srcId="{0A4569F9-D756-4762-95F6-D4F67C5D16E5}" destId="{261B22AB-D405-43A6-9D4A-6886D2521F9A}" srcOrd="0" destOrd="0" presId="urn:microsoft.com/office/officeart/2005/8/layout/cycle1"/>
    <dgm:cxn modelId="{4408C8B0-C5CC-426C-A35F-2B8242DB7FEF}" srcId="{80A05B56-C78D-43BA-918E-1521302123CE}" destId="{48FA1BDF-4878-4DBE-93CF-F7FF2AA7555E}" srcOrd="2" destOrd="0" parTransId="{FC078EAD-CF79-4176-94CD-F9FB1302608F}" sibTransId="{0A4569F9-D756-4762-95F6-D4F67C5D16E5}"/>
    <dgm:cxn modelId="{5CE52478-3AF5-4AB6-8E1B-9FB4C79F5EC6}" type="presOf" srcId="{66297F01-1F93-4FC9-A4B4-955BD7110308}" destId="{817C5598-2EF1-4D5F-9C37-9F86CEF97883}" srcOrd="0" destOrd="0" presId="urn:microsoft.com/office/officeart/2005/8/layout/cycle1"/>
    <dgm:cxn modelId="{3BFB11EF-3673-49F7-8DA5-AB8517E0D112}" srcId="{80A05B56-C78D-43BA-918E-1521302123CE}" destId="{8647691A-D511-493D-8E2D-6E8591780779}" srcOrd="1" destOrd="0" parTransId="{22025772-6705-45B5-86F5-503004F00BB6}" sibTransId="{66297F01-1F93-4FC9-A4B4-955BD7110308}"/>
    <dgm:cxn modelId="{F2A41B32-AD10-4DE8-926A-D3E60B5F2FCA}" type="presOf" srcId="{59125049-79CA-40C0-8AC7-613FE64D2ECF}" destId="{92C29E46-6672-442E-A06C-93E77036CA1B}" srcOrd="0" destOrd="0" presId="urn:microsoft.com/office/officeart/2005/8/layout/cycle1"/>
    <dgm:cxn modelId="{BF936BAA-15B9-4A73-A9BA-6A3D34FD4A13}" srcId="{80A05B56-C78D-43BA-918E-1521302123CE}" destId="{4A0E16B6-6D5A-4016-AAAD-49F0323B6F9E}" srcOrd="3" destOrd="0" parTransId="{31933CEE-BF74-498D-A4E5-2F1333833464}" sibTransId="{59125049-79CA-40C0-8AC7-613FE64D2ECF}"/>
    <dgm:cxn modelId="{1BE1BA71-60B4-4950-864C-3E075A125A90}" srcId="{80A05B56-C78D-43BA-918E-1521302123CE}" destId="{BF3A111C-5B9B-42B1-B38E-CD1E1B6E62B1}" srcOrd="0" destOrd="0" parTransId="{F95FDBB4-0726-4146-919D-0C3C058F914F}" sibTransId="{61609674-1F17-4BB4-8975-EE5DF65B2DE7}"/>
    <dgm:cxn modelId="{E07B36A8-8318-4586-9E4B-4D73507139C9}" type="presOf" srcId="{48FA1BDF-4878-4DBE-93CF-F7FF2AA7555E}" destId="{CAEFEC91-C822-4EB2-BC8A-360DEAB0C01D}" srcOrd="0" destOrd="0" presId="urn:microsoft.com/office/officeart/2005/8/layout/cycle1"/>
    <dgm:cxn modelId="{B151E188-740A-4EBB-8DF4-B504BD3EEBF2}" type="presOf" srcId="{80A05B56-C78D-43BA-918E-1521302123CE}" destId="{929D2058-27C8-4779-A31E-70062DE3E48C}" srcOrd="0" destOrd="0" presId="urn:microsoft.com/office/officeart/2005/8/layout/cycle1"/>
    <dgm:cxn modelId="{A853F92E-84BB-4129-91A6-A2801454A02C}" type="presOf" srcId="{4A0E16B6-6D5A-4016-AAAD-49F0323B6F9E}" destId="{49855601-D3BC-42B2-8486-5C2CEA680D4D}" srcOrd="0" destOrd="0" presId="urn:microsoft.com/office/officeart/2005/8/layout/cycle1"/>
    <dgm:cxn modelId="{1BCCBCA4-CECC-4898-B115-E1DB38CC02BE}" type="presOf" srcId="{BF3A111C-5B9B-42B1-B38E-CD1E1B6E62B1}" destId="{66816B8B-0877-4AA4-A019-7493DED468F5}" srcOrd="0" destOrd="0" presId="urn:microsoft.com/office/officeart/2005/8/layout/cycle1"/>
    <dgm:cxn modelId="{CB483F9B-552C-4B07-A909-BFC63102F717}" type="presOf" srcId="{8647691A-D511-493D-8E2D-6E8591780779}" destId="{1D114650-68F3-4D61-B93A-6B3B8A2C6651}" srcOrd="0" destOrd="0" presId="urn:microsoft.com/office/officeart/2005/8/layout/cycle1"/>
    <dgm:cxn modelId="{935C12B8-B4B2-4597-BC10-895962125641}" type="presParOf" srcId="{929D2058-27C8-4779-A31E-70062DE3E48C}" destId="{378ACB91-47F9-4493-9B5D-86E24926B13B}" srcOrd="0" destOrd="0" presId="urn:microsoft.com/office/officeart/2005/8/layout/cycle1"/>
    <dgm:cxn modelId="{01CCC46F-D0E3-46D0-BB14-9F094C28BB5B}" type="presParOf" srcId="{929D2058-27C8-4779-A31E-70062DE3E48C}" destId="{66816B8B-0877-4AA4-A019-7493DED468F5}" srcOrd="1" destOrd="0" presId="urn:microsoft.com/office/officeart/2005/8/layout/cycle1"/>
    <dgm:cxn modelId="{8A924C64-30AA-428B-B082-D40B1810B902}" type="presParOf" srcId="{929D2058-27C8-4779-A31E-70062DE3E48C}" destId="{61D37CD5-8615-46FF-ABA6-FF9972B995C4}" srcOrd="2" destOrd="0" presId="urn:microsoft.com/office/officeart/2005/8/layout/cycle1"/>
    <dgm:cxn modelId="{2F668D0F-1F57-44D0-B4D7-A763D04B149D}" type="presParOf" srcId="{929D2058-27C8-4779-A31E-70062DE3E48C}" destId="{BA31F94E-E8B6-4EE4-B325-18745D15F774}" srcOrd="3" destOrd="0" presId="urn:microsoft.com/office/officeart/2005/8/layout/cycle1"/>
    <dgm:cxn modelId="{96D863E4-5569-4336-9BF5-CEB30D0DEBAA}" type="presParOf" srcId="{929D2058-27C8-4779-A31E-70062DE3E48C}" destId="{1D114650-68F3-4D61-B93A-6B3B8A2C6651}" srcOrd="4" destOrd="0" presId="urn:microsoft.com/office/officeart/2005/8/layout/cycle1"/>
    <dgm:cxn modelId="{B76C978A-88C9-4B28-9444-ED54C2C21795}" type="presParOf" srcId="{929D2058-27C8-4779-A31E-70062DE3E48C}" destId="{817C5598-2EF1-4D5F-9C37-9F86CEF97883}" srcOrd="5" destOrd="0" presId="urn:microsoft.com/office/officeart/2005/8/layout/cycle1"/>
    <dgm:cxn modelId="{C72542EB-8FD2-49B6-9B75-DD7B7188F1BD}" type="presParOf" srcId="{929D2058-27C8-4779-A31E-70062DE3E48C}" destId="{D4F25770-F174-4ACE-A675-A91167533F29}" srcOrd="6" destOrd="0" presId="urn:microsoft.com/office/officeart/2005/8/layout/cycle1"/>
    <dgm:cxn modelId="{910A8CE2-22AF-4831-8564-52F6F6C4B492}" type="presParOf" srcId="{929D2058-27C8-4779-A31E-70062DE3E48C}" destId="{CAEFEC91-C822-4EB2-BC8A-360DEAB0C01D}" srcOrd="7" destOrd="0" presId="urn:microsoft.com/office/officeart/2005/8/layout/cycle1"/>
    <dgm:cxn modelId="{6B56F4BA-A89E-4E2C-84DD-856EE0055785}" type="presParOf" srcId="{929D2058-27C8-4779-A31E-70062DE3E48C}" destId="{261B22AB-D405-43A6-9D4A-6886D2521F9A}" srcOrd="8" destOrd="0" presId="urn:microsoft.com/office/officeart/2005/8/layout/cycle1"/>
    <dgm:cxn modelId="{3C6485ED-A811-470F-98BC-93E4F7841124}" type="presParOf" srcId="{929D2058-27C8-4779-A31E-70062DE3E48C}" destId="{C20C4F1C-05B5-4A37-B8DD-09CF8CCFEB78}" srcOrd="9" destOrd="0" presId="urn:microsoft.com/office/officeart/2005/8/layout/cycle1"/>
    <dgm:cxn modelId="{B82851C5-C92D-490E-8BE7-2E29B391C46D}" type="presParOf" srcId="{929D2058-27C8-4779-A31E-70062DE3E48C}" destId="{49855601-D3BC-42B2-8486-5C2CEA680D4D}" srcOrd="10" destOrd="0" presId="urn:microsoft.com/office/officeart/2005/8/layout/cycle1"/>
    <dgm:cxn modelId="{BE9BAF3E-5699-4481-B8C7-059D24D8E512}" type="presParOf" srcId="{929D2058-27C8-4779-A31E-70062DE3E48C}" destId="{92C29E46-6672-442E-A06C-93E77036CA1B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2DC23D-909A-4307-B332-E0184026A081}">
      <dsp:nvSpPr>
        <dsp:cNvPr id="0" name=""/>
        <dsp:cNvSpPr/>
      </dsp:nvSpPr>
      <dsp:spPr>
        <a:xfrm>
          <a:off x="2400770" y="3240322"/>
          <a:ext cx="1343643" cy="2063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1821" y="0"/>
              </a:lnTo>
              <a:lnTo>
                <a:pt x="671821" y="2063518"/>
              </a:lnTo>
              <a:lnTo>
                <a:pt x="1343643" y="20635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011031" y="4210521"/>
        <a:ext cx="123120" cy="123120"/>
      </dsp:txXfrm>
    </dsp:sp>
    <dsp:sp modelId="{A22AFCC2-1DD8-4B05-88B4-D17CC6FE0750}">
      <dsp:nvSpPr>
        <dsp:cNvPr id="0" name=""/>
        <dsp:cNvSpPr/>
      </dsp:nvSpPr>
      <dsp:spPr>
        <a:xfrm>
          <a:off x="2400770" y="2833057"/>
          <a:ext cx="1415651" cy="407265"/>
        </a:xfrm>
        <a:custGeom>
          <a:avLst/>
          <a:gdLst/>
          <a:ahLst/>
          <a:cxnLst/>
          <a:rect l="0" t="0" r="0" b="0"/>
          <a:pathLst>
            <a:path>
              <a:moveTo>
                <a:pt x="0" y="407265"/>
              </a:moveTo>
              <a:lnTo>
                <a:pt x="707825" y="407265"/>
              </a:lnTo>
              <a:lnTo>
                <a:pt x="707825" y="0"/>
              </a:lnTo>
              <a:lnTo>
                <a:pt x="141565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71768" y="2999863"/>
        <a:ext cx="73653" cy="73653"/>
      </dsp:txXfrm>
    </dsp:sp>
    <dsp:sp modelId="{E595B50D-EC17-4DEA-8986-CC378FDF6AEF}">
      <dsp:nvSpPr>
        <dsp:cNvPr id="0" name=""/>
        <dsp:cNvSpPr/>
      </dsp:nvSpPr>
      <dsp:spPr>
        <a:xfrm>
          <a:off x="2400770" y="839347"/>
          <a:ext cx="1343643" cy="2400975"/>
        </a:xfrm>
        <a:custGeom>
          <a:avLst/>
          <a:gdLst/>
          <a:ahLst/>
          <a:cxnLst/>
          <a:rect l="0" t="0" r="0" b="0"/>
          <a:pathLst>
            <a:path>
              <a:moveTo>
                <a:pt x="0" y="2400975"/>
              </a:moveTo>
              <a:lnTo>
                <a:pt x="671821" y="2400975"/>
              </a:lnTo>
              <a:lnTo>
                <a:pt x="671821" y="0"/>
              </a:lnTo>
              <a:lnTo>
                <a:pt x="13436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003807" y="1971050"/>
        <a:ext cx="137568" cy="137568"/>
      </dsp:txXfrm>
    </dsp:sp>
    <dsp:sp modelId="{4668EF92-0E85-401A-851B-D35B568391DC}">
      <dsp:nvSpPr>
        <dsp:cNvPr id="0" name=""/>
        <dsp:cNvSpPr/>
      </dsp:nvSpPr>
      <dsp:spPr>
        <a:xfrm rot="16200000">
          <a:off x="-1895159" y="2040724"/>
          <a:ext cx="6192661" cy="2399197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Правовая основа подготовки экспертных заключений правового департамента</a:t>
          </a:r>
          <a:endParaRPr lang="ru-RU" sz="2000" b="1" kern="1200" dirty="0"/>
        </a:p>
      </dsp:txBody>
      <dsp:txXfrm rot="16200000">
        <a:off x="-1895159" y="2040724"/>
        <a:ext cx="6192661" cy="2399197"/>
      </dsp:txXfrm>
    </dsp:sp>
    <dsp:sp modelId="{31C3902C-27F1-44D0-A0A3-474587CEF82D}">
      <dsp:nvSpPr>
        <dsp:cNvPr id="0" name=""/>
        <dsp:cNvSpPr/>
      </dsp:nvSpPr>
      <dsp:spPr>
        <a:xfrm>
          <a:off x="3744413" y="144016"/>
          <a:ext cx="4123571" cy="1390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Регламент организации работы по ведению регистра муниципальных нормативных правовых актов муниципальных образований Архангельской области, утвержденным постановлением Правительства Архангельской области </a:t>
          </a:r>
          <a:br>
            <a:rPr lang="ru-RU" sz="1300" b="1" kern="1200" dirty="0" smtClean="0">
              <a:solidFill>
                <a:schemeClr val="tx1"/>
              </a:solidFill>
            </a:rPr>
          </a:br>
          <a:r>
            <a:rPr lang="ru-RU" sz="1300" b="1" kern="1200" dirty="0" smtClean="0">
              <a:solidFill>
                <a:schemeClr val="tx1"/>
              </a:solidFill>
            </a:rPr>
            <a:t>от 23 августа 2011 г. № 295-пп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3744413" y="144016"/>
        <a:ext cx="4123571" cy="1390662"/>
      </dsp:txXfrm>
    </dsp:sp>
    <dsp:sp modelId="{19DD3BE0-EEBD-4C1C-ADC0-F226621D7D2C}">
      <dsp:nvSpPr>
        <dsp:cNvPr id="0" name=""/>
        <dsp:cNvSpPr/>
      </dsp:nvSpPr>
      <dsp:spPr>
        <a:xfrm>
          <a:off x="3816421" y="2232245"/>
          <a:ext cx="3941324" cy="1201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подпункт 6 пункта 1 и подпункт 6 пункта 5 </a:t>
          </a:r>
          <a:br>
            <a:rPr lang="ru-RU" sz="1300" b="1" kern="1200" dirty="0" smtClean="0">
              <a:solidFill>
                <a:schemeClr val="tx1"/>
              </a:solidFill>
            </a:rPr>
          </a:br>
          <a:r>
            <a:rPr lang="ru-RU" sz="1300" b="1" kern="1200" dirty="0" smtClean="0">
              <a:solidFill>
                <a:schemeClr val="tx1"/>
              </a:solidFill>
            </a:rPr>
            <a:t>Положения о правовом департаменте, утвержденного указом Губернатора Архангельской области от 8 апреля 2010 г. № 53-у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3816421" y="2232245"/>
        <a:ext cx="3941324" cy="1201623"/>
      </dsp:txXfrm>
    </dsp:sp>
    <dsp:sp modelId="{2A50A06F-EA99-404C-8E97-5A3DB2CD6368}">
      <dsp:nvSpPr>
        <dsp:cNvPr id="0" name=""/>
        <dsp:cNvSpPr/>
      </dsp:nvSpPr>
      <dsp:spPr>
        <a:xfrm>
          <a:off x="3744413" y="4464501"/>
          <a:ext cx="4226203" cy="16786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Статья 11 областного закона от 29 октября 2008 г. </a:t>
          </a:r>
          <a:br>
            <a:rPr lang="ru-RU" sz="1300" b="1" kern="1200" dirty="0" smtClean="0">
              <a:solidFill>
                <a:schemeClr val="tx1"/>
              </a:solidFill>
            </a:rPr>
          </a:br>
          <a:r>
            <a:rPr lang="ru-RU" sz="1300" b="1" kern="1200" dirty="0" smtClean="0">
              <a:solidFill>
                <a:schemeClr val="tx1"/>
              </a:solidFill>
            </a:rPr>
            <a:t>№ 592-30-ОЗ «Об организации и ведении регистра муниципальных нормативных правовых актов муниципальных образований Архангельской области»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3744413" y="4464501"/>
        <a:ext cx="4226203" cy="16786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0.74561</cdr:x>
      <cdr:y>0.11111</cdr:y>
    </cdr:from>
    <cdr:to>
      <cdr:x>0.92105</cdr:x>
      <cdr:y>0.25397</cdr:y>
    </cdr:to>
    <cdr:sp macro="" textlink="">
      <cdr:nvSpPr>
        <cdr:cNvPr id="2" name="Выноска 1 1"/>
        <cdr:cNvSpPr/>
      </cdr:nvSpPr>
      <cdr:spPr>
        <a:xfrm xmlns:a="http://schemas.openxmlformats.org/drawingml/2006/main">
          <a:off x="6120680" y="504056"/>
          <a:ext cx="1440172" cy="648085"/>
        </a:xfrm>
        <a:prstGeom xmlns:a="http://schemas.openxmlformats.org/drawingml/2006/main" prst="borderCallout1">
          <a:avLst/>
        </a:prstGeom>
        <a:ln xmlns:a="http://schemas.openxmlformats.org/drawingml/2006/main" w="25400"/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На 10 % </a:t>
          </a:r>
          <a:endParaRPr lang="ru-RU" dirty="0"/>
        </a:p>
      </cdr:txBody>
    </cdr:sp>
  </cdr:relSizeAnchor>
  <cdr:relSizeAnchor xmlns:cdr="http://schemas.openxmlformats.org/drawingml/2006/chartDrawing">
    <cdr:from>
      <cdr:x>0.89474</cdr:x>
      <cdr:y>0.15343</cdr:y>
    </cdr:from>
    <cdr:to>
      <cdr:x>0.89474</cdr:x>
      <cdr:y>0.21693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7344816" y="696033"/>
          <a:ext cx="0" cy="288068"/>
        </a:xfrm>
        <a:prstGeom xmlns:a="http://schemas.openxmlformats.org/drawingml/2006/main" prst="straightConnector1">
          <a:avLst/>
        </a:prstGeom>
        <a:ln xmlns:a="http://schemas.openxmlformats.org/drawingml/2006/main" w="34925" cmpd="sng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8000">
              <a:srgbClr val="85C2FF"/>
            </a:gs>
            <a:gs pos="100000">
              <a:srgbClr val="DEDFF2"/>
            </a:gs>
            <a:gs pos="82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dvinaland.r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vk.com/public17982858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2" y="1124744"/>
            <a:ext cx="8062664" cy="3240359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О </a:t>
            </a:r>
            <a:r>
              <a:rPr lang="ru-RU" sz="3200" b="1" dirty="0">
                <a:solidFill>
                  <a:schemeClr val="tx1"/>
                </a:solidFill>
              </a:rPr>
              <a:t>практике работы органов местного самоуправления муниципальных образований Архангельской области по приведению муниципальных нормативных правовых актов в соответствие с федеральным и областным законодательством (по итогам 2020 </a:t>
            </a:r>
            <a:r>
              <a:rPr lang="ru-RU" sz="3200" b="1" dirty="0" smtClean="0">
                <a:solidFill>
                  <a:schemeClr val="tx1"/>
                </a:solidFill>
              </a:rPr>
              <a:t>г.)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8064896" cy="2279104"/>
          </a:xfr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Андреечев Игорь Сергеевич</a:t>
            </a:r>
            <a:r>
              <a:rPr lang="ru-RU" sz="8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</a:t>
            </a:r>
          </a:p>
          <a:p>
            <a:r>
              <a:rPr lang="ru-RU" sz="9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заместитель </a:t>
            </a:r>
            <a:r>
              <a:rPr lang="ru-RU" sz="9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руководителя администрации – </a:t>
            </a:r>
            <a:endParaRPr lang="ru-RU" sz="96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r>
              <a:rPr lang="ru-RU" sz="9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директор </a:t>
            </a:r>
            <a:r>
              <a:rPr lang="ru-RU" sz="9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правового департамента администрации Губернатора Архангельской области и Правительства Архангельской области</a:t>
            </a:r>
            <a:r>
              <a:rPr lang="ru-RU" sz="8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946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000" b="1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48269096"/>
              </p:ext>
            </p:extLst>
          </p:nvPr>
        </p:nvGraphicFramePr>
        <p:xfrm>
          <a:off x="323528" y="1772816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1461649757"/>
              </p:ext>
            </p:extLst>
          </p:nvPr>
        </p:nvGraphicFramePr>
        <p:xfrm>
          <a:off x="179512" y="260648"/>
          <a:ext cx="8568952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Выноска 1 11"/>
          <p:cNvSpPr/>
          <p:nvPr/>
        </p:nvSpPr>
        <p:spPr>
          <a:xfrm>
            <a:off x="7278166" y="3162858"/>
            <a:ext cx="1440160" cy="648072"/>
          </a:xfrm>
          <a:prstGeom prst="borderCallout1">
            <a:avLst/>
          </a:prstGeom>
          <a:ln w="254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На </a:t>
            </a:r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4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% 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8460432" y="3324758"/>
            <a:ext cx="0" cy="288032"/>
          </a:xfrm>
          <a:prstGeom prst="straightConnector1">
            <a:avLst/>
          </a:prstGeom>
          <a:ln w="349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9512" y="2756917"/>
            <a:ext cx="1728192" cy="307776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chemeClr val="tx1"/>
                </a:solidFill>
              </a:rPr>
              <a:t>О результатах рассмотрения </a:t>
            </a:r>
            <a:r>
              <a:rPr lang="ru-RU" sz="1600" b="1" i="1" dirty="0" smtClean="0">
                <a:solidFill>
                  <a:schemeClr val="tx1"/>
                </a:solidFill>
              </a:rPr>
              <a:t>экспертного </a:t>
            </a:r>
            <a:r>
              <a:rPr lang="ru-RU" sz="1600" b="1" i="1" dirty="0">
                <a:solidFill>
                  <a:schemeClr val="tx1"/>
                </a:solidFill>
              </a:rPr>
              <a:t>заключения </a:t>
            </a:r>
            <a:r>
              <a:rPr lang="ru-RU" sz="1600" b="1" i="1" dirty="0" smtClean="0">
                <a:solidFill>
                  <a:schemeClr val="tx1"/>
                </a:solidFill>
              </a:rPr>
              <a:t>необходимо сообщить </a:t>
            </a:r>
            <a:r>
              <a:rPr lang="ru-RU" sz="1600" b="1" i="1" dirty="0">
                <a:solidFill>
                  <a:schemeClr val="tx1"/>
                </a:solidFill>
              </a:rPr>
              <a:t>в правовой департамент </a:t>
            </a:r>
            <a:r>
              <a:rPr lang="ru-RU" sz="1600" b="1" i="1" u="sng" dirty="0">
                <a:solidFill>
                  <a:schemeClr val="tx1"/>
                </a:solidFill>
              </a:rPr>
              <a:t>в течение 30 дней </a:t>
            </a:r>
            <a:r>
              <a:rPr lang="ru-RU" sz="1600" b="1" i="1" dirty="0">
                <a:solidFill>
                  <a:schemeClr val="tx1"/>
                </a:solidFill>
              </a:rPr>
              <a:t>со дня получения </a:t>
            </a:r>
            <a:r>
              <a:rPr lang="ru-RU" sz="1600" b="1" i="1" dirty="0" smtClean="0">
                <a:solidFill>
                  <a:schemeClr val="tx1"/>
                </a:solidFill>
              </a:rPr>
              <a:t>заключения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407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564984637"/>
              </p:ext>
            </p:extLst>
          </p:nvPr>
        </p:nvGraphicFramePr>
        <p:xfrm>
          <a:off x="323528" y="404664"/>
          <a:ext cx="8424936" cy="6451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23468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51359" y="1280847"/>
            <a:ext cx="83529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Обязанность правового департамента: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при непринятии мер по устранению выявленных противоречий ОМС, выборным или иным должностным лицом местного самоуправления, принявшим (издавшим) МНПА, уполномоченный орган</a:t>
            </a:r>
            <a:r>
              <a:rPr lang="ru-RU" b="1" dirty="0" smtClean="0"/>
              <a:t>:</a:t>
            </a:r>
          </a:p>
          <a:p>
            <a:pPr algn="ctr"/>
            <a:endParaRPr lang="ru-RU" b="1" dirty="0"/>
          </a:p>
          <a:p>
            <a:pPr marL="342900" indent="-342900">
              <a:buAutoNum type="arabicParenR"/>
            </a:pPr>
            <a:r>
              <a:rPr lang="ru-RU" b="1" dirty="0" smtClean="0"/>
              <a:t>направляет </a:t>
            </a:r>
            <a:r>
              <a:rPr lang="ru-RU" b="1" dirty="0"/>
              <a:t>указанное экспертное заключение в органы прокуратуры для принятия мер прокурорского реагирования</a:t>
            </a:r>
            <a:r>
              <a:rPr lang="ru-RU" b="1" dirty="0" smtClean="0"/>
              <a:t>;</a:t>
            </a:r>
          </a:p>
          <a:p>
            <a:endParaRPr lang="ru-RU" b="1" dirty="0"/>
          </a:p>
          <a:p>
            <a:r>
              <a:rPr lang="ru-RU" b="1" dirty="0"/>
              <a:t>2) готовит предложения об обращении Правительства Архангельской области в суд с заявлением о признании такого муниципального нормативного правового акта противоречащим законодательству Российской Федерации и (или) законодательству Архангельской области и недействующим</a:t>
            </a:r>
            <a:r>
              <a:rPr lang="ru-RU" b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b="1" dirty="0"/>
          </a:p>
          <a:p>
            <a:endParaRPr lang="ru-RU" b="1" dirty="0" smtClean="0"/>
          </a:p>
          <a:p>
            <a:r>
              <a:rPr lang="ru-RU" b="1" dirty="0" smtClean="0"/>
              <a:t>В 2020 году правовым департаментом  подготовлено 2 заявления в суд о </a:t>
            </a:r>
            <a:r>
              <a:rPr lang="ru-RU" b="1" dirty="0"/>
              <a:t>признании </a:t>
            </a:r>
            <a:r>
              <a:rPr lang="ru-RU" b="1" dirty="0" smtClean="0"/>
              <a:t>3 решений представительного органа муниципального образования</a:t>
            </a:r>
            <a:endParaRPr lang="ru-RU" b="1" dirty="0"/>
          </a:p>
          <a:p>
            <a:r>
              <a:rPr lang="ru-RU" b="1" dirty="0" smtClean="0"/>
              <a:t>противоречащим </a:t>
            </a:r>
            <a:r>
              <a:rPr lang="ru-RU" b="1" dirty="0"/>
              <a:t>законодательству Российской Федерации и (или) законодательству Архангельской области и недействующим.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611560" y="230592"/>
            <a:ext cx="8136904" cy="859414"/>
            <a:chOff x="1577270" y="148696"/>
            <a:chExt cx="6955677" cy="85941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625402" y="-2899436"/>
              <a:ext cx="859414" cy="6955677"/>
            </a:xfrm>
            <a:prstGeom prst="round2Same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577271" y="190648"/>
              <a:ext cx="6913724" cy="77550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0" lvl="1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</a:rPr>
                <a:t>Обращение в суд с исковым заявлением</a:t>
              </a:r>
              <a:endParaRPr lang="ru-RU" sz="2000" b="1" kern="1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06799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230342174"/>
              </p:ext>
            </p:extLst>
          </p:nvPr>
        </p:nvGraphicFramePr>
        <p:xfrm>
          <a:off x="323527" y="3717032"/>
          <a:ext cx="849694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23527" y="404664"/>
            <a:ext cx="8208911" cy="115212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Правовая </a:t>
            </a:r>
            <a:r>
              <a:rPr lang="ru-RU" sz="2400" b="1" dirty="0">
                <a:solidFill>
                  <a:schemeClr val="tx1"/>
                </a:solidFill>
              </a:rPr>
              <a:t>и методическая помощь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муниципальным образованиям</a:t>
            </a:r>
          </a:p>
          <a:p>
            <a:pPr algn="ctr"/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215693876"/>
              </p:ext>
            </p:extLst>
          </p:nvPr>
        </p:nvGraphicFramePr>
        <p:xfrm>
          <a:off x="323527" y="1988840"/>
          <a:ext cx="849694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357648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2134" y="332656"/>
            <a:ext cx="7992888" cy="115212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Основные направления </a:t>
            </a:r>
            <a:r>
              <a:rPr lang="ru-RU" sz="2800" b="1" dirty="0">
                <a:solidFill>
                  <a:schemeClr val="tx1"/>
                </a:solidFill>
              </a:rPr>
              <a:t>тематики </a:t>
            </a:r>
            <a:r>
              <a:rPr lang="ru-RU" sz="2800" b="1" dirty="0" smtClean="0">
                <a:solidFill>
                  <a:schemeClr val="tx1"/>
                </a:solidFill>
              </a:rPr>
              <a:t>информационных писем в 2020 г.</a:t>
            </a:r>
            <a:endParaRPr lang="ru-RU" sz="2800" b="1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700766"/>
            <a:ext cx="8064896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новая коронавирусная инфекция </a:t>
            </a:r>
            <a:r>
              <a:rPr lang="en-US" sz="2400" b="1" dirty="0"/>
              <a:t>COVID</a:t>
            </a:r>
            <a:r>
              <a:rPr lang="ru-RU" sz="2400" b="1" dirty="0"/>
              <a:t>-19;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бюджетные  и налоговые правоотношения;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муниципальная </a:t>
            </a:r>
            <a:r>
              <a:rPr lang="ru-RU" sz="2400" b="1" dirty="0"/>
              <a:t>служба (оплата труда, пенсионное обеспечение, гарантии</a:t>
            </a:r>
            <a:r>
              <a:rPr lang="ru-RU" sz="2400" b="1" dirty="0" smtClean="0"/>
              <a:t>);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гражданские правоотношения;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градостроительная деятельность;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административные правонарушения;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м</a:t>
            </a:r>
            <a:r>
              <a:rPr lang="ru-RU" sz="2400" b="1" dirty="0" smtClean="0"/>
              <a:t>униципальные закупки;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организация </a:t>
            </a:r>
            <a:r>
              <a:rPr lang="ru-RU" sz="2400" b="1" dirty="0"/>
              <a:t>оборота алкогольной продукции;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организация ритуальных услуг;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жилищные правоотношения.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320635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251520" y="239708"/>
            <a:ext cx="1938725" cy="1245075"/>
            <a:chOff x="0" y="216024"/>
            <a:chExt cx="1575860" cy="784186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216024"/>
              <a:ext cx="1575860" cy="784186"/>
            </a:xfrm>
            <a:prstGeom prst="roundRect">
              <a:avLst/>
            </a:prstGeom>
            <a:sp3d>
              <a:bevelT w="139700" h="139700" prst="divot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38281" y="254305"/>
              <a:ext cx="1499298" cy="707624"/>
            </a:xfrm>
            <a:prstGeom prst="rect">
              <a:avLst/>
            </a:prstGeom>
            <a:sp3d>
              <a:bevelT w="139700" h="139700" prst="divot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solidFill>
                    <a:schemeClr val="tx1"/>
                  </a:solidFill>
                </a:rPr>
                <a:t>За 2019-2020 г.</a:t>
              </a:r>
              <a:endParaRPr lang="ru-RU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2210881" y="408640"/>
            <a:ext cx="6753608" cy="859414"/>
            <a:chOff x="1577270" y="148696"/>
            <a:chExt cx="6955677" cy="85941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Прямоугольник с двумя скругленными соседними углами 9"/>
            <p:cNvSpPr/>
            <p:nvPr/>
          </p:nvSpPr>
          <p:spPr>
            <a:xfrm rot="5400000">
              <a:off x="4625402" y="-2899436"/>
              <a:ext cx="859414" cy="6955677"/>
            </a:xfrm>
            <a:prstGeom prst="round2Same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1577271" y="190648"/>
              <a:ext cx="6913724" cy="7755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800" b="1" kern="1200" dirty="0" smtClean="0">
                  <a:solidFill>
                    <a:schemeClr val="tx1"/>
                  </a:solidFill>
                </a:rPr>
                <a:t>Разработано 10 модельных нормативных правовых  актов</a:t>
              </a:r>
              <a:endParaRPr lang="ru-RU" sz="1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251520" y="1484783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Модельный регламент </a:t>
            </a:r>
            <a:r>
              <a:rPr lang="ru-RU" sz="1600" b="1" dirty="0"/>
              <a:t>муниципального земельного </a:t>
            </a:r>
            <a:r>
              <a:rPr lang="ru-RU" sz="1600" b="1" dirty="0" smtClean="0"/>
              <a:t>контроля;</a:t>
            </a:r>
            <a:endParaRPr lang="ru-RU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/>
              <a:t>Модельный порядок получения муниципальным служащим разрешения от представителя нанимателя на участие на безвозмездной основе в управлении </a:t>
            </a:r>
            <a:r>
              <a:rPr lang="ru-RU" sz="1600" b="1" dirty="0" smtClean="0"/>
              <a:t>НКО;</a:t>
            </a:r>
            <a:endParaRPr lang="ru-RU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Модельное Положением </a:t>
            </a:r>
            <a:r>
              <a:rPr lang="ru-RU" sz="1600" b="1" dirty="0"/>
              <a:t>о </a:t>
            </a:r>
            <a:r>
              <a:rPr lang="ru-RU" sz="1600" b="1" dirty="0" smtClean="0"/>
              <a:t>старосте;</a:t>
            </a:r>
            <a:endParaRPr lang="ru-RU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Модельное решение представительного </a:t>
            </a:r>
            <a:r>
              <a:rPr lang="ru-RU" sz="1600" b="1" dirty="0"/>
              <a:t>органа </a:t>
            </a:r>
            <a:r>
              <a:rPr lang="ru-RU" sz="1600" b="1" dirty="0" smtClean="0"/>
              <a:t>об </a:t>
            </a:r>
            <a:r>
              <a:rPr lang="ru-RU" sz="1600" b="1" dirty="0"/>
              <a:t>утверждении Порядка принятия представительным органом </a:t>
            </a:r>
            <a:r>
              <a:rPr lang="ru-RU" sz="1600" b="1" dirty="0" smtClean="0"/>
              <a:t>решений </a:t>
            </a:r>
            <a:r>
              <a:rPr lang="ru-RU" sz="1600" b="1" dirty="0"/>
              <a:t>о досрочном прекращении полномочий лиц, замещающих муниципальные должности в муниципальном образовании, и применении иных мер ответственности в случае несоблюдения  ограничений, запретов, неисполнения обязанностей, которые установлены в целях противодействия </a:t>
            </a:r>
            <a:r>
              <a:rPr lang="ru-RU" sz="1600" b="1" dirty="0" smtClean="0"/>
              <a:t>коррупции;</a:t>
            </a:r>
            <a:endParaRPr lang="ru-RU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Модельное Положение </a:t>
            </a:r>
            <a:r>
              <a:rPr lang="ru-RU" sz="1600" b="1" dirty="0"/>
              <a:t>о порядке правового информирования и правового просвещения </a:t>
            </a:r>
            <a:r>
              <a:rPr lang="ru-RU" sz="1600" b="1" dirty="0" smtClean="0"/>
              <a:t>населения;</a:t>
            </a:r>
            <a:endParaRPr lang="ru-RU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Модельное типовое </a:t>
            </a:r>
            <a:r>
              <a:rPr lang="ru-RU" sz="1600" b="1" dirty="0"/>
              <a:t>соглашение о передаче осуществления полномочий по решению вопроса местного значения по контролю за исполнением местного бюджета сельского (городского) поселения </a:t>
            </a:r>
            <a:r>
              <a:rPr lang="ru-RU" sz="1600" b="1" dirty="0" smtClean="0"/>
              <a:t>муниципальному району;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Модельное Положение </a:t>
            </a:r>
            <a:r>
              <a:rPr lang="ru-RU" sz="1600" b="1" dirty="0"/>
              <a:t>об административной </a:t>
            </a:r>
            <a:r>
              <a:rPr lang="ru-RU" sz="1600" b="1" dirty="0" smtClean="0"/>
              <a:t>комиссии </a:t>
            </a:r>
            <a:r>
              <a:rPr lang="ru-RU" sz="1600" b="1" dirty="0"/>
              <a:t>муниципального </a:t>
            </a:r>
            <a:r>
              <a:rPr lang="ru-RU" sz="1600" b="1" dirty="0" smtClean="0"/>
              <a:t>образования;</a:t>
            </a:r>
            <a:endParaRPr lang="ru-RU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/>
              <a:t>Об обязательных требованиях, устанавливаемых </a:t>
            </a:r>
            <a:r>
              <a:rPr lang="ru-RU" sz="1600" b="1" dirty="0" smtClean="0"/>
              <a:t>МНПА;</a:t>
            </a:r>
            <a:endParaRPr lang="ru-RU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/>
              <a:t>Модельное Положение о порядке оформления официальных уведомлений [представительного </a:t>
            </a:r>
            <a:r>
              <a:rPr lang="ru-RU" sz="1600" b="1" dirty="0" smtClean="0"/>
              <a:t>органа], </a:t>
            </a:r>
            <a:r>
              <a:rPr lang="ru-RU" sz="1600" b="1" dirty="0"/>
              <a:t>направляемых в целях освобождения от работы депутатов [представительного </a:t>
            </a:r>
            <a:r>
              <a:rPr lang="ru-RU" sz="1600" b="1" dirty="0" smtClean="0"/>
              <a:t>органа], </a:t>
            </a:r>
            <a:r>
              <a:rPr lang="ru-RU" sz="1600" b="1" dirty="0"/>
              <a:t>осуществляющих свои полномочия на непостоянной </a:t>
            </a:r>
            <a:r>
              <a:rPr lang="ru-RU" sz="1600" b="1" dirty="0" smtClean="0"/>
              <a:t>основе;</a:t>
            </a:r>
            <a:endParaRPr lang="ru-RU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/>
              <a:t>проект Типового Положения о порядке выдвижения, внесения, обсуждения, рассмотрения инициативных проектов, а также проведения их </a:t>
            </a:r>
            <a:r>
              <a:rPr lang="ru-RU" sz="1600" b="1" dirty="0" smtClean="0"/>
              <a:t>конкурсного отбора.</a:t>
            </a:r>
            <a:endParaRPr lang="ru-RU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177464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271926476"/>
              </p:ext>
            </p:extLst>
          </p:nvPr>
        </p:nvGraphicFramePr>
        <p:xfrm>
          <a:off x="467544" y="188640"/>
          <a:ext cx="828092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56909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51359" y="1294589"/>
            <a:ext cx="83529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Правовым </a:t>
            </a:r>
            <a:r>
              <a:rPr lang="ru-RU" sz="2400" dirty="0"/>
              <a:t>департаментом </a:t>
            </a:r>
            <a:r>
              <a:rPr lang="ru-RU" sz="2400" b="1" dirty="0"/>
              <a:t>ежемесячно</a:t>
            </a:r>
            <a:r>
              <a:rPr lang="ru-RU" sz="2400" dirty="0"/>
              <a:t> готовится </a:t>
            </a:r>
            <a:r>
              <a:rPr lang="ru-RU" sz="2400" b="1" dirty="0"/>
              <a:t>мониторинг</a:t>
            </a:r>
            <a:r>
              <a:rPr lang="ru-RU" sz="2400" dirty="0"/>
              <a:t> изменений законодательства Российской Федерации, законодательства Архангельской области и судебной практики по вопросам организации деятельности и реализации полномочий органов местного самоуправления, в котором до сведений органов местного самоуправления муниципальных образований Архангельской области доводятся изменения законодательства Российской Федерации и законодательства Архангельской области за прошедший месяц.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9184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467544" y="548680"/>
            <a:ext cx="8280920" cy="5832648"/>
            <a:chOff x="216012" y="1713694"/>
            <a:chExt cx="2950611" cy="182596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Прямоугольник 8"/>
            <p:cNvSpPr/>
            <p:nvPr/>
          </p:nvSpPr>
          <p:spPr>
            <a:xfrm>
              <a:off x="216012" y="1713694"/>
              <a:ext cx="2950611" cy="1825969"/>
            </a:xfrm>
            <a:prstGeom prst="rect">
              <a:avLst/>
            </a:prstGeom>
            <a:sp3d>
              <a:bevelT w="165100" prst="coolSlant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216012" y="1713694"/>
              <a:ext cx="2950611" cy="18259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kern="1200" dirty="0" smtClean="0"/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kern="1200" dirty="0" smtClean="0"/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/>
                <a:t>Подробнее ознакомиться с письмами правового департамента и мониторингами возможно </a:t>
              </a:r>
              <a:br>
                <a:rPr lang="ru-RU" sz="2400" kern="1200" dirty="0" smtClean="0"/>
              </a:br>
              <a:r>
                <a:rPr lang="ru-RU" sz="2400" kern="1200" dirty="0" smtClean="0"/>
                <a:t>на сайте</a:t>
              </a:r>
              <a:r>
                <a:rPr lang="en-US" sz="2400" kern="1200" dirty="0" smtClean="0"/>
                <a:t> </a:t>
              </a:r>
              <a:r>
                <a:rPr lang="ru-RU" sz="2400" kern="1200" dirty="0" smtClean="0"/>
                <a:t>Правительства Архангельской области </a:t>
              </a:r>
              <a:br>
                <a:rPr lang="ru-RU" sz="2400" kern="1200" dirty="0" smtClean="0"/>
              </a:br>
              <a:r>
                <a:rPr lang="ru-RU" sz="2400" kern="1200" dirty="0" smtClean="0"/>
                <a:t>в сети интернет по адресу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dirty="0">
                <a:hlinkClick r:id="rId2"/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>
                  <a:hlinkClick r:id="rId2"/>
                </a:rPr>
                <a:t>https</a:t>
              </a:r>
              <a:r>
                <a:rPr lang="en-US" sz="2400" dirty="0">
                  <a:hlinkClick r:id="rId2"/>
                </a:rPr>
                <a:t>://dvinaland.ru</a:t>
              </a:r>
              <a:r>
                <a:rPr lang="en-US" sz="2400" dirty="0" smtClean="0">
                  <a:hlinkClick r:id="rId2"/>
                </a:rPr>
                <a:t>/</a:t>
              </a:r>
              <a:endParaRPr lang="ru-RU" sz="2400" dirty="0" smtClean="0"/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dirty="0" smtClean="0"/>
            </a:p>
            <a:p>
              <a:pPr lvl="0" algn="just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 smtClean="0"/>
                <a:t>Путь: администрация - правовой департамент - справочная документация-правовое обеспечение местного самоуправления - информационные письма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dirty="0" smtClean="0"/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kern="1200" dirty="0"/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dirty="0" smtClean="0"/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/>
                <a:t> </a:t>
              </a:r>
              <a:endParaRPr lang="ru-RU" sz="2400" kern="1200" dirty="0"/>
            </a:p>
          </p:txBody>
        </p:sp>
      </p:grpSp>
      <p:pic>
        <p:nvPicPr>
          <p:cNvPr id="2050" name="Picture 2" descr="http://qrcoder.ru/code/?https%3A%2F%2Fdvinaland.ru%2Fsearth%2FdocumentSearth%2F&amp;4&amp;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97152"/>
            <a:ext cx="1346076" cy="134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0901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03548" y="1323445"/>
            <a:ext cx="846093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Сложившая в настоящее время система муниципальных нормативных правовых актов не соответствует критерием качества (</a:t>
            </a:r>
            <a:r>
              <a:rPr lang="ru-RU" b="1" dirty="0" smtClean="0"/>
              <a:t>единство, полнота, непротиворечивость, четкость </a:t>
            </a:r>
            <a:r>
              <a:rPr lang="ru-RU" b="1" dirty="0"/>
              <a:t>и </a:t>
            </a:r>
            <a:r>
              <a:rPr lang="ru-RU" b="1" dirty="0" smtClean="0"/>
              <a:t>определенность).</a:t>
            </a:r>
          </a:p>
          <a:p>
            <a:endParaRPr lang="ru-RU" b="1" dirty="0" smtClean="0"/>
          </a:p>
          <a:p>
            <a:r>
              <a:rPr lang="ru-RU" b="1" dirty="0" smtClean="0"/>
              <a:t>Система </a:t>
            </a:r>
            <a:r>
              <a:rPr lang="ru-RU" b="1" dirty="0"/>
              <a:t>муниципальных нормативных правовых актов содержит правовые акты, которые:</a:t>
            </a:r>
          </a:p>
          <a:p>
            <a:r>
              <a:rPr lang="ru-RU" b="1" dirty="0"/>
              <a:t>1) утратили силу в связи с изменениями, внесенными в федеральные законы и иные нормативные правовые акты Российской Федерации, в областные законы и иные нормативные правовые акты Архангельской области;</a:t>
            </a:r>
          </a:p>
          <a:p>
            <a:r>
              <a:rPr lang="ru-RU" b="1" dirty="0"/>
              <a:t>2) частично (выборочно) воспроизводят правовые нормы из федерального и областного законодательства;</a:t>
            </a:r>
          </a:p>
          <a:p>
            <a:r>
              <a:rPr lang="ru-RU" b="1" dirty="0"/>
              <a:t>3) регулируют одни и те же общественные отношения (дублирующие муниципальные нормативные правовые акты);</a:t>
            </a:r>
          </a:p>
          <a:p>
            <a:r>
              <a:rPr lang="ru-RU" b="1" dirty="0"/>
              <a:t>4) утратили свою актуальность и не используются в правоприменительной практике, в том числе фактически утратившие силу, и не признанные таковыми.</a:t>
            </a:r>
            <a:br>
              <a:rPr lang="ru-RU" b="1" dirty="0"/>
            </a:br>
            <a:endParaRPr lang="ru-RU" b="1" dirty="0"/>
          </a:p>
          <a:p>
            <a:r>
              <a:rPr lang="ru-RU" b="1" dirty="0"/>
              <a:t>Данный вывод подтверждается экспертными заключениями, подготовленными правовым департаментом , а также ежегодно принимаемыми органами прокуратуры Архангельской области мерами прокурорского </a:t>
            </a:r>
            <a:r>
              <a:rPr lang="ru-RU" b="1" dirty="0" smtClean="0"/>
              <a:t>реагирования.</a:t>
            </a:r>
            <a:endParaRPr lang="ru-RU" b="1" dirty="0"/>
          </a:p>
          <a:p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611560" y="230592"/>
            <a:ext cx="8166371" cy="859414"/>
            <a:chOff x="1577270" y="148696"/>
            <a:chExt cx="6980866" cy="85941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625402" y="-2899436"/>
              <a:ext cx="859414" cy="6955677"/>
            </a:xfrm>
            <a:prstGeom prst="round2Same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644412" y="232601"/>
              <a:ext cx="6913724" cy="77550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algn="ctr"/>
              <a:r>
                <a:rPr lang="ru-RU" b="1" dirty="0"/>
                <a:t>Актуализация муниципальных нормативных правовых </a:t>
              </a:r>
              <a:r>
                <a:rPr lang="ru-RU" b="1" dirty="0" smtClean="0"/>
                <a:t>актов</a:t>
              </a:r>
              <a:endParaRPr lang="ru-RU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519837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580726598"/>
              </p:ext>
            </p:extLst>
          </p:nvPr>
        </p:nvGraphicFramePr>
        <p:xfrm>
          <a:off x="251520" y="260648"/>
          <a:ext cx="8568952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3491880" y="270892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70367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03548" y="1323445"/>
            <a:ext cx="84609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Правовая основа </a:t>
            </a:r>
            <a:r>
              <a:rPr lang="ru-RU" b="1" dirty="0"/>
              <a:t>для актуализации МПА</a:t>
            </a:r>
            <a:r>
              <a:rPr lang="ru-RU" b="1" dirty="0" smtClean="0"/>
              <a:t>:</a:t>
            </a:r>
          </a:p>
          <a:p>
            <a:pPr algn="ctr"/>
            <a:endParaRPr lang="ru-RU" dirty="0"/>
          </a:p>
          <a:p>
            <a:r>
              <a:rPr lang="ru-RU" b="1" dirty="0"/>
              <a:t>распоряжение Правительства Архангельской области от 28 августа 2020 г. № 346-рп «Об актуализации муниципальных нормативных правовых актов органов местного самоуправления муниципальных образований Архангельской области»</a:t>
            </a:r>
          </a:p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рекомендации </a:t>
            </a:r>
            <a:r>
              <a:rPr lang="ru-RU" b="1" dirty="0"/>
              <a:t>Правительства Архангельской области по актуализации муниципальных нормативных правовых актов, направленные в адрес органов местного самоуправления муниципальных образований Архангельской области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от </a:t>
            </a:r>
            <a:r>
              <a:rPr lang="ru-RU" b="1" dirty="0"/>
              <a:t>1 октября 2020 г. № 02-15/81</a:t>
            </a:r>
          </a:p>
          <a:p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611560" y="230592"/>
            <a:ext cx="8136904" cy="859414"/>
            <a:chOff x="1577270" y="148696"/>
            <a:chExt cx="6955677" cy="85941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625402" y="-2899436"/>
              <a:ext cx="859414" cy="6955677"/>
            </a:xfrm>
            <a:prstGeom prst="round2Same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577271" y="190648"/>
              <a:ext cx="6913724" cy="77550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Актуализация муниципальных нормативных правовых </a:t>
              </a:r>
              <a:r>
                <a:rPr lang="ru-RU" b="1" dirty="0" smtClean="0">
                  <a:solidFill>
                    <a:schemeClr val="tx1"/>
                  </a:solidFill>
                </a:rPr>
                <a:t>актов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449807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49388"/>
            <a:ext cx="7936929" cy="4608512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100" kern="1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426121049"/>
              </p:ext>
            </p:extLst>
          </p:nvPr>
        </p:nvGraphicFramePr>
        <p:xfrm>
          <a:off x="395537" y="1412776"/>
          <a:ext cx="5760639" cy="504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611560" y="230592"/>
            <a:ext cx="8136904" cy="859414"/>
            <a:chOff x="1577270" y="148696"/>
            <a:chExt cx="6955677" cy="85941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Прямоугольник с двумя скругленными соседними углами 11"/>
            <p:cNvSpPr/>
            <p:nvPr/>
          </p:nvSpPr>
          <p:spPr>
            <a:xfrm rot="5400000">
              <a:off x="4625402" y="-2899436"/>
              <a:ext cx="859414" cy="6955677"/>
            </a:xfrm>
            <a:prstGeom prst="round2Same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1577271" y="190648"/>
              <a:ext cx="6913724" cy="77550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algn="ctr"/>
              <a:r>
                <a:rPr lang="ru-RU" dirty="0"/>
                <a:t>Актуализация муниципальных нормативных правовых </a:t>
              </a:r>
              <a:r>
                <a:rPr lang="ru-RU" dirty="0" smtClean="0"/>
                <a:t>актов</a:t>
              </a:r>
              <a:endParaRPr lang="ru-RU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084168" y="1223566"/>
            <a:ext cx="2664297" cy="5978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Форма работы по актуализации муниципальных правовых актов определяется органами местного самоуправления самостоятельно</a:t>
            </a:r>
            <a:r>
              <a:rPr lang="ru-RU" sz="1350" dirty="0" smtClean="0"/>
              <a:t>.</a:t>
            </a:r>
          </a:p>
          <a:p>
            <a:endParaRPr lang="ru-RU" sz="1350" dirty="0"/>
          </a:p>
          <a:p>
            <a:r>
              <a:rPr lang="ru-RU" sz="1350" dirty="0"/>
              <a:t>При определении мероприятий рекомендуется исходить из необходимости признания утратившими силу муниципальных нормативных правовых актов и (или) внесения в них изменений от наиболее ранних к более поздним, а также проверки (анализа) каждого не признанного в установленном порядке утратившим силу муниципального нормативного правового акта</a:t>
            </a:r>
            <a:r>
              <a:rPr lang="ru-RU" sz="1350" dirty="0" smtClean="0"/>
              <a:t>.</a:t>
            </a:r>
          </a:p>
          <a:p>
            <a:endParaRPr lang="ru-RU" sz="1350" dirty="0"/>
          </a:p>
          <a:p>
            <a:r>
              <a:rPr lang="ru-RU" sz="1350" dirty="0"/>
              <a:t>Особое внимание следует уделить муниципальным правовым актам, преамбула которых содержит указание на признанные утратившими силу нормативные правовые акты федерального и областного уровней.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03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algn="ctr"/>
            <a:endParaRPr lang="ru-RU" dirty="0" smtClean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https://vk.com/public179828581</a:t>
            </a:r>
            <a:endParaRPr lang="ru-RU" dirty="0" smtClean="0"/>
          </a:p>
          <a:p>
            <a:pPr algn="ctr"/>
            <a:endParaRPr lang="ru-RU" sz="4400" dirty="0"/>
          </a:p>
          <a:p>
            <a:pPr algn="ctr"/>
            <a:endParaRPr lang="ru-RU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81128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8187" y="260648"/>
            <a:ext cx="8568952" cy="122413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 fontAlgn="b"/>
            <a:r>
              <a:rPr lang="ru-RU" sz="2400" b="1" dirty="0">
                <a:solidFill>
                  <a:schemeClr val="tx1"/>
                </a:solidFill>
              </a:rPr>
              <a:t>Страница правового департамента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sz="2400" b="1" dirty="0">
                <a:solidFill>
                  <a:schemeClr val="tx1"/>
                </a:solidFill>
              </a:rPr>
              <a:t>социальной сети «Вконтакте»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8446" y="2840553"/>
            <a:ext cx="6264696" cy="646331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softEdge rad="31750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СПАСИБО ЗА ВНИМАНИЕ!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762556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73026" y="669858"/>
            <a:ext cx="8712968" cy="5991286"/>
            <a:chOff x="0" y="8538"/>
            <a:chExt cx="4952668" cy="3113404"/>
          </a:xfrm>
        </p:grpSpPr>
        <p:sp>
          <p:nvSpPr>
            <p:cNvPr id="14" name="Полилиния 13"/>
            <p:cNvSpPr/>
            <p:nvPr/>
          </p:nvSpPr>
          <p:spPr>
            <a:xfrm>
              <a:off x="3080048" y="158934"/>
              <a:ext cx="1182142" cy="1358784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6127" tIns="253654" rIns="226127" bIns="25365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</a:rPr>
                <a:t>Подготовлено </a:t>
              </a:r>
              <a:r>
                <a:rPr lang="ru-RU" sz="1400" b="1" kern="1200" dirty="0">
                  <a:solidFill>
                    <a:schemeClr val="tx1"/>
                  </a:solidFill>
                </a:rPr>
                <a:t>444 экспертных заключения</a:t>
              </a: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3436265" y="8538"/>
              <a:ext cx="1516403" cy="815270"/>
            </a:xfrm>
            <a:custGeom>
              <a:avLst/>
              <a:gdLst>
                <a:gd name="connsiteX0" fmla="*/ 0 w 1516403"/>
                <a:gd name="connsiteY0" fmla="*/ 0 h 815270"/>
                <a:gd name="connsiteX1" fmla="*/ 1516403 w 1516403"/>
                <a:gd name="connsiteY1" fmla="*/ 0 h 815270"/>
                <a:gd name="connsiteX2" fmla="*/ 1516403 w 1516403"/>
                <a:gd name="connsiteY2" fmla="*/ 815270 h 815270"/>
                <a:gd name="connsiteX3" fmla="*/ 0 w 1516403"/>
                <a:gd name="connsiteY3" fmla="*/ 815270 h 815270"/>
                <a:gd name="connsiteX4" fmla="*/ 0 w 1516403"/>
                <a:gd name="connsiteY4" fmla="*/ 0 h 81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6403" h="815270">
                  <a:moveTo>
                    <a:pt x="0" y="0"/>
                  </a:moveTo>
                  <a:lnTo>
                    <a:pt x="1516403" y="0"/>
                  </a:lnTo>
                  <a:lnTo>
                    <a:pt x="1516403" y="815270"/>
                  </a:lnTo>
                  <a:lnTo>
                    <a:pt x="0" y="8152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500" kern="1200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1923037" y="144416"/>
              <a:ext cx="1182142" cy="1358784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2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557" tIns="265084" rIns="237557" bIns="26508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>
                  <a:solidFill>
                    <a:schemeClr val="tx1"/>
                  </a:solidFill>
                </a:rPr>
                <a:t>За 2019 год</a:t>
              </a: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0" y="1153336"/>
              <a:ext cx="1467487" cy="815270"/>
            </a:xfrm>
            <a:custGeom>
              <a:avLst/>
              <a:gdLst>
                <a:gd name="connsiteX0" fmla="*/ 0 w 1467487"/>
                <a:gd name="connsiteY0" fmla="*/ 0 h 815270"/>
                <a:gd name="connsiteX1" fmla="*/ 1467487 w 1467487"/>
                <a:gd name="connsiteY1" fmla="*/ 0 h 815270"/>
                <a:gd name="connsiteX2" fmla="*/ 1467487 w 1467487"/>
                <a:gd name="connsiteY2" fmla="*/ 815270 h 815270"/>
                <a:gd name="connsiteX3" fmla="*/ 0 w 1467487"/>
                <a:gd name="connsiteY3" fmla="*/ 815270 h 815270"/>
                <a:gd name="connsiteX4" fmla="*/ 0 w 1467487"/>
                <a:gd name="connsiteY4" fmla="*/ 0 h 81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7487" h="815270">
                  <a:moveTo>
                    <a:pt x="0" y="0"/>
                  </a:moveTo>
                  <a:lnTo>
                    <a:pt x="1467487" y="0"/>
                  </a:lnTo>
                  <a:lnTo>
                    <a:pt x="1467487" y="815270"/>
                  </a:lnTo>
                  <a:lnTo>
                    <a:pt x="0" y="8152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400" kern="120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28397" y="158934"/>
              <a:ext cx="1182142" cy="1358784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2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4217" tIns="211744" rIns="184217" bIns="21174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olidFill>
                    <a:schemeClr val="tx1"/>
                  </a:solidFill>
                </a:rPr>
                <a:t>Внесено в </a:t>
              </a:r>
              <a:r>
                <a:rPr lang="ru-RU" sz="1400" b="1" kern="1200" dirty="0" smtClean="0">
                  <a:solidFill>
                    <a:schemeClr val="tx1"/>
                  </a:solidFill>
                </a:rPr>
                <a:t>регистр МНПА </a:t>
              </a:r>
              <a:r>
                <a:rPr lang="ru-RU" sz="1400" b="1" kern="1200" dirty="0">
                  <a:solidFill>
                    <a:schemeClr val="tx1"/>
                  </a:solidFill>
                </a:rPr>
                <a:t>7400 муниципальных правовых актов</a:t>
              </a: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505034" y="1203274"/>
              <a:ext cx="1182142" cy="1358784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9000211"/>
                <a:satOff val="-13504"/>
                <a:lumOff val="-2196"/>
                <a:alphaOff val="0"/>
              </a:schemeClr>
            </a:fillRef>
            <a:effectRef idx="2">
              <a:schemeClr val="accent3">
                <a:hueOff val="9000211"/>
                <a:satOff val="-13504"/>
                <a:lumOff val="-2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317" tIns="249844" rIns="222317" bIns="24984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olidFill>
                    <a:schemeClr val="tx1"/>
                  </a:solidFill>
                </a:rPr>
                <a:t>7 писем в прокуратуру по причине </a:t>
              </a:r>
              <a:r>
                <a:rPr lang="ru-RU" sz="1400" b="1" kern="1200" dirty="0" smtClean="0">
                  <a:solidFill>
                    <a:schemeClr val="tx1"/>
                  </a:solidFill>
                </a:rPr>
                <a:t>не предоставления МНПА для включения в регистр </a:t>
              </a:r>
              <a:endParaRPr lang="ru-RU" sz="1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3375221" y="2306672"/>
              <a:ext cx="1516403" cy="815270"/>
            </a:xfrm>
            <a:custGeom>
              <a:avLst/>
              <a:gdLst>
                <a:gd name="connsiteX0" fmla="*/ 0 w 1516403"/>
                <a:gd name="connsiteY0" fmla="*/ 0 h 815270"/>
                <a:gd name="connsiteX1" fmla="*/ 1516403 w 1516403"/>
                <a:gd name="connsiteY1" fmla="*/ 0 h 815270"/>
                <a:gd name="connsiteX2" fmla="*/ 1516403 w 1516403"/>
                <a:gd name="connsiteY2" fmla="*/ 815270 h 815270"/>
                <a:gd name="connsiteX3" fmla="*/ 0 w 1516403"/>
                <a:gd name="connsiteY3" fmla="*/ 815270 h 815270"/>
                <a:gd name="connsiteX4" fmla="*/ 0 w 1516403"/>
                <a:gd name="connsiteY4" fmla="*/ 0 h 81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6403" h="815270">
                  <a:moveTo>
                    <a:pt x="0" y="0"/>
                  </a:moveTo>
                  <a:lnTo>
                    <a:pt x="1516403" y="0"/>
                  </a:lnTo>
                  <a:lnTo>
                    <a:pt x="1516403" y="815270"/>
                  </a:lnTo>
                  <a:lnTo>
                    <a:pt x="0" y="8152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500" kern="1200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1322892" y="1187986"/>
              <a:ext cx="1182142" cy="1358785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4217" tIns="211745" rIns="184217" bIns="21174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olidFill>
                    <a:schemeClr val="tx1"/>
                  </a:solidFill>
                </a:rPr>
                <a:t>4 письма в прокуратуру по причине </a:t>
              </a:r>
              <a:r>
                <a:rPr lang="ru-RU" sz="1400" b="1" kern="1200" dirty="0" smtClean="0">
                  <a:solidFill>
                    <a:schemeClr val="tx1"/>
                  </a:solidFill>
                </a:rPr>
                <a:t>не ответов </a:t>
              </a:r>
              <a:r>
                <a:rPr lang="ru-RU" sz="1400" b="1" kern="1200" dirty="0">
                  <a:solidFill>
                    <a:schemeClr val="tx1"/>
                  </a:solidFill>
                </a:rPr>
                <a:t>на экспертные заключения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961459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73026" y="669858"/>
            <a:ext cx="8712968" cy="5991286"/>
            <a:chOff x="0" y="8538"/>
            <a:chExt cx="4952668" cy="3113404"/>
          </a:xfrm>
        </p:grpSpPr>
        <p:sp>
          <p:nvSpPr>
            <p:cNvPr id="14" name="Полилиния 13"/>
            <p:cNvSpPr/>
            <p:nvPr/>
          </p:nvSpPr>
          <p:spPr>
            <a:xfrm>
              <a:off x="3080048" y="158934"/>
              <a:ext cx="1182142" cy="1358784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6127" tIns="253654" rIns="226127" bIns="25365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</a:rPr>
                <a:t>Подготовлено 420 </a:t>
              </a:r>
              <a:r>
                <a:rPr lang="ru-RU" sz="1400" b="1" kern="1200" dirty="0">
                  <a:solidFill>
                    <a:schemeClr val="tx1"/>
                  </a:solidFill>
                </a:rPr>
                <a:t>экспертных </a:t>
              </a:r>
              <a:r>
                <a:rPr lang="ru-RU" sz="1400" b="1" kern="1200" dirty="0" smtClean="0">
                  <a:solidFill>
                    <a:schemeClr val="tx1"/>
                  </a:solidFill>
                </a:rPr>
                <a:t>заключения </a:t>
              </a:r>
              <a:br>
                <a:rPr lang="ru-RU" sz="1400" b="1" kern="1200" dirty="0" smtClean="0">
                  <a:solidFill>
                    <a:schemeClr val="tx1"/>
                  </a:solidFill>
                </a:rPr>
              </a:br>
              <a:r>
                <a:rPr lang="ru-RU" sz="1400" b="1" kern="1200" dirty="0" smtClean="0">
                  <a:solidFill>
                    <a:schemeClr val="tx1"/>
                  </a:solidFill>
                </a:rPr>
                <a:t>(на 01.12.2020)</a:t>
              </a:r>
              <a:endParaRPr lang="ru-RU" sz="1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3436265" y="8538"/>
              <a:ext cx="1516403" cy="815270"/>
            </a:xfrm>
            <a:custGeom>
              <a:avLst/>
              <a:gdLst>
                <a:gd name="connsiteX0" fmla="*/ 0 w 1516403"/>
                <a:gd name="connsiteY0" fmla="*/ 0 h 815270"/>
                <a:gd name="connsiteX1" fmla="*/ 1516403 w 1516403"/>
                <a:gd name="connsiteY1" fmla="*/ 0 h 815270"/>
                <a:gd name="connsiteX2" fmla="*/ 1516403 w 1516403"/>
                <a:gd name="connsiteY2" fmla="*/ 815270 h 815270"/>
                <a:gd name="connsiteX3" fmla="*/ 0 w 1516403"/>
                <a:gd name="connsiteY3" fmla="*/ 815270 h 815270"/>
                <a:gd name="connsiteX4" fmla="*/ 0 w 1516403"/>
                <a:gd name="connsiteY4" fmla="*/ 0 h 81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6403" h="815270">
                  <a:moveTo>
                    <a:pt x="0" y="0"/>
                  </a:moveTo>
                  <a:lnTo>
                    <a:pt x="1516403" y="0"/>
                  </a:lnTo>
                  <a:lnTo>
                    <a:pt x="1516403" y="815270"/>
                  </a:lnTo>
                  <a:lnTo>
                    <a:pt x="0" y="8152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500" kern="1200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1923037" y="144416"/>
              <a:ext cx="1182142" cy="1358784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2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557" tIns="265084" rIns="237557" bIns="26508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>
                  <a:solidFill>
                    <a:schemeClr val="tx1"/>
                  </a:solidFill>
                </a:rPr>
                <a:t>За </a:t>
              </a:r>
              <a:r>
                <a:rPr lang="ru-RU" sz="3200" b="1" kern="1200" dirty="0" smtClean="0">
                  <a:solidFill>
                    <a:schemeClr val="tx1"/>
                  </a:solidFill>
                </a:rPr>
                <a:t>2020 </a:t>
              </a:r>
              <a:r>
                <a:rPr lang="ru-RU" sz="3200" b="1" kern="1200" dirty="0">
                  <a:solidFill>
                    <a:schemeClr val="tx1"/>
                  </a:solidFill>
                </a:rPr>
                <a:t>год</a:t>
              </a: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0" y="1153336"/>
              <a:ext cx="1467487" cy="815270"/>
            </a:xfrm>
            <a:custGeom>
              <a:avLst/>
              <a:gdLst>
                <a:gd name="connsiteX0" fmla="*/ 0 w 1467487"/>
                <a:gd name="connsiteY0" fmla="*/ 0 h 815270"/>
                <a:gd name="connsiteX1" fmla="*/ 1467487 w 1467487"/>
                <a:gd name="connsiteY1" fmla="*/ 0 h 815270"/>
                <a:gd name="connsiteX2" fmla="*/ 1467487 w 1467487"/>
                <a:gd name="connsiteY2" fmla="*/ 815270 h 815270"/>
                <a:gd name="connsiteX3" fmla="*/ 0 w 1467487"/>
                <a:gd name="connsiteY3" fmla="*/ 815270 h 815270"/>
                <a:gd name="connsiteX4" fmla="*/ 0 w 1467487"/>
                <a:gd name="connsiteY4" fmla="*/ 0 h 81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7487" h="815270">
                  <a:moveTo>
                    <a:pt x="0" y="0"/>
                  </a:moveTo>
                  <a:lnTo>
                    <a:pt x="1467487" y="0"/>
                  </a:lnTo>
                  <a:lnTo>
                    <a:pt x="1467487" y="815270"/>
                  </a:lnTo>
                  <a:lnTo>
                    <a:pt x="0" y="8152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400" kern="120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28397" y="158934"/>
              <a:ext cx="1182142" cy="1358784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2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4217" tIns="211744" rIns="184217" bIns="21174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olidFill>
                    <a:schemeClr val="tx1"/>
                  </a:solidFill>
                </a:rPr>
                <a:t>Внесено в </a:t>
              </a:r>
              <a:r>
                <a:rPr lang="ru-RU" sz="1400" b="1" kern="1200" dirty="0" smtClean="0">
                  <a:solidFill>
                    <a:schemeClr val="tx1"/>
                  </a:solidFill>
                </a:rPr>
                <a:t>регистр МНПА 7113 </a:t>
              </a:r>
              <a:r>
                <a:rPr lang="ru-RU" sz="1400" b="1" kern="1200" dirty="0">
                  <a:solidFill>
                    <a:schemeClr val="tx1"/>
                  </a:solidFill>
                </a:rPr>
                <a:t>муниципальных правовых </a:t>
              </a:r>
              <a:r>
                <a:rPr lang="ru-RU" sz="1400" b="1" dirty="0">
                  <a:solidFill>
                    <a:schemeClr val="tx1"/>
                  </a:solidFill>
                </a:rPr>
                <a:t>актов </a:t>
              </a:r>
              <a:r>
                <a:rPr lang="ru-RU" sz="1400" b="1" dirty="0" smtClean="0">
                  <a:solidFill>
                    <a:schemeClr val="tx1"/>
                  </a:solidFill>
                </a:rPr>
                <a:t/>
              </a:r>
              <a:br>
                <a:rPr lang="ru-RU" sz="1400" b="1" dirty="0" smtClean="0">
                  <a:solidFill>
                    <a:schemeClr val="tx1"/>
                  </a:solidFill>
                </a:rPr>
              </a:br>
              <a:r>
                <a:rPr lang="ru-RU" sz="1400" b="1" dirty="0" smtClean="0">
                  <a:solidFill>
                    <a:schemeClr val="tx1"/>
                  </a:solidFill>
                </a:rPr>
                <a:t>(</a:t>
              </a:r>
              <a:r>
                <a:rPr lang="ru-RU" sz="1400" b="1" dirty="0">
                  <a:solidFill>
                    <a:schemeClr val="tx1"/>
                  </a:solidFill>
                </a:rPr>
                <a:t>на 01.12.2020)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kern="1200" dirty="0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505034" y="1203274"/>
              <a:ext cx="1182142" cy="1358784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9000211"/>
                <a:satOff val="-13504"/>
                <a:lumOff val="-2196"/>
                <a:alphaOff val="0"/>
              </a:schemeClr>
            </a:fillRef>
            <a:effectRef idx="2">
              <a:schemeClr val="accent3">
                <a:hueOff val="9000211"/>
                <a:satOff val="-13504"/>
                <a:lumOff val="-2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2317" tIns="249844" rIns="222317" bIns="24984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</a:rPr>
                <a:t>8 </a:t>
              </a:r>
              <a:r>
                <a:rPr lang="ru-RU" sz="1400" b="1" kern="1200" dirty="0">
                  <a:solidFill>
                    <a:schemeClr val="tx1"/>
                  </a:solidFill>
                </a:rPr>
                <a:t>писем в прокуратуру по причине </a:t>
              </a:r>
              <a:r>
                <a:rPr lang="ru-RU" sz="1400" b="1" kern="1200" dirty="0" smtClean="0">
                  <a:solidFill>
                    <a:schemeClr val="tx1"/>
                  </a:solidFill>
                </a:rPr>
                <a:t>не предоставления МНПА для включения в регистр </a:t>
              </a:r>
              <a:endParaRPr lang="ru-RU" sz="1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3375221" y="2306672"/>
              <a:ext cx="1516403" cy="815270"/>
            </a:xfrm>
            <a:custGeom>
              <a:avLst/>
              <a:gdLst>
                <a:gd name="connsiteX0" fmla="*/ 0 w 1516403"/>
                <a:gd name="connsiteY0" fmla="*/ 0 h 815270"/>
                <a:gd name="connsiteX1" fmla="*/ 1516403 w 1516403"/>
                <a:gd name="connsiteY1" fmla="*/ 0 h 815270"/>
                <a:gd name="connsiteX2" fmla="*/ 1516403 w 1516403"/>
                <a:gd name="connsiteY2" fmla="*/ 815270 h 815270"/>
                <a:gd name="connsiteX3" fmla="*/ 0 w 1516403"/>
                <a:gd name="connsiteY3" fmla="*/ 815270 h 815270"/>
                <a:gd name="connsiteX4" fmla="*/ 0 w 1516403"/>
                <a:gd name="connsiteY4" fmla="*/ 0 h 81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6403" h="815270">
                  <a:moveTo>
                    <a:pt x="0" y="0"/>
                  </a:moveTo>
                  <a:lnTo>
                    <a:pt x="1516403" y="0"/>
                  </a:lnTo>
                  <a:lnTo>
                    <a:pt x="1516403" y="815270"/>
                  </a:lnTo>
                  <a:lnTo>
                    <a:pt x="0" y="8152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500" kern="1200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1322892" y="1187986"/>
              <a:ext cx="1182142" cy="1358785"/>
            </a:xfrm>
            <a:custGeom>
              <a:avLst/>
              <a:gdLst>
                <a:gd name="connsiteX0" fmla="*/ 0 w 1358784"/>
                <a:gd name="connsiteY0" fmla="*/ 591071 h 1182142"/>
                <a:gd name="connsiteX1" fmla="*/ 295536 w 1358784"/>
                <a:gd name="connsiteY1" fmla="*/ 0 h 1182142"/>
                <a:gd name="connsiteX2" fmla="*/ 1063249 w 1358784"/>
                <a:gd name="connsiteY2" fmla="*/ 0 h 1182142"/>
                <a:gd name="connsiteX3" fmla="*/ 1358784 w 1358784"/>
                <a:gd name="connsiteY3" fmla="*/ 591071 h 1182142"/>
                <a:gd name="connsiteX4" fmla="*/ 1063249 w 1358784"/>
                <a:gd name="connsiteY4" fmla="*/ 1182142 h 1182142"/>
                <a:gd name="connsiteX5" fmla="*/ 295536 w 1358784"/>
                <a:gd name="connsiteY5" fmla="*/ 1182142 h 1182142"/>
                <a:gd name="connsiteX6" fmla="*/ 0 w 1358784"/>
                <a:gd name="connsiteY6" fmla="*/ 591071 h 11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58784" h="1182142">
                  <a:moveTo>
                    <a:pt x="679392" y="0"/>
                  </a:moveTo>
                  <a:lnTo>
                    <a:pt x="1358784" y="257116"/>
                  </a:lnTo>
                  <a:lnTo>
                    <a:pt x="1358784" y="925027"/>
                  </a:lnTo>
                  <a:lnTo>
                    <a:pt x="679392" y="1182142"/>
                  </a:lnTo>
                  <a:lnTo>
                    <a:pt x="0" y="925027"/>
                  </a:lnTo>
                  <a:lnTo>
                    <a:pt x="0" y="257116"/>
                  </a:lnTo>
                  <a:lnTo>
                    <a:pt x="679392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4217" tIns="211745" rIns="184217" bIns="21174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</a:rPr>
                <a:t>5 писем </a:t>
              </a:r>
              <a:r>
                <a:rPr lang="ru-RU" sz="1400" b="1" kern="1200" dirty="0">
                  <a:solidFill>
                    <a:schemeClr val="tx1"/>
                  </a:solidFill>
                </a:rPr>
                <a:t>в прокуратуру по причине </a:t>
              </a:r>
              <a:r>
                <a:rPr lang="ru-RU" sz="1400" b="1" kern="1200" dirty="0" smtClean="0">
                  <a:solidFill>
                    <a:schemeClr val="tx1"/>
                  </a:solidFill>
                </a:rPr>
                <a:t>не ответов </a:t>
              </a:r>
              <a:r>
                <a:rPr lang="ru-RU" sz="1400" b="1" kern="1200" dirty="0">
                  <a:solidFill>
                    <a:schemeClr val="tx1"/>
                  </a:solidFill>
                </a:rPr>
                <a:t>на экспертные заключения</a:t>
              </a:r>
            </a:p>
          </p:txBody>
        </p:sp>
      </p:grpSp>
      <p:sp>
        <p:nvSpPr>
          <p:cNvPr id="11" name="Выноска 1 10"/>
          <p:cNvSpPr/>
          <p:nvPr/>
        </p:nvSpPr>
        <p:spPr>
          <a:xfrm>
            <a:off x="7812360" y="11550"/>
            <a:ext cx="1331640" cy="1545242"/>
          </a:xfrm>
          <a:prstGeom prst="borderCallout1">
            <a:avLst>
              <a:gd name="adj1" fmla="val 21396"/>
              <a:gd name="adj2" fmla="val -1350"/>
              <a:gd name="adj3" fmla="val 47949"/>
              <a:gd name="adj4" fmla="val -13623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smtClean="0">
                <a:solidFill>
                  <a:schemeClr val="tx2"/>
                </a:solidFill>
              </a:rPr>
              <a:t>рост</a:t>
            </a:r>
          </a:p>
          <a:p>
            <a:pPr algn="ctr"/>
            <a:r>
              <a:rPr lang="ru-RU" sz="1500" b="1" dirty="0" smtClean="0">
                <a:solidFill>
                  <a:schemeClr val="tx2"/>
                </a:solidFill>
              </a:rPr>
              <a:t>на 10 %</a:t>
            </a:r>
            <a:r>
              <a:rPr lang="en-US" sz="1500" b="1" dirty="0" smtClean="0">
                <a:solidFill>
                  <a:schemeClr val="tx2"/>
                </a:solidFill>
              </a:rPr>
              <a:t> </a:t>
            </a:r>
            <a:r>
              <a:rPr lang="ru-RU" sz="1500" b="1" dirty="0" smtClean="0">
                <a:solidFill>
                  <a:schemeClr val="tx2"/>
                </a:solidFill>
              </a:rPr>
              <a:t>по сравнению с аналогичным периодом за 2019 г</a:t>
            </a:r>
            <a:endParaRPr lang="ru-RU" sz="1500" b="1" dirty="0">
              <a:solidFill>
                <a:schemeClr val="tx2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7554761" y="995717"/>
            <a:ext cx="0" cy="458574"/>
          </a:xfrm>
          <a:prstGeom prst="straightConnector1">
            <a:avLst/>
          </a:prstGeom>
          <a:ln w="349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678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>
                <a:lumMod val="99000"/>
                <a:lumOff val="1000"/>
              </a:schemeClr>
            </a:gs>
            <a:gs pos="64000">
              <a:srgbClr val="98CBFF"/>
            </a:gs>
            <a:gs pos="48000">
              <a:srgbClr val="85C2FF">
                <a:lumMod val="60000"/>
                <a:lumOff val="4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5996189"/>
              </p:ext>
            </p:extLst>
          </p:nvPr>
        </p:nvGraphicFramePr>
        <p:xfrm>
          <a:off x="407224" y="1083858"/>
          <a:ext cx="8413247" cy="5747144"/>
        </p:xfrm>
        <a:graphic>
          <a:graphicData uri="http://schemas.openxmlformats.org/drawingml/2006/table">
            <a:tbl>
              <a:tblPr/>
              <a:tblGrid>
                <a:gridCol w="4246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66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Архангельск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smtClean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400" b="1" i="0" u="none" strike="noStrike" kern="1200" baseline="0" dirty="0">
                        <a:solidFill>
                          <a:srgbClr val="1F497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Вельский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Верхнетоемский</a:t>
                      </a: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 район(включая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Вилегодский</a:t>
                      </a: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8908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Виноградовский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Каргопольский  район 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Коношский</a:t>
                      </a: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Коряжма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Котлас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Котласский</a:t>
                      </a: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Красноборский</a:t>
                      </a: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Ленский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Лешуконский</a:t>
                      </a: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Мезенский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smtClean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1400" b="1" i="0" u="none" strike="noStrike" kern="1200" baseline="0" dirty="0">
                        <a:solidFill>
                          <a:srgbClr val="1F497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Мирный (ЗАТО)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Новая Земля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Новодвинск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Няндомский</a:t>
                      </a: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Онежский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Пинежский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Плесецкий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Приморский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Северодвинск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Устьянский</a:t>
                      </a: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Холмогорский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Шенкурский район (включая поселения)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defRPr sz="1000" b="1" i="0" u="none" strike="noStrike" kern="1200" baseline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ru-RU" sz="1400" b="1" i="0" u="none" strike="noStrike" kern="1200" baseline="0" dirty="0">
                          <a:solidFill>
                            <a:srgbClr val="1F497D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9372" y="116632"/>
            <a:ext cx="8568952" cy="102757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 fontAlgn="b"/>
            <a:r>
              <a:rPr lang="ru-RU" sz="2000" b="1" dirty="0">
                <a:solidFill>
                  <a:schemeClr val="tx1"/>
                </a:solidFill>
              </a:rPr>
              <a:t>Количество экспертных заключений, подготовленных правовым департаментом за период  с 01.01.2020 г. по 27.11.2020 г.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2833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Количество экспертных заключений, подготовленных правовым департаментом за период с 01.01.2020 г. по 27.11.2020 г.</a:t>
            </a:r>
            <a:endParaRPr lang="ru-RU" sz="20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04819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169182"/>
            <a:ext cx="8964488" cy="102757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 fontAlgn="b"/>
            <a:r>
              <a:rPr lang="ru-RU" sz="2400" b="1" dirty="0">
                <a:solidFill>
                  <a:schemeClr val="tx1"/>
                </a:solidFill>
              </a:rPr>
              <a:t>Количество экспертных заключений, подготовленных правовым департаментом за период  с 01.01.2020 г. по 27.11.2020 г.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3739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06413" y="260648"/>
            <a:ext cx="8291264" cy="6192688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6700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sz="4900" dirty="0"/>
          </a:p>
          <a:p>
            <a:pPr marL="0" indent="0">
              <a:buNone/>
            </a:pPr>
            <a:r>
              <a:rPr lang="ru-RU" sz="1800" b="1" dirty="0" smtClean="0"/>
              <a:t>1</a:t>
            </a:r>
            <a:r>
              <a:rPr lang="ru-RU" sz="1800" b="1" dirty="0"/>
              <a:t>) принятие муниципального нормативного правового акта по вопросам, относящимся к компетенции органов государственной власти или органов местного самоуправления иного уровня</a:t>
            </a:r>
            <a:r>
              <a:rPr lang="ru-RU" sz="1800" b="1" dirty="0" smtClean="0"/>
              <a:t>;</a:t>
            </a:r>
          </a:p>
          <a:p>
            <a:pPr marL="0" indent="0">
              <a:buNone/>
            </a:pPr>
            <a:r>
              <a:rPr lang="ru-RU" sz="1800" b="1" dirty="0" smtClean="0"/>
              <a:t>2</a:t>
            </a:r>
            <a:r>
              <a:rPr lang="ru-RU" sz="1800" b="1" dirty="0"/>
              <a:t>) принятие муниципального нормативного правового акта органом местного самоуправления, который не обладает полномочиями по его принятию</a:t>
            </a:r>
            <a:r>
              <a:rPr lang="ru-RU" sz="1800" b="1" dirty="0" smtClean="0"/>
              <a:t>;</a:t>
            </a:r>
          </a:p>
          <a:p>
            <a:pPr marL="0" indent="0">
              <a:buNone/>
            </a:pPr>
            <a:r>
              <a:rPr lang="ru-RU" sz="1800" b="1" dirty="0" smtClean="0"/>
              <a:t>3</a:t>
            </a:r>
            <a:r>
              <a:rPr lang="ru-RU" sz="1800" b="1" dirty="0"/>
              <a:t>) несоответствие муниципального нормативного правового акта или его части нормативному правовому акту, имеющему большую юридическую силу.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5601" y="404664"/>
            <a:ext cx="7992888" cy="129614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 smtClean="0"/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Типичными выявленными случаями несоответствия </a:t>
            </a: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муниципального </a:t>
            </a:r>
            <a:r>
              <a:rPr lang="ru-RU" sz="1600" b="1" dirty="0">
                <a:solidFill>
                  <a:schemeClr val="tx1"/>
                </a:solidFill>
              </a:rPr>
              <a:t>нормативного правового акта законодательству </a:t>
            </a: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Российской </a:t>
            </a:r>
            <a:r>
              <a:rPr lang="ru-RU" sz="1600" b="1" dirty="0">
                <a:solidFill>
                  <a:schemeClr val="tx1"/>
                </a:solidFill>
              </a:rPr>
              <a:t>Федерации, нормативным правовым актам Архангельской </a:t>
            </a:r>
            <a:r>
              <a:rPr lang="ru-RU" sz="1600" b="1" dirty="0" smtClean="0">
                <a:solidFill>
                  <a:schemeClr val="tx1"/>
                </a:solidFill>
              </a:rPr>
              <a:t>области </a:t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и </a:t>
            </a:r>
            <a:r>
              <a:rPr lang="ru-RU" sz="1600" b="1" dirty="0">
                <a:solidFill>
                  <a:schemeClr val="tx1"/>
                </a:solidFill>
              </a:rPr>
              <a:t>уставу муниципального образования Архангельской области </a:t>
            </a:r>
            <a:r>
              <a:rPr lang="ru-RU" sz="1600" b="1" dirty="0" smtClean="0">
                <a:solidFill>
                  <a:schemeClr val="tx1"/>
                </a:solidFill>
              </a:rPr>
              <a:t>являются:</a:t>
            </a:r>
          </a:p>
          <a:p>
            <a:pPr algn="ctr"/>
            <a:endParaRPr lang="ru-RU" sz="1600" b="1" dirty="0"/>
          </a:p>
          <a:p>
            <a:pPr algn="ctr"/>
            <a:endParaRPr lang="ru-RU" sz="11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98008903"/>
              </p:ext>
            </p:extLst>
          </p:nvPr>
        </p:nvGraphicFramePr>
        <p:xfrm>
          <a:off x="2555776" y="3952887"/>
          <a:ext cx="2808312" cy="2261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64088" y="5256790"/>
            <a:ext cx="2448272" cy="76449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принятие муниципального нормативного правового акта органом местного самоуправления, который не обладает полномочиями по его принятию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4242898"/>
            <a:ext cx="2520280" cy="81381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</a:rPr>
              <a:t>принятие муниципального нормативного правового акта по вопросам, относящимся к компетенции органов государственной власти или органов местного самоуправления иного уровня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85051" y="4869160"/>
            <a:ext cx="2088232" cy="86550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</a:rPr>
              <a:t>несоответствие муниципального нормативного правового акта или его части нормативному правовому акту, имеющему большую юридическую силу</a:t>
            </a:r>
          </a:p>
        </p:txBody>
      </p:sp>
    </p:spTree>
    <p:extLst>
      <p:ext uri="{BB962C8B-B14F-4D97-AF65-F5344CB8AC3E}">
        <p14:creationId xmlns:p14="http://schemas.microsoft.com/office/powerpoint/2010/main" xmlns="" val="563377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67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sz="2400" b="1" dirty="0">
                <a:solidFill>
                  <a:schemeClr val="tx1"/>
                </a:solidFill>
              </a:rPr>
              <a:t>сфере предоставления муниципальных услуг </a:t>
            </a:r>
            <a:r>
              <a:rPr lang="ru-RU" sz="2400" b="1" dirty="0" smtClean="0">
                <a:solidFill>
                  <a:schemeClr val="tx1"/>
                </a:solidFill>
              </a:rPr>
              <a:t>20 %;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sz="2400" b="1" dirty="0">
                <a:solidFill>
                  <a:schemeClr val="tx1"/>
                </a:solidFill>
              </a:rPr>
              <a:t>сфере административных </a:t>
            </a:r>
            <a:r>
              <a:rPr lang="ru-RU" sz="2400" b="1" dirty="0" smtClean="0">
                <a:solidFill>
                  <a:schemeClr val="tx1"/>
                </a:solidFill>
              </a:rPr>
              <a:t>правоотношений 8 %;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в сфере налоговых </a:t>
            </a:r>
            <a:r>
              <a:rPr lang="ru-RU" sz="2400" b="1" dirty="0" smtClean="0">
                <a:solidFill>
                  <a:schemeClr val="tx1"/>
                </a:solidFill>
              </a:rPr>
              <a:t>правоотношений 15 %;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в сфере контрольно-надзорной </a:t>
            </a:r>
            <a:r>
              <a:rPr lang="ru-RU" sz="2400" b="1" dirty="0" smtClean="0">
                <a:solidFill>
                  <a:schemeClr val="tx1"/>
                </a:solidFill>
              </a:rPr>
              <a:t>деятельности 4 %;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в сфере предоставления гарантий муниципальным служащим и выборным должностным </a:t>
            </a:r>
            <a:r>
              <a:rPr lang="ru-RU" sz="2400" b="1" dirty="0" smtClean="0">
                <a:solidFill>
                  <a:schemeClr val="tx1"/>
                </a:solidFill>
              </a:rPr>
              <a:t>лицам 21 %;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бюджетные и финансовые правоотношения 9 %;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в сфере антимонопольного </a:t>
            </a:r>
            <a:r>
              <a:rPr lang="ru-RU" sz="2400" b="1" dirty="0" smtClean="0">
                <a:solidFill>
                  <a:schemeClr val="tx1"/>
                </a:solidFill>
              </a:rPr>
              <a:t>законодательства 8 %;</a:t>
            </a:r>
          </a:p>
          <a:p>
            <a:pPr marL="0" lv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иные тематики (</a:t>
            </a:r>
            <a:r>
              <a:rPr lang="ru-RU" sz="1800" b="1" dirty="0" smtClean="0">
                <a:solidFill>
                  <a:schemeClr val="tx1"/>
                </a:solidFill>
              </a:rPr>
              <a:t>например, муниципальный дорожный фонд, вопросы противодействия коррупции, распоряжение муниципальной собственностью и т.д. ) </a:t>
            </a:r>
            <a:r>
              <a:rPr lang="ru-RU" sz="2400" b="1" dirty="0" smtClean="0">
                <a:solidFill>
                  <a:schemeClr val="tx1"/>
                </a:solidFill>
              </a:rPr>
              <a:t>15%.</a:t>
            </a:r>
            <a:endParaRPr lang="ru-RU" sz="24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5601" y="404664"/>
            <a:ext cx="7992888" cy="11521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Основные направления </a:t>
            </a:r>
            <a:r>
              <a:rPr lang="ru-RU" sz="2800" b="1" dirty="0">
                <a:solidFill>
                  <a:schemeClr val="tx1"/>
                </a:solidFill>
              </a:rPr>
              <a:t>тематики экспертных заключений за 2020 г.: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1799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sz="7200" dirty="0" smtClean="0"/>
          </a:p>
          <a:p>
            <a:pPr marL="0" indent="0" algn="ctr">
              <a:buNone/>
            </a:pPr>
            <a:endParaRPr lang="ru-RU" sz="7200" dirty="0"/>
          </a:p>
          <a:p>
            <a:pPr marL="0" indent="0" algn="ctr">
              <a:buNone/>
            </a:pPr>
            <a:endParaRPr lang="ru-RU" sz="7200" dirty="0" smtClean="0"/>
          </a:p>
          <a:p>
            <a:pPr marL="0" indent="0" algn="ctr">
              <a:buNone/>
            </a:pPr>
            <a:r>
              <a:rPr lang="ru-RU" sz="7200" dirty="0" smtClean="0"/>
              <a:t>В </a:t>
            </a:r>
            <a:r>
              <a:rPr lang="ru-RU" sz="7200" dirty="0"/>
              <a:t>силу </a:t>
            </a:r>
            <a:r>
              <a:rPr lang="ru-RU" sz="7200" dirty="0" smtClean="0"/>
              <a:t>пункта </a:t>
            </a:r>
            <a:r>
              <a:rPr lang="ru-RU" sz="7200" dirty="0"/>
              <a:t>3 статьи 11 областного закона от 29 октября 2008 г.</a:t>
            </a:r>
            <a:br>
              <a:rPr lang="ru-RU" sz="7200" dirty="0"/>
            </a:br>
            <a:r>
              <a:rPr lang="ru-RU" sz="7200" dirty="0"/>
              <a:t> № 592-30-ОЗ «Об организации и ведении регистра муниципальных нормативных правовых актов муниципальных образований Архангельской области» и пункта 54 Регламента организации работы по ведению регистра муниципальных нормативных правовых актов муниципальных образований Архангельской области, </a:t>
            </a:r>
            <a:r>
              <a:rPr lang="ru-RU" sz="7100" dirty="0"/>
              <a:t>утвержденного постановлением Правительства Архангельской области </a:t>
            </a:r>
            <a:br>
              <a:rPr lang="ru-RU" sz="7100" dirty="0"/>
            </a:br>
            <a:r>
              <a:rPr lang="ru-RU" sz="7100" dirty="0"/>
              <a:t>от 23 августа 2011 г. № 295-пп, органы или должностные лица местного самоуправления муниципального образования Архангельской области, принявшие муниципальный акт, </a:t>
            </a:r>
            <a:r>
              <a:rPr lang="ru-RU" sz="7100" b="1" u="sng" dirty="0"/>
              <a:t>должны рассмотреть экспертное заключение и принять меры</a:t>
            </a:r>
          </a:p>
          <a:p>
            <a:pPr marL="0" indent="0" algn="ctr">
              <a:buNone/>
            </a:pPr>
            <a:r>
              <a:rPr lang="ru-RU" sz="7100" b="1" u="sng" dirty="0"/>
              <a:t>по устранению выявленных противоречий</a:t>
            </a:r>
            <a:r>
              <a:rPr lang="ru-RU" sz="7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43535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3096</TotalTime>
  <Words>1402</Words>
  <Application>Microsoft Office PowerPoint</Application>
  <PresentationFormat>Экран (4:3)</PresentationFormat>
  <Paragraphs>225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О практике работы органов местного самоуправления муниципальных образований Архангельской области по приведению муниципальных нормативных правовых актов в соответствие с федеральным и областным законодательством (по итогам 2020 г.)</vt:lpstr>
      <vt:lpstr>Слайд 2</vt:lpstr>
      <vt:lpstr>Слайд 3</vt:lpstr>
      <vt:lpstr>Слайд 4</vt:lpstr>
      <vt:lpstr>Слайд 5</vt:lpstr>
      <vt:lpstr>Количество экспертных заключений, подготовленных правовым департаментом за период с 01.01.2020 г. по 27.11.2020 г.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Исакова Элла Владимировна</dc:creator>
  <cp:lastModifiedBy>Пономарев Дмитрий Николаевич</cp:lastModifiedBy>
  <cp:revision>261</cp:revision>
  <cp:lastPrinted>2020-12-02T07:32:35Z</cp:lastPrinted>
  <dcterms:created xsi:type="dcterms:W3CDTF">2019-05-15T07:21:27Z</dcterms:created>
  <dcterms:modified xsi:type="dcterms:W3CDTF">2020-12-02T07:37:32Z</dcterms:modified>
</cp:coreProperties>
</file>