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95" r:id="rId2"/>
    <p:sldId id="336" r:id="rId3"/>
    <p:sldId id="333" r:id="rId4"/>
    <p:sldId id="330" r:id="rId5"/>
    <p:sldId id="326" r:id="rId6"/>
    <p:sldId id="319" r:id="rId7"/>
    <p:sldId id="321" r:id="rId8"/>
    <p:sldId id="334" r:id="rId9"/>
    <p:sldId id="344" r:id="rId10"/>
    <p:sldId id="352" r:id="rId11"/>
    <p:sldId id="346" r:id="rId12"/>
    <p:sldId id="347" r:id="rId13"/>
    <p:sldId id="348" r:id="rId14"/>
    <p:sldId id="349" r:id="rId15"/>
    <p:sldId id="350" r:id="rId16"/>
    <p:sldId id="353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0" autoAdjust="0"/>
    <p:restoredTop sz="87719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Office_Excel3.xlsx"/><Relationship Id="rId1" Type="http://schemas.openxmlformats.org/officeDocument/2006/relationships/image" Target="../media/image2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1.6975316400331005E-2"/>
          <c:y val="0.21468975317791694"/>
          <c:w val="0.96604938271604934"/>
          <c:h val="0.66566214865014994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АО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en-US" dirty="0" smtClean="0"/>
                      <a:t>5 706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en-US" dirty="0" smtClean="0"/>
                      <a:t>7 887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dirty="0" smtClean="0"/>
                      <a:t>55 724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 dirty="0" smtClean="0"/>
                      <a:t>0 761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 smtClean="0"/>
                      <a:t>4 956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
факт</c:v>
                </c:pt>
                <c:pt idx="1">
                  <c:v>2020 г.
оценка</c:v>
                </c:pt>
                <c:pt idx="2">
                  <c:v>2021 г.
прогноз</c:v>
                </c:pt>
                <c:pt idx="3">
                  <c:v>2022 г.
прогноз</c:v>
                </c:pt>
                <c:pt idx="4">
                  <c:v>2023 г.
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">
                  <c:v>55706.106999090021</c:v>
                </c:pt>
                <c:pt idx="1">
                  <c:v>49559</c:v>
                </c:pt>
                <c:pt idx="2" formatCode="0">
                  <c:v>55723.875935000011</c:v>
                </c:pt>
                <c:pt idx="3" formatCode="0">
                  <c:v>60761</c:v>
                </c:pt>
                <c:pt idx="4" formatCode="0">
                  <c:v>64956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en-US" dirty="0" smtClean="0"/>
                      <a:t> 863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4</a:t>
                    </a:r>
                    <a:r>
                      <a:rPr lang="en-US" dirty="0" smtClean="0"/>
                      <a:t> 692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en-US" dirty="0" smtClean="0"/>
                      <a:t> 556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 510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smtClean="0"/>
                      <a:t> 771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
факт</c:v>
                </c:pt>
                <c:pt idx="1">
                  <c:v>2020 г.
оценка</c:v>
                </c:pt>
                <c:pt idx="2">
                  <c:v>2021 г.
прогноз</c:v>
                </c:pt>
                <c:pt idx="3">
                  <c:v>2022 г.
прогноз</c:v>
                </c:pt>
                <c:pt idx="4">
                  <c:v>2023 г.
прогноз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0">
                  <c:v>7862.5584600000002</c:v>
                </c:pt>
                <c:pt idx="1">
                  <c:v>4692</c:v>
                </c:pt>
                <c:pt idx="2" formatCode="0">
                  <c:v>7555.8640650000034</c:v>
                </c:pt>
                <c:pt idx="3">
                  <c:v>8510</c:v>
                </c:pt>
                <c:pt idx="4">
                  <c:v>8771</c:v>
                </c:pt>
              </c:numCache>
            </c:numRef>
          </c:val>
        </c:ser>
        <c:dLbls/>
        <c:gapWidth val="74"/>
        <c:overlap val="100"/>
        <c:axId val="132043904"/>
        <c:axId val="132045440"/>
      </c:barChart>
      <c:catAx>
        <c:axId val="132043904"/>
        <c:scaling>
          <c:orientation val="minMax"/>
        </c:scaling>
        <c:axPos val="b"/>
        <c:numFmt formatCode="General" sourceLinked="0"/>
        <c:majorTickMark val="none"/>
        <c:tickLblPos val="nextTo"/>
        <c:crossAx val="132045440"/>
        <c:crosses val="autoZero"/>
        <c:auto val="1"/>
        <c:lblAlgn val="ctr"/>
        <c:lblOffset val="100"/>
      </c:catAx>
      <c:valAx>
        <c:axId val="132045440"/>
        <c:scaling>
          <c:orientation val="minMax"/>
        </c:scaling>
        <c:delete val="1"/>
        <c:axPos val="l"/>
        <c:numFmt formatCode="0" sourceLinked="1"/>
        <c:tickLblPos val="none"/>
        <c:crossAx val="132043904"/>
        <c:crosses val="autoZero"/>
        <c:crossBetween val="between"/>
      </c:valAx>
    </c:plotArea>
    <c:plotVisOnly val="1"/>
    <c:dispBlanksAs val="gap"/>
  </c:chart>
  <c:txPr>
    <a:bodyPr/>
    <a:lstStyle/>
    <a:p>
      <a:pPr>
        <a:defRPr lang="ru-RU" sz="1800" kern="1200" dirty="0" smtClean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8470515021814937E-2"/>
          <c:y val="7.2799527180175023E-3"/>
          <c:w val="0.97152947918067889"/>
          <c:h val="0.65034821399773113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-7.9735624294779255E-3"/>
                  <c:y val="-7.834560820827957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22E-3"/>
                  <c:y val="-7.07637751558654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86671</c:v>
                </c:pt>
                <c:pt idx="1">
                  <c:v>86391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-1.2757699887164674E-2"/>
                  <c:y val="-4.04364429462088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30635</c:v>
                </c:pt>
                <c:pt idx="1">
                  <c:v>20360</c:v>
                </c:pt>
              </c:numCache>
            </c:numRef>
          </c:val>
        </c:ser>
        <c:dLbls>
          <c:showVal val="1"/>
        </c:dLbls>
        <c:gapWidth val="97"/>
        <c:overlap val="100"/>
        <c:axId val="145355904"/>
        <c:axId val="145357440"/>
      </c:barChart>
      <c:catAx>
        <c:axId val="145355904"/>
        <c:scaling>
          <c:orientation val="minMax"/>
        </c:scaling>
        <c:axPos val="b"/>
        <c:numFmt formatCode="General" sourceLinked="0"/>
        <c:tickLblPos val="nextTo"/>
        <c:crossAx val="145357440"/>
        <c:crosses val="autoZero"/>
        <c:auto val="1"/>
        <c:lblAlgn val="ctr"/>
        <c:lblOffset val="100"/>
      </c:catAx>
      <c:valAx>
        <c:axId val="145357440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45355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220638894544E-2"/>
          <c:y val="0.74396706977077398"/>
          <c:w val="0.89516247707369778"/>
          <c:h val="0.19485894936404918"/>
        </c:manualLayout>
      </c:layout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1949981291989332E-2"/>
          <c:y val="6.3418879383772401E-4"/>
          <c:w val="0.97630611285846869"/>
          <c:h val="0.60796190995613286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1727</c:v>
                </c:pt>
                <c:pt idx="1">
                  <c:v>446</c:v>
                </c:pt>
                <c:pt idx="2">
                  <c:v>1281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2.9819483658903839E-3"/>
                  <c:y val="-6.1538797276493133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">
                  <c:v>348.2</c:v>
                </c:pt>
                <c:pt idx="2" formatCode="#,##0">
                  <c:v>348.2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01.10.2020 на 3% (досчет)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406</c:v>
                </c:pt>
                <c:pt idx="1">
                  <c:v>406</c:v>
                </c:pt>
              </c:numCache>
            </c:numRef>
          </c:val>
        </c:ser>
        <c:dLbls>
          <c:showVal val="1"/>
        </c:dLbls>
        <c:overlap val="100"/>
        <c:axId val="145686912"/>
        <c:axId val="145688448"/>
      </c:barChart>
      <c:catAx>
        <c:axId val="14568691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5688448"/>
        <c:crosses val="autoZero"/>
        <c:auto val="1"/>
        <c:lblAlgn val="ctr"/>
        <c:lblOffset val="100"/>
      </c:catAx>
      <c:valAx>
        <c:axId val="145688448"/>
        <c:scaling>
          <c:orientation val="minMax"/>
        </c:scaling>
        <c:delete val="1"/>
        <c:axPos val="l"/>
        <c:numFmt formatCode="#,##0" sourceLinked="1"/>
        <c:tickLblPos val="none"/>
        <c:crossAx val="1456869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5827031123525968"/>
          <c:w val="0.9873491068042245"/>
          <c:h val="0.23728573809259323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3363530154195733E-2"/>
          <c:y val="9.7370359879704726E-3"/>
          <c:w val="0.971529479180679"/>
          <c:h val="0.65034821399773124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dLbl>
              <c:idx val="0"/>
              <c:layout>
                <c:manualLayout>
                  <c:x val="-7.9735624294779289E-3"/>
                  <c:y val="-7.834560820827957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27E-3"/>
                  <c:y val="-7.07637751558654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26036</c:v>
                </c:pt>
                <c:pt idx="1">
                  <c:v>25567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-1.2757699887164674E-2"/>
                  <c:y val="-8.932524065836456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9956</c:v>
                </c:pt>
                <c:pt idx="1">
                  <c:v>6064</c:v>
                </c:pt>
              </c:numCache>
            </c:numRef>
          </c:val>
        </c:ser>
        <c:dLbls>
          <c:showVal val="1"/>
        </c:dLbls>
        <c:gapWidth val="97"/>
        <c:overlap val="100"/>
        <c:axId val="146134912"/>
        <c:axId val="146136448"/>
      </c:barChart>
      <c:catAx>
        <c:axId val="146134912"/>
        <c:scaling>
          <c:orientation val="minMax"/>
        </c:scaling>
        <c:axPos val="b"/>
        <c:numFmt formatCode="General" sourceLinked="0"/>
        <c:tickLblPos val="nextTo"/>
        <c:crossAx val="146136448"/>
        <c:crosses val="autoZero"/>
        <c:auto val="1"/>
        <c:lblAlgn val="ctr"/>
        <c:lblOffset val="100"/>
      </c:catAx>
      <c:valAx>
        <c:axId val="146136448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461349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1608876106711877E-2"/>
          <c:y val="0.72269443115913445"/>
          <c:w val="0.89516247707369778"/>
          <c:h val="0.19485894936404918"/>
        </c:manualLayout>
      </c:layout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0.38992037493866766"/>
          <c:y val="2.9619584460764552E-2"/>
          <c:w val="0.58547379066925398"/>
          <c:h val="0.9407608310784717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</c:dPt>
          <c:dPt>
            <c:idx val="1"/>
            <c:invertIfNegative val="1"/>
          </c:dPt>
          <c:dPt>
            <c:idx val="2"/>
            <c:invertIfNegative val="1"/>
          </c:dPt>
          <c:dPt>
            <c:idx val="3"/>
            <c:invertIfNegative val="1"/>
          </c:dPt>
          <c:dPt>
            <c:idx val="4"/>
            <c:invertIfNegative val="1"/>
          </c:dPt>
          <c:dPt>
            <c:idx val="5"/>
            <c:invertIfNegative val="1"/>
          </c:dPt>
          <c:dPt>
            <c:idx val="6"/>
            <c:invertIfNegative val="1"/>
          </c:dPt>
          <c:dPt>
            <c:idx val="7"/>
            <c:invertIfNegative val="1"/>
          </c:dPt>
          <c:dPt>
            <c:idx val="8"/>
            <c:invertIfNegative val="1"/>
          </c:dPt>
          <c:dLbls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showPercent val="1"/>
            <c:showBubbleSize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ВОДНОЕ ХОЗЯЙСТВО</c:v>
                </c:pt>
                <c:pt idx="1">
                  <c:v>КУЛЬТУРА</c:v>
                </c:pt>
                <c:pt idx="2">
                  <c:v>ВОПРОСЫ МИГРАЦИИ</c:v>
                </c:pt>
                <c:pt idx="3">
                  <c:v>СПОРТ</c:v>
                </c:pt>
                <c:pt idx="4">
                  <c:v>ЖИЛИЩНОЕ СТРОИТЕЛЬСТВО</c:v>
                </c:pt>
                <c:pt idx="5">
                  <c:v>ИНЖЕНЕРНАЯ ИНФРАСТРУКТУРА</c:v>
                </c:pt>
                <c:pt idx="6">
                  <c:v>ЗДРАВООХРАНЕНИЕ</c:v>
                </c:pt>
                <c:pt idx="7">
                  <c:v>ДОРОЖНОЕ СТРОИТЕЛЬСТВО, ТРАНСПОРТНАЯ ИНФРАСТРУКТУРА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34.5</c:v>
                </c:pt>
                <c:pt idx="1">
                  <c:v>43.9</c:v>
                </c:pt>
                <c:pt idx="2">
                  <c:v>99</c:v>
                </c:pt>
                <c:pt idx="3">
                  <c:v>290.3</c:v>
                </c:pt>
                <c:pt idx="4">
                  <c:v>732.2</c:v>
                </c:pt>
                <c:pt idx="5">
                  <c:v>1044.7</c:v>
                </c:pt>
                <c:pt idx="6">
                  <c:v>1186</c:v>
                </c:pt>
                <c:pt idx="7">
                  <c:v>1247.4000000000001</c:v>
                </c:pt>
                <c:pt idx="8">
                  <c:v>2097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/>
        <c:gapWidth val="65"/>
        <c:axId val="150997248"/>
        <c:axId val="151011328"/>
      </c:barChart>
      <c:catAx>
        <c:axId val="150997248"/>
        <c:scaling>
          <c:orientation val="minMax"/>
        </c:scaling>
        <c:axPos val="l"/>
        <c:numFmt formatCode="General" sourceLinked="1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011328"/>
        <c:crosses val="autoZero"/>
        <c:auto val="1"/>
        <c:lblAlgn val="ctr"/>
        <c:lblOffset val="100"/>
        <c:noMultiLvlLbl val="1"/>
      </c:catAx>
      <c:valAx>
        <c:axId val="151011328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,##0.0" sourceLinked="1"/>
        <c:tickLblPos val="none"/>
        <c:crossAx val="15099724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0.15454</cdr:x>
      <cdr:y>0.32345</cdr:y>
    </cdr:from>
    <cdr:to>
      <cdr:x>0.27682</cdr:x>
      <cdr:y>0.38297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 rot="2186252">
          <a:off x="1229578" y="1840010"/>
          <a:ext cx="972906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-17%</a:t>
          </a:r>
          <a:endParaRPr lang="ru-RU" sz="1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0.25341</cdr:x>
      <cdr:y>0.34177</cdr:y>
    </cdr:from>
    <cdr:to>
      <cdr:x>0.35928</cdr:x>
      <cdr:y>0.40785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2016224" y="1944216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54 251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0.44347</cdr:x>
      <cdr:y>0.26582</cdr:y>
    </cdr:from>
    <cdr:to>
      <cdr:x>0.54934</cdr:x>
      <cdr:y>0.3319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3528392" y="1512168"/>
          <a:ext cx="842326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63 280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0.64257</cdr:x>
      <cdr:y>0.21519</cdr:y>
    </cdr:from>
    <cdr:to>
      <cdr:x>0.74844</cdr:x>
      <cdr:y>0.28127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5112568" y="1224136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69 271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0.83263</cdr:x>
      <cdr:y>0.17722</cdr:y>
    </cdr:from>
    <cdr:to>
      <cdr:x>0.9385</cdr:x>
      <cdr:y>0.24329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6624736" y="1008112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73 727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0.17196</cdr:x>
      <cdr:y>0.35443</cdr:y>
    </cdr:from>
    <cdr:to>
      <cdr:x>0.24436</cdr:x>
      <cdr:y>0.43038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>
          <a:off x="1368152" y="2016224"/>
          <a:ext cx="576064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arrow"/>
        </a:ln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0.36201</cdr:x>
      <cdr:y>0.34177</cdr:y>
    </cdr:from>
    <cdr:to>
      <cdr:x>0.44347</cdr:x>
      <cdr:y>0.41772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 flipV="1">
          <a:off x="2880320" y="1944216"/>
          <a:ext cx="648072" cy="43204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0.55207</cdr:x>
      <cdr:y>0.29114</cdr:y>
    </cdr:from>
    <cdr:to>
      <cdr:x>0.63352</cdr:x>
      <cdr:y>0.34177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4392488" y="1656184"/>
          <a:ext cx="648072" cy="2880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0.74213</cdr:x>
      <cdr:y>0.25316</cdr:y>
    </cdr:from>
    <cdr:to>
      <cdr:x>0.83263</cdr:x>
      <cdr:y>0.29114</cdr:y>
    </cdr:to>
    <cdr:sp macro="" textlink="">
      <cdr:nvSpPr>
        <cdr:cNvPr id="24" name="Прямая со стрелкой 23"/>
        <cdr:cNvSpPr/>
      </cdr:nvSpPr>
      <cdr:spPr>
        <a:xfrm xmlns:a="http://schemas.openxmlformats.org/drawingml/2006/main" flipV="1">
          <a:off x="5904656" y="1440160"/>
          <a:ext cx="720080" cy="21602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0.53656</cdr:x>
      <cdr:y>0.25162</cdr:y>
    </cdr:from>
    <cdr:to>
      <cdr:x>0.63612</cdr:x>
      <cdr:y>0.31113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 rot="20109917">
          <a:off x="4269073" y="1431362"/>
          <a:ext cx="792137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+ 9 %</a:t>
          </a:r>
          <a:endParaRPr lang="ru-RU" sz="1600" b="1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0.30499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0"/>
          <a:ext cx="242889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117 306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106 751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0.38494</cdr:x>
      <cdr:y>0.15927</cdr:y>
    </cdr:from>
    <cdr:to>
      <cdr:x>0.63811</cdr:x>
      <cdr:y>0.21324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3065565" y="800373"/>
          <a:ext cx="2016224" cy="27119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4450" cap="flat" cmpd="sng" algn="ctr">
          <a:solidFill>
            <a:schemeClr val="accent2">
              <a:lumMod val="60000"/>
              <a:lumOff val="40000"/>
            </a:schemeClr>
          </a:solidFill>
          <a:prstDash val="solid"/>
          <a:tailEnd type="arrow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0.10464</cdr:x>
      <cdr:y>0.86963</cdr:y>
    </cdr:from>
    <cdr:to>
      <cdr:x>0.1495</cdr:x>
      <cdr:y>0.9265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833316" y="4370057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0.10464</cdr:x>
      <cdr:y>0.77241</cdr:y>
    </cdr:from>
    <cdr:to>
      <cdr:x>0.1495</cdr:x>
      <cdr:y>0.82928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833316" y="3881481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0.53865</cdr:x>
      <cdr:y>0.13071</cdr:y>
    </cdr:from>
    <cdr:to>
      <cdr:x>0.65347</cdr:x>
      <cdr:y>0.20179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289700" y="656822"/>
          <a:ext cx="91440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- 33 %</a:t>
          </a:r>
          <a:endParaRPr lang="ru-RU" sz="1800" b="1" dirty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–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3 170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0.41379</cdr:x>
      <cdr:y>0.31429</cdr:y>
    </cdr:from>
    <cdr:to>
      <cdr:x>0.57471</cdr:x>
      <cdr:y>0.39004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2592288" y="1584176"/>
          <a:ext cx="1008114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852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0.11494</cdr:x>
      <cdr:y>0.01429</cdr:y>
    </cdr:from>
    <cdr:to>
      <cdr:x>0.2452</cdr:x>
      <cdr:y>0.09384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720080" y="72008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2 481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0.73563</cdr:x>
      <cdr:y>0.17143</cdr:y>
    </cdr:from>
    <cdr:to>
      <cdr:x>0.89655</cdr:x>
      <cdr:y>0.24718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608512" y="864096"/>
          <a:ext cx="1008114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1 629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0.19506</cdr:x>
      <cdr:y>0</cdr:y>
    </cdr:from>
    <cdr:to>
      <cdr:x>0.34116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553396" y="0"/>
          <a:ext cx="1163521" cy="504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35 992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31 631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0.08872</cdr:x>
      <cdr:y>0.83564</cdr:y>
    </cdr:from>
    <cdr:to>
      <cdr:x>0.13358</cdr:x>
      <cdr:y>0.89251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61884" y="4319102"/>
          <a:ext cx="334673" cy="2939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0.08872</cdr:x>
      <cdr:y>0.75205</cdr:y>
    </cdr:from>
    <cdr:to>
      <cdr:x>0.13358</cdr:x>
      <cdr:y>0.80892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661884" y="3887054"/>
          <a:ext cx="334673" cy="2939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538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C30D1-1EE7-4E17-8608-DAB07011FA48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816587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13145-CDF9-49EF-989B-C82765CC5061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281652-B8AE-4BAC-9D6E-4FEAF85E69B4}" type="datetime1">
              <a:rPr lang="ru-RU" smtClean="0"/>
              <a:pPr/>
              <a:t>27.11.2020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147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D36854-8948-4BA9-8D69-50BC3AB0A157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FEE-4216-441A-ABC0-AF1E0BE32618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22B-EC7F-4A0F-A6B6-B52EDC695DE7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235B03-A1A3-4E94-9992-FA24607EE8D3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D051B-297B-4F9E-8CD9-D5BC3BDE4CF1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97E3-1C8E-4E45-A719-FB45CEAA6521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C693-4387-42BB-91C8-F3FEDBE368F9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86D99-2670-4F14-AB55-D71658BEF067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4AD901-78AD-4A6E-8485-07FC25F39CC9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7BF4-D144-4FB9-9EAD-43A703EE2C82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75B7-A4FC-4C58-ACE8-5872263D008A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E608-4970-4D10-9194-2EF56E93D372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8BD63E-17DF-4A21-B7FF-1545FBDDA8BD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0"/>
            <a:ext cx="9217024" cy="3717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200" dirty="0" smtClean="0"/>
              <a:t>Координационный совет представительных органов </a:t>
            </a:r>
            <a:br>
              <a:rPr lang="ru-RU" sz="2200" dirty="0" smtClean="0"/>
            </a:br>
            <a:r>
              <a:rPr lang="ru-RU" sz="2200" dirty="0" smtClean="0"/>
              <a:t>муниципальных образований Архангельской области</a:t>
            </a:r>
            <a:br>
              <a:rPr lang="ru-RU" sz="2200" dirty="0" smtClean="0"/>
            </a:br>
            <a:r>
              <a:rPr lang="ru-RU" sz="2200" dirty="0" smtClean="0"/>
              <a:t> при Архангельском областном Собрании депутатов</a:t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Об областном бюджете </a:t>
            </a:r>
            <a:br>
              <a:rPr lang="ru-RU" sz="3100" dirty="0" smtClean="0"/>
            </a:br>
            <a:r>
              <a:rPr lang="ru-RU" sz="3100" dirty="0" smtClean="0"/>
              <a:t>и межбюджетных отношениях на 2021 год</a:t>
            </a:r>
            <a:br>
              <a:rPr lang="ru-RU" sz="3100" dirty="0" smtClean="0"/>
            </a:br>
            <a:r>
              <a:rPr lang="ru-RU" sz="3100" dirty="0" smtClean="0"/>
              <a:t> и на плановый период 2022 и 20</a:t>
            </a:r>
            <a:r>
              <a:rPr lang="en-US" sz="3100" dirty="0" smtClean="0"/>
              <a:t>2</a:t>
            </a:r>
            <a:r>
              <a:rPr lang="ru-RU" sz="3100" dirty="0" smtClean="0"/>
              <a:t>3 годов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95806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000" dirty="0" smtClean="0"/>
              <a:t>Министерство финансов </a:t>
            </a:r>
          </a:p>
          <a:p>
            <a:r>
              <a:rPr lang="ru-RU" sz="2000" dirty="0" smtClean="0"/>
              <a:t>Архангельской области</a:t>
            </a:r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2 декабря 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7504" y="1412776"/>
            <a:ext cx="8928992" cy="388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908" y="714356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Отдельные сопоставимые виды финансовой поддержки                              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898399348"/>
              </p:ext>
            </p:extLst>
          </p:nvPr>
        </p:nvGraphicFramePr>
        <p:xfrm>
          <a:off x="251520" y="1522000"/>
          <a:ext cx="8640961" cy="39787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209886"/>
                <a:gridCol w="1214446"/>
                <a:gridCol w="1320085"/>
              </a:tblGrid>
              <a:tr h="110365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на 01.10.2020),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2021-2020,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20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поселений *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962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муниципальных районов, муниципальных округов, городских округов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+ 93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вопросов местного значения</a:t>
                      </a:r>
                      <a:endParaRPr kumimoji="0" lang="ru-RU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4 260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4 449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+ 189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716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5 742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6 020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+278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(+ 4,8 %)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20" y="1071546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016" y="5500702"/>
            <a:ext cx="8499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Снижение дотации на выравнивание поселений, в основном,  обусловлено исключением муниципальных округов из получателей дотации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CD69-000A-4DFE-8A40-8645A2C3B0B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90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76" y="64765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Субвенции бюджетам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531718087"/>
              </p:ext>
            </p:extLst>
          </p:nvPr>
        </p:nvGraphicFramePr>
        <p:xfrm>
          <a:off x="295775" y="1321533"/>
          <a:ext cx="8640961" cy="52038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72369"/>
                <a:gridCol w="1008112"/>
                <a:gridCol w="1008112"/>
                <a:gridCol w="1052368"/>
              </a:tblGrid>
              <a:tr h="104721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(2021 г. -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</a:tr>
              <a:tr h="68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СУБВЕНЦИЙ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17 228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17 254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+ 26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 ч.  за счет собственных средств областного бюджета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16 798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17 088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+ 290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5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реализацию общеобразовательных программ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15 083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15 417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+334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3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исполнение государственных полномочий                    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(комиссии по делам несовершеннолетних, по охране труда, по опеке и попечительству, административные комиссии, торговый реестр, выезд из районов </a:t>
                      </a:r>
                      <a:r>
                        <a:rPr kumimoji="0" lang="ru-RU" sz="16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Кр.Севера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лицензионный контроль)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6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предоставление жилья детям-сиротам</a:t>
                      </a:r>
                      <a:endParaRPr kumimoji="0" lang="ru-RU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6632" y="840277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74889" y="396469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бюджетам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268332808"/>
              </p:ext>
            </p:extLst>
          </p:nvPr>
        </p:nvGraphicFramePr>
        <p:xfrm>
          <a:off x="328150" y="851558"/>
          <a:ext cx="8640961" cy="57693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39994"/>
                <a:gridCol w="1152128"/>
                <a:gridCol w="936104"/>
                <a:gridCol w="1012735"/>
              </a:tblGrid>
              <a:tr h="7034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(2021 г. -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</a:tr>
              <a:tr h="41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СУБСИДИЙ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14 307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10 940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- 3 367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86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 ч.  за счет собственных средств областного бюджета) 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7 389              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6 442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- 947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99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организацию бесплатного горячего питания школьников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629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+ 303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оборудование пищеблоков школьных столовых</a:t>
                      </a: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кап.ремонт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укрепление базы дошкольных организаций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благоустройство зданий школ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+139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разработку проектно-сметной документации                              по проекту «Чистая вода»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(областной бюджет)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2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дорожной деятельности                                  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(% от транспортного налога)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ремонт дорог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(на конкурсной основе)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4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обеспечение комплексного развития сельских территорий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инвестиций)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8934" y="575633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8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4544" y="622042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целевые межбюджетные трансферты (МБТ)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бюджетам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358516763"/>
              </p:ext>
            </p:extLst>
          </p:nvPr>
        </p:nvGraphicFramePr>
        <p:xfrm>
          <a:off x="295775" y="1245920"/>
          <a:ext cx="8640961" cy="55442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56018"/>
                <a:gridCol w="936104"/>
                <a:gridCol w="936104"/>
                <a:gridCol w="1012735"/>
              </a:tblGrid>
              <a:tr h="81229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(2021 г. -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</a:tr>
              <a:tr h="37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ИНЫХ ЦЕЛЕВЫХ МБТ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2 838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1 931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- 907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в т. ч.  за счет собственных средств областного бюджета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0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иных целевых МБТ: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обеспечение дорожной деятельности в рамках нацпроекта «Безопасные и качественные автомобильные дороги»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- 450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финансовое обеспечение дорожной деятельности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капитальный ремонт школ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капитальный ремонт организаций дополнительного образования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подготовку объектов теплоснабжения образовательных организаций к отопительному периоду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создание комфортной городской среды в малых городах и исторических поселениях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создание виртуальных концертных залов и модельных библиотек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7507" y="764704"/>
            <a:ext cx="153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5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/>
          </p:nvPr>
        </p:nvGraphicFramePr>
        <p:xfrm>
          <a:off x="174319" y="1989374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57158" y="714356"/>
            <a:ext cx="8229600" cy="35719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Областная адресная инвестиционная программа на 2021 год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08" y="1240910"/>
            <a:ext cx="2071702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6314" y="1071546"/>
            <a:ext cx="4000528" cy="10613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6 775,0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рублей,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них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2 702,3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в виде межбюджетных трансфертов                       местным бюджетам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4786314" y="4869160"/>
          <a:ext cx="4150422" cy="10769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4 606,1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1 443,2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ПАО «Газпром»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725,7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16647" y="4530606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2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76" y="64765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 межбюджетных трансфертов из областного бюджета                              в связи с образованием муниципальных округов (на 2021 год)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0854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79512" y="1268760"/>
          <a:ext cx="8757224" cy="5425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4776"/>
                <a:gridCol w="1772448"/>
              </a:tblGrid>
              <a:tr h="5760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Реализация мероприятий  по социально-экономическому развитию 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округов </a:t>
                      </a:r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(иной МБТ)………………………………………....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 млн. рублей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0008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Меры социальной поддержки отдельным категориям лиц, замещавшим   муниципальные должности, в связи с досрочным прекращением полномочий </a:t>
                      </a:r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(субвенция)…………………………………..…</a:t>
                      </a:r>
                      <a:endParaRPr lang="ru-RU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178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выплаты выходного пособия  и сохранение среднемесячного заработка на период трудоустройства в связи                          с ликвидацией органов  местного самоуправления  </a:t>
                      </a:r>
                      <a:r>
                        <a:rPr lang="ru-RU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(субсидия)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  <a:r>
                        <a:rPr lang="ru-RU" i="1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endParaRPr lang="ru-RU" i="1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5456">
                <a:tc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Увеличение с 25 до 40 процентов норматива транспортного                                            налога с физ.</a:t>
                      </a:r>
                      <a:r>
                        <a:rPr lang="ru-RU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 для расчета </a:t>
                      </a:r>
                      <a:r>
                        <a:rPr lang="ru-RU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 дорожную деятельность …</a:t>
                      </a:r>
                      <a:endParaRPr lang="ru-RU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29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Компенсация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выпадающих доходов от замены дотаций поселения на дополнительный норматив НДФЛ 1,5 % </a:t>
                      </a: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части субсидии на </a:t>
                      </a:r>
                      <a:r>
                        <a:rPr kumimoji="0" lang="ru-RU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вопросов местного значения).……………... </a:t>
                      </a:r>
                      <a:endParaRPr lang="ru-RU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Учет повышающего коэффициента 1,2: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расчете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 на содержание органов местного самоуправления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(ОМСУ) для расчета норматива расходов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содержание (ОМСУ);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при расчете фонда оплаты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труда  работников ОМСУ для учета в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субсидии на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679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76" y="647658"/>
            <a:ext cx="9144000" cy="69311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к трехлетнему бюджетному планированию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муниципальном уровне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767299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741" y="1484784"/>
            <a:ext cx="7848872" cy="2254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Архангельской области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трехлетний местный бюджет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 и плановый период 2021 и 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 -  утвердили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муниципалитетов (7 %)</a:t>
            </a:r>
          </a:p>
          <a:p>
            <a:pPr algn="just"/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годов – планируют утвердить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106 муниципалитетов (55 %)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7823" y="4021762"/>
            <a:ext cx="7946789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финансов Архангельской области разработан                           и направлен в финансовые органы МО в октябре 2020 г.          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модельный проект решения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поселения на три года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подробными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(примерами, комментариями)</a:t>
            </a:r>
          </a:p>
        </p:txBody>
      </p:sp>
    </p:spTree>
    <p:extLst>
      <p:ext uri="{BB962C8B-B14F-4D97-AF65-F5344CB8AC3E}">
        <p14:creationId xmlns:p14="http://schemas.microsoft.com/office/powerpoint/2010/main" xmlns="" val="151957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5005219"/>
              </p:ext>
            </p:extLst>
          </p:nvPr>
        </p:nvGraphicFramePr>
        <p:xfrm>
          <a:off x="107503" y="836713"/>
          <a:ext cx="8928993" cy="6053230"/>
        </p:xfrm>
        <a:graphic>
          <a:graphicData uri="http://schemas.openxmlformats.org/drawingml/2006/table">
            <a:tbl>
              <a:tblPr/>
              <a:tblGrid>
                <a:gridCol w="3608786"/>
                <a:gridCol w="1093193"/>
                <a:gridCol w="986654"/>
                <a:gridCol w="1152128"/>
                <a:gridCol w="2088232"/>
              </a:tblGrid>
              <a:tr h="41779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Местные бюджеты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прироста                по областному</a:t>
                      </a:r>
                      <a:r>
                        <a:rPr lang="ru-RU" sz="16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бюджету, %</a:t>
                      </a:r>
                      <a:endParaRPr lang="ru-RU" sz="16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на 01.11.2019, млн. руб.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01.11.2020, млн. руб.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прироста, %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779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33 693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38 594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+ 15 %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- 2 % </a:t>
                      </a: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(!)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00114">
                <a:tc>
                  <a:txBody>
                    <a:bodyPr/>
                    <a:lstStyle/>
                    <a:p>
                      <a:pPr marL="108000" algn="l"/>
                      <a:r>
                        <a:rPr lang="ru-RU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12 269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11 850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- 3 %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- 17 % </a:t>
                      </a:r>
                      <a:r>
                        <a:rPr lang="ru-RU" sz="2000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(!!)</a:t>
                      </a:r>
                      <a:endParaRPr lang="ru-RU" sz="2000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240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32 634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38 242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+ 17 %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 + 29 %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0134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 (+)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1 059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01.11.2019:</a:t>
                      </a:r>
                    </a:p>
                    <a:p>
                      <a:pPr algn="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профицит 5 523 </a:t>
                      </a:r>
                      <a:r>
                        <a:rPr lang="ru-RU" sz="14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</a:p>
                    <a:p>
                      <a:pPr algn="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01.11.2020:</a:t>
                      </a:r>
                    </a:p>
                    <a:p>
                      <a:pPr algn="r"/>
                      <a:r>
                        <a:rPr lang="ru-RU" sz="1400" b="0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минус 13 692 </a:t>
                      </a:r>
                      <a:r>
                        <a:rPr lang="ru-RU" sz="14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  <a:endParaRPr lang="ru-RU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2638">
                <a:tc>
                  <a:txBody>
                    <a:bodyPr/>
                    <a:lstStyle/>
                    <a:p>
                      <a:pPr algn="l"/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9234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долг/ муниципальный долг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3 273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3 338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+ 68 % </a:t>
                      </a: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(!!!)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18493">
                <a:tc gridSpan="5">
                  <a:txBody>
                    <a:bodyPr/>
                    <a:lstStyle/>
                    <a:p>
                      <a:r>
                        <a:rPr kumimoji="0" lang="ru-RU" sz="17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Справочно</a:t>
                      </a:r>
                      <a:r>
                        <a:rPr kumimoji="0" lang="ru-RU" sz="17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ru-RU" sz="17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 п</a:t>
                      </a:r>
                      <a:r>
                        <a:rPr kumimoji="0"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рогноз налоговых и неналоговых доходов </a:t>
                      </a:r>
                      <a:r>
                        <a:rPr kumimoji="0" lang="ru-RU" sz="17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местных</a:t>
                      </a:r>
                      <a:r>
                        <a:rPr kumimoji="0"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бюджетов                </a:t>
                      </a:r>
                      <a:r>
                        <a:rPr kumimoji="0"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21 </a:t>
                      </a:r>
                      <a:r>
                        <a:rPr kumimoji="0"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муниципалитете 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был оценен </a:t>
                      </a:r>
                      <a:r>
                        <a:rPr kumimoji="0" lang="ru-RU" sz="17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минфином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ниже факта за 2019 год.</a:t>
                      </a:r>
                    </a:p>
                    <a:p>
                      <a:r>
                        <a:rPr kumimoji="0"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результатам</a:t>
                      </a:r>
                      <a:r>
                        <a:rPr kumimoji="0"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исполнения  за 10 месяцев 2020 года 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только </a:t>
                      </a:r>
                      <a:r>
                        <a:rPr kumimoji="0" lang="ru-RU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12 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муниципалитетах налоговые и неналоговые доходы исполнены ниже прогнозных темпов на 2020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14282" y="479956"/>
            <a:ext cx="8501122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Отдельные показатели исполнения  бюджетов в 2020 году</a:t>
            </a:r>
          </a:p>
        </p:txBody>
      </p:sp>
    </p:spTree>
    <p:extLst>
      <p:ext uri="{BB962C8B-B14F-4D97-AF65-F5344CB8AC3E}">
        <p14:creationId xmlns:p14="http://schemas.microsoft.com/office/powerpoint/2010/main" xmlns="" val="22585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161698"/>
              </p:ext>
            </p:extLst>
          </p:nvPr>
        </p:nvGraphicFramePr>
        <p:xfrm>
          <a:off x="611560" y="188640"/>
          <a:ext cx="79563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245424"/>
          <a:ext cx="9108000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522"/>
                <a:gridCol w="1243413"/>
                <a:gridCol w="1243413"/>
                <a:gridCol w="1243413"/>
                <a:gridCol w="1243413"/>
                <a:gridCol w="1243413"/>
                <a:gridCol w="1243413"/>
              </a:tblGrid>
              <a:tr h="324000">
                <a:tc>
                  <a:txBody>
                    <a:bodyPr/>
                    <a:lstStyle/>
                    <a:p>
                      <a:pPr algn="l"/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63 569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54 251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52 579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</a:tr>
              <a:tr h="51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без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учета акцизов на нефтепродукты</a:t>
                      </a:r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60 372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49 562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47 890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56 607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61 331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63 936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6017513"/>
            <a:ext cx="75608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Архангельская область                       Ненецкий автономный округ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613644">
            <a:off x="3287334" y="2006788"/>
            <a:ext cx="879314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+17 %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625887">
            <a:off x="6475742" y="1372736"/>
            <a:ext cx="79208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+6%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7584" y="6093296"/>
            <a:ext cx="360040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27984" y="6093296"/>
            <a:ext cx="360040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8032" y="345976"/>
            <a:ext cx="9756576" cy="1066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налоговых и неналоговых поступлений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областной бюджет, млн. рублей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15616" y="1700808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63 569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04994" y="1395330"/>
            <a:ext cx="1080119" cy="6573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Уточненный план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55 515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9189764"/>
              </p:ext>
            </p:extLst>
          </p:nvPr>
        </p:nvGraphicFramePr>
        <p:xfrm>
          <a:off x="159457" y="917804"/>
          <a:ext cx="8786906" cy="5823564"/>
        </p:xfrm>
        <a:graphic>
          <a:graphicData uri="http://schemas.openxmlformats.org/drawingml/2006/table">
            <a:tbl>
              <a:tblPr/>
              <a:tblGrid>
                <a:gridCol w="4643502"/>
                <a:gridCol w="1142976"/>
                <a:gridCol w="1104221"/>
                <a:gridCol w="1014327"/>
                <a:gridCol w="881880"/>
              </a:tblGrid>
              <a:tr h="942901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01.10.2019),     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(2021-2020),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2021/2020, %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0422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+ 7 765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978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- 8 878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- 21 %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271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отдельные: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2.1. Межбюджетные трансферты                                 из федерального бюджета,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всего: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40 313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31 005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9 308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- 23 %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7482">
                <a:tc>
                  <a:txBody>
                    <a:bodyPr/>
                    <a:lstStyle/>
                    <a:p>
                      <a:pPr lvl="1"/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 обеспеченности,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повышение ЗП,                     на сбалансированность бюджета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14 970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13 439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- 1 531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3084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7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</a:t>
                      </a:r>
                      <a:endParaRPr kumimoji="0" lang="ru-RU" sz="17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24 182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17 563    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r>
                        <a:rPr lang="ru-RU" sz="17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619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- 27 %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2.2. Поступления от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ГК – Фонд содействия реформированию ЖКХ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2 068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+ 51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+3 %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851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ВСЕГО ДОХОДОВ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- 1 113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528" y="489176"/>
            <a:ext cx="9144000" cy="4286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областного бюджета с учетом безвозмездных поступлений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9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6136" y="48457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59398733"/>
              </p:ext>
            </p:extLst>
          </p:nvPr>
        </p:nvGraphicFramePr>
        <p:xfrm>
          <a:off x="714348" y="1428736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2269473"/>
            <a:ext cx="19442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счет остатков  2019 г.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4 031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0456" y="6237312"/>
            <a:ext cx="802771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сформированы с учетом максимально допустимого дефицита бюджета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45565"/>
            <a:ext cx="1872208" cy="0"/>
          </a:xfrm>
          <a:prstGeom prst="line">
            <a:avLst/>
          </a:prstGeom>
          <a:ln w="539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2021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2020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2699792" y="1628800"/>
          <a:ext cx="62646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628800"/>
          <a:ext cx="2555776" cy="195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13 393 (+ 4,7%)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14 170 (+ 5,8%)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4221088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42 105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43 835 (+ 4,1%)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46 290 (+ 5,6%)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49 160 (+ 6,2%)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52 404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4614687"/>
              </p:ext>
            </p:extLst>
          </p:nvPr>
        </p:nvGraphicFramePr>
        <p:xfrm>
          <a:off x="214282" y="1142984"/>
          <a:ext cx="8754710" cy="5450313"/>
        </p:xfrm>
        <a:graphic>
          <a:graphicData uri="http://schemas.openxmlformats.org/drawingml/2006/table">
            <a:tbl>
              <a:tblPr/>
              <a:tblGrid>
                <a:gridCol w="3857652"/>
                <a:gridCol w="1220146"/>
                <a:gridCol w="1269985"/>
                <a:gridCol w="1157891"/>
                <a:gridCol w="124903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                    на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01.10.2020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2705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34 823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29 860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4427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117 306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106 751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109 949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107 729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- 18 934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- 9 492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- 5 855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- 4 142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675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дефицита (-)                                          к налоговым  и неналоговым доходам,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19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46 006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52 667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58 522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62 664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256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290111" y="1333987"/>
            <a:ext cx="1728192" cy="704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64291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межбюджетных трансфертов (МБТ)                       муниципальным образованиям,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6261938"/>
              </p:ext>
            </p:extLst>
          </p:nvPr>
        </p:nvGraphicFramePr>
        <p:xfrm>
          <a:off x="741764" y="1414154"/>
          <a:ext cx="7460388" cy="5168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410064" y="145287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95 %  МБТ-2021 распределено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41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Учтено при формировании межбюджетных отношений  в 2021году: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7765" y="860341"/>
            <a:ext cx="9217024" cy="5877272"/>
          </a:xfrm>
        </p:spPr>
        <p:txBody>
          <a:bodyPr>
            <a:noAutofit/>
          </a:bodyPr>
          <a:lstStyle/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Индексация критериев выравнивания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уровень инфляции для расчета дотаций поселениям (104,0 %)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муниципальных округов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(областной закон № 266-17-ОЗ)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40000" indent="180000">
              <a:spcBef>
                <a:spcPts val="0"/>
              </a:spcBef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на 1,5 % норматива НДФЛ;</a:t>
            </a:r>
          </a:p>
          <a:p>
            <a:pPr marL="540000" indent="180000">
              <a:spcBef>
                <a:spcPts val="0"/>
              </a:spcBef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из получателей дотаций на выравнивание бюджетной обеспеченности поселений; </a:t>
            </a:r>
          </a:p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методики оценки налогового потенциала - передача с 1 января 2021 г. местным бюджетам норматива 15 процентов от налога, взимаемого в связи с применением УСН 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(изменения в областной закон «О реализации государственных полномочий Архангельской области в  сфере регулирования межбюджетных отношений», принят на сентябрьской сессии АОСД)</a:t>
            </a:r>
          </a:p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методики  расчета субсидии на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вопросов местного значения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(субсидия на СВМЗ)</a:t>
            </a:r>
          </a:p>
          <a:p>
            <a:pPr marL="288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определении объема субсидии на СВМЗ учтены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расходы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местных бюджетов                             в 2021 году: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расходах на  ЗП в муниципальном бюджетном секторе 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(увеличение ФОТ по  сценарным условиям для государственных организаций);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расходах на коммунальные услуги (индексация по прогнозу роста тарифов);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расходы (22 % от общего объема);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выпадающих доходов бюджетов муниципальных округов в случае, если объем дополнительных поступлений от НДФЛ меньше совокупного объема  дотаций на выравнивание бюджетной обеспеченности поселений, рассчитанного в сопоставимых условиях для поселений соответствующего муниципального  района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(областной закон № 266-17-ОЗ)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изменения бюджетной сети (новые учреждения).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учитывается потенциал по привлечению кредитных ресурсов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(!!!)</a:t>
            </a:r>
          </a:p>
          <a:p>
            <a:pPr marL="28800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300" dirty="0" smtClean="0"/>
          </a:p>
          <a:p>
            <a:endParaRPr lang="ru-RU" sz="23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716784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8938</TotalTime>
  <Words>1722</Words>
  <Application>Microsoft Office PowerPoint</Application>
  <PresentationFormat>Экран (4:3)</PresentationFormat>
  <Paragraphs>430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         Координационный совет представительных органов  муниципальных образований Архангельской области  при Архангельском областном Собрании депутатов  Об областном бюджете  и межбюджетных отношениях на 2021 год  и на плановый период 2022 и 2023 годов  </vt:lpstr>
      <vt:lpstr>Отдельные показатели исполнения  бюджетов в 2020 году</vt:lpstr>
      <vt:lpstr>Динамика налоговых и неналоговых поступлений  в областной бюджет, млн. рублей</vt:lpstr>
      <vt:lpstr>Доходы областного бюджета с учетом безвозмездных поступлений</vt:lpstr>
      <vt:lpstr>Слайд 5</vt:lpstr>
      <vt:lpstr>Слайд 6</vt:lpstr>
      <vt:lpstr>Общие параметры областного бюджета</vt:lpstr>
      <vt:lpstr>Слайд 8</vt:lpstr>
      <vt:lpstr>Учтено при формировании межбюджетных отношений  в 2021году:</vt:lpstr>
      <vt:lpstr>Отдельные сопоставимые виды финансовой поддержки                               муниципальных образований</vt:lpstr>
      <vt:lpstr>Субвенции бюджетам муниципальных образований</vt:lpstr>
      <vt:lpstr>Субсидии бюджетам муниципальных образований</vt:lpstr>
      <vt:lpstr>Иные целевые межбюджетные трансферты (МБТ)  бюджетам муниципальных образований</vt:lpstr>
      <vt:lpstr>Областная адресная инвестиционная программа на 2021 год  </vt:lpstr>
      <vt:lpstr>Особенности  межбюджетных трансфертов из областного бюджета                              в связи с образованием муниципальных округов (на 2021 год)</vt:lpstr>
      <vt:lpstr>Переход к трехлетнему бюджетному планированию  на муниципальном уровне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toporischeva</cp:lastModifiedBy>
  <cp:revision>1080</cp:revision>
  <cp:lastPrinted>2020-11-27T06:09:02Z</cp:lastPrinted>
  <dcterms:created xsi:type="dcterms:W3CDTF">2013-10-05T06:58:27Z</dcterms:created>
  <dcterms:modified xsi:type="dcterms:W3CDTF">2020-11-27T10:01:11Z</dcterms:modified>
</cp:coreProperties>
</file>