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325" r:id="rId2"/>
    <p:sldId id="321" r:id="rId3"/>
    <p:sldId id="334" r:id="rId4"/>
    <p:sldId id="327" r:id="rId5"/>
    <p:sldId id="328" r:id="rId6"/>
    <p:sldId id="329" r:id="rId7"/>
    <p:sldId id="335" r:id="rId8"/>
    <p:sldId id="330" r:id="rId9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448" autoAdjust="0"/>
  </p:normalViewPr>
  <p:slideViewPr>
    <p:cSldViewPr>
      <p:cViewPr varScale="1">
        <p:scale>
          <a:sx n="82" d="100"/>
          <a:sy n="82" d="100"/>
        </p:scale>
        <p:origin x="-14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_____Microsoft_Office_Excel2.xlsx"/><Relationship Id="rId1" Type="http://schemas.openxmlformats.org/officeDocument/2006/relationships/image" Target="../media/image2.jpe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1.4118102648754655E-2"/>
          <c:y val="7.5818330524141499E-3"/>
          <c:w val="0.97152947918067911"/>
          <c:h val="0.65034821399773146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За счет собственных средств областного бюджета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dLbls>
            <c:dLbl>
              <c:idx val="0"/>
              <c:layout>
                <c:manualLayout>
                  <c:x val="-1.594712485895614E-3"/>
                  <c:y val="-2.274549915724248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97 214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4.7841374576866368E-3"/>
                  <c:y val="-0.11372749578621229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112 739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baseline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2022 г. (первоначально)</c:v>
                </c:pt>
                <c:pt idx="1">
                  <c:v>2022 г. (уточненный план)</c:v>
                </c:pt>
                <c:pt idx="2">
                  <c:v>2023г. (проект)</c:v>
                </c:pt>
              </c:strCache>
            </c:strRef>
          </c:cat>
          <c:val>
            <c:numRef>
              <c:f>Лист1!$B$2:$B$4</c:f>
              <c:numCache>
                <c:formatCode>#,##0</c:formatCode>
                <c:ptCount val="3"/>
                <c:pt idx="0">
                  <c:v>97214</c:v>
                </c:pt>
                <c:pt idx="1">
                  <c:v>100468</c:v>
                </c:pt>
                <c:pt idx="2">
                  <c:v>112739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 счет целевых средств от бюджетов других уровней (организаций)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dLbls>
            <c:dLbl>
              <c:idx val="0"/>
              <c:layout>
                <c:manualLayout>
                  <c:x val="1.5947124858955556E-3"/>
                  <c:y val="1.010911073655217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28 107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37 602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30 409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2022 г. (первоначально)</c:v>
                </c:pt>
                <c:pt idx="1">
                  <c:v>2022 г. (уточненный план)</c:v>
                </c:pt>
                <c:pt idx="2">
                  <c:v>2023г. (проект)</c:v>
                </c:pt>
              </c:strCache>
            </c:strRef>
          </c:cat>
          <c:val>
            <c:numRef>
              <c:f>Лист1!$C$2:$C$4</c:f>
              <c:numCache>
                <c:formatCode>#,##0</c:formatCode>
                <c:ptCount val="3"/>
                <c:pt idx="0">
                  <c:v>28107</c:v>
                </c:pt>
                <c:pt idx="1">
                  <c:v>37602</c:v>
                </c:pt>
                <c:pt idx="2">
                  <c:v>30409</c:v>
                </c:pt>
              </c:numCache>
            </c:numRef>
          </c:val>
        </c:ser>
        <c:dLbls>
          <c:showVal val="1"/>
        </c:dLbls>
        <c:gapWidth val="97"/>
        <c:overlap val="100"/>
        <c:axId val="96338304"/>
        <c:axId val="96339840"/>
      </c:barChart>
      <c:catAx>
        <c:axId val="96338304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>
                <a:solidFill>
                  <a:srgbClr val="000000"/>
                </a:solidFill>
              </a:defRPr>
            </a:pPr>
            <a:endParaRPr lang="ru-RU"/>
          </a:p>
        </c:txPr>
        <c:crossAx val="96339840"/>
        <c:crosses val="autoZero"/>
        <c:auto val="1"/>
        <c:lblAlgn val="ctr"/>
        <c:lblOffset val="100"/>
      </c:catAx>
      <c:valAx>
        <c:axId val="96339840"/>
        <c:scaling>
          <c:orientation val="minMax"/>
        </c:scaling>
        <c:delete val="1"/>
        <c:axPos val="l"/>
        <c:majorGridlines/>
        <c:numFmt formatCode="#,##0" sourceLinked="1"/>
        <c:tickLblPos val="none"/>
        <c:crossAx val="9633830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6.820416639866525E-2"/>
          <c:y val="0.77429434363924021"/>
          <c:w val="0.89516247707369789"/>
          <c:h val="0.19485894936404921"/>
        </c:manualLayout>
      </c:layout>
      <c:txPr>
        <a:bodyPr/>
        <a:lstStyle/>
        <a:p>
          <a:pPr>
            <a:defRPr sz="1400" baseline="0">
              <a:solidFill>
                <a:srgbClr val="000000"/>
              </a:solidFill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2.2086147516176439E-2"/>
          <c:y val="6.3425492405605813E-4"/>
          <c:w val="0.97630611285846869"/>
          <c:h val="0.5701683939879687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"указные" категории работников</c:v>
                </c:pt>
              </c:strCache>
            </c:strRef>
          </c:tx>
          <c:spPr>
            <a:blipFill>
              <a:blip xmlns:r="http://schemas.openxmlformats.org/officeDocument/2006/relationships" r:embed="rId1"/>
              <a:tile tx="0" ty="0" sx="100000" sy="100000" flip="none" algn="tl"/>
            </a:blip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accent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Потребность</c:v>
                </c:pt>
                <c:pt idx="1">
                  <c:v>Распределено по ГРБС и МО</c:v>
                </c:pt>
                <c:pt idx="2">
                  <c:v>Резерв по минфину АО</c:v>
                </c:pt>
              </c:strCache>
            </c:strRef>
          </c:cat>
          <c:val>
            <c:numRef>
              <c:f>Лист1!$B$2:$B$4</c:f>
              <c:numCache>
                <c:formatCode>#,##0</c:formatCode>
                <c:ptCount val="3"/>
                <c:pt idx="0">
                  <c:v>4247</c:v>
                </c:pt>
                <c:pt idx="1">
                  <c:v>3167</c:v>
                </c:pt>
                <c:pt idx="2">
                  <c:v>1080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повышение МРОТ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dLbls>
            <c:dLbl>
              <c:idx val="0"/>
              <c:layout>
                <c:manualLayout>
                  <c:x val="2.9819483658903852E-3"/>
                  <c:y val="-6.1538797276493133E-3"/>
                </c:manualLayout>
              </c:layout>
              <c:dLblPos val="ct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Потребность</c:v>
                </c:pt>
                <c:pt idx="1">
                  <c:v>Распределено по ГРБС и МО</c:v>
                </c:pt>
                <c:pt idx="2">
                  <c:v>Резерв по минфину АО</c:v>
                </c:pt>
              </c:strCache>
            </c:strRef>
          </c:cat>
          <c:val>
            <c:numRef>
              <c:f>Лист1!$C$2:$C$4</c:f>
              <c:numCache>
                <c:formatCode>#,##0</c:formatCode>
                <c:ptCount val="3"/>
                <c:pt idx="0">
                  <c:v>1262</c:v>
                </c:pt>
                <c:pt idx="1">
                  <c:v>686</c:v>
                </c:pt>
                <c:pt idx="2">
                  <c:v>576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индексация фонда оплаты труда с 01.10.2023 на 5,5% (в т.ч. другие решения по повышению оплаты труда работников бюджетной сферы)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 baseline="0">
                    <a:solidFill>
                      <a:schemeClr val="bg1"/>
                    </a:solidFill>
                    <a:latin typeface="Times New Roman" pitchFamily="18" charset="0"/>
                  </a:defRPr>
                </a:pPr>
                <a:endParaRPr lang="ru-RU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Потребность</c:v>
                </c:pt>
                <c:pt idx="1">
                  <c:v>Распределено по ГРБС и МО</c:v>
                </c:pt>
                <c:pt idx="2">
                  <c:v>Резерв по минфину АО</c:v>
                </c:pt>
              </c:strCache>
            </c:strRef>
          </c:cat>
          <c:val>
            <c:numRef>
              <c:f>Лист1!$D$2:$D$4</c:f>
              <c:numCache>
                <c:formatCode>#,##0</c:formatCode>
                <c:ptCount val="3"/>
                <c:pt idx="0">
                  <c:v>2490</c:v>
                </c:pt>
                <c:pt idx="1">
                  <c:v>2490</c:v>
                </c:pt>
              </c:numCache>
            </c:numRef>
          </c:val>
        </c:ser>
        <c:dLbls>
          <c:showVal val="1"/>
        </c:dLbls>
        <c:overlap val="100"/>
        <c:axId val="99904512"/>
        <c:axId val="99918592"/>
      </c:barChart>
      <c:catAx>
        <c:axId val="99904512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8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9918592"/>
        <c:crosses val="autoZero"/>
        <c:auto val="1"/>
        <c:lblAlgn val="ctr"/>
        <c:lblOffset val="100"/>
      </c:catAx>
      <c:valAx>
        <c:axId val="99918592"/>
        <c:scaling>
          <c:orientation val="minMax"/>
        </c:scaling>
        <c:delete val="1"/>
        <c:axPos val="l"/>
        <c:numFmt formatCode="#,##0" sourceLinked="1"/>
        <c:tickLblPos val="none"/>
        <c:crossAx val="9990451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71543776881933685"/>
          <c:w val="0.9873491068042245"/>
          <c:h val="0.28011828050851495"/>
        </c:manualLayout>
      </c:layout>
      <c:txPr>
        <a:bodyPr/>
        <a:lstStyle/>
        <a:p>
          <a:pPr>
            <a:defRPr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0.42021</cdr:x>
      <cdr:y>0.02343</cdr:y>
    </cdr:from>
    <cdr:to>
      <cdr:x>0.58475</cdr:x>
      <cdr:y>0.11966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3346500" y="117731"/>
          <a:ext cx="1310367" cy="4835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pPr algn="r"/>
          <a:r>
            <a:rPr lang="ru-RU" sz="2200" b="1" dirty="0" smtClean="0">
              <a:latin typeface="Times New Roman" pitchFamily="18" charset="0"/>
              <a:cs typeface="Times New Roman" pitchFamily="18" charset="0"/>
            </a:rPr>
            <a:t>138 070</a:t>
          </a:r>
          <a:endParaRPr lang="ru-RU" sz="22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0.73199</cdr:x>
      <cdr:y>0</cdr:y>
    </cdr:from>
    <cdr:to>
      <cdr:x>0.90378</cdr:x>
      <cdr:y>0.09623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5829410" y="0"/>
          <a:ext cx="1368152" cy="4835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pPr algn="r"/>
          <a:r>
            <a:rPr lang="ru-RU" sz="2200" b="1" dirty="0" smtClean="0">
              <a:latin typeface="Times New Roman" pitchFamily="18" charset="0"/>
              <a:cs typeface="Times New Roman" pitchFamily="18" charset="0"/>
            </a:rPr>
            <a:t>143 148</a:t>
          </a:r>
        </a:p>
        <a:p xmlns:a="http://schemas.openxmlformats.org/drawingml/2006/main">
          <a:pPr algn="r"/>
          <a:endParaRPr lang="ru-RU" sz="22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0.12272</cdr:x>
      <cdr:y>0.88525</cdr:y>
    </cdr:from>
    <cdr:to>
      <cdr:x>0.16758</cdr:x>
      <cdr:y>0.94212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977332" y="4448536"/>
          <a:ext cx="357257" cy="285781"/>
        </a:xfrm>
        <a:prstGeom xmlns:a="http://schemas.openxmlformats.org/drawingml/2006/main" prst="rect">
          <a:avLst/>
        </a:prstGeom>
        <a:solidFill xmlns:a="http://schemas.openxmlformats.org/drawingml/2006/main">
          <a:srgbClr val="326064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0.12272</cdr:x>
      <cdr:y>0.79927</cdr:y>
    </cdr:from>
    <cdr:to>
      <cdr:x>0.16758</cdr:x>
      <cdr:y>0.85614</cdr:y>
    </cdr:to>
    <cdr:sp macro="" textlink="">
      <cdr:nvSpPr>
        <cdr:cNvPr id="11" name="Прямоугольник 10"/>
        <cdr:cNvSpPr/>
      </cdr:nvSpPr>
      <cdr:spPr>
        <a:xfrm xmlns:a="http://schemas.openxmlformats.org/drawingml/2006/main">
          <a:off x="977332" y="4016488"/>
          <a:ext cx="357257" cy="285781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40000"/>
            <a:lumOff val="60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0.52028</cdr:x>
      <cdr:y>0.31275</cdr:y>
    </cdr:from>
    <cdr:to>
      <cdr:x>0.6351</cdr:x>
      <cdr:y>0.38383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4143404" y="1571636"/>
          <a:ext cx="914400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2400" b="1" dirty="0">
            <a:solidFill>
              <a:srgbClr val="C00000"/>
            </a:solidFill>
          </a:endParaRPr>
        </a:p>
      </cdr:txBody>
    </cdr:sp>
  </cdr:relSizeAnchor>
  <cdr:relSizeAnchor xmlns:cdr="http://schemas.openxmlformats.org/drawingml/2006/chartDrawing">
    <cdr:from>
      <cdr:x>0.5819</cdr:x>
      <cdr:y>0.26405</cdr:y>
    </cdr:from>
    <cdr:to>
      <cdr:x>0.74287</cdr:x>
      <cdr:y>0.36547</cdr:y>
    </cdr:to>
    <cdr:cxnSp macro="">
      <cdr:nvCxnSpPr>
        <cdr:cNvPr id="4" name="Прямая со стрелкой 3"/>
        <cdr:cNvCxnSpPr/>
      </cdr:nvCxnSpPr>
      <cdr:spPr>
        <a:xfrm xmlns:a="http://schemas.openxmlformats.org/drawingml/2006/main" flipV="1">
          <a:off x="4634129" y="1326911"/>
          <a:ext cx="1281931" cy="509616"/>
        </a:xfrm>
        <a:prstGeom xmlns:a="http://schemas.openxmlformats.org/drawingml/2006/main" prst="straightConnector1">
          <a:avLst/>
        </a:prstGeom>
        <a:ln xmlns:a="http://schemas.openxmlformats.org/drawingml/2006/main" w="47625">
          <a:solidFill>
            <a:schemeClr val="accent2">
              <a:lumMod val="75000"/>
            </a:schemeClr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0.1027</cdr:x>
      <cdr:y>0.08195</cdr:y>
    </cdr:from>
    <cdr:to>
      <cdr:x>0.26723</cdr:x>
      <cdr:y>0.17818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817880" y="411811"/>
          <a:ext cx="1310314" cy="4835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pPr algn="r"/>
          <a:r>
            <a:rPr lang="ru-RU" sz="2200" b="1" dirty="0" smtClean="0">
              <a:latin typeface="Times New Roman" pitchFamily="18" charset="0"/>
              <a:cs typeface="Times New Roman" pitchFamily="18" charset="0"/>
            </a:rPr>
            <a:t>125 321</a:t>
          </a:r>
          <a:endParaRPr lang="ru-RU" sz="22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0.58427</cdr:x>
      <cdr:y>0.2</cdr:y>
    </cdr:from>
    <cdr:to>
      <cdr:x>0.7222</cdr:x>
      <cdr:y>0.27575</cdr:y>
    </cdr:to>
    <cdr:sp macro="" textlink="">
      <cdr:nvSpPr>
        <cdr:cNvPr id="16" name="TextBox 15"/>
        <cdr:cNvSpPr txBox="1"/>
      </cdr:nvSpPr>
      <cdr:spPr>
        <a:xfrm xmlns:a="http://schemas.openxmlformats.org/drawingml/2006/main" flipH="1">
          <a:off x="3744416" y="1008112"/>
          <a:ext cx="883954" cy="3818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6 343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0.24719</cdr:x>
      <cdr:y>0.08571</cdr:y>
    </cdr:from>
    <cdr:to>
      <cdr:x>0.37745</cdr:x>
      <cdr:y>0.16526</cdr:y>
    </cdr:to>
    <cdr:sp macro="" textlink="">
      <cdr:nvSpPr>
        <cdr:cNvPr id="19" name="TextBox 18"/>
        <cdr:cNvSpPr txBox="1"/>
      </cdr:nvSpPr>
      <cdr:spPr>
        <a:xfrm xmlns:a="http://schemas.openxmlformats.org/drawingml/2006/main">
          <a:off x="1584176" y="432048"/>
          <a:ext cx="834799" cy="400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7 999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0.75281</cdr:x>
      <cdr:y>0.35714</cdr:y>
    </cdr:from>
    <cdr:to>
      <cdr:x>0.91373</cdr:x>
      <cdr:y>0.43289</cdr:y>
    </cdr:to>
    <cdr:sp macro="" textlink="">
      <cdr:nvSpPr>
        <cdr:cNvPr id="6" name="TextBox 1"/>
        <cdr:cNvSpPr txBox="1"/>
      </cdr:nvSpPr>
      <cdr:spPr>
        <a:xfrm xmlns:a="http://schemas.openxmlformats.org/drawingml/2006/main" flipH="1">
          <a:off x="4824536" y="1800200"/>
          <a:ext cx="1031290" cy="3818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pPr algn="ctr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1 656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3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3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EE516B-522E-4A12-ACE8-BEAFF9B44C7A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5951"/>
            <a:ext cx="5438775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711"/>
            <a:ext cx="2946400" cy="4963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711"/>
            <a:ext cx="2946400" cy="4963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1FB3C6-A629-4A1D-8FB8-E5F0948AB4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74922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16408-3EB2-4BF2-BE40-83290DBAC485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108056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FD13145-CDF9-49EF-989B-C82765CC5061}" type="datetime1">
              <a:rPr lang="ru-RU" smtClean="0"/>
              <a:pPr/>
              <a:t>27.10.2022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6408-3EB2-4BF2-BE40-83290DBAC485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516128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FD13145-CDF9-49EF-989B-C82765CC5061}" type="datetime1">
              <a:rPr lang="ru-RU" smtClean="0"/>
              <a:pPr/>
              <a:t>27.10.2022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6408-3EB2-4BF2-BE40-83290DBAC485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78454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4357C82-D086-4E7C-9AD3-E731BCF1B0FA}" type="datetime1">
              <a:rPr lang="ru-RU" smtClean="0"/>
              <a:pPr/>
              <a:t>27.10.2022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Министерство финансов Архангельской области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09ACD69-000A-4DFE-8A40-8645A2C3B0B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ru-RU" sz="3100" dirty="0" smtClean="0">
                <a:latin typeface="+mn-lt"/>
              </a:rPr>
              <a:t>О бюджетных проектировках на 202</a:t>
            </a:r>
            <a:r>
              <a:rPr lang="en-US" sz="3100" dirty="0" smtClean="0">
                <a:latin typeface="+mn-lt"/>
              </a:rPr>
              <a:t>3</a:t>
            </a:r>
            <a:r>
              <a:rPr lang="ru-RU" sz="3100" dirty="0" smtClean="0">
                <a:latin typeface="+mn-lt"/>
              </a:rPr>
              <a:t> год </a:t>
            </a:r>
            <a:br>
              <a:rPr lang="ru-RU" sz="3100" dirty="0" smtClean="0">
                <a:latin typeface="+mn-lt"/>
              </a:rPr>
            </a:br>
            <a:r>
              <a:rPr lang="ru-RU" sz="3100" dirty="0" smtClean="0">
                <a:latin typeface="+mn-lt"/>
              </a:rPr>
              <a:t>и на плановый период 202</a:t>
            </a:r>
            <a:r>
              <a:rPr lang="en-US" sz="3100" dirty="0" smtClean="0">
                <a:latin typeface="+mn-lt"/>
              </a:rPr>
              <a:t>4</a:t>
            </a:r>
            <a:r>
              <a:rPr lang="ru-RU" sz="3100" dirty="0" smtClean="0">
                <a:latin typeface="+mn-lt"/>
              </a:rPr>
              <a:t> и 202</a:t>
            </a:r>
            <a:r>
              <a:rPr lang="en-US" sz="3100" dirty="0" smtClean="0">
                <a:latin typeface="+mn-lt"/>
              </a:rPr>
              <a:t>5</a:t>
            </a:r>
            <a:r>
              <a:rPr lang="ru-RU" sz="3100" dirty="0" smtClean="0">
                <a:latin typeface="+mn-lt"/>
              </a:rPr>
              <a:t> годов </a:t>
            </a:r>
            <a:br>
              <a:rPr lang="ru-RU" sz="3100" dirty="0" smtClean="0">
                <a:latin typeface="+mn-lt"/>
              </a:rPr>
            </a:br>
            <a:r>
              <a:rPr lang="ru-RU" sz="3100" dirty="0" smtClean="0">
                <a:latin typeface="+mn-lt"/>
              </a:rPr>
              <a:t>по государственной программе</a:t>
            </a:r>
            <a:br>
              <a:rPr lang="ru-RU" sz="3100" dirty="0" smtClean="0">
                <a:latin typeface="+mn-lt"/>
              </a:rPr>
            </a:br>
            <a:r>
              <a:rPr lang="ru-RU" sz="3100" dirty="0" smtClean="0">
                <a:latin typeface="+mn-lt"/>
              </a:rPr>
              <a:t>«Управление государственными финансами                            и государственным долгом Архангельской области»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>
                <a:latin typeface="+mn-lt"/>
              </a:rPr>
              <a:t/>
            </a:r>
            <a:br>
              <a:rPr lang="en-US" sz="2700" dirty="0">
                <a:latin typeface="+mn-lt"/>
              </a:rPr>
            </a:br>
            <a:r>
              <a:rPr lang="en-US" sz="2700" dirty="0" smtClean="0">
                <a:latin typeface="+mn-lt"/>
              </a:rPr>
              <a:t/>
            </a:r>
            <a:br>
              <a:rPr lang="en-US" sz="2700" dirty="0" smtClean="0">
                <a:latin typeface="+mn-lt"/>
              </a:rPr>
            </a:br>
            <a:r>
              <a:rPr lang="ru-RU" sz="2700" b="1" dirty="0" smtClean="0">
                <a:latin typeface="+mn-lt"/>
              </a:rPr>
              <a:t/>
            </a:r>
            <a:br>
              <a:rPr lang="ru-RU" sz="2700" b="1" dirty="0" smtClean="0">
                <a:latin typeface="+mn-lt"/>
              </a:rPr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85776" y="1916832"/>
            <a:ext cx="8001024" cy="17526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Основные характеристики </a:t>
            </a:r>
          </a:p>
          <a:p>
            <a:pPr algn="ctr">
              <a:buNone/>
            </a:pP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проекта областного закона</a:t>
            </a:r>
          </a:p>
          <a:p>
            <a:pPr algn="ctr">
              <a:buNone/>
            </a:pP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«Об областном бюджете на 2023 год</a:t>
            </a:r>
          </a:p>
          <a:p>
            <a:pPr algn="ctr">
              <a:buNone/>
            </a:pP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 на плановый период   </a:t>
            </a:r>
          </a:p>
          <a:p>
            <a:pPr algn="ctr">
              <a:buNone/>
            </a:pP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2024 и 2025 годов»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239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995" y="138242"/>
            <a:ext cx="9286908" cy="500069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Динамика налоговых и неналоговых доходов </a:t>
            </a: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областного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бюджета                         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(исходя из показателей прогноза СЭР Архангельской области и Ненецкого АО)</a:t>
            </a:r>
          </a:p>
        </p:txBody>
      </p:sp>
      <p:graphicFrame>
        <p:nvGraphicFramePr>
          <p:cNvPr id="29898" name="Group 20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62619051"/>
              </p:ext>
            </p:extLst>
          </p:nvPr>
        </p:nvGraphicFramePr>
        <p:xfrm>
          <a:off x="107504" y="764704"/>
          <a:ext cx="8893650" cy="5943384"/>
        </p:xfrm>
        <a:graphic>
          <a:graphicData uri="http://schemas.openxmlformats.org/drawingml/2006/table">
            <a:tbl>
              <a:tblPr/>
              <a:tblGrid>
                <a:gridCol w="2772971"/>
                <a:gridCol w="1440160"/>
                <a:gridCol w="1224136"/>
                <a:gridCol w="1139907"/>
                <a:gridCol w="1164349"/>
                <a:gridCol w="1152127"/>
              </a:tblGrid>
              <a:tr h="347091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г.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 г.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30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(с поправками),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оценка,    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прогноз,</a:t>
                      </a:r>
                      <a:b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отклонение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 оценки 2022 г.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</a:tr>
              <a:tr h="1455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проц.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86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прибыль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28 520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28 520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29 833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1 313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105 %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86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НДФЛ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23 434 </a:t>
                      </a:r>
                      <a:endParaRPr kumimoji="0" lang="ru-RU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24 337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26 229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1 892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108 %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2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Акцизы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 </a:t>
                      </a: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437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8 809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9 088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103 %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83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на совокупный доход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4 763</a:t>
                      </a:r>
                      <a:endParaRPr kumimoji="0" lang="ru-RU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4 485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5 072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113 %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3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на имущество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10 493</a:t>
                      </a:r>
                      <a:endParaRPr kumimoji="0" lang="ru-RU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10 492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9 691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- 801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92 %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8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за пользование природными ресурсами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3 883</a:t>
                      </a:r>
                      <a:endParaRPr kumimoji="0" lang="ru-RU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3 823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3 858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101 %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49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налоги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121</a:t>
                      </a:r>
                      <a:endParaRPr kumimoji="0" lang="ru-RU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117 %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86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</a:t>
                      </a: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2 325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1 970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- 355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85 %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62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налоговые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неналоговые доходы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1 931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82 890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85 857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2 967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14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 Дорожный фонд АО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8 853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8 853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7 947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- 906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5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Справочно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                и неналоговые доходы                   без Дорожного фонда АО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73 078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74 037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77 910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3 873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313" name="Rectangle 84"/>
          <p:cNvSpPr>
            <a:spLocks noChangeArrowheads="1"/>
          </p:cNvSpPr>
          <p:nvPr/>
        </p:nvSpPr>
        <p:spPr bwMode="auto">
          <a:xfrm flipV="1">
            <a:off x="323850" y="6811965"/>
            <a:ext cx="8820150" cy="4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ru-RU" sz="1200" b="1">
              <a:solidFill>
                <a:schemeClr val="tx2"/>
              </a:solidFill>
              <a:latin typeface="Georgia" pitchFamily="18" charset="0"/>
            </a:endParaRPr>
          </a:p>
        </p:txBody>
      </p:sp>
      <p:sp>
        <p:nvSpPr>
          <p:cNvPr id="9314" name="Rectangle 2"/>
          <p:cNvSpPr>
            <a:spLocks noChangeArrowheads="1"/>
          </p:cNvSpPr>
          <p:nvPr/>
        </p:nvSpPr>
        <p:spPr bwMode="auto">
          <a:xfrm rot="10800000" flipV="1">
            <a:off x="251521" y="6309322"/>
            <a:ext cx="842962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b="1">
                <a:solidFill>
                  <a:schemeClr val="tx2"/>
                </a:solidFill>
                <a:latin typeface="Trebuchet MS" pitchFamily="34" charset="0"/>
              </a:rPr>
              <a:t> </a:t>
            </a:r>
            <a:endParaRPr lang="ru-RU" b="1">
              <a:solidFill>
                <a:schemeClr val="tx2"/>
              </a:solidFill>
            </a:endParaRPr>
          </a:p>
          <a:p>
            <a:endParaRPr lang="ru-RU" sz="1600">
              <a:solidFill>
                <a:schemeClr val="tx2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978149" y="-52679"/>
            <a:ext cx="2133600" cy="476250"/>
          </a:xfrm>
        </p:spPr>
        <p:txBody>
          <a:bodyPr/>
          <a:lstStyle/>
          <a:p>
            <a:pPr>
              <a:defRPr/>
            </a:pPr>
            <a:fld id="{A2D12270-39D4-466B-96B2-8519A14626EB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1146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>
                <a:solidFill>
                  <a:schemeClr val="tx1"/>
                </a:solidFill>
              </a:rPr>
              <a:pPr/>
              <a:t>3</a:t>
            </a:fld>
            <a:endParaRPr lang="ru-RU">
              <a:solidFill>
                <a:schemeClr val="tx1"/>
              </a:solidFill>
            </a:endParaRPr>
          </a:p>
        </p:txBody>
      </p:sp>
      <p:graphicFrame>
        <p:nvGraphicFramePr>
          <p:cNvPr id="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28875309"/>
              </p:ext>
            </p:extLst>
          </p:nvPr>
        </p:nvGraphicFramePr>
        <p:xfrm>
          <a:off x="179510" y="836711"/>
          <a:ext cx="8773122" cy="4644304"/>
        </p:xfrm>
        <a:graphic>
          <a:graphicData uri="http://schemas.openxmlformats.org/drawingml/2006/table">
            <a:tbl>
              <a:tblPr/>
              <a:tblGrid>
                <a:gridCol w="4392490"/>
                <a:gridCol w="1224136"/>
                <a:gridCol w="1152128"/>
                <a:gridCol w="1152128"/>
                <a:gridCol w="852240"/>
              </a:tblGrid>
              <a:tr h="627847"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межбюджетных трансфертов</a:t>
                      </a:r>
                      <a:endParaRPr lang="ru-RU" sz="15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 год </a:t>
                      </a:r>
                      <a:r>
                        <a:rPr lang="ru-RU" sz="15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(ожидаемое/</a:t>
                      </a:r>
                      <a:r>
                        <a:rPr lang="ru-RU" sz="1500" b="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оценка</a:t>
                      </a:r>
                      <a:r>
                        <a:rPr lang="ru-RU" sz="15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algn="ctr"/>
                      <a:r>
                        <a:rPr lang="ru-RU" sz="13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млн. рублей</a:t>
                      </a:r>
                      <a:endParaRPr lang="ru-RU" sz="13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2023 год</a:t>
                      </a:r>
                    </a:p>
                    <a:p>
                      <a:pPr algn="ctr"/>
                      <a:r>
                        <a:rPr lang="ru-RU" sz="15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(проект),</a:t>
                      </a:r>
                    </a:p>
                    <a:p>
                      <a:pPr algn="ctr"/>
                      <a:r>
                        <a:rPr lang="ru-RU" sz="15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млн. рублей</a:t>
                      </a:r>
                      <a:endParaRPr lang="ru-RU" sz="13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Отклонение 2023 г. -2022 г., млн. рублей</a:t>
                      </a:r>
                      <a:endParaRPr lang="ru-RU" sz="13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3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Темп  прироста </a:t>
                      </a:r>
                      <a:r>
                        <a:rPr kumimoji="0" lang="ru-RU" sz="14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2023/2022</a:t>
                      </a:r>
                    </a:p>
                  </a:txBody>
                  <a:tcPr marL="36000" marR="36000" marT="36000" marB="3600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84241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82 890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85 857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216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2 967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+ 4 %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6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Безвозмездные поступления, всего</a:t>
                      </a:r>
                      <a:endParaRPr lang="ru-RU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48 517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43 612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216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- 4 905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- 10 %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67376">
                <a:tc>
                  <a:txBody>
                    <a:bodyPr/>
                    <a:lstStyle/>
                    <a:p>
                      <a:r>
                        <a:rPr lang="ru-RU" sz="1200" i="1" dirty="0" smtClean="0">
                          <a:solidFill>
                            <a:srgbClr val="000000"/>
                          </a:solidFill>
                        </a:rPr>
                        <a:t>из них:</a:t>
                      </a:r>
                      <a:endParaRPr lang="ru-RU" sz="1200" i="1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0000"/>
                        </a:solidFill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45519"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дотации на выравнивание бюджетной</a:t>
                      </a:r>
                      <a:r>
                        <a:rPr lang="ru-RU" sz="1600" b="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обеспеченности и на повышение оплаты труда</a:t>
                      </a:r>
                      <a:endParaRPr lang="ru-RU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6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12 121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13 203 </a:t>
                      </a:r>
                      <a:r>
                        <a:rPr lang="ru-RU" sz="1800" b="0" i="0" u="none" strike="noStrike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(?)</a:t>
                      </a:r>
                      <a:endParaRPr lang="ru-RU" sz="1800" b="0" i="0" u="none" strike="noStrike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44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1 082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+ 9 %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7812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600" b="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субсидии, субвенции и иные целевые межбюджетные трансферты из </a:t>
                      </a:r>
                      <a:r>
                        <a:rPr kumimoji="0" lang="ru-RU" sz="1600" b="0" kern="12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фед.бюджета</a:t>
                      </a:r>
                      <a:r>
                        <a:rPr kumimoji="0" lang="ru-RU" sz="1600" b="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</a:t>
                      </a:r>
                      <a:endParaRPr kumimoji="0" lang="ru-RU" sz="1600" b="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1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28 138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24 260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44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 fontAlgn="ctr">
                        <a:buFontTx/>
                        <a:buNone/>
                      </a:pP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- 3 878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- 14 %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88096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600" b="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поступления от Фонда ЖКХ</a:t>
                      </a:r>
                      <a:endParaRPr kumimoji="0" lang="ru-RU" sz="1600" b="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1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7 233</a:t>
                      </a:r>
                      <a:endParaRPr lang="ru-RU" sz="18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10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6 000</a:t>
                      </a:r>
                      <a:endParaRPr lang="ru-RU" sz="18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14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-1 233</a:t>
                      </a:r>
                      <a:endParaRPr lang="ru-RU" sz="18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10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- 13 %</a:t>
                      </a:r>
                      <a:endParaRPr lang="ru-RU" sz="18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0673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600" b="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поступления от организаций</a:t>
                      </a:r>
                      <a:endParaRPr kumimoji="0" lang="ru-RU" sz="1600" b="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1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298</a:t>
                      </a:r>
                      <a:endParaRPr lang="ru-RU" sz="18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10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  <a:endParaRPr lang="ru-RU" sz="18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14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- 148</a:t>
                      </a:r>
                      <a:endParaRPr lang="ru-RU" sz="18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10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- 50 %</a:t>
                      </a:r>
                      <a:endParaRPr lang="ru-RU" sz="18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0673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ВСЕГО ДОХОДОВ</a:t>
                      </a:r>
                      <a:endParaRPr kumimoji="0" lang="ru-RU" sz="1800" b="1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1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131 407</a:t>
                      </a:r>
                      <a:endParaRPr lang="ru-RU" sz="20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129 469</a:t>
                      </a:r>
                      <a:endParaRPr lang="ru-RU" sz="20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i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- 1 938</a:t>
                      </a:r>
                      <a:endParaRPr lang="ru-RU" sz="2000" b="1" i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- 1 %</a:t>
                      </a:r>
                      <a:endParaRPr lang="ru-RU" sz="2000" b="1" i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368032"/>
            <a:ext cx="8820472" cy="428628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Доходы  областного бюджета 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25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07504" y="6093296"/>
            <a:ext cx="8712968" cy="44901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371022" y="386108"/>
            <a:ext cx="8229600" cy="107157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Структура расходов областного бюджета </a:t>
            </a: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(по источникам финансирования), млн. рублей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7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384272395"/>
              </p:ext>
            </p:extLst>
          </p:nvPr>
        </p:nvGraphicFramePr>
        <p:xfrm>
          <a:off x="263686" y="1250387"/>
          <a:ext cx="7963818" cy="50251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>
                <a:solidFill>
                  <a:schemeClr val="tx1"/>
                </a:solidFill>
              </a:rPr>
              <a:pPr/>
              <a:t>4</a:t>
            </a:fld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5004048" y="1811677"/>
            <a:ext cx="1152128" cy="361413"/>
          </a:xfrm>
          <a:prstGeom prst="straightConnector1">
            <a:avLst/>
          </a:prstGeom>
          <a:ln w="57150">
            <a:solidFill>
              <a:schemeClr val="accent2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305110" y="2252180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+ 12%</a:t>
            </a:r>
            <a:endParaRPr lang="ru-RU" sz="20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15616" y="3620425"/>
            <a:ext cx="12422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бластные средства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28184" y="2972039"/>
            <a:ext cx="12422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бластные средства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37058" y="1897844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- 19 %</a:t>
            </a:r>
            <a:endParaRPr lang="ru-RU" sz="2000" b="1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3686" y="6100532"/>
            <a:ext cx="8757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года сформированы с дефицитом– 15,9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 учетом допустимых превышений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19996" y="2833539"/>
            <a:ext cx="124221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100 468</a:t>
            </a:r>
          </a:p>
          <a:p>
            <a:pPr algn="ctr"/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областные средства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249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74736" y="116632"/>
            <a:ext cx="762000" cy="432048"/>
          </a:xfrm>
        </p:spPr>
        <p:txBody>
          <a:bodyPr/>
          <a:lstStyle/>
          <a:p>
            <a:r>
              <a:rPr lang="ru-RU" dirty="0" smtClean="0"/>
              <a:t>99</a:t>
            </a:r>
            <a:endParaRPr lang="ru-RU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79512" y="548680"/>
            <a:ext cx="8784976" cy="102293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Информация о дополнительной потребности на 2023 год на повышение заработной платы работников бюджетной сферы Архангельской области –                      </a:t>
            </a:r>
            <a:r>
              <a:rPr kumimoji="0" lang="ru-RU" sz="20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прирост к  2022 году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, млн. рублей</a:t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10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718266503"/>
              </p:ext>
            </p:extLst>
          </p:nvPr>
        </p:nvGraphicFramePr>
        <p:xfrm>
          <a:off x="2555776" y="1628800"/>
          <a:ext cx="6408712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62875487"/>
              </p:ext>
            </p:extLst>
          </p:nvPr>
        </p:nvGraphicFramePr>
        <p:xfrm>
          <a:off x="0" y="1844824"/>
          <a:ext cx="2555776" cy="1956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5616"/>
                <a:gridCol w="1440160"/>
              </a:tblGrid>
              <a:tr h="329179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МРОТ, рублей/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мес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4305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01.01.2020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12 130 (+ 7,5%)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01.01.2021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ru-RU" sz="14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12 792 (+ 5,5%)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01.01.2022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ru-RU" sz="14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13 890 (+ 8,6%)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01.06.2022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15 279 (+10,0%)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01.01.2023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16 242 (+6,3%)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23354644"/>
              </p:ext>
            </p:extLst>
          </p:nvPr>
        </p:nvGraphicFramePr>
        <p:xfrm>
          <a:off x="0" y="4077072"/>
          <a:ext cx="2555776" cy="2468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5616"/>
                <a:gridCol w="1440160"/>
              </a:tblGrid>
              <a:tr h="36576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Заработная плата «указных» категорий, рублей/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мес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49 200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 год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53 726 (+ 9,2%)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2023 год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59 045 (+ 9,9%)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2024 год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63 592 (+ 7,7%)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2025 год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67 725 (+ 6,5%)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Номер слайда 4"/>
          <p:cNvSpPr txBox="1">
            <a:spLocks/>
          </p:cNvSpPr>
          <p:nvPr/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606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-190624" y="110648"/>
            <a:ext cx="9144064" cy="39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440" tIns="45220" rIns="90440" bIns="45220">
            <a:spAutoFit/>
          </a:bodyPr>
          <a:lstStyle/>
          <a:p>
            <a:pPr algn="ctr" defTabSz="904875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Расходы на реализацию национальных проектов, млн. рублей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57" name="Group 10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20859577"/>
              </p:ext>
            </p:extLst>
          </p:nvPr>
        </p:nvGraphicFramePr>
        <p:xfrm>
          <a:off x="323529" y="494357"/>
          <a:ext cx="8629911" cy="6317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9422"/>
                <a:gridCol w="950273"/>
                <a:gridCol w="901735"/>
                <a:gridCol w="926407"/>
                <a:gridCol w="997669"/>
                <a:gridCol w="1068931"/>
                <a:gridCol w="915474"/>
              </a:tblGrid>
              <a:tr h="489591">
                <a:tc rowSpan="2"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  </a:t>
                      </a:r>
                    </a:p>
                  </a:txBody>
                  <a:tcPr marL="89016" marR="89016" marT="46288" marB="462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 год</a:t>
                      </a:r>
                    </a:p>
                    <a:p>
                      <a:pPr algn="ctr"/>
                      <a:r>
                        <a:rPr lang="ru-RU" sz="14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(уточненный план)</a:t>
                      </a:r>
                      <a:endParaRPr lang="ru-RU" sz="14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ru-RU" sz="1300" b="1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8000" marR="18000" marT="36000" marB="3600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2023 год  </a:t>
                      </a:r>
                    </a:p>
                    <a:p>
                      <a:pPr algn="ctr"/>
                      <a:r>
                        <a:rPr lang="ru-RU" sz="14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(проект)</a:t>
                      </a:r>
                      <a:endParaRPr lang="ru-RU" sz="14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Отклонение                          2023 г.-2022 г.  </a:t>
                      </a:r>
                      <a:endParaRPr lang="ru-RU" sz="14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09279">
                <a:tc vMerge="1"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200" b="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</a:t>
                      </a:r>
                      <a:r>
                        <a:rPr kumimoji="0" lang="ru-RU" sz="1200" b="0" kern="12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т.ч</a:t>
                      </a:r>
                      <a:r>
                        <a:rPr kumimoji="0" lang="ru-RU" sz="1200" b="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за счет областного бюджета</a:t>
                      </a: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2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</a:t>
                      </a:r>
                      <a:r>
                        <a:rPr kumimoji="0" lang="ru-RU" sz="1200" b="0" kern="12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т.ч</a:t>
                      </a:r>
                      <a:r>
                        <a:rPr kumimoji="0" lang="ru-RU" sz="12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за счет областного бюджета</a:t>
                      </a: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2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</a:t>
                      </a:r>
                      <a:r>
                        <a:rPr kumimoji="0" lang="ru-RU" sz="1200" b="0" kern="12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т.ч</a:t>
                      </a:r>
                      <a:r>
                        <a:rPr kumimoji="0" lang="ru-RU" sz="12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за счет  областного бюджета</a:t>
                      </a: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57594">
                <a:tc>
                  <a:txBody>
                    <a:bodyPr/>
                    <a:lstStyle/>
                    <a:p>
                      <a:pPr marL="0" marR="0" lvl="0" indent="0" algn="l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РАСХОДОВ</a:t>
                      </a:r>
                      <a:endParaRPr kumimoji="0" lang="ru-RU" sz="16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00" marR="89016" marT="46288" marB="462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sng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26 186</a:t>
                      </a:r>
                      <a:endParaRPr lang="ru-RU" sz="1800" b="1" i="0" u="sng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sng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5 629</a:t>
                      </a:r>
                      <a:endParaRPr lang="ru-RU" sz="1400" b="1" i="0" u="sng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sng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22 509</a:t>
                      </a:r>
                      <a:endParaRPr lang="ru-RU" sz="1800" b="1" i="0" u="sng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sng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5 811</a:t>
                      </a:r>
                      <a:endParaRPr lang="ru-RU" sz="1400" b="1" i="0" u="sng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sng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800" b="1" i="0" u="sng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3 677</a:t>
                      </a:r>
                      <a:endParaRPr lang="ru-RU" sz="1800" b="1" i="0" u="sng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sng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183</a:t>
                      </a:r>
                      <a:endParaRPr lang="ru-RU" sz="1400" b="1" i="0" u="sng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44532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Демография</a:t>
                      </a: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3 077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863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3 149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846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72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-17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3860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60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Здравоохранение</a:t>
                      </a:r>
                      <a:endParaRPr kumimoji="0" lang="ru-RU" sz="160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4 193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341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1 589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154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- 2 604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-187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43860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Образование</a:t>
                      </a: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1 392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176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1 298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156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-94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-20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12633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60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Жилье и городская среда</a:t>
                      </a:r>
                      <a:endParaRPr kumimoji="0" lang="ru-RU" sz="160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11 243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870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7 314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204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-3 929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-666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81405">
                <a:tc>
                  <a:txBody>
                    <a:bodyPr/>
                    <a:lstStyle/>
                    <a:p>
                      <a:pPr algn="l" fontAlgn="ctr">
                        <a:lnSpc>
                          <a:spcPts val="1800"/>
                        </a:lnSpc>
                      </a:pP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Безопасные  качественные </a:t>
                      </a:r>
                    </a:p>
                    <a:p>
                      <a:pPr algn="l" fontAlgn="ctr">
                        <a:lnSpc>
                          <a:spcPts val="1800"/>
                        </a:lnSpc>
                      </a:pP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дороги</a:t>
                      </a: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5 346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3 276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7 986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4 047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2 640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772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67503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Культура</a:t>
                      </a: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392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727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257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335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227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61922">
                <a:tc>
                  <a:txBody>
                    <a:bodyPr/>
                    <a:lstStyle/>
                    <a:p>
                      <a:pPr algn="l" fontAlgn="ctr">
                        <a:lnSpc>
                          <a:spcPts val="1820"/>
                        </a:lnSpc>
                      </a:pP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Туризм и индустрия гостеприимства</a:t>
                      </a: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91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86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1005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ts val="18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МСП и поддержка </a:t>
                      </a:r>
                      <a:r>
                        <a:rPr kumimoji="0" lang="ru-RU" sz="160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предприним</a:t>
                      </a: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инициативы </a:t>
                      </a: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128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175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31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47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5142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Экология</a:t>
                      </a: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164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108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111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102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3807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Цифровая экономика РФ</a:t>
                      </a: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-8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2387">
                <a:tc>
                  <a:txBody>
                    <a:bodyPr/>
                    <a:lstStyle/>
                    <a:p>
                      <a:pPr algn="l" fontAlgn="ctr">
                        <a:lnSpc>
                          <a:spcPts val="1700"/>
                        </a:lnSpc>
                      </a:pP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Производительность труда</a:t>
                      </a: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-1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8532">
                <a:tc>
                  <a:txBody>
                    <a:bodyPr/>
                    <a:lstStyle/>
                    <a:p>
                      <a:pPr algn="l" fontAlgn="ctr">
                        <a:lnSpc>
                          <a:spcPts val="1700"/>
                        </a:lnSpc>
                      </a:pPr>
                      <a:r>
                        <a:rPr kumimoji="0" lang="ru-RU" sz="15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Комплексный план модернизации</a:t>
                      </a: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332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-332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-33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497" name="Text Box 72"/>
          <p:cNvSpPr txBox="1">
            <a:spLocks noChangeArrowheads="1"/>
          </p:cNvSpPr>
          <p:nvPr/>
        </p:nvSpPr>
        <p:spPr bwMode="auto">
          <a:xfrm>
            <a:off x="7974013" y="4279900"/>
            <a:ext cx="760412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40" tIns="45220" rIns="90440" bIns="45220">
            <a:spAutoFit/>
          </a:bodyPr>
          <a:lstStyle/>
          <a:p>
            <a:pPr defTabSz="904875">
              <a:spcBef>
                <a:spcPct val="50000"/>
              </a:spcBef>
            </a:pPr>
            <a:endParaRPr lang="ru-RU" sz="1300" b="1">
              <a:solidFill>
                <a:srgbClr val="FF3300"/>
              </a:solidFill>
              <a:latin typeface="Franklin Gothic Book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>
                <a:solidFill>
                  <a:schemeClr val="tx1"/>
                </a:solidFill>
              </a:rPr>
              <a:pPr/>
              <a:t>6</a:t>
            </a:fld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1529735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-151950" y="505098"/>
            <a:ext cx="9144000" cy="48125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Отдельные сопоставимые виды </a:t>
            </a:r>
            <a:r>
              <a:rPr lang="ru-RU" sz="20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нецелевой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финансовой поддержки                               муниципальных образований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84392" name="Group 7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xmlns="" val="2366293171"/>
              </p:ext>
            </p:extLst>
          </p:nvPr>
        </p:nvGraphicFramePr>
        <p:xfrm>
          <a:off x="323527" y="1275725"/>
          <a:ext cx="8640961" cy="477054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896544"/>
                <a:gridCol w="1368152"/>
                <a:gridCol w="1224136"/>
                <a:gridCol w="1152129"/>
              </a:tblGrid>
              <a:tr h="73285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663" marR="89663" marT="46957" marB="46957" anchor="ctr" horzOverflow="overflow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(уточненный план)</a:t>
                      </a:r>
                    </a:p>
                  </a:txBody>
                  <a:tcPr marL="89663" marR="89663" marT="46957" marB="46957" horzOverflow="overflow">
                    <a:solidFill>
                      <a:schemeClr val="accent2">
                        <a:lumMod val="60000"/>
                        <a:lumOff val="40000"/>
                        <a:alpha val="4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(проект)</a:t>
                      </a:r>
                    </a:p>
                  </a:txBody>
                  <a:tcPr marL="89663" marR="89663" marT="46957" marB="46957" horzOverflow="overflow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Сравнение (2023 г. </a:t>
                      </a:r>
                      <a:b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- 2022 г.)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46957" marB="46957" horzOverflow="overflow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6441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Дотация </a:t>
                      </a: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выравнивание бюджетной обеспеченности (БО) поселений *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663" marR="89663" marT="46957" marB="46957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</a:p>
                  </a:txBody>
                  <a:tcPr marL="90129" marR="72000" marT="45452" marB="45452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</a:p>
                  </a:txBody>
                  <a:tcPr marL="90129" marR="72000" marT="45452" marB="45452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- 27 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(- 39 %)</a:t>
                      </a:r>
                    </a:p>
                  </a:txBody>
                  <a:tcPr marL="90129" marR="72000" marT="45452" marB="45452" anchor="ctr" horzOverflow="overflow">
                    <a:solidFill>
                      <a:schemeClr val="bg1"/>
                    </a:solidFill>
                  </a:tcPr>
                </a:tc>
              </a:tr>
              <a:tr h="420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 процента норматива НДФЛ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для муниципальных округов</a:t>
                      </a:r>
                    </a:p>
                  </a:txBody>
                  <a:tcPr marL="89663" marR="89663" marT="46957" marB="46957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90129" marR="72000" marT="45452" marB="45452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</a:t>
                      </a:r>
                    </a:p>
                  </a:txBody>
                  <a:tcPr marL="90129" marR="72000" marT="45452" marB="45452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+ 48       </a:t>
                      </a: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(+ 208%)</a:t>
                      </a:r>
                    </a:p>
                  </a:txBody>
                  <a:tcPr marL="90129" marR="72000" marT="45452" marB="45452" anchor="ctr" horzOverflow="overflow">
                    <a:solidFill>
                      <a:schemeClr val="bg1"/>
                    </a:solidFill>
                  </a:tcPr>
                </a:tc>
              </a:tr>
              <a:tr h="8408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Дотация </a:t>
                      </a: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выравнивание БО муниципальных районов (муниципальных округов, городских округов)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663" marR="89663" marT="46957" marB="46957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1 697</a:t>
                      </a:r>
                    </a:p>
                  </a:txBody>
                  <a:tcPr marL="90129" marR="72000" marT="45452" marB="45452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1 999</a:t>
                      </a:r>
                    </a:p>
                  </a:txBody>
                  <a:tcPr marL="90129" marR="72000" marT="45452" marB="45452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+302 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(+ 18 %)</a:t>
                      </a:r>
                    </a:p>
                  </a:txBody>
                  <a:tcPr marL="90129" marR="72000" marT="45452" marB="45452" anchor="ctr" horzOverflow="overflow">
                    <a:solidFill>
                      <a:schemeClr val="bg1"/>
                    </a:solidFill>
                  </a:tcPr>
                </a:tc>
              </a:tr>
              <a:tr h="4624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Дотация на сбалансированность бюджетов</a:t>
                      </a:r>
                    </a:p>
                  </a:txBody>
                  <a:tcPr marL="89663" marR="89663" marT="46957" marB="46957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417</a:t>
                      </a:r>
                    </a:p>
                  </a:txBody>
                  <a:tcPr marL="90129" marR="72000" marT="45452" marB="45452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0129" marR="72000" marT="45452" marB="45452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- 417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29" marR="72000" marT="45452" marB="45452" anchor="ctr" horzOverflow="overflow">
                    <a:solidFill>
                      <a:schemeClr val="bg1"/>
                    </a:solidFill>
                  </a:tcPr>
                </a:tc>
              </a:tr>
              <a:tr h="6441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Субсидия </a:t>
                      </a: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kumimoji="0" lang="ru-RU" sz="16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софинансирование</a:t>
                      </a: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вопросов местного значения</a:t>
                      </a:r>
                      <a:endParaRPr kumimoji="0" lang="ru-RU" sz="16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89663" marT="46957" marB="46957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4757</a:t>
                      </a:r>
                    </a:p>
                  </a:txBody>
                  <a:tcPr marL="90129" marR="72000" marT="45452" marB="45452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6134</a:t>
                      </a:r>
                    </a:p>
                  </a:txBody>
                  <a:tcPr marL="90129" marR="72000" marT="45452" marB="45452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+ 1 377 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(+ 29 %)</a:t>
                      </a:r>
                    </a:p>
                  </a:txBody>
                  <a:tcPr marL="90129" marR="72000" marT="45452" marB="45452" anchor="ctr" horzOverflow="overflow">
                    <a:solidFill>
                      <a:schemeClr val="bg1"/>
                    </a:solidFill>
                  </a:tcPr>
                </a:tc>
              </a:tr>
              <a:tr h="7354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средства областного бюджета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6 942</a:t>
                      </a:r>
                      <a:endParaRPr kumimoji="0" lang="ru-RU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72000" marT="0" marB="0" anchor="ctr" horzOverflow="overflow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8 246</a:t>
                      </a:r>
                      <a:endParaRPr kumimoji="0" lang="ru-RU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72000" marT="0" marB="0" anchor="ctr" horzOverflow="overflow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+ 1 304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(+ 19 %)</a:t>
                      </a:r>
                    </a:p>
                  </a:txBody>
                  <a:tcPr marL="0" marR="72000" marT="0" marB="0" anchor="ctr" horzOverflow="overflow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6" name="Номер слайда 9"/>
          <p:cNvSpPr txBox="1">
            <a:spLocks/>
          </p:cNvSpPr>
          <p:nvPr/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0EE5C9-CD71-4368-B7D6-7B48A21416D4}" type="slidenum">
              <a:rPr kumimoji="0" lang="ru-RU" sz="18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20446" y="909604"/>
            <a:ext cx="15716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млн. рублей</a:t>
            </a:r>
            <a:endParaRPr lang="ru-RU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0259" y="6182643"/>
            <a:ext cx="89644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500" i="1" dirty="0" smtClean="0">
                <a:solidFill>
                  <a:prstClr val="black"/>
                </a:solidFill>
              </a:rPr>
              <a:t>*</a:t>
            </a:r>
            <a:r>
              <a:rPr lang="ru-RU" sz="1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Снижение дотации на выравнивание  поселений обусловлено сокращением численности постоянного населения и исключением  новых муниципальных округов из получателей дотации</a:t>
            </a:r>
            <a:endParaRPr lang="ru-RU" sz="15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902896" y="56400"/>
            <a:ext cx="2133600" cy="476250"/>
          </a:xfrm>
        </p:spPr>
        <p:txBody>
          <a:bodyPr/>
          <a:lstStyle/>
          <a:p>
            <a:pPr>
              <a:defRPr/>
            </a:pPr>
            <a:fld id="{A2D12270-39D4-466B-96B2-8519A14626EB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7588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>
                <a:solidFill>
                  <a:schemeClr val="tx1"/>
                </a:solidFill>
              </a:rPr>
              <a:pPr/>
              <a:t>8</a:t>
            </a:fld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01271" y="280046"/>
            <a:ext cx="8280920" cy="4286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Общие параметры областного бюджета на 2022 - 2023 годы</a:t>
            </a:r>
            <a:b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38482062"/>
              </p:ext>
            </p:extLst>
          </p:nvPr>
        </p:nvGraphicFramePr>
        <p:xfrm>
          <a:off x="113239" y="620688"/>
          <a:ext cx="8707232" cy="6206592"/>
        </p:xfrm>
        <a:graphic>
          <a:graphicData uri="http://schemas.openxmlformats.org/drawingml/2006/table">
            <a:tbl>
              <a:tblPr/>
              <a:tblGrid>
                <a:gridCol w="4097521"/>
                <a:gridCol w="1390230"/>
                <a:gridCol w="1170720"/>
                <a:gridCol w="976703"/>
                <a:gridCol w="1072058"/>
              </a:tblGrid>
              <a:tr h="488426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 год              </a:t>
                      </a:r>
                      <a:r>
                        <a:rPr lang="ru-RU" sz="14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(ожидаемое),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млн. рублей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2023 год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(проект), млн. рублей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Прирост(+)/снижение(-) к  </a:t>
                      </a:r>
                      <a:r>
                        <a:rPr lang="ru-RU" sz="1200" b="1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ожидаемому 2022 г.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4660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  <a:endParaRPr lang="ru-RU" sz="1200" b="1" i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200" b="1" i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449580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ДОХОДЫ, ВСЕГО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131 407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129 469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i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- 1 938</a:t>
                      </a:r>
                      <a:endParaRPr lang="ru-RU" sz="1800" b="1" i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- 1 %</a:t>
                      </a:r>
                      <a:endParaRPr lang="ru-RU" sz="1800" b="1" i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41577">
                <a:tc>
                  <a:txBody>
                    <a:bodyPr/>
                    <a:lstStyle/>
                    <a:p>
                      <a:pPr marL="108000" algn="l"/>
                      <a:r>
                        <a:rPr lang="ru-RU" sz="15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lang="ru-RU" sz="15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82 890</a:t>
                      </a:r>
                      <a:endParaRPr lang="ru-RU" sz="15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85 857</a:t>
                      </a:r>
                      <a:endParaRPr lang="ru-RU" sz="15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i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2 967</a:t>
                      </a:r>
                      <a:endParaRPr lang="ru-RU" sz="1500" i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i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+ 3 %</a:t>
                      </a:r>
                      <a:endParaRPr lang="ru-RU" sz="1500" i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2336">
                <a:tc>
                  <a:txBody>
                    <a:bodyPr/>
                    <a:lstStyle/>
                    <a:p>
                      <a:pPr marL="108000" algn="l"/>
                      <a:r>
                        <a:rPr lang="ru-RU" sz="15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48 517</a:t>
                      </a:r>
                      <a:endParaRPr lang="ru-RU" sz="15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43 612</a:t>
                      </a:r>
                      <a:endParaRPr lang="ru-RU" sz="15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i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- 4 905</a:t>
                      </a:r>
                      <a:endParaRPr lang="ru-RU" sz="1500" i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i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- 10 %</a:t>
                      </a:r>
                      <a:endParaRPr lang="ru-RU" sz="1500" i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73251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РАСХОДЫ, ВСЕГО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140 554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143 148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buFontTx/>
                        <a:buNone/>
                      </a:pPr>
                      <a:r>
                        <a:rPr lang="ru-RU" sz="1800" b="1" i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2 594</a:t>
                      </a:r>
                      <a:endParaRPr lang="ru-RU" sz="1800" b="1" i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+ 2 %</a:t>
                      </a:r>
                      <a:endParaRPr lang="ru-RU" sz="1800" b="1" i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61555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ДЕФИЦИТ (-)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- 9 147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- 13 679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i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- 4 532</a:t>
                      </a:r>
                      <a:endParaRPr lang="ru-RU" sz="1800" b="1" i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1" i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55304">
                <a:tc>
                  <a:txBody>
                    <a:bodyPr/>
                    <a:lstStyle/>
                    <a:p>
                      <a:pPr algn="r"/>
                      <a:r>
                        <a:rPr lang="ru-RU" sz="14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дефицита</a:t>
                      </a:r>
                      <a:endParaRPr lang="ru-RU" sz="14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11 %</a:t>
                      </a:r>
                      <a:endParaRPr lang="ru-RU" sz="14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16 %</a:t>
                      </a:r>
                      <a:endParaRPr lang="ru-RU" sz="14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0" i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+ 5 </a:t>
                      </a:r>
                      <a:r>
                        <a:rPr lang="ru-RU" sz="1400" b="0" i="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п.п</a:t>
                      </a:r>
                      <a:r>
                        <a:rPr lang="ru-RU" sz="1400" b="0" i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400" b="0" i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0" i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32314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ИСТОЧНИКИ ФИНАНСИРОВ-Я ДЕФИЦИТА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9 147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13 679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i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4 532</a:t>
                      </a:r>
                      <a:endParaRPr lang="ru-RU" sz="1600" b="1" i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i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26535">
                <a:tc>
                  <a:txBody>
                    <a:bodyPr/>
                    <a:lstStyle/>
                    <a:p>
                      <a:pPr marL="108000" algn="l">
                        <a:lnSpc>
                          <a:spcPts val="1500"/>
                        </a:lnSpc>
                      </a:pPr>
                      <a:r>
                        <a:rPr lang="ru-RU" sz="15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сальдо по привлечению/погашению </a:t>
                      </a:r>
                      <a:br>
                        <a:rPr lang="ru-RU" sz="15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5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бюджетных кредитов</a:t>
                      </a:r>
                      <a:endParaRPr lang="ru-RU" sz="15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buFontTx/>
                        <a:buNone/>
                      </a:pPr>
                      <a:r>
                        <a:rPr lang="ru-RU" sz="15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10 801</a:t>
                      </a:r>
                      <a:endParaRPr lang="ru-RU" sz="15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buFontTx/>
                        <a:buNone/>
                      </a:pPr>
                      <a:r>
                        <a:rPr lang="ru-RU" sz="15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908</a:t>
                      </a:r>
                      <a:endParaRPr lang="ru-RU" sz="15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i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- 9 893</a:t>
                      </a:r>
                      <a:endParaRPr lang="ru-RU" sz="1500" i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i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7711">
                <a:tc>
                  <a:txBody>
                    <a:bodyPr/>
                    <a:lstStyle/>
                    <a:p>
                      <a:pPr marL="108000" algn="l">
                        <a:lnSpc>
                          <a:spcPts val="1500"/>
                        </a:lnSpc>
                      </a:pPr>
                      <a:r>
                        <a:rPr lang="ru-RU" sz="15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сальдо по привлечению/погашению кредитов</a:t>
                      </a:r>
                      <a:r>
                        <a:rPr lang="ru-RU" sz="15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5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кредитных организаций</a:t>
                      </a:r>
                      <a:endParaRPr lang="ru-RU" sz="15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- 1 778</a:t>
                      </a:r>
                      <a:endParaRPr lang="ru-RU" sz="15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12 699</a:t>
                      </a:r>
                      <a:endParaRPr lang="ru-RU" sz="15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i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14 477</a:t>
                      </a:r>
                      <a:endParaRPr lang="ru-RU" sz="1500" i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i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1577">
                <a:tc>
                  <a:txBody>
                    <a:bodyPr/>
                    <a:lstStyle/>
                    <a:p>
                      <a:pPr marL="108000" algn="l">
                        <a:lnSpc>
                          <a:spcPts val="1600"/>
                        </a:lnSpc>
                      </a:pPr>
                      <a:r>
                        <a:rPr lang="ru-RU" sz="15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иные источники</a:t>
                      </a:r>
                      <a:endParaRPr lang="ru-RU" sz="15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124</a:t>
                      </a:r>
                      <a:endParaRPr lang="ru-RU" sz="15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  <a:endParaRPr lang="ru-RU" sz="15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buFontTx/>
                        <a:buNone/>
                      </a:pPr>
                      <a:r>
                        <a:rPr lang="ru-RU" sz="1500" i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- 52</a:t>
                      </a:r>
                      <a:endParaRPr lang="ru-RU" sz="1500" i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i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5047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ГОСУДАРСТВЕННЫЙ ДОЛГ                    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конец периода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51 650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65 258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i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r>
                        <a:rPr lang="ru-RU" sz="1800" b="1" i="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608</a:t>
                      </a:r>
                      <a:endParaRPr lang="ru-RU" sz="1800" b="1" i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+26 %</a:t>
                      </a:r>
                      <a:endParaRPr lang="ru-RU" sz="1800" b="1" i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55304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Уровень государственного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долга (%)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62 %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76 %</a:t>
                      </a:r>
                      <a:endParaRPr lang="ru-RU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i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+ 14 </a:t>
                      </a:r>
                      <a:r>
                        <a:rPr lang="ru-RU" sz="1400" i="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п.п</a:t>
                      </a:r>
                      <a:r>
                        <a:rPr lang="ru-RU" sz="1400" i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400" i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i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3619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Другая 2">
      <a:dk1>
        <a:srgbClr val="ADAFC0"/>
      </a:dk1>
      <a:lt1>
        <a:sysClr val="window" lastClr="FFFFFF"/>
      </a:lt1>
      <a:dk2>
        <a:srgbClr val="FFFFFF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5679</TotalTime>
  <Words>1059</Words>
  <Application>Microsoft Office PowerPoint</Application>
  <PresentationFormat>Экран (4:3)</PresentationFormat>
  <Paragraphs>395</Paragraphs>
  <Slides>8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Городская</vt:lpstr>
      <vt:lpstr>      О бюджетных проектировках на 2023 год  и на плановый период 2024 и 2025 годов  по государственной программе «Управление государственными финансами                            и государственным долгом Архангельской области»     </vt:lpstr>
      <vt:lpstr> Динамика налоговых и неналоговых доходов областного  бюджета                          (исходя из показателей прогноза СЭР Архангельской области и Ненецкого АО)</vt:lpstr>
      <vt:lpstr>Доходы  областного бюджета </vt:lpstr>
      <vt:lpstr>Слайд 4</vt:lpstr>
      <vt:lpstr>Слайд 5</vt:lpstr>
      <vt:lpstr>Слайд 6</vt:lpstr>
      <vt:lpstr>Отдельные сопоставимые виды нецелевой финансовой поддержки                               муниципальных образований</vt:lpstr>
      <vt:lpstr>Общие параметры областного бюджета на 2022 - 2023 годы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«Управление государственными финансами  и государственным долгом Архангельской области (2014-2016 годы)»</dc:title>
  <dc:creator>Суровцева</dc:creator>
  <cp:lastModifiedBy>Иванова Асия Александровна</cp:lastModifiedBy>
  <cp:revision>828</cp:revision>
  <cp:lastPrinted>2022-10-20T09:35:54Z</cp:lastPrinted>
  <dcterms:modified xsi:type="dcterms:W3CDTF">2022-10-27T07:47:29Z</dcterms:modified>
</cp:coreProperties>
</file>