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9"/>
  </p:notesMasterIdLst>
  <p:handoutMasterIdLst>
    <p:handoutMasterId r:id="rId20"/>
  </p:handoutMasterIdLst>
  <p:sldIdLst>
    <p:sldId id="408" r:id="rId2"/>
    <p:sldId id="496" r:id="rId3"/>
    <p:sldId id="494" r:id="rId4"/>
    <p:sldId id="440" r:id="rId5"/>
    <p:sldId id="256" r:id="rId6"/>
    <p:sldId id="429" r:id="rId7"/>
    <p:sldId id="435" r:id="rId8"/>
    <p:sldId id="491" r:id="rId9"/>
    <p:sldId id="487" r:id="rId10"/>
    <p:sldId id="449" r:id="rId11"/>
    <p:sldId id="492" r:id="rId12"/>
    <p:sldId id="442" r:id="rId13"/>
    <p:sldId id="488" r:id="rId14"/>
    <p:sldId id="495" r:id="rId15"/>
    <p:sldId id="446" r:id="rId16"/>
    <p:sldId id="452" r:id="rId17"/>
    <p:sldId id="486" r:id="rId18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D3D7"/>
    <a:srgbClr val="D1D1F0"/>
    <a:srgbClr val="F9D05D"/>
    <a:srgbClr val="A6A6A6"/>
    <a:srgbClr val="6B6BCF"/>
    <a:srgbClr val="C3C3C3"/>
    <a:srgbClr val="F5EABF"/>
    <a:srgbClr val="DDBB2B"/>
    <a:srgbClr val="F8F0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6" autoAdjust="0"/>
    <p:restoredTop sz="94267" autoAdjust="0"/>
  </p:normalViewPr>
  <p:slideViewPr>
    <p:cSldViewPr>
      <p:cViewPr varScale="1">
        <p:scale>
          <a:sx n="116" d="100"/>
          <a:sy n="116" d="100"/>
        </p:scale>
        <p:origin x="1086" y="96"/>
      </p:cViewPr>
      <p:guideLst>
        <p:guide orient="horz" pos="288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619 учреждений</a:t>
            </a:r>
            <a:endParaRPr lang="ru-RU" dirty="0"/>
          </a:p>
        </c:rich>
      </c:tx>
      <c:layout>
        <c:manualLayout>
          <c:xMode val="edge"/>
          <c:yMode val="edge"/>
          <c:x val="0.34375040936972195"/>
          <c:y val="3.368421052631578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Учреждения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343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46B-4587-B653-90CC0BDD27D0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343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46B-4587-B653-90CC0BDD27D0}"/>
              </c:ext>
            </c:extLst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25343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46B-4587-B653-90CC0BDD27D0}"/>
              </c:ext>
            </c:extLst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 w="25343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46B-4587-B653-90CC0BDD27D0}"/>
              </c:ext>
            </c:extLst>
          </c:dPt>
          <c:dPt>
            <c:idx val="4"/>
            <c:bubble3D val="0"/>
            <c:spPr>
              <a:solidFill>
                <a:srgbClr val="F9D05D"/>
              </a:solidFill>
              <a:ln w="25343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46B-4587-B653-90CC0BDD27D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329</a:t>
                    </a:r>
                    <a:r>
                      <a:rPr lang="ru-RU" baseline="0" dirty="0"/>
                      <a:t> школ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46B-4587-B653-90CC0BDD27D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3071409177301114"/>
                  <c:y val="-0.2293902958076187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151 </a:t>
                    </a:r>
                    <a:r>
                      <a:rPr lang="ru-RU" sz="1000" dirty="0"/>
                      <a:t>детских садов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46B-4587-B653-90CC0BDD27D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9102060784119748E-2"/>
                  <c:y val="2.2038624119353502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21 </a:t>
                    </a:r>
                    <a:r>
                      <a:rPr lang="ru-RU" sz="1000" b="1" i="0" u="none" strike="noStrike" kern="1200" baseline="0" dirty="0">
                        <a:solidFill>
                          <a:srgbClr val="000000"/>
                        </a:solidFill>
                      </a:rPr>
                      <a:t>детских дома и </a:t>
                    </a:r>
                    <a:r>
                      <a:rPr lang="ru-RU" sz="1000" b="1" i="0" u="none" strike="noStrike" kern="1200" baseline="0" dirty="0" smtClean="0">
                        <a:solidFill>
                          <a:srgbClr val="000000"/>
                        </a:solidFill>
                      </a:rPr>
                      <a:t>иных ГУ</a:t>
                    </a:r>
                    <a:endParaRPr lang="ru-RU" sz="10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46B-4587-B653-90CC0BDD27D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5029760710196083"/>
                  <c:y val="5.3863942682840359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41 СПО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46B-4587-B653-90CC0BDD27D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7251425468368178"/>
                  <c:y val="0.15951514506632616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77</a:t>
                    </a:r>
                    <a:r>
                      <a:rPr lang="ru-RU" sz="1000" baseline="0" dirty="0"/>
                      <a:t> </a:t>
                    </a:r>
                    <a:r>
                      <a:rPr lang="ru-RU" sz="1000" baseline="0" dirty="0" err="1"/>
                      <a:t>доп</a:t>
                    </a:r>
                    <a:r>
                      <a:rPr lang="ru-RU" sz="1000" baseline="0" dirty="0"/>
                      <a:t> образования</a:t>
                    </a:r>
                    <a:endParaRPr lang="ru-RU" sz="10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46B-4587-B653-90CC0BDD27D0}"/>
                </c:ext>
                <c:ext xmlns:c15="http://schemas.microsoft.com/office/drawing/2012/chart" uri="{CE6537A1-D6FC-4f65-9D91-7224C49458BB}">
                  <c15:layout>
                    <c:manualLayout>
                      <c:w val="0.24265355511220765"/>
                      <c:h val="0.1689189189189189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04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Общеобразовательные организации</c:v>
                </c:pt>
                <c:pt idx="1">
                  <c:v>Дошкольные образовательные организации</c:v>
                </c:pt>
                <c:pt idx="2">
                  <c:v>Детские дома и иные</c:v>
                </c:pt>
                <c:pt idx="3">
                  <c:v>Организации СПО</c:v>
                </c:pt>
                <c:pt idx="4">
                  <c:v>Организации дополнительного образования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329</c:v>
                </c:pt>
                <c:pt idx="1">
                  <c:v>151</c:v>
                </c:pt>
                <c:pt idx="2">
                  <c:v>41</c:v>
                </c:pt>
                <c:pt idx="3">
                  <c:v>55</c:v>
                </c:pt>
                <c:pt idx="4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46B-4587-B653-90CC0BDD27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43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dirty="0"/>
              <a:t>Численность </a:t>
            </a:r>
            <a:r>
              <a:rPr lang="ru-RU" dirty="0" smtClean="0"/>
              <a:t>работников 40 407</a:t>
            </a:r>
            <a:endParaRPr lang="ru-RU" dirty="0"/>
          </a:p>
        </c:rich>
      </c:tx>
      <c:layout>
        <c:manualLayout>
          <c:xMode val="edge"/>
          <c:yMode val="edge"/>
          <c:x val="0.23413057163792481"/>
          <c:y val="3.7735849056603772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28951704731141E-2"/>
          <c:y val="0.17064989517819706"/>
          <c:w val="0.97597104829526882"/>
          <c:h val="0.829350104821802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работников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369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6EE-43A6-9B37-A26BBD6E27B0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369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6EE-43A6-9B37-A26BBD6E27B0}"/>
              </c:ext>
            </c:extLst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25369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6EE-43A6-9B37-A26BBD6E27B0}"/>
              </c:ext>
            </c:extLst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 w="25369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6EE-43A6-9B37-A26BBD6E27B0}"/>
              </c:ext>
            </c:extLst>
          </c:dPt>
          <c:dPt>
            <c:idx val="4"/>
            <c:bubble3D val="0"/>
            <c:spPr>
              <a:solidFill>
                <a:srgbClr val="F9D05D"/>
              </a:solidFill>
              <a:ln w="25369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6EE-43A6-9B37-A26BBD6E27B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/>
                      <a:t>19 219 </a:t>
                    </a:r>
                  </a:p>
                  <a:p>
                    <a:r>
                      <a:rPr lang="ru-RU" dirty="0"/>
                      <a:t>в</a:t>
                    </a:r>
                    <a:r>
                      <a:rPr lang="ru-RU" baseline="0" dirty="0"/>
                      <a:t> школах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6EE-43A6-9B37-A26BBD6E27B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4684705320925793"/>
                  <c:y val="-0.2321325872001848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14 022 </a:t>
                    </a:r>
                  </a:p>
                  <a:p>
                    <a:r>
                      <a:rPr lang="ru-RU" sz="1000" dirty="0"/>
                      <a:t>в детских садах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6EE-43A6-9B37-A26BBD6E27B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397852014682264E-2"/>
                  <c:y val="-5.4571055976493504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917 </a:t>
                    </a:r>
                  </a:p>
                  <a:p>
                    <a:r>
                      <a:rPr lang="ru-RU" sz="1000" dirty="0"/>
                      <a:t>в детских</a:t>
                    </a:r>
                    <a:r>
                      <a:rPr lang="ru-RU" sz="1000" baseline="0" dirty="0"/>
                      <a:t> </a:t>
                    </a:r>
                    <a:r>
                      <a:rPr lang="ru-RU" sz="1000" dirty="0"/>
                      <a:t>домах </a:t>
                    </a:r>
                  </a:p>
                  <a:p>
                    <a:r>
                      <a:rPr lang="ru-RU" sz="1000" dirty="0"/>
                      <a:t>и </a:t>
                    </a:r>
                    <a:r>
                      <a:rPr lang="ru-RU" sz="1000" dirty="0" smtClean="0"/>
                      <a:t>иных ГУ</a:t>
                    </a:r>
                    <a:endParaRPr lang="ru-RU" sz="10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EE-43A6-9B37-A26BBD6E27B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033465088358425"/>
                  <c:y val="7.0788557090740972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3252 в СПО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EE-43A6-9B37-A26BBD6E27B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051840270252605"/>
                  <c:y val="0.11371531388765084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/>
                      <a:t>2997 в </a:t>
                    </a:r>
                    <a:r>
                      <a:rPr lang="ru-RU" sz="1000" dirty="0" err="1"/>
                      <a:t>доп</a:t>
                    </a:r>
                    <a:r>
                      <a:rPr lang="ru-RU" sz="1000" baseline="0" dirty="0"/>
                      <a:t> образовании</a:t>
                    </a:r>
                    <a:r>
                      <a:rPr lang="ru-RU" sz="1000" dirty="0"/>
                      <a:t> 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EE-43A6-9B37-A26BBD6E27B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13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Общеобразовательные организации</c:v>
                </c:pt>
                <c:pt idx="1">
                  <c:v>Дошкольные образовательные организации</c:v>
                </c:pt>
                <c:pt idx="2">
                  <c:v>Детские дома и иные</c:v>
                </c:pt>
                <c:pt idx="3">
                  <c:v>Организации СПО</c:v>
                </c:pt>
                <c:pt idx="4">
                  <c:v>Организации дополнительного образования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19219</c:v>
                </c:pt>
                <c:pt idx="1">
                  <c:v>14022</c:v>
                </c:pt>
                <c:pt idx="2">
                  <c:v>917</c:v>
                </c:pt>
                <c:pt idx="3">
                  <c:v>3252</c:v>
                </c:pt>
                <c:pt idx="4">
                  <c:v>2997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6EE-43A6-9B37-A26BBD6E2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Обучающиеся</a:t>
            </a:r>
            <a:endParaRPr lang="ru-RU" dirty="0"/>
          </a:p>
        </c:rich>
      </c:tx>
      <c:layout>
        <c:manualLayout>
          <c:xMode val="edge"/>
          <c:yMode val="edge"/>
          <c:x val="0.40781069933365671"/>
          <c:y val="5.03144654088050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Учащиеся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334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5D5-4872-8DCB-2203FE98DC20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25334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D5-4872-8DCB-2203FE98DC20}"/>
              </c:ext>
            </c:extLst>
          </c:dPt>
          <c:dPt>
            <c:idx val="2"/>
            <c:bubble3D val="0"/>
            <c:spPr>
              <a:solidFill>
                <a:srgbClr val="D1D1F0"/>
              </a:solidFill>
              <a:ln w="25334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5D5-4872-8DCB-2203FE98DC20}"/>
              </c:ext>
            </c:extLst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 w="25334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5D5-4872-8DCB-2203FE98DC20}"/>
              </c:ext>
            </c:extLst>
          </c:dPt>
          <c:dPt>
            <c:idx val="4"/>
            <c:bubble3D val="0"/>
            <c:spPr>
              <a:solidFill>
                <a:srgbClr val="F9D05D"/>
              </a:solidFill>
              <a:ln w="25334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5D5-4872-8DCB-2203FE98DC20}"/>
              </c:ext>
            </c:extLst>
          </c:dPt>
          <c:dLbls>
            <c:dLbl>
              <c:idx val="0"/>
              <c:layout>
                <c:manualLayout>
                  <c:x val="-0.25848495481456252"/>
                  <c:y val="2.046946961818451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127 953 </a:t>
                    </a:r>
                  </a:p>
                  <a:p>
                    <a:r>
                      <a:rPr lang="ru-RU" dirty="0"/>
                      <a:t>в школах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D5-4872-8DCB-2203FE98DC2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915380937146317"/>
                  <c:y val="-0.2334594496442661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58 </a:t>
                    </a:r>
                    <a:r>
                      <a:rPr lang="ru-RU" dirty="0" smtClean="0"/>
                      <a:t>703 </a:t>
                    </a:r>
                    <a:endParaRPr lang="ru-RU" dirty="0"/>
                  </a:p>
                  <a:p>
                    <a:r>
                      <a:rPr lang="ru-RU" sz="1000" dirty="0"/>
                      <a:t>в детских</a:t>
                    </a:r>
                    <a:r>
                      <a:rPr lang="ru-RU" sz="1000" baseline="0" dirty="0"/>
                      <a:t> садах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5D5-4872-8DCB-2203FE98DC2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922250774877792E-2"/>
                  <c:y val="8.5551098565507955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/>
                      <a:t>684</a:t>
                    </a:r>
                    <a:r>
                      <a:rPr lang="ru-RU" sz="1000" baseline="0" dirty="0" smtClean="0"/>
                      <a:t>  </a:t>
                    </a:r>
                    <a:endParaRPr lang="ru-RU" sz="1000" baseline="0" dirty="0"/>
                  </a:p>
                  <a:p>
                    <a:r>
                      <a:rPr lang="ru-RU" sz="1000" baseline="0" dirty="0"/>
                      <a:t>в детских домах </a:t>
                    </a:r>
                    <a:endParaRPr lang="ru-RU" sz="10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5D5-4872-8DCB-2203FE98DC2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6273947249828857"/>
                  <c:y val="-0.16139421251588834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dirty="0"/>
                      <a:t>24 850 </a:t>
                    </a:r>
                    <a:r>
                      <a:rPr lang="ru-RU" sz="1000" b="1" dirty="0" smtClean="0"/>
                      <a:t>в </a:t>
                    </a:r>
                    <a:r>
                      <a:rPr lang="ru-RU" sz="1000" b="1" dirty="0"/>
                      <a:t>СПО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5D5-4872-8DCB-2203FE98DC2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23146218837184501"/>
                  <c:y val="0.1194052394394096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72 </a:t>
                    </a:r>
                    <a:r>
                      <a:rPr lang="ru-RU" dirty="0" smtClean="0"/>
                      <a:t>163 </a:t>
                    </a:r>
                    <a:endParaRPr lang="ru-RU" dirty="0"/>
                  </a:p>
                  <a:p>
                    <a:r>
                      <a:rPr lang="ru-RU" sz="1000" dirty="0"/>
                      <a:t>в </a:t>
                    </a:r>
                    <a:r>
                      <a:rPr lang="ru-RU" sz="1000" dirty="0" err="1"/>
                      <a:t>доп</a:t>
                    </a:r>
                    <a:r>
                      <a:rPr lang="ru-RU" sz="1000" baseline="0" dirty="0"/>
                      <a:t> образовании</a:t>
                    </a:r>
                    <a:endParaRPr lang="ru-RU" sz="10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5D5-4872-8DCB-2203FE98DC20}"/>
                </c:ext>
                <c:ext xmlns:c15="http://schemas.microsoft.com/office/drawing/2012/chart" uri="{CE6537A1-D6FC-4f65-9D91-7224C49458BB}">
                  <c15:layout>
                    <c:manualLayout>
                      <c:w val="0.21308225455853219"/>
                      <c:h val="0.2338648007427018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6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Общеобразовательные организации</c:v>
                </c:pt>
                <c:pt idx="1">
                  <c:v>Дошкольные образовательные организации</c:v>
                </c:pt>
                <c:pt idx="2">
                  <c:v>Детские дома и иные</c:v>
                </c:pt>
                <c:pt idx="3">
                  <c:v>Организации СПО</c:v>
                </c:pt>
                <c:pt idx="4">
                  <c:v>Организации дополнительного образования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127953</c:v>
                </c:pt>
                <c:pt idx="1">
                  <c:v>58703</c:v>
                </c:pt>
                <c:pt idx="2">
                  <c:v>10000</c:v>
                </c:pt>
                <c:pt idx="3">
                  <c:v>24850</c:v>
                </c:pt>
                <c:pt idx="4">
                  <c:v>72163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5D5-4872-8DCB-2203FE98DC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A089907A-9C06-A51A-5799-271FA6B442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0048507-47A3-7E82-5198-1577CB676F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0741E9-FCC2-4032-A1EE-027895B06742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87313B9-C109-FB86-6930-0779840ACE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63E9773-54DF-DFCA-51B9-0858515D00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34" tIns="45718" rIns="91434" bIns="4571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3B1DEB7-3D59-4995-B904-F2581A188A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8384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DC8B5F3-5EC2-0D4C-EDCD-1495C855E3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2277791-DB4C-354B-AC45-97FAFB709E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13BE24-4B8B-4C23-93E5-FDDAA355A8EC}" type="datetimeFigureOut">
              <a:rPr lang="ru-RU"/>
              <a:pPr>
                <a:defRPr/>
              </a:pPr>
              <a:t>26.10.2022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xmlns="" id="{AE9803CF-7DF6-F77B-9F75-6A12D11D1E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xmlns="" id="{FA8F9B87-1F09-99F2-0B24-04035F1D92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4A0E148-38C8-4DDC-2D42-9DD9081E9D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D9F956A-FED9-714E-C573-CE1AE02C45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220A52C-74E3-402C-B9B8-07560DD4EC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045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>
            <a:extLst>
              <a:ext uri="{FF2B5EF4-FFF2-40B4-BE49-F238E27FC236}">
                <a16:creationId xmlns:a16="http://schemas.microsoft.com/office/drawing/2014/main" xmlns="" id="{CF297372-5409-9ED0-7334-FE74FD257D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>
            <a:extLst>
              <a:ext uri="{FF2B5EF4-FFF2-40B4-BE49-F238E27FC236}">
                <a16:creationId xmlns:a16="http://schemas.microsoft.com/office/drawing/2014/main" xmlns="" id="{C99DCAA0-B4DD-0BA2-B259-FF746446D0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5124" name="Номер слайда 3">
            <a:extLst>
              <a:ext uri="{FF2B5EF4-FFF2-40B4-BE49-F238E27FC236}">
                <a16:creationId xmlns:a16="http://schemas.microsoft.com/office/drawing/2014/main" xmlns="" id="{43784F6C-9848-2F64-3D42-BE127F8730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04B980-CB44-4C09-AC50-2C1CF6075A09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9571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E2431C0-C644-5B84-29AD-20DCFB7A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E0B8269-1BB1-660E-CC4D-92B0B55366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8F4757C-5258-E484-3731-96360EFF4A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0DDDB-E6B9-4180-90DA-FFBBB6CAB8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671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AD1FD21-E055-8E59-A8AE-75D2813468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9D3313B-6BA9-A1AB-3DDD-C364FBA388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1BB2A75-D168-D816-E2B5-2FB96431B3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F0D22-42B3-47DB-8DA2-1AF3C36043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249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EF48E85-2084-4529-1204-8E1A56B439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B7A1F0E-F153-D6D4-FC7C-8287D943E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2A9B8D8-9AFB-BFF0-92F6-FC234E4E56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27176-2E54-43BF-BAF6-519C9BE130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5726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E2DE0E0-AA8C-68AF-6839-B777C7CF4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A1A9B28-7A8F-B6F6-CEE7-42AB3E5F18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0C3E2ED-4394-363B-7C4E-7C7712C529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CE38C-5C9F-40D0-88DC-C983373126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9581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B379689-8799-2D01-988E-58C7B42ACA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CAE09C8-7677-0254-CB2C-7EEE53F024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C430331-4A1E-15BF-4FF9-DCE486867B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D9515-FC02-42A1-A88B-5F7E27CD4A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658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6864577-5AE2-997B-62A9-D83D7D6D7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EB1B964-7317-F8CF-9802-9E1ED9151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D99C2F1-47DF-1CEC-4049-081CB16134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B8894-F73B-4316-B709-03BACC0786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769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6F85B96-E166-7B56-916A-E4A5642F7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3C7AA4E-9069-DC53-18E6-5DBC825CCD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D61E11D-4A4C-43F9-7B72-1F2F4C1CCA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0A6E5-3D2B-4AAB-86ED-3B262B6DE1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797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3E80BB9-8045-AE0C-28EA-C7BE00112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69851DA-E8A2-F3BD-BC19-D737001E67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AC291FE-D05D-C3A7-B3D7-FFDEABD7F9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84367-8699-4E1B-A013-9B9FD4E92A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290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8C85D764-A9E0-7524-A39C-92C59AB18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F18B07D7-80E4-1D74-7CFA-6452D0B05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156758AD-E06B-9951-E6BB-3CBCD7E76A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2F12F-8023-45A5-8704-91385E990B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499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59D6B0ED-F2F9-7CFD-A6E7-0EF64BB829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35E6A6E-AB19-A148-A981-670D975EB1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90FBE33-AFE6-62C9-B355-E50ACFF916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D7F03-8FBC-4524-954F-B928EB5E25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147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B0403C07-39B6-A704-2B99-7D38C8727F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878A227E-0DDD-09A4-169E-BBF1357ED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7B0FD8B-2EE9-99B2-C6AA-371E9C5D04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CF13E-C9DF-4335-BF2A-645B7192D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673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C02E6AF-5CD9-2EB0-E3FC-ED8F0F87B1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C363B95-6D13-7804-946F-DDA295BDFF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FBC1E4F-7BB1-E296-DFC9-6A72DC8E81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784DC-FDFF-4311-9E71-3CE2FA3C17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435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3458F15-FEAE-4694-ECFA-C829CD27A3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1AD28ED-00B3-AA6D-6C5C-5F3B9BD7C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7D2BE18-46BF-76F5-3D1A-C8F69543B6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C1AD1-4514-4F29-9913-67C757364B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495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2E20FF9E-BAD3-7CDB-14B0-721E41669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E7612C11-9E7A-0286-EE8A-974B0895EC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xmlns="" id="{32A3F5EA-0732-51C1-ECBC-30D8CFDCCC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xmlns="" id="{09DF755D-EE88-C692-4688-2AC6B459944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xmlns="" id="{B9779F60-BE34-92C8-1322-375A1DED86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2DB27B3-BAAE-4706-A932-304CF18D6C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5">
            <a:extLst>
              <a:ext uri="{FF2B5EF4-FFF2-40B4-BE49-F238E27FC236}">
                <a16:creationId xmlns:a16="http://schemas.microsoft.com/office/drawing/2014/main" xmlns="" id="{C535FBC1-D59E-4740-D394-824AAD304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71500"/>
            <a:ext cx="1214438" cy="5715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5000"/>
                </a:schemeClr>
              </a:gs>
              <a:gs pos="50000">
                <a:schemeClr val="accent1">
                  <a:lumMod val="90000"/>
                </a:schemeClr>
              </a:gs>
              <a:gs pos="100000">
                <a:schemeClr val="accent1">
                  <a:lumMod val="25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ru-RU" dirty="0">
              <a:latin typeface="Arial" charset="0"/>
            </a:endParaRPr>
          </a:p>
        </p:txBody>
      </p:sp>
      <p:sp>
        <p:nvSpPr>
          <p:cNvPr id="2051" name="Rectangle 16">
            <a:extLst>
              <a:ext uri="{FF2B5EF4-FFF2-40B4-BE49-F238E27FC236}">
                <a16:creationId xmlns:a16="http://schemas.microsoft.com/office/drawing/2014/main" xmlns="" id="{597885C4-C2CA-9682-D51D-8967E3172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998788"/>
            <a:ext cx="4464050" cy="1133475"/>
          </a:xfrm>
          <a:prstGeom prst="rect">
            <a:avLst/>
          </a:prstGeom>
          <a:solidFill>
            <a:schemeClr val="accent1">
              <a:lumMod val="50000"/>
              <a:alpha val="43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2000" b="1" dirty="0"/>
              <a:t>О проекте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2000" b="1" dirty="0"/>
              <a:t>областного бюджета на 2023 год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sz="2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1600" dirty="0"/>
              <a:t>и на плановый период 2024-2025 годов</a:t>
            </a:r>
            <a:endParaRPr lang="ru-RU" altLang="ru-RU" sz="1600" dirty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1F5810DC-C5C5-E19F-E65E-20ADC3641B08}"/>
              </a:ext>
            </a:extLst>
          </p:cNvPr>
          <p:cNvCxnSpPr/>
          <p:nvPr/>
        </p:nvCxnSpPr>
        <p:spPr>
          <a:xfrm>
            <a:off x="428625" y="2714625"/>
            <a:ext cx="7858125" cy="1588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398C52BB-AB89-F304-0C7D-C36AE42B266D}"/>
              </a:ext>
            </a:extLst>
          </p:cNvPr>
          <p:cNvCxnSpPr/>
          <p:nvPr/>
        </p:nvCxnSpPr>
        <p:spPr>
          <a:xfrm>
            <a:off x="428625" y="4340225"/>
            <a:ext cx="6286500" cy="1588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3EE73801-84B1-C730-18EE-9F4FE80996F9}"/>
              </a:ext>
            </a:extLst>
          </p:cNvPr>
          <p:cNvCxnSpPr/>
          <p:nvPr/>
        </p:nvCxnSpPr>
        <p:spPr>
          <a:xfrm rot="10800000">
            <a:off x="428625" y="2986088"/>
            <a:ext cx="1214438" cy="15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9CF508DE-95E3-34EC-7641-CF57C0B284A3}"/>
              </a:ext>
            </a:extLst>
          </p:cNvPr>
          <p:cNvCxnSpPr/>
          <p:nvPr/>
        </p:nvCxnSpPr>
        <p:spPr>
          <a:xfrm rot="10800000">
            <a:off x="428625" y="4130675"/>
            <a:ext cx="121443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F6991E42-429F-0D9F-6C4B-0A3DA6967669}"/>
              </a:ext>
            </a:extLst>
          </p:cNvPr>
          <p:cNvCxnSpPr/>
          <p:nvPr/>
        </p:nvCxnSpPr>
        <p:spPr>
          <a:xfrm>
            <a:off x="428625" y="6000750"/>
            <a:ext cx="7786688" cy="1588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1">
            <a:extLst>
              <a:ext uri="{FF2B5EF4-FFF2-40B4-BE49-F238E27FC236}">
                <a16:creationId xmlns:a16="http://schemas.microsoft.com/office/drawing/2014/main" xmlns="" id="{0DF33316-38F2-6AF1-E1C9-CF3AE447F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3" y="5257800"/>
            <a:ext cx="4891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Министр образования Архангельской области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Русинов Олег Владимирович</a:t>
            </a:r>
          </a:p>
        </p:txBody>
      </p:sp>
      <p:grpSp>
        <p:nvGrpSpPr>
          <p:cNvPr id="4106" name="Группа 7">
            <a:extLst>
              <a:ext uri="{FF2B5EF4-FFF2-40B4-BE49-F238E27FC236}">
                <a16:creationId xmlns:a16="http://schemas.microsoft.com/office/drawing/2014/main" xmlns="" id="{A6E4FB73-D313-D3AD-80FF-E20F2508A042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2881313"/>
            <a:ext cx="2236787" cy="1328737"/>
            <a:chOff x="6228184" y="2876154"/>
            <a:chExt cx="2237128" cy="132953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AC468DFD-EEE0-CC46-3674-CCF813EE1879}"/>
                </a:ext>
              </a:extLst>
            </p:cNvPr>
            <p:cNvSpPr/>
            <p:nvPr/>
          </p:nvSpPr>
          <p:spPr>
            <a:xfrm>
              <a:off x="6228184" y="2876154"/>
              <a:ext cx="2237128" cy="13295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4111" name="Рисунок 5">
              <a:extLst>
                <a:ext uri="{FF2B5EF4-FFF2-40B4-BE49-F238E27FC236}">
                  <a16:creationId xmlns:a16="http://schemas.microsoft.com/office/drawing/2014/main" xmlns="" id="{2AD090BE-FC7E-93C3-7715-53A5078C2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4188" y="2902347"/>
              <a:ext cx="2165120" cy="1286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07" name="Группа 10">
            <a:extLst>
              <a:ext uri="{FF2B5EF4-FFF2-40B4-BE49-F238E27FC236}">
                <a16:creationId xmlns:a16="http://schemas.microsoft.com/office/drawing/2014/main" xmlns="" id="{5240BB43-FC7A-4E54-B1DD-B5B69C38E32A}"/>
              </a:ext>
            </a:extLst>
          </p:cNvPr>
          <p:cNvGrpSpPr>
            <a:grpSpLocks/>
          </p:cNvGrpSpPr>
          <p:nvPr/>
        </p:nvGrpSpPr>
        <p:grpSpPr bwMode="auto">
          <a:xfrm>
            <a:off x="1643063" y="74613"/>
            <a:ext cx="6715125" cy="1809750"/>
            <a:chOff x="1643063" y="-228401"/>
            <a:chExt cx="6715125" cy="1811205"/>
          </a:xfrm>
        </p:grpSpPr>
        <p:pic>
          <p:nvPicPr>
            <p:cNvPr id="4108" name="Рисунок 9">
              <a:extLst>
                <a:ext uri="{FF2B5EF4-FFF2-40B4-BE49-F238E27FC236}">
                  <a16:creationId xmlns:a16="http://schemas.microsoft.com/office/drawing/2014/main" xmlns="" id="{A5DBC8B3-2210-336E-7894-8F80E16E6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3063" y="214641"/>
              <a:ext cx="6715125" cy="1123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Рисунок 8">
              <a:extLst>
                <a:ext uri="{FF2B5EF4-FFF2-40B4-BE49-F238E27FC236}">
                  <a16:creationId xmlns:a16="http://schemas.microsoft.com/office/drawing/2014/main" xmlns="" id="{7D0D756B-78AA-E7FA-2550-26FCD26E1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7060" y="-228401"/>
              <a:ext cx="2304256" cy="181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xmlns="" id="{A91DC8D9-89E9-9A34-A99C-CE865A9EB8C8}"/>
              </a:ext>
            </a:extLst>
          </p:cNvPr>
          <p:cNvCxnSpPr/>
          <p:nvPr/>
        </p:nvCxnSpPr>
        <p:spPr bwMode="auto">
          <a:xfrm>
            <a:off x="2025650" y="1879600"/>
            <a:ext cx="279400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F428F028-5676-67BB-513C-9068C6346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1052513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B6D814D7-A28B-55D2-9823-C14AF9684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984250"/>
            <a:ext cx="1755775" cy="25717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6D7B555-0C53-BADB-B0DD-350303211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9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CFFEEBBB-F2E9-05B2-F1A1-EA0C2442C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4343" name="Rectangle 6">
            <a:extLst>
              <a:ext uri="{FF2B5EF4-FFF2-40B4-BE49-F238E27FC236}">
                <a16:creationId xmlns:a16="http://schemas.microsoft.com/office/drawing/2014/main" xmlns="" id="{771DC539-D07C-DF41-C170-4164BFE47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292100"/>
            <a:ext cx="72231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Межбюджетные трансферты</a:t>
            </a:r>
          </a:p>
        </p:txBody>
      </p:sp>
      <p:sp>
        <p:nvSpPr>
          <p:cNvPr id="14344" name="Text Box 13">
            <a:extLst>
              <a:ext uri="{FF2B5EF4-FFF2-40B4-BE49-F238E27FC236}">
                <a16:creationId xmlns:a16="http://schemas.microsoft.com/office/drawing/2014/main" xmlns="" id="{445A1C01-2896-426D-0D32-FE52F2275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825" y="6129338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234A2AEC-AF96-D42C-9621-763693AB90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9" name="Line 12">
            <a:extLst>
              <a:ext uri="{FF2B5EF4-FFF2-40B4-BE49-F238E27FC236}">
                <a16:creationId xmlns:a16="http://schemas.microsoft.com/office/drawing/2014/main" xmlns="" id="{053F6CE5-E7A8-A2CB-1A35-6510F93B72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763" y="59039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14347" name="Рисунок 8">
            <a:extLst>
              <a:ext uri="{FF2B5EF4-FFF2-40B4-BE49-F238E27FC236}">
                <a16:creationId xmlns:a16="http://schemas.microsoft.com/office/drawing/2014/main" xmlns="" id="{FEB23D00-9EFB-2DEE-9851-14D8B5FC3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827713"/>
            <a:ext cx="134778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8" name="Группа 2">
            <a:extLst>
              <a:ext uri="{FF2B5EF4-FFF2-40B4-BE49-F238E27FC236}">
                <a16:creationId xmlns:a16="http://schemas.microsoft.com/office/drawing/2014/main" xmlns="" id="{EDF1B9EC-5A0D-F062-4D21-8E92C012CEA8}"/>
              </a:ext>
            </a:extLst>
          </p:cNvPr>
          <p:cNvGrpSpPr>
            <a:grpSpLocks/>
          </p:cNvGrpSpPr>
          <p:nvPr/>
        </p:nvGrpSpPr>
        <p:grpSpPr bwMode="auto">
          <a:xfrm>
            <a:off x="4687888" y="1241425"/>
            <a:ext cx="3838575" cy="2487613"/>
            <a:chOff x="4660847" y="1249725"/>
            <a:chExt cx="3838703" cy="2059738"/>
          </a:xfrm>
        </p:grpSpPr>
        <p:cxnSp>
          <p:nvCxnSpPr>
            <p:cNvPr id="62" name="Прямая соединительная линия 61">
              <a:extLst>
                <a:ext uri="{FF2B5EF4-FFF2-40B4-BE49-F238E27FC236}">
                  <a16:creationId xmlns:a16="http://schemas.microsoft.com/office/drawing/2014/main" xmlns="" id="{05A5A529-F871-E33B-DEFB-C85CA2B9D9CE}"/>
                </a:ext>
              </a:extLst>
            </p:cNvPr>
            <p:cNvCxnSpPr/>
            <p:nvPr/>
          </p:nvCxnSpPr>
          <p:spPr bwMode="auto">
            <a:xfrm>
              <a:off x="6319839" y="2201384"/>
              <a:ext cx="288935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396" name="Группа 60">
              <a:extLst>
                <a:ext uri="{FF2B5EF4-FFF2-40B4-BE49-F238E27FC236}">
                  <a16:creationId xmlns:a16="http://schemas.microsoft.com/office/drawing/2014/main" xmlns="" id="{58C19765-2F3C-C130-9525-057848EC27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847" y="1249725"/>
              <a:ext cx="3699576" cy="2059738"/>
              <a:chOff x="-98478" y="1307959"/>
              <a:chExt cx="3699576" cy="2059738"/>
            </a:xfrm>
          </p:grpSpPr>
          <p:grpSp>
            <p:nvGrpSpPr>
              <p:cNvPr id="14398" name="Группа 83">
                <a:extLst>
                  <a:ext uri="{FF2B5EF4-FFF2-40B4-BE49-F238E27FC236}">
                    <a16:creationId xmlns:a16="http://schemas.microsoft.com/office/drawing/2014/main" xmlns="" id="{196FF6A6-639B-6424-8D8F-67BCD195D2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98478" y="1307959"/>
                <a:ext cx="3699576" cy="2059738"/>
                <a:chOff x="215424" y="1181419"/>
                <a:chExt cx="3699228" cy="2059239"/>
              </a:xfrm>
            </p:grpSpPr>
            <p:cxnSp>
              <p:nvCxnSpPr>
                <p:cNvPr id="77" name="Прямая соединительная линия 76">
                  <a:extLst>
                    <a:ext uri="{FF2B5EF4-FFF2-40B4-BE49-F238E27FC236}">
                      <a16:creationId xmlns:a16="http://schemas.microsoft.com/office/drawing/2014/main" xmlns="" id="{0E9E23CB-2B51-2AA2-2FBD-1463E01D9E04}"/>
                    </a:ext>
                  </a:extLst>
                </p:cNvPr>
                <p:cNvCxnSpPr/>
                <p:nvPr/>
              </p:nvCxnSpPr>
              <p:spPr bwMode="auto">
                <a:xfrm>
                  <a:off x="1655198" y="2283973"/>
                  <a:ext cx="206362" cy="3942"/>
                </a:xfrm>
                <a:prstGeom prst="line">
                  <a:avLst/>
                </a:prstGeom>
                <a:ln w="19050">
                  <a:solidFill>
                    <a:schemeClr val="accent1">
                      <a:lumMod val="25000"/>
                    </a:schemeClr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TextBox 66">
                  <a:extLst>
                    <a:ext uri="{FF2B5EF4-FFF2-40B4-BE49-F238E27FC236}">
                      <a16:creationId xmlns:a16="http://schemas.microsoft.com/office/drawing/2014/main" xmlns="" id="{61EDC53F-D1F0-C439-8852-992EFE290C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5424" y="1181419"/>
                  <a:ext cx="3698650" cy="50988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100" b="1" dirty="0"/>
                    <a:t>Субсидия на создание в школах в малых городах условий для занятия физической культурой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200" b="1" dirty="0">
                      <a:ln w="10160">
                        <a:noFill/>
                        <a:prstDash val="solid"/>
                      </a:ln>
                      <a:solidFill>
                        <a:srgbClr val="990000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34,9 млн. руб.</a:t>
                  </a:r>
                </a:p>
              </p:txBody>
            </p:sp>
            <p:sp>
              <p:nvSpPr>
                <p:cNvPr id="70" name="Прямоугольник 69">
                  <a:extLst>
                    <a:ext uri="{FF2B5EF4-FFF2-40B4-BE49-F238E27FC236}">
                      <a16:creationId xmlns:a16="http://schemas.microsoft.com/office/drawing/2014/main" xmlns="" id="{3E36704B-BCAD-AD80-8578-357C6E962FDE}"/>
                    </a:ext>
                  </a:extLst>
                </p:cNvPr>
                <p:cNvSpPr/>
                <p:nvPr/>
              </p:nvSpPr>
              <p:spPr bwMode="auto">
                <a:xfrm>
                  <a:off x="2045700" y="2132848"/>
                  <a:ext cx="649249" cy="892293"/>
                </a:xfrm>
                <a:prstGeom prst="rect">
                  <a:avLst/>
                </a:prstGeom>
                <a:solidFill>
                  <a:srgbClr val="ECD988"/>
                </a:solidFill>
                <a:ln>
                  <a:solidFill>
                    <a:srgbClr val="DDBB2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  <p:sp>
              <p:nvSpPr>
                <p:cNvPr id="72" name="Прямоугольник 71">
                  <a:extLst>
                    <a:ext uri="{FF2B5EF4-FFF2-40B4-BE49-F238E27FC236}">
                      <a16:creationId xmlns:a16="http://schemas.microsoft.com/office/drawing/2014/main" xmlns="" id="{E52B7CA5-80B2-2EFD-194C-6301A4EECA5F}"/>
                    </a:ext>
                  </a:extLst>
                </p:cNvPr>
                <p:cNvSpPr/>
                <p:nvPr/>
              </p:nvSpPr>
              <p:spPr bwMode="auto">
                <a:xfrm>
                  <a:off x="1036111" y="2281345"/>
                  <a:ext cx="650835" cy="743796"/>
                </a:xfrm>
                <a:prstGeom prst="rect">
                  <a:avLst/>
                </a:prstGeom>
                <a:solidFill>
                  <a:schemeClr val="accent1">
                    <a:lumMod val="90000"/>
                    <a:alpha val="86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14406" name="TextBox 38">
                  <a:extLst>
                    <a:ext uri="{FF2B5EF4-FFF2-40B4-BE49-F238E27FC236}">
                      <a16:creationId xmlns:a16="http://schemas.microsoft.com/office/drawing/2014/main" xmlns="" id="{0D63B674-D7A3-250F-82ED-6B3B8901D5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9127" y="3024138"/>
                  <a:ext cx="935037" cy="2165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2022 год</a:t>
                  </a:r>
                </a:p>
              </p:txBody>
            </p:sp>
            <p:sp>
              <p:nvSpPr>
                <p:cNvPr id="76" name="Line 12">
                  <a:extLst>
                    <a:ext uri="{FF2B5EF4-FFF2-40B4-BE49-F238E27FC236}">
                      <a16:creationId xmlns:a16="http://schemas.microsoft.com/office/drawing/2014/main" xmlns="" id="{032C2324-2BC3-0525-8B92-D11EB656F8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26574" y="3025141"/>
                  <a:ext cx="2122359" cy="6570"/>
                </a:xfrm>
                <a:prstGeom prst="line">
                  <a:avLst/>
                </a:prstGeom>
                <a:noFill/>
                <a:ln w="38100">
                  <a:solidFill>
                    <a:schemeClr val="accent1">
                      <a:lumMod val="25000"/>
                      <a:alpha val="9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408" name="TextBox 59">
                  <a:extLst>
                    <a:ext uri="{FF2B5EF4-FFF2-40B4-BE49-F238E27FC236}">
                      <a16:creationId xmlns:a16="http://schemas.microsoft.com/office/drawing/2014/main" xmlns="" id="{61C1C3F8-0463-A76A-DCE9-639DD54EBA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31139" y="3024138"/>
                  <a:ext cx="1009650" cy="2165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2023 год</a:t>
                  </a:r>
                </a:p>
              </p:txBody>
            </p:sp>
          </p:grpSp>
          <p:cxnSp>
            <p:nvCxnSpPr>
              <p:cNvPr id="65" name="Прямая со стрелкой 64">
                <a:extLst>
                  <a:ext uri="{FF2B5EF4-FFF2-40B4-BE49-F238E27FC236}">
                    <a16:creationId xmlns:a16="http://schemas.microsoft.com/office/drawing/2014/main" xmlns="" id="{C3DA749F-EF10-8ACC-54E9-216395CB2CE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560514" y="2259618"/>
                <a:ext cx="0" cy="155105"/>
              </a:xfrm>
              <a:prstGeom prst="straightConnector1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Скругленный прямоугольник 65">
                <a:extLst>
                  <a:ext uri="{FF2B5EF4-FFF2-40B4-BE49-F238E27FC236}">
                    <a16:creationId xmlns:a16="http://schemas.microsoft.com/office/drawing/2014/main" xmlns="" id="{A657632D-B4E7-E4B7-02E2-80F28359E99F}"/>
                  </a:ext>
                </a:extLst>
              </p:cNvPr>
              <p:cNvSpPr/>
              <p:nvPr/>
            </p:nvSpPr>
            <p:spPr bwMode="auto">
              <a:xfrm>
                <a:off x="2686090" y="2217556"/>
                <a:ext cx="771551" cy="291807"/>
              </a:xfrm>
              <a:prstGeom prst="roundRect">
                <a:avLst/>
              </a:prstGeom>
              <a:solidFill>
                <a:srgbClr val="A40000">
                  <a:alpha val="81000"/>
                </a:srgbClr>
              </a:solidFill>
              <a:ln>
                <a:solidFill>
                  <a:srgbClr val="A4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900" b="1" dirty="0"/>
                  <a:t>+1,2 млн. руб.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xmlns="" id="{08C529E8-5B9A-A1DA-B251-C3EB7936FB44}"/>
                  </a:ext>
                </a:extLst>
              </p:cNvPr>
              <p:cNvSpPr txBox="1"/>
              <p:nvPr/>
            </p:nvSpPr>
            <p:spPr bwMode="auto">
              <a:xfrm>
                <a:off x="1776421" y="2611890"/>
                <a:ext cx="863629" cy="20374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000" dirty="0">
                    <a:latin typeface="+mj-lt"/>
                  </a:rPr>
                  <a:t>+3,8 %</a:t>
                </a:r>
              </a:p>
            </p:txBody>
          </p:sp>
        </p:grpSp>
        <p:sp>
          <p:nvSpPr>
            <p:cNvPr id="63" name="TextBox 66">
              <a:extLst>
                <a:ext uri="{FF2B5EF4-FFF2-40B4-BE49-F238E27FC236}">
                  <a16:creationId xmlns:a16="http://schemas.microsoft.com/office/drawing/2014/main" xmlns="" id="{3064C957-F28D-C53B-D3F1-29BD6F3873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2519" y="2665384"/>
              <a:ext cx="1297031" cy="2037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000" b="1" dirty="0"/>
                <a:t>10 спортзалов</a:t>
              </a:r>
              <a:endParaRPr lang="ru-RU" altLang="ru-RU" sz="1050" b="1" dirty="0">
                <a:ln w="10160">
                  <a:noFill/>
                  <a:prstDash val="solid"/>
                </a:ln>
                <a:solidFill>
                  <a:srgbClr val="99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4349" name="Группа 3">
            <a:extLst>
              <a:ext uri="{FF2B5EF4-FFF2-40B4-BE49-F238E27FC236}">
                <a16:creationId xmlns:a16="http://schemas.microsoft.com/office/drawing/2014/main" xmlns="" id="{7968C30B-6E7C-4C8E-CDF3-BB540E4A7836}"/>
              </a:ext>
            </a:extLst>
          </p:cNvPr>
          <p:cNvGrpSpPr>
            <a:grpSpLocks/>
          </p:cNvGrpSpPr>
          <p:nvPr/>
        </p:nvGrpSpPr>
        <p:grpSpPr bwMode="auto">
          <a:xfrm>
            <a:off x="241300" y="3975100"/>
            <a:ext cx="3905250" cy="1885950"/>
            <a:chOff x="2534384" y="3798080"/>
            <a:chExt cx="3906133" cy="1885530"/>
          </a:xfrm>
        </p:grpSpPr>
        <p:sp>
          <p:nvSpPr>
            <p:cNvPr id="122" name="Прямоугольник 121">
              <a:extLst>
                <a:ext uri="{FF2B5EF4-FFF2-40B4-BE49-F238E27FC236}">
                  <a16:creationId xmlns:a16="http://schemas.microsoft.com/office/drawing/2014/main" xmlns="" id="{831EFB7F-2D02-47BD-A864-A946881399AF}"/>
                </a:ext>
              </a:extLst>
            </p:cNvPr>
            <p:cNvSpPr/>
            <p:nvPr/>
          </p:nvSpPr>
          <p:spPr bwMode="auto">
            <a:xfrm>
              <a:off x="3490275" y="4485315"/>
              <a:ext cx="778051" cy="918957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14386" name="Группа 79">
              <a:extLst>
                <a:ext uri="{FF2B5EF4-FFF2-40B4-BE49-F238E27FC236}">
                  <a16:creationId xmlns:a16="http://schemas.microsoft.com/office/drawing/2014/main" xmlns="" id="{EDB7907D-9CF1-A78A-A3BD-793D8E5851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4384" y="3798080"/>
              <a:ext cx="3906133" cy="1885530"/>
              <a:chOff x="2958425" y="2443524"/>
              <a:chExt cx="3022913" cy="1772673"/>
            </a:xfrm>
          </p:grpSpPr>
          <p:grpSp>
            <p:nvGrpSpPr>
              <p:cNvPr id="14387" name="Группа 5">
                <a:extLst>
                  <a:ext uri="{FF2B5EF4-FFF2-40B4-BE49-F238E27FC236}">
                    <a16:creationId xmlns:a16="http://schemas.microsoft.com/office/drawing/2014/main" xmlns="" id="{39316FE2-B1A8-0FD5-7D2A-DB42D4D87E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58425" y="2443524"/>
                <a:ext cx="3022913" cy="1772673"/>
                <a:chOff x="4977862" y="3866553"/>
                <a:chExt cx="2892666" cy="1772049"/>
              </a:xfrm>
            </p:grpSpPr>
            <p:sp>
              <p:nvSpPr>
                <p:cNvPr id="126" name="TextBox 66">
                  <a:extLst>
                    <a:ext uri="{FF2B5EF4-FFF2-40B4-BE49-F238E27FC236}">
                      <a16:creationId xmlns:a16="http://schemas.microsoft.com/office/drawing/2014/main" xmlns="" id="{1368950D-4559-0F98-CADC-C9EAC98E2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77862" y="3866553"/>
                  <a:ext cx="2892666" cy="5787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sz="1100" b="1" dirty="0"/>
                    <a:t>ИМБТ на реализацию мероприятий по модернизации системы дошкольного образования</a:t>
                  </a:r>
                  <a:r>
                    <a:rPr lang="ru-RU" sz="1100" dirty="0"/>
                    <a:t> 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200" b="1" spc="50" dirty="0">
                      <a:ln w="9525" cmpd="sng">
                        <a:noFill/>
                        <a:prstDash val="solid"/>
                      </a:ln>
                      <a:solidFill>
                        <a:srgbClr val="990000"/>
                      </a:solidFill>
                      <a:effectLst>
                        <a:glow rad="38100">
                          <a:srgbClr val="BBE0E3">
                            <a:alpha val="40000"/>
                          </a:srgbClr>
                        </a:glow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54 млн. руб.</a:t>
                  </a:r>
                </a:p>
              </p:txBody>
            </p:sp>
            <p:sp>
              <p:nvSpPr>
                <p:cNvPr id="127" name="Прямоугольник 126">
                  <a:extLst>
                    <a:ext uri="{FF2B5EF4-FFF2-40B4-BE49-F238E27FC236}">
                      <a16:creationId xmlns:a16="http://schemas.microsoft.com/office/drawing/2014/main" xmlns="" id="{38EEDA47-B16E-8E7C-B38F-713A9FB946AB}"/>
                    </a:ext>
                  </a:extLst>
                </p:cNvPr>
                <p:cNvSpPr/>
                <p:nvPr/>
              </p:nvSpPr>
              <p:spPr bwMode="auto">
                <a:xfrm>
                  <a:off x="6491221" y="4512427"/>
                  <a:ext cx="529146" cy="877075"/>
                </a:xfrm>
                <a:prstGeom prst="rect">
                  <a:avLst/>
                </a:prstGeom>
                <a:solidFill>
                  <a:srgbClr val="ECD988"/>
                </a:solidFill>
                <a:ln>
                  <a:solidFill>
                    <a:srgbClr val="DDBB2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  <p:sp>
              <p:nvSpPr>
                <p:cNvPr id="14391" name="TextBox 38">
                  <a:extLst>
                    <a:ext uri="{FF2B5EF4-FFF2-40B4-BE49-F238E27FC236}">
                      <a16:creationId xmlns:a16="http://schemas.microsoft.com/office/drawing/2014/main" xmlns="" id="{70BD39EA-37FB-A016-F123-2A60FEB1C0E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88789" y="5392736"/>
                  <a:ext cx="935037" cy="24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2022 год</a:t>
                  </a:r>
                </a:p>
              </p:txBody>
            </p:sp>
            <p:sp>
              <p:nvSpPr>
                <p:cNvPr id="129" name="Line 12">
                  <a:extLst>
                    <a:ext uri="{FF2B5EF4-FFF2-40B4-BE49-F238E27FC236}">
                      <a16:creationId xmlns:a16="http://schemas.microsoft.com/office/drawing/2014/main" xmlns="" id="{AC2C8BED-42CF-FAC4-F209-AAEC8865BC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48164" y="5393976"/>
                  <a:ext cx="1869650" cy="0"/>
                </a:xfrm>
                <a:prstGeom prst="line">
                  <a:avLst/>
                </a:prstGeom>
                <a:noFill/>
                <a:ln w="38100">
                  <a:solidFill>
                    <a:schemeClr val="accent1">
                      <a:lumMod val="25000"/>
                      <a:alpha val="9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xmlns="" id="{41546CDC-5709-4F42-7F7C-4668E1D284C0}"/>
                    </a:ext>
                  </a:extLst>
                </p:cNvPr>
                <p:cNvSpPr txBox="1"/>
                <p:nvPr/>
              </p:nvSpPr>
              <p:spPr bwMode="auto">
                <a:xfrm>
                  <a:off x="6385391" y="4873399"/>
                  <a:ext cx="776081" cy="231201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ru-RU" sz="1000" dirty="0">
                      <a:latin typeface="+mj-lt"/>
                    </a:rPr>
                    <a:t>100 %</a:t>
                  </a:r>
                </a:p>
              </p:txBody>
            </p:sp>
            <p:sp>
              <p:nvSpPr>
                <p:cNvPr id="14394" name="TextBox 59">
                  <a:extLst>
                    <a:ext uri="{FF2B5EF4-FFF2-40B4-BE49-F238E27FC236}">
                      <a16:creationId xmlns:a16="http://schemas.microsoft.com/office/drawing/2014/main" xmlns="" id="{0169CC9C-E81C-3CFE-7F11-53534ED0A5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62333" y="5392737"/>
                  <a:ext cx="1009650" cy="24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2023 год</a:t>
                  </a:r>
                </a:p>
              </p:txBody>
            </p:sp>
          </p:grpSp>
          <p:cxnSp>
            <p:nvCxnSpPr>
              <p:cNvPr id="125" name="Прямая соединительная линия 124">
                <a:extLst>
                  <a:ext uri="{FF2B5EF4-FFF2-40B4-BE49-F238E27FC236}">
                    <a16:creationId xmlns:a16="http://schemas.microsoft.com/office/drawing/2014/main" xmlns="" id="{B63A1BCE-D8DB-6C06-E78A-69925EC8AE17}"/>
                  </a:ext>
                </a:extLst>
              </p:cNvPr>
              <p:cNvCxnSpPr/>
              <p:nvPr/>
            </p:nvCxnSpPr>
            <p:spPr bwMode="auto">
              <a:xfrm>
                <a:off x="4300303" y="3089625"/>
                <a:ext cx="216273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350" name="Группа 5">
            <a:extLst>
              <a:ext uri="{FF2B5EF4-FFF2-40B4-BE49-F238E27FC236}">
                <a16:creationId xmlns:a16="http://schemas.microsoft.com/office/drawing/2014/main" xmlns="" id="{EC4D5F64-A6C8-609C-E798-E9E13D049940}"/>
              </a:ext>
            </a:extLst>
          </p:cNvPr>
          <p:cNvGrpSpPr>
            <a:grpSpLocks/>
          </p:cNvGrpSpPr>
          <p:nvPr/>
        </p:nvGrpSpPr>
        <p:grpSpPr bwMode="auto">
          <a:xfrm>
            <a:off x="4987925" y="3959225"/>
            <a:ext cx="3971925" cy="1890713"/>
            <a:chOff x="4995944" y="3976678"/>
            <a:chExt cx="3970256" cy="1890342"/>
          </a:xfrm>
        </p:grpSpPr>
        <p:cxnSp>
          <p:nvCxnSpPr>
            <p:cNvPr id="110" name="Прямая соединительная линия 109">
              <a:extLst>
                <a:ext uri="{FF2B5EF4-FFF2-40B4-BE49-F238E27FC236}">
                  <a16:creationId xmlns:a16="http://schemas.microsoft.com/office/drawing/2014/main" xmlns="" id="{CB02A70B-1F3E-8FB6-D804-280520B9EAF0}"/>
                </a:ext>
              </a:extLst>
            </p:cNvPr>
            <p:cNvCxnSpPr/>
            <p:nvPr/>
          </p:nvCxnSpPr>
          <p:spPr bwMode="auto">
            <a:xfrm>
              <a:off x="6181309" y="5254365"/>
              <a:ext cx="337995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Прямоугольник 103">
              <a:extLst>
                <a:ext uri="{FF2B5EF4-FFF2-40B4-BE49-F238E27FC236}">
                  <a16:creationId xmlns:a16="http://schemas.microsoft.com/office/drawing/2014/main" xmlns="" id="{99DED4BC-AB66-FAC7-0032-F8866A5A63EC}"/>
                </a:ext>
              </a:extLst>
            </p:cNvPr>
            <p:cNvSpPr/>
            <p:nvPr/>
          </p:nvSpPr>
          <p:spPr bwMode="auto">
            <a:xfrm>
              <a:off x="5567204" y="5254365"/>
              <a:ext cx="825153" cy="352356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14374" name="Группа 10">
              <a:extLst>
                <a:ext uri="{FF2B5EF4-FFF2-40B4-BE49-F238E27FC236}">
                  <a16:creationId xmlns:a16="http://schemas.microsoft.com/office/drawing/2014/main" xmlns="" id="{4AE396C1-EEB8-A75E-BF19-7986B7FCAE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5944" y="3976678"/>
              <a:ext cx="3970256" cy="1890342"/>
              <a:chOff x="3414403" y="2586566"/>
              <a:chExt cx="2836189" cy="1605845"/>
            </a:xfrm>
          </p:grpSpPr>
          <p:cxnSp>
            <p:nvCxnSpPr>
              <p:cNvPr id="93" name="Прямая соединительная линия 92">
                <a:extLst>
                  <a:ext uri="{FF2B5EF4-FFF2-40B4-BE49-F238E27FC236}">
                    <a16:creationId xmlns:a16="http://schemas.microsoft.com/office/drawing/2014/main" xmlns="" id="{2CB98A43-1E45-60AC-CB28-D4907BB123F4}"/>
                  </a:ext>
                </a:extLst>
              </p:cNvPr>
              <p:cNvCxnSpPr/>
              <p:nvPr/>
            </p:nvCxnSpPr>
            <p:spPr bwMode="auto">
              <a:xfrm>
                <a:off x="4524167" y="3201398"/>
                <a:ext cx="241450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377" name="Группа 5">
                <a:extLst>
                  <a:ext uri="{FF2B5EF4-FFF2-40B4-BE49-F238E27FC236}">
                    <a16:creationId xmlns:a16="http://schemas.microsoft.com/office/drawing/2014/main" xmlns="" id="{293219A8-5B0B-FE6A-B24E-07F82049B1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14403" y="2586566"/>
                <a:ext cx="2836189" cy="1605845"/>
                <a:chOff x="5414196" y="4009548"/>
                <a:chExt cx="2713988" cy="1605281"/>
              </a:xfrm>
            </p:grpSpPr>
            <p:sp>
              <p:nvSpPr>
                <p:cNvPr id="96" name="TextBox 66">
                  <a:extLst>
                    <a:ext uri="{FF2B5EF4-FFF2-40B4-BE49-F238E27FC236}">
                      <a16:creationId xmlns:a16="http://schemas.microsoft.com/office/drawing/2014/main" xmlns="" id="{2D17A692-F557-ECB2-705C-7E25D9AC13B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414196" y="4009548"/>
                  <a:ext cx="2713988" cy="52268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100" b="1" dirty="0">
                      <a:solidFill>
                        <a:srgbClr val="000000"/>
                      </a:solidFill>
                    </a:rPr>
                    <a:t>Оснащение мест в новых школах 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100" b="1" spc="50" dirty="0" err="1">
                      <a:ln w="9525" cmpd="sng">
                        <a:noFill/>
                        <a:prstDash val="solid"/>
                      </a:ln>
                      <a:solidFill>
                        <a:srgbClr val="000000"/>
                      </a:solidFill>
                      <a:effectLst>
                        <a:glow rad="38100">
                          <a:srgbClr val="BBE0E3">
                            <a:alpha val="40000"/>
                          </a:srgbClr>
                        </a:glow>
                      </a:effectLst>
                    </a:rPr>
                    <a:t>Ильинско</a:t>
                  </a:r>
                  <a:r>
                    <a:rPr lang="ru-RU" altLang="ru-RU" sz="1100" b="1" spc="50" dirty="0">
                      <a:ln w="9525" cmpd="sng">
                        <a:noFill/>
                        <a:prstDash val="solid"/>
                      </a:ln>
                      <a:solidFill>
                        <a:srgbClr val="000000"/>
                      </a:solidFill>
                      <a:effectLst>
                        <a:glow rad="38100">
                          <a:srgbClr val="BBE0E3">
                            <a:alpha val="40000"/>
                          </a:srgbClr>
                        </a:glow>
                      </a:effectLst>
                    </a:rPr>
                    <a:t> - </a:t>
                  </a:r>
                  <a:r>
                    <a:rPr lang="ru-RU" altLang="ru-RU" sz="1100" b="1" spc="50" dirty="0" err="1">
                      <a:ln w="9525" cmpd="sng">
                        <a:noFill/>
                        <a:prstDash val="solid"/>
                      </a:ln>
                      <a:solidFill>
                        <a:srgbClr val="000000"/>
                      </a:solidFill>
                      <a:effectLst>
                        <a:glow rad="38100">
                          <a:srgbClr val="BBE0E3">
                            <a:alpha val="40000"/>
                          </a:srgbClr>
                        </a:glow>
                      </a:effectLst>
                    </a:rPr>
                    <a:t>Подомское</a:t>
                  </a:r>
                  <a:r>
                    <a:rPr lang="ru-RU" altLang="ru-RU" sz="1100" b="1" spc="50" dirty="0">
                      <a:ln w="9525" cmpd="sng">
                        <a:noFill/>
                        <a:prstDash val="solid"/>
                      </a:ln>
                      <a:solidFill>
                        <a:srgbClr val="000000"/>
                      </a:solidFill>
                      <a:effectLst>
                        <a:glow rad="38100">
                          <a:srgbClr val="BBE0E3">
                            <a:alpha val="40000"/>
                          </a:srgbClr>
                        </a:glow>
                      </a:effectLst>
                    </a:rPr>
                    <a:t>, Долгощелье, Приводино 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200" b="1" spc="50" dirty="0">
                      <a:ln w="9525" cmpd="sng">
                        <a:noFill/>
                        <a:prstDash val="solid"/>
                      </a:ln>
                      <a:solidFill>
                        <a:srgbClr val="990000"/>
                      </a:solidFill>
                      <a:effectLst>
                        <a:glow rad="38100">
                          <a:srgbClr val="BBE0E3">
                            <a:alpha val="40000"/>
                          </a:srgbClr>
                        </a:glow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135,2 млн. руб.</a:t>
                  </a:r>
                </a:p>
              </p:txBody>
            </p:sp>
            <p:sp>
              <p:nvSpPr>
                <p:cNvPr id="97" name="Прямоугольник 96">
                  <a:extLst>
                    <a:ext uri="{FF2B5EF4-FFF2-40B4-BE49-F238E27FC236}">
                      <a16:creationId xmlns:a16="http://schemas.microsoft.com/office/drawing/2014/main" xmlns="" id="{BF0DBD48-89EF-CFE0-7EFE-79A41310E78D}"/>
                    </a:ext>
                  </a:extLst>
                </p:cNvPr>
                <p:cNvSpPr/>
                <p:nvPr/>
              </p:nvSpPr>
              <p:spPr bwMode="auto">
                <a:xfrm>
                  <a:off x="6557499" y="4612034"/>
                  <a:ext cx="564058" cy="783096"/>
                </a:xfrm>
                <a:prstGeom prst="rect">
                  <a:avLst/>
                </a:prstGeom>
                <a:solidFill>
                  <a:srgbClr val="ECD988"/>
                </a:solidFill>
                <a:ln>
                  <a:solidFill>
                    <a:srgbClr val="DDBB2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  <p:sp>
              <p:nvSpPr>
                <p:cNvPr id="14381" name="TextBox 38">
                  <a:extLst>
                    <a:ext uri="{FF2B5EF4-FFF2-40B4-BE49-F238E27FC236}">
                      <a16:creationId xmlns:a16="http://schemas.microsoft.com/office/drawing/2014/main" xmlns="" id="{B2F01B56-3DFE-945B-EA49-83DF6BBBA9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48313" y="5392738"/>
                  <a:ext cx="935037" cy="2220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2022 год</a:t>
                  </a:r>
                </a:p>
              </p:txBody>
            </p:sp>
            <p:sp>
              <p:nvSpPr>
                <p:cNvPr id="99" name="Line 12">
                  <a:extLst>
                    <a:ext uri="{FF2B5EF4-FFF2-40B4-BE49-F238E27FC236}">
                      <a16:creationId xmlns:a16="http://schemas.microsoft.com/office/drawing/2014/main" xmlns="" id="{256C807D-3409-CFAC-3AE5-360DA94C12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47618" y="5393783"/>
                  <a:ext cx="1868985" cy="0"/>
                </a:xfrm>
                <a:prstGeom prst="line">
                  <a:avLst/>
                </a:prstGeom>
                <a:noFill/>
                <a:ln w="38100">
                  <a:solidFill>
                    <a:schemeClr val="accent1">
                      <a:lumMod val="25000"/>
                      <a:alpha val="9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0" name="TextBox 99">
                  <a:extLst>
                    <a:ext uri="{FF2B5EF4-FFF2-40B4-BE49-F238E27FC236}">
                      <a16:creationId xmlns:a16="http://schemas.microsoft.com/office/drawing/2014/main" xmlns="" id="{06F09B54-A8F9-CA03-B2F9-713627AE07F5}"/>
                    </a:ext>
                  </a:extLst>
                </p:cNvPr>
                <p:cNvSpPr txBox="1"/>
                <p:nvPr/>
              </p:nvSpPr>
              <p:spPr bwMode="auto">
                <a:xfrm>
                  <a:off x="6452280" y="4819602"/>
                  <a:ext cx="775580" cy="20891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ru-RU" sz="1000" dirty="0">
                      <a:latin typeface="+mj-lt"/>
                    </a:rPr>
                    <a:t>138 %</a:t>
                  </a:r>
                </a:p>
              </p:txBody>
            </p:sp>
            <p:sp>
              <p:nvSpPr>
                <p:cNvPr id="14384" name="TextBox 59">
                  <a:extLst>
                    <a:ext uri="{FF2B5EF4-FFF2-40B4-BE49-F238E27FC236}">
                      <a16:creationId xmlns:a16="http://schemas.microsoft.com/office/drawing/2014/main" xmlns="" id="{3BE276DC-3FBD-3E43-A92F-333A86C845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410325" y="5392738"/>
                  <a:ext cx="1009650" cy="2220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2023 год</a:t>
                  </a:r>
                </a:p>
              </p:txBody>
            </p:sp>
          </p:grpSp>
          <p:cxnSp>
            <p:nvCxnSpPr>
              <p:cNvPr id="95" name="Прямая со стрелкой 94">
                <a:extLst>
                  <a:ext uri="{FF2B5EF4-FFF2-40B4-BE49-F238E27FC236}">
                    <a16:creationId xmlns:a16="http://schemas.microsoft.com/office/drawing/2014/main" xmlns="" id="{4A8ABC50-1215-5828-4418-B40CEFE17C0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489026" y="3189264"/>
                <a:ext cx="4534" cy="493484"/>
              </a:xfrm>
              <a:prstGeom prst="straightConnector1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2" name="Скругленный прямоугольник 131">
              <a:extLst>
                <a:ext uri="{FF2B5EF4-FFF2-40B4-BE49-F238E27FC236}">
                  <a16:creationId xmlns:a16="http://schemas.microsoft.com/office/drawing/2014/main" xmlns="" id="{EE8C2CC1-9057-36DD-4392-6168C72DB210}"/>
                </a:ext>
              </a:extLst>
            </p:cNvPr>
            <p:cNvSpPr/>
            <p:nvPr/>
          </p:nvSpPr>
          <p:spPr bwMode="auto">
            <a:xfrm>
              <a:off x="7644369" y="4551240"/>
              <a:ext cx="771201" cy="352356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+ 78,5 млн. руб.</a:t>
              </a:r>
            </a:p>
          </p:txBody>
        </p:sp>
      </p:grpSp>
      <p:grpSp>
        <p:nvGrpSpPr>
          <p:cNvPr id="14351" name="Группа 4">
            <a:extLst>
              <a:ext uri="{FF2B5EF4-FFF2-40B4-BE49-F238E27FC236}">
                <a16:creationId xmlns:a16="http://schemas.microsoft.com/office/drawing/2014/main" xmlns="" id="{C003C379-27E5-72C5-1E8F-F85B17F33F47}"/>
              </a:ext>
            </a:extLst>
          </p:cNvPr>
          <p:cNvGrpSpPr>
            <a:grpSpLocks/>
          </p:cNvGrpSpPr>
          <p:nvPr/>
        </p:nvGrpSpPr>
        <p:grpSpPr bwMode="auto">
          <a:xfrm>
            <a:off x="687388" y="1173163"/>
            <a:ext cx="2997200" cy="2622550"/>
            <a:chOff x="914755" y="916239"/>
            <a:chExt cx="2996998" cy="2621365"/>
          </a:xfrm>
        </p:grpSpPr>
        <p:sp>
          <p:nvSpPr>
            <p:cNvPr id="84" name="Прямоугольник 83">
              <a:extLst>
                <a:ext uri="{FF2B5EF4-FFF2-40B4-BE49-F238E27FC236}">
                  <a16:creationId xmlns:a16="http://schemas.microsoft.com/office/drawing/2014/main" xmlns="" id="{704C1229-0DE1-505E-7E51-E78FCFFD0578}"/>
                </a:ext>
              </a:extLst>
            </p:cNvPr>
            <p:cNvSpPr/>
            <p:nvPr/>
          </p:nvSpPr>
          <p:spPr bwMode="auto">
            <a:xfrm>
              <a:off x="1056032" y="1831812"/>
              <a:ext cx="1281027" cy="1405889"/>
            </a:xfrm>
            <a:prstGeom prst="rect">
              <a:avLst/>
            </a:prstGeom>
            <a:solidFill>
              <a:schemeClr val="accent1">
                <a:lumMod val="75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14363" name="Группа 79">
              <a:extLst>
                <a:ext uri="{FF2B5EF4-FFF2-40B4-BE49-F238E27FC236}">
                  <a16:creationId xmlns:a16="http://schemas.microsoft.com/office/drawing/2014/main" xmlns="" id="{BD84A218-CC8A-A90C-848A-4CD83A03ED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4755" y="916239"/>
              <a:ext cx="2996998" cy="2621365"/>
              <a:chOff x="3199898" y="1770266"/>
              <a:chExt cx="2319601" cy="2465960"/>
            </a:xfrm>
          </p:grpSpPr>
          <p:cxnSp>
            <p:nvCxnSpPr>
              <p:cNvPr id="88" name="Прямая соединительная линия 87">
                <a:extLst>
                  <a:ext uri="{FF2B5EF4-FFF2-40B4-BE49-F238E27FC236}">
                    <a16:creationId xmlns:a16="http://schemas.microsoft.com/office/drawing/2014/main" xmlns="" id="{59E45D82-E57A-21A3-EDB7-6801FBF412F9}"/>
                  </a:ext>
                </a:extLst>
              </p:cNvPr>
              <p:cNvCxnSpPr/>
              <p:nvPr/>
            </p:nvCxnSpPr>
            <p:spPr bwMode="auto">
              <a:xfrm>
                <a:off x="4453072" y="2691269"/>
                <a:ext cx="216234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365" name="Группа 5">
                <a:extLst>
                  <a:ext uri="{FF2B5EF4-FFF2-40B4-BE49-F238E27FC236}">
                    <a16:creationId xmlns:a16="http://schemas.microsoft.com/office/drawing/2014/main" xmlns="" id="{0333A2A7-F8C9-352C-EB3D-D868617DD8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99898" y="1770266"/>
                <a:ext cx="2319601" cy="2465960"/>
                <a:chOff x="5208932" y="3193530"/>
                <a:chExt cx="2219658" cy="2465091"/>
              </a:xfrm>
            </p:grpSpPr>
            <p:sp>
              <p:nvSpPr>
                <p:cNvPr id="14366" name="TextBox 66">
                  <a:extLst>
                    <a:ext uri="{FF2B5EF4-FFF2-40B4-BE49-F238E27FC236}">
                      <a16:creationId xmlns:a16="http://schemas.microsoft.com/office/drawing/2014/main" xmlns="" id="{491D52A4-B8E6-2142-F288-0CC95CFC08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12248" y="3193530"/>
                  <a:ext cx="2116342" cy="4051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 b="1"/>
                    <a:t>Мероприятия по модернизации школьных систем образования</a:t>
                  </a:r>
                </a:p>
              </p:txBody>
            </p:sp>
            <p:sp>
              <p:nvSpPr>
                <p:cNvPr id="91" name="Прямоугольник 90">
                  <a:extLst>
                    <a:ext uri="{FF2B5EF4-FFF2-40B4-BE49-F238E27FC236}">
                      <a16:creationId xmlns:a16="http://schemas.microsoft.com/office/drawing/2014/main" xmlns="" id="{A49F2027-CB13-F311-D4B2-EA514ECDBA02}"/>
                    </a:ext>
                  </a:extLst>
                </p:cNvPr>
                <p:cNvSpPr/>
                <p:nvPr/>
              </p:nvSpPr>
              <p:spPr bwMode="auto">
                <a:xfrm>
                  <a:off x="6488057" y="4276857"/>
                  <a:ext cx="812385" cy="1113171"/>
                </a:xfrm>
                <a:prstGeom prst="rect">
                  <a:avLst/>
                </a:prstGeom>
                <a:solidFill>
                  <a:srgbClr val="ECD988"/>
                </a:solidFill>
                <a:ln>
                  <a:solidFill>
                    <a:srgbClr val="DDBB2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  <p:sp>
              <p:nvSpPr>
                <p:cNvPr id="14368" name="TextBox 38">
                  <a:extLst>
                    <a:ext uri="{FF2B5EF4-FFF2-40B4-BE49-F238E27FC236}">
                      <a16:creationId xmlns:a16="http://schemas.microsoft.com/office/drawing/2014/main" xmlns="" id="{DE10F7D4-09FA-BB64-8E89-D9D4C06B5AF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23773" y="5408252"/>
                  <a:ext cx="935037" cy="24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2022 год</a:t>
                  </a:r>
                </a:p>
              </p:txBody>
            </p:sp>
            <p:sp>
              <p:nvSpPr>
                <p:cNvPr id="101" name="Line 12">
                  <a:extLst>
                    <a:ext uri="{FF2B5EF4-FFF2-40B4-BE49-F238E27FC236}">
                      <a16:creationId xmlns:a16="http://schemas.microsoft.com/office/drawing/2014/main" xmlns="" id="{C45706CE-4357-3FA0-ABD0-8118A8AD84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08932" y="5384059"/>
                  <a:ext cx="2209077" cy="10445"/>
                </a:xfrm>
                <a:prstGeom prst="line">
                  <a:avLst/>
                </a:prstGeom>
                <a:noFill/>
                <a:ln w="38100">
                  <a:solidFill>
                    <a:schemeClr val="accent1">
                      <a:lumMod val="25000"/>
                      <a:alpha val="9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xmlns="" id="{62CB2C42-A7B6-96F2-9B48-762488CBB65D}"/>
                    </a:ext>
                  </a:extLst>
                </p:cNvPr>
                <p:cNvSpPr txBox="1"/>
                <p:nvPr/>
              </p:nvSpPr>
              <p:spPr bwMode="auto">
                <a:xfrm>
                  <a:off x="6388125" y="4975200"/>
                  <a:ext cx="775940" cy="231288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ru-RU" sz="1000" dirty="0">
                      <a:latin typeface="+mj-lt"/>
                    </a:rPr>
                    <a:t> </a:t>
                  </a:r>
                </a:p>
              </p:txBody>
            </p:sp>
            <p:sp>
              <p:nvSpPr>
                <p:cNvPr id="14371" name="TextBox 59">
                  <a:extLst>
                    <a:ext uri="{FF2B5EF4-FFF2-40B4-BE49-F238E27FC236}">
                      <a16:creationId xmlns:a16="http://schemas.microsoft.com/office/drawing/2014/main" xmlns="" id="{60D3997C-64D0-2779-8E01-BF14B3E6D6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394238" y="5412756"/>
                  <a:ext cx="1009650" cy="24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2023 год</a:t>
                  </a:r>
                </a:p>
              </p:txBody>
            </p:sp>
          </p:grpSp>
        </p:grpSp>
      </p:grpSp>
      <p:cxnSp>
        <p:nvCxnSpPr>
          <p:cNvPr id="105" name="Прямая со стрелкой 104">
            <a:extLst>
              <a:ext uri="{FF2B5EF4-FFF2-40B4-BE49-F238E27FC236}">
                <a16:creationId xmlns:a16="http://schemas.microsoft.com/office/drawing/2014/main" xmlns="" id="{F83CDE11-B50E-FEC2-D5B2-9FEDB1AC4C7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7588" y="1876425"/>
            <a:ext cx="0" cy="282575"/>
          </a:xfrm>
          <a:prstGeom prst="straightConnector1">
            <a:avLst/>
          </a:prstGeom>
          <a:ln w="1905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66">
            <a:extLst>
              <a:ext uri="{FF2B5EF4-FFF2-40B4-BE49-F238E27FC236}">
                <a16:creationId xmlns:a16="http://schemas.microsoft.com/office/drawing/2014/main" xmlns="" id="{F45726F4-DDF4-DEE7-3D75-B921C14D7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13" y="2397125"/>
            <a:ext cx="1692275" cy="1016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00" dirty="0"/>
              <a:t>в 2023 г.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00" dirty="0"/>
              <a:t>подтверждено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00" b="1" dirty="0"/>
              <a:t>20 объектов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00" dirty="0"/>
              <a:t>в 2024 -2025 г.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00" dirty="0"/>
              <a:t>заявка на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00" b="1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49 объектов</a:t>
            </a:r>
            <a:endParaRPr lang="ru-RU" altLang="ru-RU" sz="1050" b="1" dirty="0">
              <a:ln w="10160">
                <a:noFill/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xmlns="" id="{AA43FDCE-F529-E227-20B5-80A2F4E06128}"/>
              </a:ext>
            </a:extLst>
          </p:cNvPr>
          <p:cNvSpPr/>
          <p:nvPr/>
        </p:nvSpPr>
        <p:spPr>
          <a:xfrm>
            <a:off x="828675" y="1876425"/>
            <a:ext cx="1281113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TextBox 66">
            <a:extLst>
              <a:ext uri="{FF2B5EF4-FFF2-40B4-BE49-F238E27FC236}">
                <a16:creationId xmlns:a16="http://schemas.microsoft.com/office/drawing/2014/main" xmlns="" id="{E45BECCE-579F-465F-8D2E-6C7C3B486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2244725"/>
            <a:ext cx="1692275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800" dirty="0"/>
              <a:t>Федеральная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800" dirty="0"/>
              <a:t>субсидия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800" b="1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1 388 млн. руб.</a:t>
            </a:r>
            <a:endParaRPr lang="ru-RU" altLang="ru-RU" sz="900" b="1" dirty="0">
              <a:ln w="10160">
                <a:noFill/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TextBox 66">
            <a:extLst>
              <a:ext uri="{FF2B5EF4-FFF2-40B4-BE49-F238E27FC236}">
                <a16:creationId xmlns:a16="http://schemas.microsoft.com/office/drawing/2014/main" xmlns="" id="{60A18C0D-CBB6-706C-BD1C-967A88BA3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3148013"/>
            <a:ext cx="146526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700" dirty="0"/>
              <a:t>ИМБТ </a:t>
            </a:r>
            <a:r>
              <a:rPr lang="ru-RU" altLang="ru-RU" sz="700" b="1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205,5 млн. руб.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700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гос. учреждения </a:t>
            </a:r>
            <a:r>
              <a:rPr lang="ru-RU" altLang="ru-RU" sz="700" b="1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1,8 млн. руб.</a:t>
            </a:r>
            <a:endParaRPr lang="ru-RU" altLang="ru-RU" sz="800" b="1" dirty="0">
              <a:ln w="10160">
                <a:noFill/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AE7F392C-3C3A-8575-83C8-FE167E30E610}"/>
              </a:ext>
            </a:extLst>
          </p:cNvPr>
          <p:cNvSpPr/>
          <p:nvPr/>
        </p:nvSpPr>
        <p:spPr>
          <a:xfrm>
            <a:off x="2416175" y="2138363"/>
            <a:ext cx="1095375" cy="760412"/>
          </a:xfrm>
          <a:prstGeom prst="rect">
            <a:avLst/>
          </a:prstGeom>
          <a:solidFill>
            <a:srgbClr val="F2E5AC"/>
          </a:solidFill>
          <a:ln>
            <a:solidFill>
              <a:srgbClr val="DDB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8" name="TextBox 66">
            <a:extLst>
              <a:ext uri="{FF2B5EF4-FFF2-40B4-BE49-F238E27FC236}">
                <a16:creationId xmlns:a16="http://schemas.microsoft.com/office/drawing/2014/main" xmlns="" id="{EF4934B0-C32F-38A3-2FC8-531670421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2290763"/>
            <a:ext cx="1692275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800" dirty="0"/>
              <a:t>Федеральная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800" dirty="0"/>
              <a:t>субсидия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800" b="1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798 млн. руб.</a:t>
            </a:r>
            <a:endParaRPr lang="ru-RU" altLang="ru-RU" sz="900" b="1" dirty="0">
              <a:ln w="10160">
                <a:noFill/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9" name="TextBox 66">
            <a:extLst>
              <a:ext uri="{FF2B5EF4-FFF2-40B4-BE49-F238E27FC236}">
                <a16:creationId xmlns:a16="http://schemas.microsoft.com/office/drawing/2014/main" xmlns="" id="{53F726E5-134A-C932-67E5-76A9E29E5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2946400"/>
            <a:ext cx="1692275" cy="5222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700" dirty="0"/>
              <a:t>ИМБТ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700" b="1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406,2 млн. руб.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700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гос. учреждения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700" b="1" dirty="0">
                <a:ln w="10160">
                  <a:noFill/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20 млн. руб.</a:t>
            </a:r>
            <a:endParaRPr lang="ru-RU" altLang="ru-RU" sz="800" b="1" dirty="0">
              <a:ln w="10160">
                <a:noFill/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2" name="TextBox 66">
            <a:extLst>
              <a:ext uri="{FF2B5EF4-FFF2-40B4-BE49-F238E27FC236}">
                <a16:creationId xmlns:a16="http://schemas.microsoft.com/office/drawing/2014/main" xmlns="" id="{47104593-F1FD-6C14-5A01-D2D0BBCC0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644650"/>
            <a:ext cx="169227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50" dirty="0"/>
              <a:t>1595,3 млн. руб.</a:t>
            </a:r>
            <a:endParaRPr lang="ru-RU" altLang="ru-RU" sz="1100" b="1" dirty="0">
              <a:ln w="10160">
                <a:noFill/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3" name="TextBox 66">
            <a:extLst>
              <a:ext uri="{FF2B5EF4-FFF2-40B4-BE49-F238E27FC236}">
                <a16:creationId xmlns:a16="http://schemas.microsoft.com/office/drawing/2014/main" xmlns="" id="{4035214C-67DE-B66F-F7DF-D9A46CEBB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313" y="1854200"/>
            <a:ext cx="169227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050" dirty="0"/>
              <a:t>1224,2 млн. руб.</a:t>
            </a:r>
            <a:endParaRPr lang="ru-RU" altLang="ru-RU" sz="1100" b="1" dirty="0">
              <a:ln w="10160">
                <a:noFill/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001077BF-3F25-1DA4-EB1F-44E890D97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3" y="110490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7389363E-FBEB-3464-0404-3E34BDE47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984250"/>
            <a:ext cx="1755775" cy="25717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F8712272-CFA0-A192-3C09-ED90D0A57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10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63229686-B245-F0AA-9FAE-645ECAD69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xmlns="" id="{033E46B0-F5C0-34B3-C1A8-7099A89CE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428625"/>
            <a:ext cx="72231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Межбюджетные трансферты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1"/>
          </a:p>
        </p:txBody>
      </p:sp>
      <p:sp>
        <p:nvSpPr>
          <p:cNvPr id="15367" name="Text Box 13">
            <a:extLst>
              <a:ext uri="{FF2B5EF4-FFF2-40B4-BE49-F238E27FC236}">
                <a16:creationId xmlns:a16="http://schemas.microsoft.com/office/drawing/2014/main" xmlns="" id="{6E70CECA-DDF3-129A-78AE-DF6D303D7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8" y="6135688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64AFEEB3-262F-AFE0-7EDC-50F2F953C7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5369" name="Группа 10">
            <a:extLst>
              <a:ext uri="{FF2B5EF4-FFF2-40B4-BE49-F238E27FC236}">
                <a16:creationId xmlns:a16="http://schemas.microsoft.com/office/drawing/2014/main" xmlns="" id="{D7CAFD68-607C-6EB6-2773-D18EE2656954}"/>
              </a:ext>
            </a:extLst>
          </p:cNvPr>
          <p:cNvGrpSpPr>
            <a:grpSpLocks/>
          </p:cNvGrpSpPr>
          <p:nvPr/>
        </p:nvGrpSpPr>
        <p:grpSpPr bwMode="auto">
          <a:xfrm>
            <a:off x="5167313" y="1281113"/>
            <a:ext cx="2913062" cy="2159000"/>
            <a:chOff x="3092591" y="2204468"/>
            <a:chExt cx="3311273" cy="2050459"/>
          </a:xfrm>
        </p:grpSpPr>
        <p:grpSp>
          <p:nvGrpSpPr>
            <p:cNvPr id="15403" name="Группа 5">
              <a:extLst>
                <a:ext uri="{FF2B5EF4-FFF2-40B4-BE49-F238E27FC236}">
                  <a16:creationId xmlns:a16="http://schemas.microsoft.com/office/drawing/2014/main" xmlns="" id="{9DAB1354-06FC-FBFA-EEFF-5B126B765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2591" y="2204468"/>
              <a:ext cx="3311273" cy="2050459"/>
              <a:chOff x="5106245" y="3627581"/>
              <a:chExt cx="3168601" cy="2049737"/>
            </a:xfrm>
          </p:grpSpPr>
          <p:sp>
            <p:nvSpPr>
              <p:cNvPr id="102" name="TextBox 66">
                <a:extLst>
                  <a:ext uri="{FF2B5EF4-FFF2-40B4-BE49-F238E27FC236}">
                    <a16:creationId xmlns:a16="http://schemas.microsoft.com/office/drawing/2014/main" xmlns="" id="{3AAC7A76-85B0-FE53-5892-67AFD18A6C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6245" y="3627581"/>
                <a:ext cx="3168601" cy="9058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ru-RU" sz="1100" dirty="0"/>
                  <a:t> </a:t>
                </a:r>
                <a:r>
                  <a:rPr lang="ru-RU" sz="1100" b="1" dirty="0"/>
                  <a:t>Субсидия на создание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ru-RU" sz="1100" b="1" dirty="0"/>
                  <a:t>и обеспечение функционирования </a:t>
                </a:r>
                <a:r>
                  <a:rPr lang="ru-RU" sz="1100" b="1" dirty="0">
                    <a:solidFill>
                      <a:schemeClr val="accent1">
                        <a:lumMod val="50000"/>
                      </a:schemeClr>
                    </a:solidFill>
                  </a:rPr>
                  <a:t>лесных профильных классов</a:t>
                </a:r>
                <a:r>
                  <a:rPr lang="ru-RU" sz="1100" b="1" dirty="0"/>
                  <a:t> в школах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ru-RU" altLang="ru-RU" sz="1200" b="1" spc="50" dirty="0">
                    <a:ln w="9525" cmpd="sng">
                      <a:noFill/>
                      <a:prstDash val="solid"/>
                    </a:ln>
                    <a:solidFill>
                      <a:srgbClr val="990000"/>
                    </a:solidFill>
                    <a:effectLst>
                      <a:glow rad="38100">
                        <a:srgbClr val="BBE0E3">
                          <a:alpha val="40000"/>
                        </a:srgb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a:rPr>
                  <a:t>2 млн. руб.</a:t>
                </a:r>
              </a:p>
            </p:txBody>
          </p:sp>
          <p:sp>
            <p:nvSpPr>
              <p:cNvPr id="103" name="Прямоугольник 102">
                <a:extLst>
                  <a:ext uri="{FF2B5EF4-FFF2-40B4-BE49-F238E27FC236}">
                    <a16:creationId xmlns:a16="http://schemas.microsoft.com/office/drawing/2014/main" xmlns="" id="{AB281ACC-ACED-EA16-45A2-A57F6B83BDA4}"/>
                  </a:ext>
                </a:extLst>
              </p:cNvPr>
              <p:cNvSpPr/>
              <p:nvPr/>
            </p:nvSpPr>
            <p:spPr bwMode="auto">
              <a:xfrm>
                <a:off x="6558448" y="4516805"/>
                <a:ext cx="663075" cy="877167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5408" name="TextBox 38">
                <a:extLst>
                  <a:ext uri="{FF2B5EF4-FFF2-40B4-BE49-F238E27FC236}">
                    <a16:creationId xmlns:a16="http://schemas.microsoft.com/office/drawing/2014/main" xmlns="" id="{B469D72E-21FC-AADD-DDCF-C93AB20E35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48313" y="5392738"/>
                <a:ext cx="935037" cy="284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100"/>
                  <a:t>2022 год</a:t>
                </a:r>
              </a:p>
            </p:txBody>
          </p:sp>
          <p:sp>
            <p:nvSpPr>
              <p:cNvPr id="105" name="Line 12">
                <a:extLst>
                  <a:ext uri="{FF2B5EF4-FFF2-40B4-BE49-F238E27FC236}">
                    <a16:creationId xmlns:a16="http://schemas.microsoft.com/office/drawing/2014/main" xmlns="" id="{A28C693E-5CE3-FF23-B466-3B364FB19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48295" y="5393972"/>
                <a:ext cx="1870079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81B2B4BC-F201-0956-12CD-AF43488AF295}"/>
                  </a:ext>
                </a:extLst>
              </p:cNvPr>
              <p:cNvSpPr txBox="1"/>
              <p:nvPr/>
            </p:nvSpPr>
            <p:spPr bwMode="auto">
              <a:xfrm>
                <a:off x="6517006" y="4881538"/>
                <a:ext cx="775315" cy="24416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000" dirty="0">
                    <a:latin typeface="+mj-lt"/>
                  </a:rPr>
                  <a:t>+100 %</a:t>
                </a:r>
              </a:p>
            </p:txBody>
          </p:sp>
          <p:sp>
            <p:nvSpPr>
              <p:cNvPr id="15411" name="TextBox 59">
                <a:extLst>
                  <a:ext uri="{FF2B5EF4-FFF2-40B4-BE49-F238E27FC236}">
                    <a16:creationId xmlns:a16="http://schemas.microsoft.com/office/drawing/2014/main" xmlns="" id="{25E78409-F02C-2BD4-9E75-882AF68C82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10326" y="5392738"/>
                <a:ext cx="1009650" cy="284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100"/>
                  <a:t>2023 год</a:t>
                </a:r>
              </a:p>
            </p:txBody>
          </p:sp>
        </p:grpSp>
        <p:cxnSp>
          <p:nvCxnSpPr>
            <p:cNvPr id="100" name="Прямая соединительная линия 99">
              <a:extLst>
                <a:ext uri="{FF2B5EF4-FFF2-40B4-BE49-F238E27FC236}">
                  <a16:creationId xmlns:a16="http://schemas.microsoft.com/office/drawing/2014/main" xmlns="" id="{B7F2A8A0-1FEE-4056-F09A-3C28B8F58CDF}"/>
                </a:ext>
              </a:extLst>
            </p:cNvPr>
            <p:cNvCxnSpPr/>
            <p:nvPr/>
          </p:nvCxnSpPr>
          <p:spPr bwMode="auto">
            <a:xfrm>
              <a:off x="4243868" y="3094005"/>
              <a:ext cx="373533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 стрелкой 100">
              <a:extLst>
                <a:ext uri="{FF2B5EF4-FFF2-40B4-BE49-F238E27FC236}">
                  <a16:creationId xmlns:a16="http://schemas.microsoft.com/office/drawing/2014/main" xmlns="" id="{C6C7E171-CA7F-5CFF-8438-F806185A7A33}"/>
                </a:ext>
              </a:extLst>
            </p:cNvPr>
            <p:cNvCxnSpPr/>
            <p:nvPr/>
          </p:nvCxnSpPr>
          <p:spPr bwMode="auto">
            <a:xfrm flipV="1">
              <a:off x="4243868" y="3084959"/>
              <a:ext cx="3609" cy="891045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370" name="Рисунок 8">
            <a:extLst>
              <a:ext uri="{FF2B5EF4-FFF2-40B4-BE49-F238E27FC236}">
                <a16:creationId xmlns:a16="http://schemas.microsoft.com/office/drawing/2014/main" xmlns="" id="{C1AC1853-6ABE-467D-D237-669C991B6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824538"/>
            <a:ext cx="134778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71" name="Группа 2">
            <a:extLst>
              <a:ext uri="{FF2B5EF4-FFF2-40B4-BE49-F238E27FC236}">
                <a16:creationId xmlns:a16="http://schemas.microsoft.com/office/drawing/2014/main" xmlns="" id="{50360B37-DE82-4E06-55D0-EBCC54C0FFC2}"/>
              </a:ext>
            </a:extLst>
          </p:cNvPr>
          <p:cNvGrpSpPr>
            <a:grpSpLocks/>
          </p:cNvGrpSpPr>
          <p:nvPr/>
        </p:nvGrpSpPr>
        <p:grpSpPr bwMode="auto">
          <a:xfrm>
            <a:off x="1358900" y="1246188"/>
            <a:ext cx="2663825" cy="2162175"/>
            <a:chOff x="845196" y="1389137"/>
            <a:chExt cx="2620889" cy="1905025"/>
          </a:xfrm>
        </p:grpSpPr>
        <p:cxnSp>
          <p:nvCxnSpPr>
            <p:cNvPr id="97" name="Прямая соединительная линия 96">
              <a:extLst>
                <a:ext uri="{FF2B5EF4-FFF2-40B4-BE49-F238E27FC236}">
                  <a16:creationId xmlns:a16="http://schemas.microsoft.com/office/drawing/2014/main" xmlns="" id="{0E81277B-6FB6-F036-23EB-CDBA3F565B13}"/>
                </a:ext>
              </a:extLst>
            </p:cNvPr>
            <p:cNvCxnSpPr/>
            <p:nvPr/>
          </p:nvCxnSpPr>
          <p:spPr bwMode="auto">
            <a:xfrm>
              <a:off x="1915106" y="2495506"/>
              <a:ext cx="393602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66">
              <a:extLst>
                <a:ext uri="{FF2B5EF4-FFF2-40B4-BE49-F238E27FC236}">
                  <a16:creationId xmlns:a16="http://schemas.microsoft.com/office/drawing/2014/main" xmlns="" id="{5EE84EF9-B77D-8802-9717-1EEC3BFBC7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5196" y="1389137"/>
              <a:ext cx="2620889" cy="98887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>
                  <a:solidFill>
                    <a:srgbClr val="000000"/>
                  </a:solidFill>
                </a:rPr>
                <a:t>Субсидия на создание условий </a:t>
              </a:r>
              <a:br>
                <a:rPr lang="ru-RU" altLang="ru-RU" sz="1100" b="1" dirty="0">
                  <a:solidFill>
                    <a:srgbClr val="000000"/>
                  </a:solidFill>
                </a:rPr>
              </a:br>
              <a:r>
                <a:rPr lang="ru-RU" altLang="ru-RU" sz="1100" b="1" dirty="0">
                  <a:solidFill>
                    <a:srgbClr val="000000"/>
                  </a:solidFill>
                </a:rPr>
                <a:t>для вовлечения обучающихся </a:t>
              </a:r>
              <a:br>
                <a:rPr lang="ru-RU" altLang="ru-RU" sz="1100" b="1" dirty="0">
                  <a:solidFill>
                    <a:srgbClr val="000000"/>
                  </a:solidFill>
                </a:rPr>
              </a:br>
              <a:r>
                <a:rPr lang="ru-RU" altLang="ru-RU" sz="1100" b="1" dirty="0">
                  <a:solidFill>
                    <a:srgbClr val="000000"/>
                  </a:solidFill>
                </a:rPr>
                <a:t>в деятельность по профилактике дорожно-транспортного травматизма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200" b="1" spc="50" dirty="0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6,7 млн. руб.</a:t>
              </a:r>
            </a:p>
          </p:txBody>
        </p:sp>
        <p:sp>
          <p:nvSpPr>
            <p:cNvPr id="107" name="Прямоугольник 106">
              <a:extLst>
                <a:ext uri="{FF2B5EF4-FFF2-40B4-BE49-F238E27FC236}">
                  <a16:creationId xmlns:a16="http://schemas.microsoft.com/office/drawing/2014/main" xmlns="" id="{BA6F650A-9790-03AC-CC98-03CB3B2CBB82}"/>
                </a:ext>
              </a:extLst>
            </p:cNvPr>
            <p:cNvSpPr/>
            <p:nvPr/>
          </p:nvSpPr>
          <p:spPr bwMode="auto">
            <a:xfrm>
              <a:off x="2289965" y="2495506"/>
              <a:ext cx="632574" cy="562276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8" name="Прямоугольник 107">
              <a:extLst>
                <a:ext uri="{FF2B5EF4-FFF2-40B4-BE49-F238E27FC236}">
                  <a16:creationId xmlns:a16="http://schemas.microsoft.com/office/drawing/2014/main" xmlns="" id="{836F4E2B-0FFC-50FE-084B-F2F416EBF19D}"/>
                </a:ext>
              </a:extLst>
            </p:cNvPr>
            <p:cNvSpPr/>
            <p:nvPr/>
          </p:nvSpPr>
          <p:spPr bwMode="auto">
            <a:xfrm>
              <a:off x="1298151" y="2495506"/>
              <a:ext cx="626327" cy="562276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400" name="TextBox 38">
              <a:extLst>
                <a:ext uri="{FF2B5EF4-FFF2-40B4-BE49-F238E27FC236}">
                  <a16:creationId xmlns:a16="http://schemas.microsoft.com/office/drawing/2014/main" xmlns="" id="{A3C6C634-6EEC-8166-A569-2A6664391C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453" y="3063691"/>
              <a:ext cx="935293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2022 год</a:t>
              </a:r>
            </a:p>
          </p:txBody>
        </p:sp>
        <p:sp>
          <p:nvSpPr>
            <p:cNvPr id="111" name="Line 12">
              <a:extLst>
                <a:ext uri="{FF2B5EF4-FFF2-40B4-BE49-F238E27FC236}">
                  <a16:creationId xmlns:a16="http://schemas.microsoft.com/office/drawing/2014/main" xmlns="" id="{1ED2E28B-BF84-337F-E1EB-DF185044D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6321" y="3050789"/>
              <a:ext cx="1905533" cy="6993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02" name="TextBox 59">
              <a:extLst>
                <a:ext uri="{FF2B5EF4-FFF2-40B4-BE49-F238E27FC236}">
                  <a16:creationId xmlns:a16="http://schemas.microsoft.com/office/drawing/2014/main" xmlns="" id="{620A7849-3C34-32DA-90B9-BCB1C981E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8635" y="3062798"/>
              <a:ext cx="1011513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2023 год</a:t>
              </a:r>
            </a:p>
          </p:txBody>
        </p:sp>
      </p:grpSp>
      <p:grpSp>
        <p:nvGrpSpPr>
          <p:cNvPr id="15372" name="Группа 10">
            <a:extLst>
              <a:ext uri="{FF2B5EF4-FFF2-40B4-BE49-F238E27FC236}">
                <a16:creationId xmlns:a16="http://schemas.microsoft.com/office/drawing/2014/main" xmlns="" id="{97ADE588-253D-C567-0E71-4D5F59EBA98E}"/>
              </a:ext>
            </a:extLst>
          </p:cNvPr>
          <p:cNvGrpSpPr>
            <a:grpSpLocks/>
          </p:cNvGrpSpPr>
          <p:nvPr/>
        </p:nvGrpSpPr>
        <p:grpSpPr bwMode="auto">
          <a:xfrm>
            <a:off x="1228725" y="3492500"/>
            <a:ext cx="2959100" cy="2378075"/>
            <a:chOff x="2936397" y="1896731"/>
            <a:chExt cx="3364468" cy="2358196"/>
          </a:xfrm>
        </p:grpSpPr>
        <p:grpSp>
          <p:nvGrpSpPr>
            <p:cNvPr id="15387" name="Группа 5">
              <a:extLst>
                <a:ext uri="{FF2B5EF4-FFF2-40B4-BE49-F238E27FC236}">
                  <a16:creationId xmlns:a16="http://schemas.microsoft.com/office/drawing/2014/main" xmlns="" id="{A122E187-4EE3-B2F6-EF25-DCCF3F476B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6397" y="1896731"/>
              <a:ext cx="3364468" cy="2358196"/>
              <a:chOff x="4956782" y="3319952"/>
              <a:chExt cx="3219504" cy="2357366"/>
            </a:xfrm>
          </p:grpSpPr>
          <p:sp>
            <p:nvSpPr>
              <p:cNvPr id="121" name="TextBox 66">
                <a:extLst>
                  <a:ext uri="{FF2B5EF4-FFF2-40B4-BE49-F238E27FC236}">
                    <a16:creationId xmlns:a16="http://schemas.microsoft.com/office/drawing/2014/main" xmlns="" id="{DAAE97C7-DB75-F9A5-0097-1805FD3CDE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6782" y="3319952"/>
                <a:ext cx="3219504" cy="10763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ru-RU" sz="1050" dirty="0"/>
                  <a:t> </a:t>
                </a:r>
                <a:r>
                  <a:rPr lang="ru-RU" sz="1050" b="1" dirty="0"/>
                  <a:t>ИМБТ на обеспечение деятельности </a:t>
                </a:r>
                <a:r>
                  <a:rPr lang="ru-RU" sz="1050" b="1" dirty="0">
                    <a:solidFill>
                      <a:schemeClr val="accent1">
                        <a:lumMod val="50000"/>
                      </a:schemeClr>
                    </a:solidFill>
                  </a:rPr>
                  <a:t>советников директора</a:t>
                </a:r>
                <a:r>
                  <a:rPr lang="ru-RU" sz="1050" b="1" dirty="0"/>
                  <a:t> по воспитанию</a:t>
                </a:r>
                <a:br>
                  <a:rPr lang="ru-RU" sz="1050" b="1" dirty="0"/>
                </a:br>
                <a:r>
                  <a:rPr lang="ru-RU" sz="1050" b="1" dirty="0"/>
                  <a:t>и взаимодействию с детскими общественными объединениями</a:t>
                </a:r>
                <a:br>
                  <a:rPr lang="ru-RU" sz="1050" b="1" dirty="0"/>
                </a:br>
                <a:r>
                  <a:rPr lang="ru-RU" sz="1050" b="1" dirty="0"/>
                  <a:t>в школах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ru-RU" altLang="ru-RU" sz="1200" b="1" spc="50" dirty="0">
                    <a:ln w="9525" cmpd="sng">
                      <a:noFill/>
                      <a:prstDash val="solid"/>
                    </a:ln>
                    <a:solidFill>
                      <a:srgbClr val="990000"/>
                    </a:solidFill>
                    <a:effectLst>
                      <a:glow rad="38100">
                        <a:srgbClr val="BBE0E3">
                          <a:alpha val="40000"/>
                        </a:srgb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a:rPr>
                  <a:t>0,6 млн. руб.</a:t>
                </a:r>
              </a:p>
            </p:txBody>
          </p:sp>
          <p:sp>
            <p:nvSpPr>
              <p:cNvPr id="122" name="Прямоугольник 121">
                <a:extLst>
                  <a:ext uri="{FF2B5EF4-FFF2-40B4-BE49-F238E27FC236}">
                    <a16:creationId xmlns:a16="http://schemas.microsoft.com/office/drawing/2014/main" xmlns="" id="{5BDACCD8-2F04-469A-ACDC-85CF2B9361E2}"/>
                  </a:ext>
                </a:extLst>
              </p:cNvPr>
              <p:cNvSpPr/>
              <p:nvPr/>
            </p:nvSpPr>
            <p:spPr bwMode="auto">
              <a:xfrm>
                <a:off x="6557899" y="4517520"/>
                <a:ext cx="664972" cy="876537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5392" name="TextBox 38">
                <a:extLst>
                  <a:ext uri="{FF2B5EF4-FFF2-40B4-BE49-F238E27FC236}">
                    <a16:creationId xmlns:a16="http://schemas.microsoft.com/office/drawing/2014/main" xmlns="" id="{262355E8-E9FC-13F0-A4E7-9659FCB220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48313" y="5392738"/>
                <a:ext cx="935037" cy="284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100"/>
                  <a:t>2022 год</a:t>
                </a:r>
              </a:p>
            </p:txBody>
          </p:sp>
          <p:sp>
            <p:nvSpPr>
              <p:cNvPr id="124" name="Line 12">
                <a:extLst>
                  <a:ext uri="{FF2B5EF4-FFF2-40B4-BE49-F238E27FC236}">
                    <a16:creationId xmlns:a16="http://schemas.microsoft.com/office/drawing/2014/main" xmlns="" id="{D358AB32-6FA8-9C08-CA7C-2A131E6054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49213" y="5392483"/>
                <a:ext cx="1868832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xmlns="" id="{00483DA2-17C6-E659-57C3-ED10B619B19C}"/>
                  </a:ext>
                </a:extLst>
              </p:cNvPr>
              <p:cNvSpPr txBox="1"/>
              <p:nvPr/>
            </p:nvSpPr>
            <p:spPr bwMode="auto">
              <a:xfrm>
                <a:off x="6516446" y="4881038"/>
                <a:ext cx="777241" cy="24549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000" dirty="0">
                    <a:latin typeface="+mj-lt"/>
                  </a:rPr>
                  <a:t>+100 %</a:t>
                </a:r>
              </a:p>
            </p:txBody>
          </p:sp>
          <p:sp>
            <p:nvSpPr>
              <p:cNvPr id="15395" name="TextBox 59">
                <a:extLst>
                  <a:ext uri="{FF2B5EF4-FFF2-40B4-BE49-F238E27FC236}">
                    <a16:creationId xmlns:a16="http://schemas.microsoft.com/office/drawing/2014/main" xmlns="" id="{5C4E5E72-7954-96E1-A8D9-6DC5FBA2CC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10326" y="5392738"/>
                <a:ext cx="1009650" cy="284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100"/>
                  <a:t>2023 год</a:t>
                </a:r>
              </a:p>
            </p:txBody>
          </p:sp>
        </p:grpSp>
        <p:cxnSp>
          <p:nvCxnSpPr>
            <p:cNvPr id="119" name="Прямая соединительная линия 118">
              <a:extLst>
                <a:ext uri="{FF2B5EF4-FFF2-40B4-BE49-F238E27FC236}">
                  <a16:creationId xmlns:a16="http://schemas.microsoft.com/office/drawing/2014/main" xmlns="" id="{831DA4F0-5B0A-CC99-9224-51EDA2C58ADF}"/>
                </a:ext>
              </a:extLst>
            </p:cNvPr>
            <p:cNvCxnSpPr/>
            <p:nvPr/>
          </p:nvCxnSpPr>
          <p:spPr bwMode="auto">
            <a:xfrm>
              <a:off x="4243197" y="3094720"/>
              <a:ext cx="375434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 стрелкой 119">
              <a:extLst>
                <a:ext uri="{FF2B5EF4-FFF2-40B4-BE49-F238E27FC236}">
                  <a16:creationId xmlns:a16="http://schemas.microsoft.com/office/drawing/2014/main" xmlns="" id="{C1879555-7485-616E-8324-DFA2B3AF007B}"/>
                </a:ext>
              </a:extLst>
            </p:cNvPr>
            <p:cNvCxnSpPr/>
            <p:nvPr/>
          </p:nvCxnSpPr>
          <p:spPr bwMode="auto">
            <a:xfrm flipV="1">
              <a:off x="4243197" y="3085275"/>
              <a:ext cx="5415" cy="891014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3" name="Группа 10">
            <a:extLst>
              <a:ext uri="{FF2B5EF4-FFF2-40B4-BE49-F238E27FC236}">
                <a16:creationId xmlns:a16="http://schemas.microsoft.com/office/drawing/2014/main" xmlns="" id="{04051C22-BA10-A74F-07BA-87E55F68CE04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3514725"/>
            <a:ext cx="2447925" cy="2360613"/>
            <a:chOff x="3139344" y="2014916"/>
            <a:chExt cx="2784711" cy="2240012"/>
          </a:xfrm>
        </p:grpSpPr>
        <p:grpSp>
          <p:nvGrpSpPr>
            <p:cNvPr id="15378" name="Группа 5">
              <a:extLst>
                <a:ext uri="{FF2B5EF4-FFF2-40B4-BE49-F238E27FC236}">
                  <a16:creationId xmlns:a16="http://schemas.microsoft.com/office/drawing/2014/main" xmlns="" id="{9B1EC92A-3BB8-77B7-2A1E-F81EDDA758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9344" y="2014916"/>
              <a:ext cx="2784711" cy="2240012"/>
              <a:chOff x="5150985" y="3438095"/>
              <a:chExt cx="2664727" cy="2239223"/>
            </a:xfrm>
          </p:grpSpPr>
          <p:sp>
            <p:nvSpPr>
              <p:cNvPr id="131" name="TextBox 66">
                <a:extLst>
                  <a:ext uri="{FF2B5EF4-FFF2-40B4-BE49-F238E27FC236}">
                    <a16:creationId xmlns:a16="http://schemas.microsoft.com/office/drawing/2014/main" xmlns="" id="{366D5EBE-61F4-A72B-0420-2F30CF5C18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50985" y="3438095"/>
                <a:ext cx="2664727" cy="905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ru-RU" sz="1100" dirty="0"/>
                  <a:t>  </a:t>
                </a:r>
                <a:r>
                  <a:rPr lang="ru-RU" sz="1100" b="1" dirty="0"/>
                  <a:t>ИМБТ на оснащение общеобразовательных школ государственными </a:t>
                </a:r>
                <a:r>
                  <a:rPr lang="ru-RU" sz="1100" b="1" dirty="0">
                    <a:solidFill>
                      <a:schemeClr val="accent1">
                        <a:lumMod val="50000"/>
                      </a:schemeClr>
                    </a:solidFill>
                  </a:rPr>
                  <a:t>символами Российской Федерации 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ru-RU" altLang="ru-RU" sz="1200" b="1" spc="50" dirty="0">
                    <a:ln w="9525" cmpd="sng">
                      <a:noFill/>
                      <a:prstDash val="solid"/>
                    </a:ln>
                    <a:solidFill>
                      <a:srgbClr val="990000"/>
                    </a:solidFill>
                    <a:effectLst>
                      <a:glow rad="38100">
                        <a:srgbClr val="BBE0E3">
                          <a:alpha val="40000"/>
                        </a:srgbClr>
                      </a:glow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a:rPr>
                  <a:t>21,4 млн. руб.</a:t>
                </a:r>
                <a:endParaRPr lang="ru-RU" altLang="ru-RU" sz="1050" b="1" spc="50" dirty="0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rgbClr val="BBE0E3">
                        <a:alpha val="40000"/>
                      </a:srgb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sp>
            <p:nvSpPr>
              <p:cNvPr id="132" name="Прямоугольник 131">
                <a:extLst>
                  <a:ext uri="{FF2B5EF4-FFF2-40B4-BE49-F238E27FC236}">
                    <a16:creationId xmlns:a16="http://schemas.microsoft.com/office/drawing/2014/main" xmlns="" id="{10879496-CB0E-F488-2900-05E654E66BA8}"/>
                  </a:ext>
                </a:extLst>
              </p:cNvPr>
              <p:cNvSpPr/>
              <p:nvPr/>
            </p:nvSpPr>
            <p:spPr bwMode="auto">
              <a:xfrm>
                <a:off x="6557657" y="4517801"/>
                <a:ext cx="665318" cy="876414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15383" name="TextBox 38">
                <a:extLst>
                  <a:ext uri="{FF2B5EF4-FFF2-40B4-BE49-F238E27FC236}">
                    <a16:creationId xmlns:a16="http://schemas.microsoft.com/office/drawing/2014/main" xmlns="" id="{5F1BD273-0E67-5A51-825B-E5B4A3D717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48313" y="5392738"/>
                <a:ext cx="935037" cy="284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100"/>
                  <a:t>2022 год</a:t>
                </a:r>
              </a:p>
            </p:txBody>
          </p:sp>
          <p:sp>
            <p:nvSpPr>
              <p:cNvPr id="134" name="Line 12">
                <a:extLst>
                  <a:ext uri="{FF2B5EF4-FFF2-40B4-BE49-F238E27FC236}">
                    <a16:creationId xmlns:a16="http://schemas.microsoft.com/office/drawing/2014/main" xmlns="" id="{4786EFC2-DA3D-D316-58C1-53EE185522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48448" y="5392709"/>
                <a:ext cx="1869802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xmlns="" id="{BAD06BF6-8DBE-422F-CB44-19BC34F6C964}"/>
                  </a:ext>
                </a:extLst>
              </p:cNvPr>
              <p:cNvSpPr txBox="1"/>
              <p:nvPr/>
            </p:nvSpPr>
            <p:spPr bwMode="auto">
              <a:xfrm>
                <a:off x="6516182" y="4880714"/>
                <a:ext cx="777644" cy="24545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000" dirty="0">
                    <a:latin typeface="+mj-lt"/>
                  </a:rPr>
                  <a:t>+100 %</a:t>
                </a:r>
              </a:p>
            </p:txBody>
          </p:sp>
          <p:sp>
            <p:nvSpPr>
              <p:cNvPr id="15386" name="TextBox 59">
                <a:extLst>
                  <a:ext uri="{FF2B5EF4-FFF2-40B4-BE49-F238E27FC236}">
                    <a16:creationId xmlns:a16="http://schemas.microsoft.com/office/drawing/2014/main" xmlns="" id="{B558FC46-9121-3335-B1BC-12755F4C72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10326" y="5392738"/>
                <a:ext cx="1009650" cy="2845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100"/>
                  <a:t>2023 год</a:t>
                </a:r>
              </a:p>
            </p:txBody>
          </p:sp>
        </p:grpSp>
        <p:cxnSp>
          <p:nvCxnSpPr>
            <p:cNvPr id="129" name="Прямая соединительная линия 128">
              <a:extLst>
                <a:ext uri="{FF2B5EF4-FFF2-40B4-BE49-F238E27FC236}">
                  <a16:creationId xmlns:a16="http://schemas.microsoft.com/office/drawing/2014/main" xmlns="" id="{98AC1055-C32A-6A7B-7E98-B07B4F5537FC}"/>
                </a:ext>
              </a:extLst>
            </p:cNvPr>
            <p:cNvCxnSpPr/>
            <p:nvPr/>
          </p:nvCxnSpPr>
          <p:spPr bwMode="auto">
            <a:xfrm>
              <a:off x="4242755" y="3095003"/>
              <a:ext cx="375629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 стрелкой 129">
              <a:extLst>
                <a:ext uri="{FF2B5EF4-FFF2-40B4-BE49-F238E27FC236}">
                  <a16:creationId xmlns:a16="http://schemas.microsoft.com/office/drawing/2014/main" xmlns="" id="{52C1B03A-F3E0-5E7D-EAEC-B94851EBC10D}"/>
                </a:ext>
              </a:extLst>
            </p:cNvPr>
            <p:cNvCxnSpPr/>
            <p:nvPr/>
          </p:nvCxnSpPr>
          <p:spPr bwMode="auto">
            <a:xfrm flipV="1">
              <a:off x="4242755" y="3084457"/>
              <a:ext cx="5417" cy="891787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F6874031-F4CD-7E42-070C-86AC3CFCE460}"/>
              </a:ext>
            </a:extLst>
          </p:cNvPr>
          <p:cNvSpPr txBox="1"/>
          <p:nvPr/>
        </p:nvSpPr>
        <p:spPr bwMode="auto">
          <a:xfrm>
            <a:off x="2820988" y="2713038"/>
            <a:ext cx="712787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00" dirty="0">
                <a:latin typeface="+mj-lt"/>
              </a:rPr>
              <a:t>100 %</a:t>
            </a:r>
          </a:p>
        </p:txBody>
      </p:sp>
      <p:pic>
        <p:nvPicPr>
          <p:cNvPr id="15375" name="Рисунок 3" descr="Флажок со сплошной заливкой">
            <a:extLst>
              <a:ext uri="{FF2B5EF4-FFF2-40B4-BE49-F238E27FC236}">
                <a16:creationId xmlns:a16="http://schemas.microsoft.com/office/drawing/2014/main" xmlns="" id="{900538F6-4F27-DB11-DD0E-0B3F761A6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2244725"/>
            <a:ext cx="5461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Рисунок 103" descr="Флажок со сплошной заливкой">
            <a:extLst>
              <a:ext uri="{FF2B5EF4-FFF2-40B4-BE49-F238E27FC236}">
                <a16:creationId xmlns:a16="http://schemas.microsoft.com/office/drawing/2014/main" xmlns="" id="{DA94088C-A956-D06B-E5A7-C6361FCBBF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075" y="4797425"/>
            <a:ext cx="544513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7" name="Рисунок 108" descr="Флажок со сплошной заливкой">
            <a:extLst>
              <a:ext uri="{FF2B5EF4-FFF2-40B4-BE49-F238E27FC236}">
                <a16:creationId xmlns:a16="http://schemas.microsoft.com/office/drawing/2014/main" xmlns="" id="{31C098A6-F533-E08E-2D92-FB1DA31E4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4846638"/>
            <a:ext cx="546100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0D49382A-EEE7-B174-2F05-97D1DB8E4A8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388" y="993775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A032DE7-7817-8B94-61B7-26B672BB7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788" y="873125"/>
            <a:ext cx="2763837" cy="261938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63643719-06C8-A8F3-967C-F63220303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11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5638E6F0-5A70-A632-DF3C-6DD2B4A20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xmlns="" id="{32F7E253-85EF-EB71-7D62-6D4AFE319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34950"/>
            <a:ext cx="72215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Расходы на функционирование подведомственных учреждений</a:t>
            </a:r>
          </a:p>
        </p:txBody>
      </p:sp>
      <p:sp>
        <p:nvSpPr>
          <p:cNvPr id="16391" name="Text Box 13">
            <a:extLst>
              <a:ext uri="{FF2B5EF4-FFF2-40B4-BE49-F238E27FC236}">
                <a16:creationId xmlns:a16="http://schemas.microsoft.com/office/drawing/2014/main" xmlns="" id="{5A6FE461-6F91-F110-D413-7E70AE66D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613" y="6130925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E18305EF-7345-F5B1-90B2-E858E9F04B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BBE70D1-222A-FC2A-A572-2754B05B25CC}"/>
              </a:ext>
            </a:extLst>
          </p:cNvPr>
          <p:cNvSpPr txBox="1"/>
          <p:nvPr/>
        </p:nvSpPr>
        <p:spPr bwMode="auto">
          <a:xfrm>
            <a:off x="1200150" y="1708150"/>
            <a:ext cx="2292350" cy="307975"/>
          </a:xfrm>
          <a:prstGeom prst="rect">
            <a:avLst/>
          </a:prstGeom>
          <a:solidFill>
            <a:schemeClr val="accent1">
              <a:lumMod val="90000"/>
              <a:alpha val="35000"/>
            </a:schemeClr>
          </a:solidFill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400" b="1" dirty="0" smtClean="0">
                <a:latin typeface="Arial" charset="0"/>
              </a:rPr>
              <a:t>84 </a:t>
            </a:r>
            <a:r>
              <a:rPr lang="ru-RU" sz="1400" b="1" dirty="0">
                <a:latin typeface="Arial" charset="0"/>
              </a:rPr>
              <a:t>учреждений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8AA23E57-2D33-B9DC-C6ED-ADBCDC015194}"/>
              </a:ext>
            </a:extLst>
          </p:cNvPr>
          <p:cNvSpPr txBox="1"/>
          <p:nvPr/>
        </p:nvSpPr>
        <p:spPr>
          <a:xfrm>
            <a:off x="4862513" y="1490663"/>
            <a:ext cx="3975100" cy="1191816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b="1" dirty="0">
                <a:latin typeface="Arial" charset="0"/>
              </a:rPr>
              <a:t>Плановый объем средств:</a:t>
            </a:r>
          </a:p>
          <a:p>
            <a:pPr algn="just">
              <a:spcAft>
                <a:spcPts val="600"/>
              </a:spcAft>
              <a:defRPr/>
            </a:pPr>
            <a:r>
              <a:rPr lang="ru-RU" b="1" dirty="0">
                <a:latin typeface="Arial" charset="0"/>
              </a:rPr>
              <a:t>2022 год:   </a:t>
            </a:r>
            <a:r>
              <a:rPr lang="ru-RU" dirty="0">
                <a:latin typeface="Arial" charset="0"/>
              </a:rPr>
              <a:t>6 млрд. 000 млн. руб.</a:t>
            </a:r>
          </a:p>
          <a:p>
            <a:pPr algn="just">
              <a:spcAft>
                <a:spcPts val="600"/>
              </a:spcAft>
              <a:defRPr/>
            </a:pPr>
            <a:r>
              <a:rPr lang="ru-RU" b="1" dirty="0">
                <a:latin typeface="Arial" charset="0"/>
              </a:rPr>
              <a:t>2023 год:   </a:t>
            </a:r>
            <a:r>
              <a:rPr lang="ru-RU" dirty="0">
                <a:latin typeface="Arial" charset="0"/>
              </a:rPr>
              <a:t>6 млрд. </a:t>
            </a:r>
            <a:r>
              <a:rPr lang="ru-RU" dirty="0" smtClean="0">
                <a:latin typeface="Arial" charset="0"/>
              </a:rPr>
              <a:t>649 </a:t>
            </a:r>
            <a:r>
              <a:rPr lang="ru-RU" dirty="0">
                <a:latin typeface="Arial" charset="0"/>
              </a:rPr>
              <a:t>млн. руб.</a:t>
            </a:r>
          </a:p>
        </p:txBody>
      </p:sp>
      <p:grpSp>
        <p:nvGrpSpPr>
          <p:cNvPr id="16395" name="Группа 3">
            <a:extLst>
              <a:ext uri="{FF2B5EF4-FFF2-40B4-BE49-F238E27FC236}">
                <a16:creationId xmlns:a16="http://schemas.microsoft.com/office/drawing/2014/main" xmlns="" id="{8EB9F692-B482-8667-5D66-C681603C7679}"/>
              </a:ext>
            </a:extLst>
          </p:cNvPr>
          <p:cNvGrpSpPr>
            <a:grpSpLocks/>
          </p:cNvGrpSpPr>
          <p:nvPr/>
        </p:nvGrpSpPr>
        <p:grpSpPr bwMode="auto">
          <a:xfrm>
            <a:off x="417513" y="2787650"/>
            <a:ext cx="4492625" cy="2362200"/>
            <a:chOff x="4534106" y="2633454"/>
            <a:chExt cx="1963684" cy="1286752"/>
          </a:xfrm>
        </p:grpSpPr>
        <p:grpSp>
          <p:nvGrpSpPr>
            <p:cNvPr id="16404" name="Группа 4">
              <a:extLst>
                <a:ext uri="{FF2B5EF4-FFF2-40B4-BE49-F238E27FC236}">
                  <a16:creationId xmlns:a16="http://schemas.microsoft.com/office/drawing/2014/main" xmlns="" id="{15FDEA11-0FFD-34F4-BB17-9A0087CA7D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4106" y="2890286"/>
              <a:ext cx="1963684" cy="1029920"/>
              <a:chOff x="4349206" y="2334685"/>
              <a:chExt cx="2094085" cy="1442989"/>
            </a:xfrm>
          </p:grpSpPr>
          <p:cxnSp>
            <p:nvCxnSpPr>
              <p:cNvPr id="47" name="Прямая соединительная линия 46">
                <a:extLst>
                  <a:ext uri="{FF2B5EF4-FFF2-40B4-BE49-F238E27FC236}">
                    <a16:creationId xmlns:a16="http://schemas.microsoft.com/office/drawing/2014/main" xmlns="" id="{332C281D-F269-9689-8255-7A5EEC2BC7E3}"/>
                  </a:ext>
                </a:extLst>
              </p:cNvPr>
              <p:cNvCxnSpPr/>
              <p:nvPr/>
            </p:nvCxnSpPr>
            <p:spPr>
              <a:xfrm>
                <a:off x="5157242" y="2637579"/>
                <a:ext cx="142072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>
                <a:extLst>
                  <a:ext uri="{FF2B5EF4-FFF2-40B4-BE49-F238E27FC236}">
                    <a16:creationId xmlns:a16="http://schemas.microsoft.com/office/drawing/2014/main" xmlns="" id="{17A2864E-8569-6EED-CA6C-4753A3D02194}"/>
                  </a:ext>
                </a:extLst>
              </p:cNvPr>
              <p:cNvCxnSpPr/>
              <p:nvPr/>
            </p:nvCxnSpPr>
            <p:spPr>
              <a:xfrm>
                <a:off x="5291914" y="2334685"/>
                <a:ext cx="215328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xmlns="" id="{CF826FB8-4754-1F54-3D07-9182C596ECEB}"/>
                  </a:ext>
                </a:extLst>
              </p:cNvPr>
              <p:cNvSpPr/>
              <p:nvPr/>
            </p:nvSpPr>
            <p:spPr>
              <a:xfrm>
                <a:off x="5394768" y="2334685"/>
                <a:ext cx="592708" cy="1165538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9" name="Прямоугольник 38">
                <a:extLst>
                  <a:ext uri="{FF2B5EF4-FFF2-40B4-BE49-F238E27FC236}">
                    <a16:creationId xmlns:a16="http://schemas.microsoft.com/office/drawing/2014/main" xmlns="" id="{402BF3BA-4FE2-A5AC-9C86-C07700CD5113}"/>
                  </a:ext>
                </a:extLst>
              </p:cNvPr>
              <p:cNvSpPr/>
              <p:nvPr/>
            </p:nvSpPr>
            <p:spPr>
              <a:xfrm>
                <a:off x="4643710" y="2637579"/>
                <a:ext cx="584568" cy="869913"/>
              </a:xfrm>
              <a:prstGeom prst="rect">
                <a:avLst/>
              </a:prstGeom>
              <a:solidFill>
                <a:schemeClr val="accent1">
                  <a:lumMod val="90000"/>
                  <a:alpha val="86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40" name="Прямая со стрелкой 39">
                <a:extLst>
                  <a:ext uri="{FF2B5EF4-FFF2-40B4-BE49-F238E27FC236}">
                    <a16:creationId xmlns:a16="http://schemas.microsoft.com/office/drawing/2014/main" xmlns="" id="{DBE900C8-1E9D-F7D7-365C-B70DF00FBBD9}"/>
                  </a:ext>
                </a:extLst>
              </p:cNvPr>
              <p:cNvCxnSpPr/>
              <p:nvPr/>
            </p:nvCxnSpPr>
            <p:spPr>
              <a:xfrm flipV="1">
                <a:off x="5291914" y="2334685"/>
                <a:ext cx="0" cy="302894"/>
              </a:xfrm>
              <a:prstGeom prst="straightConnector1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11" name="TextBox 38">
                <a:extLst>
                  <a:ext uri="{FF2B5EF4-FFF2-40B4-BE49-F238E27FC236}">
                    <a16:creationId xmlns:a16="http://schemas.microsoft.com/office/drawing/2014/main" xmlns="" id="{481E03CC-4E6C-91CF-2D17-1209996AE5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9206" y="3540822"/>
                <a:ext cx="1152332" cy="234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2022</a:t>
                </a:r>
              </a:p>
            </p:txBody>
          </p:sp>
          <p:sp>
            <p:nvSpPr>
              <p:cNvPr id="42" name="Line 12">
                <a:extLst>
                  <a:ext uri="{FF2B5EF4-FFF2-40B4-BE49-F238E27FC236}">
                    <a16:creationId xmlns:a16="http://schemas.microsoft.com/office/drawing/2014/main" xmlns="" id="{8D61D1F0-C807-4BDB-0AF1-37ADE8F2D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29122" y="3520819"/>
                <a:ext cx="1871357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413" name="TextBox 59">
                <a:extLst>
                  <a:ext uri="{FF2B5EF4-FFF2-40B4-BE49-F238E27FC236}">
                    <a16:creationId xmlns:a16="http://schemas.microsoft.com/office/drawing/2014/main" xmlns="" id="{B3B94164-1D1D-224B-442A-E411535534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76854" y="3542774"/>
                <a:ext cx="1028701" cy="234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2023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15482DBD-E40C-E287-3CD7-BEC0D41C6210}"/>
                  </a:ext>
                </a:extLst>
              </p:cNvPr>
              <p:cNvSpPr txBox="1"/>
              <p:nvPr/>
            </p:nvSpPr>
            <p:spPr>
              <a:xfrm>
                <a:off x="5510942" y="2813258"/>
                <a:ext cx="932349" cy="23504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400" dirty="0">
                    <a:latin typeface="+mj-lt"/>
                  </a:rPr>
                  <a:t>+ 11%</a:t>
                </a:r>
              </a:p>
            </p:txBody>
          </p:sp>
        </p:grpSp>
        <p:sp>
          <p:nvSpPr>
            <p:cNvPr id="66" name="Скругленный прямоугольник 65">
              <a:extLst>
                <a:ext uri="{FF2B5EF4-FFF2-40B4-BE49-F238E27FC236}">
                  <a16:creationId xmlns:a16="http://schemas.microsoft.com/office/drawing/2014/main" xmlns="" id="{70E3A770-58A7-FB75-5FE4-0BBD7F433D5F}"/>
                </a:ext>
              </a:extLst>
            </p:cNvPr>
            <p:cNvSpPr/>
            <p:nvPr/>
          </p:nvSpPr>
          <p:spPr bwMode="auto">
            <a:xfrm>
              <a:off x="5461825" y="2633454"/>
              <a:ext cx="731351" cy="179004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/>
                <a:t>+ </a:t>
              </a:r>
              <a:r>
                <a:rPr lang="ru-RU" sz="1400" b="1" dirty="0" smtClean="0"/>
                <a:t>649 </a:t>
              </a:r>
              <a:r>
                <a:rPr lang="ru-RU" sz="1400" b="1" dirty="0"/>
                <a:t>млн. руб.</a:t>
              </a:r>
            </a:p>
          </p:txBody>
        </p:sp>
      </p:grpSp>
      <p:sp>
        <p:nvSpPr>
          <p:cNvPr id="60" name="Line 12">
            <a:extLst>
              <a:ext uri="{FF2B5EF4-FFF2-40B4-BE49-F238E27FC236}">
                <a16:creationId xmlns:a16="http://schemas.microsoft.com/office/drawing/2014/main" xmlns="" id="{01AC3429-E590-17CA-FCA8-544DA26901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293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16397" name="Рисунок 8">
            <a:extLst>
              <a:ext uri="{FF2B5EF4-FFF2-40B4-BE49-F238E27FC236}">
                <a16:creationId xmlns:a16="http://schemas.microsoft.com/office/drawing/2014/main" xmlns="" id="{D29A6845-833B-66E5-174B-A87DC73ED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8" y="5905500"/>
            <a:ext cx="1347787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98" name="Группа 2">
            <a:extLst>
              <a:ext uri="{FF2B5EF4-FFF2-40B4-BE49-F238E27FC236}">
                <a16:creationId xmlns:a16="http://schemas.microsoft.com/office/drawing/2014/main" xmlns="" id="{4BF1E940-26A7-2693-9048-DB87E24D0C37}"/>
              </a:ext>
            </a:extLst>
          </p:cNvPr>
          <p:cNvGrpSpPr>
            <a:grpSpLocks/>
          </p:cNvGrpSpPr>
          <p:nvPr/>
        </p:nvGrpSpPr>
        <p:grpSpPr bwMode="auto">
          <a:xfrm>
            <a:off x="4921250" y="2971800"/>
            <a:ext cx="3454400" cy="2867025"/>
            <a:chOff x="4739771" y="2929908"/>
            <a:chExt cx="3455018" cy="2867681"/>
          </a:xfrm>
        </p:grpSpPr>
        <p:sp>
          <p:nvSpPr>
            <p:cNvPr id="16399" name="TextBox 3">
              <a:extLst>
                <a:ext uri="{FF2B5EF4-FFF2-40B4-BE49-F238E27FC236}">
                  <a16:creationId xmlns:a16="http://schemas.microsoft.com/office/drawing/2014/main" xmlns="" id="{56709220-B9D6-CB58-7D77-EADEDBEFF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771" y="2935268"/>
              <a:ext cx="2224297" cy="2862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ts val="1200"/>
                </a:spcAft>
                <a:buClr>
                  <a:srgbClr val="C00000"/>
                </a:buClr>
                <a:buSzPct val="116000"/>
              </a:pPr>
              <a:r>
                <a:rPr lang="ru-RU" altLang="ru-RU" sz="1400"/>
                <a:t>Фонд оплаты труда</a:t>
              </a:r>
            </a:p>
            <a:p>
              <a:pPr>
                <a:spcBef>
                  <a:spcPct val="0"/>
                </a:spcBef>
                <a:spcAft>
                  <a:spcPts val="1200"/>
                </a:spcAft>
                <a:buClr>
                  <a:srgbClr val="C00000"/>
                </a:buClr>
                <a:buSzPct val="116000"/>
              </a:pPr>
              <a:r>
                <a:rPr lang="ru-RU" altLang="ru-RU" sz="1400"/>
                <a:t>Стипендиальный фонд </a:t>
              </a:r>
            </a:p>
            <a:p>
              <a:pPr>
                <a:spcBef>
                  <a:spcPct val="0"/>
                </a:spcBef>
                <a:spcAft>
                  <a:spcPts val="1200"/>
                </a:spcAft>
                <a:buClr>
                  <a:srgbClr val="C00000"/>
                </a:buClr>
                <a:buSzPct val="116000"/>
              </a:pPr>
              <a:r>
                <a:rPr lang="ru-RU" altLang="ru-RU" sz="1400"/>
                <a:t>Материальное обеспечение детей-сирот, питание обучающихся</a:t>
              </a:r>
            </a:p>
            <a:p>
              <a:pPr>
                <a:spcBef>
                  <a:spcPct val="0"/>
                </a:spcBef>
                <a:spcAft>
                  <a:spcPts val="1200"/>
                </a:spcAft>
                <a:buClr>
                  <a:srgbClr val="C00000"/>
                </a:buClr>
                <a:buSzPct val="116000"/>
              </a:pPr>
              <a:r>
                <a:rPr lang="ru-RU" altLang="ru-RU" sz="1400"/>
                <a:t>Ремонт и оборудование</a:t>
              </a:r>
            </a:p>
            <a:p>
              <a:pPr>
                <a:spcBef>
                  <a:spcPct val="0"/>
                </a:spcBef>
                <a:spcAft>
                  <a:spcPts val="1200"/>
                </a:spcAft>
                <a:buClr>
                  <a:srgbClr val="C00000"/>
                </a:buClr>
                <a:buSzPct val="116000"/>
              </a:pPr>
              <a:endParaRPr lang="ru-RU" altLang="ru-RU" sz="1400"/>
            </a:p>
          </p:txBody>
        </p:sp>
        <p:sp>
          <p:nvSpPr>
            <p:cNvPr id="52" name="Скругленный прямоугольник 51">
              <a:extLst>
                <a:ext uri="{FF2B5EF4-FFF2-40B4-BE49-F238E27FC236}">
                  <a16:creationId xmlns:a16="http://schemas.microsoft.com/office/drawing/2014/main" xmlns="" id="{C50878C9-9361-7C75-CC88-A530432D62DD}"/>
                </a:ext>
              </a:extLst>
            </p:cNvPr>
            <p:cNvSpPr/>
            <p:nvPr/>
          </p:nvSpPr>
          <p:spPr bwMode="auto">
            <a:xfrm>
              <a:off x="7148440" y="2929908"/>
              <a:ext cx="1038411" cy="328688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/>
                <a:t>+ </a:t>
              </a:r>
              <a:r>
                <a:rPr lang="ru-RU" sz="1400" b="1" dirty="0" smtClean="0"/>
                <a:t>13,3%</a:t>
              </a:r>
              <a:endParaRPr lang="ru-RU" sz="1400" b="1" dirty="0"/>
            </a:p>
          </p:txBody>
        </p:sp>
        <p:sp>
          <p:nvSpPr>
            <p:cNvPr id="44" name="Скругленный прямоугольник 51">
              <a:extLst>
                <a:ext uri="{FF2B5EF4-FFF2-40B4-BE49-F238E27FC236}">
                  <a16:creationId xmlns:a16="http://schemas.microsoft.com/office/drawing/2014/main" xmlns="" id="{DBF05C9E-FF5C-012B-3397-AC88BD7107F2}"/>
                </a:ext>
              </a:extLst>
            </p:cNvPr>
            <p:cNvSpPr/>
            <p:nvPr/>
          </p:nvSpPr>
          <p:spPr bwMode="auto">
            <a:xfrm>
              <a:off x="7156378" y="3418970"/>
              <a:ext cx="1038411" cy="328688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/>
                <a:t>+ 7%</a:t>
              </a:r>
            </a:p>
          </p:txBody>
        </p:sp>
        <p:sp>
          <p:nvSpPr>
            <p:cNvPr id="45" name="Скругленный прямоугольник 51">
              <a:extLst>
                <a:ext uri="{FF2B5EF4-FFF2-40B4-BE49-F238E27FC236}">
                  <a16:creationId xmlns:a16="http://schemas.microsoft.com/office/drawing/2014/main" xmlns="" id="{28667C3D-AF71-C2D3-C8BF-777E9FCCB225}"/>
                </a:ext>
              </a:extLst>
            </p:cNvPr>
            <p:cNvSpPr/>
            <p:nvPr/>
          </p:nvSpPr>
          <p:spPr bwMode="auto">
            <a:xfrm>
              <a:off x="7146852" y="4158914"/>
              <a:ext cx="1038411" cy="328688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/>
                <a:t>+ 16%</a:t>
              </a:r>
            </a:p>
          </p:txBody>
        </p:sp>
        <p:sp>
          <p:nvSpPr>
            <p:cNvPr id="46" name="Скругленный прямоугольник 51">
              <a:extLst>
                <a:ext uri="{FF2B5EF4-FFF2-40B4-BE49-F238E27FC236}">
                  <a16:creationId xmlns:a16="http://schemas.microsoft.com/office/drawing/2014/main" xmlns="" id="{A6B548F5-82AE-252E-B90A-1FC1BE405C3A}"/>
                </a:ext>
              </a:extLst>
            </p:cNvPr>
            <p:cNvSpPr/>
            <p:nvPr/>
          </p:nvSpPr>
          <p:spPr bwMode="auto">
            <a:xfrm>
              <a:off x="7156378" y="4940143"/>
              <a:ext cx="1038411" cy="330276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/>
                <a:t>+ 5,4%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4A2399EB-74EE-A33A-252B-D9BAE534F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" y="83820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AA81C522-54E2-C461-DD53-1D1549548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988" y="720725"/>
            <a:ext cx="2505075" cy="252413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EE3E7F18-60E6-0380-A84C-E438CAF1C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425450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12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C4DCE0C1-68DE-9E32-4F9F-B14DD8AEE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8363" y="425450"/>
            <a:ext cx="144462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xmlns="" id="{80AE4A84-E0C7-106A-7772-157664E42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36513"/>
            <a:ext cx="7221537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Мероприятия, реализуемые министерством образования</a:t>
            </a:r>
            <a:br>
              <a:rPr lang="ru-RU" altLang="ru-RU" sz="1400" b="1" dirty="0"/>
            </a:br>
            <a:r>
              <a:rPr lang="ru-RU" altLang="ru-RU" sz="1400" b="1" dirty="0"/>
              <a:t>Архангельской области и подведомственными учреждениями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(в </a:t>
            </a:r>
            <a:r>
              <a:rPr lang="ru-RU" altLang="ru-RU" sz="1400" b="1" dirty="0" err="1"/>
              <a:t>т.ч</a:t>
            </a:r>
            <a:r>
              <a:rPr lang="ru-RU" altLang="ru-RU" sz="1400" b="1" dirty="0"/>
              <a:t>. национальный проект «Образование</a:t>
            </a:r>
            <a:r>
              <a:rPr lang="ru-RU" altLang="ru-RU" sz="1400" b="1" dirty="0" smtClean="0"/>
              <a:t>»       )</a:t>
            </a:r>
            <a:endParaRPr lang="ru-RU" altLang="ru-RU" sz="1400" b="1" dirty="0"/>
          </a:p>
        </p:txBody>
      </p:sp>
      <p:sp>
        <p:nvSpPr>
          <p:cNvPr id="17415" name="Text Box 13">
            <a:extLst>
              <a:ext uri="{FF2B5EF4-FFF2-40B4-BE49-F238E27FC236}">
                <a16:creationId xmlns:a16="http://schemas.microsoft.com/office/drawing/2014/main" xmlns="" id="{B6EEE67A-17D6-A1DD-F1F2-02B4E04F6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629920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1D586C70-89E2-C1AE-70F6-F7D702B0F0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000" y="6092825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417" name="Rectangle 6">
            <a:extLst>
              <a:ext uri="{FF2B5EF4-FFF2-40B4-BE49-F238E27FC236}">
                <a16:creationId xmlns:a16="http://schemas.microsoft.com/office/drawing/2014/main" xmlns="" id="{4B432EFE-EC1E-C461-C185-3E8F26456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6575" y="868363"/>
            <a:ext cx="2528888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млн. руб.</a:t>
            </a:r>
          </a:p>
        </p:txBody>
      </p:sp>
      <p:pic>
        <p:nvPicPr>
          <p:cNvPr id="17418" name="Рисунок 8">
            <a:extLst>
              <a:ext uri="{FF2B5EF4-FFF2-40B4-BE49-F238E27FC236}">
                <a16:creationId xmlns:a16="http://schemas.microsoft.com/office/drawing/2014/main" xmlns="" id="{BC4A032A-A60D-8B2A-D864-0F077AD71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983288"/>
            <a:ext cx="1347787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xmlns="" id="{DBEA08D6-1671-A8A5-C3BC-791CF3B7D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23896"/>
              </p:ext>
            </p:extLst>
          </p:nvPr>
        </p:nvGraphicFramePr>
        <p:xfrm>
          <a:off x="352660" y="1390683"/>
          <a:ext cx="8438679" cy="4545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79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07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1067">
                <a:tc>
                  <a:txBody>
                    <a:bodyPr/>
                    <a:lstStyle/>
                    <a:p>
                      <a:pPr algn="l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1"/>
                          </a:solidFill>
                        </a:rPr>
                        <a:t>Централизованная </a:t>
                      </a:r>
                      <a:r>
                        <a:rPr lang="ru-RU" altLang="ru-RU" sz="1600" b="1" dirty="0">
                          <a:solidFill>
                            <a:schemeClr val="tx1"/>
                          </a:solidFill>
                        </a:rPr>
                        <a:t>закупка «Точки роста»</a:t>
                      </a:r>
                    </a:p>
                  </a:txBody>
                  <a:tcPr marL="91455" marR="91455" marT="45729" marB="45729"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91455" marR="91455" marT="45729" marB="45729" anchor="ctr">
                    <a:solidFill>
                      <a:srgbClr val="E7CF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err="1"/>
                        <a:t>Кванториум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rgbClr val="EAF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21,4</a:t>
                      </a:r>
                    </a:p>
                  </a:txBody>
                  <a:tcPr marL="91455" marR="91455" marT="45729" marB="45729" anchor="ctr">
                    <a:solidFill>
                      <a:srgbClr val="F8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/>
                        <a:t>Централизованная закупка </a:t>
                      </a:r>
                      <a:r>
                        <a:rPr lang="ru-RU" altLang="ru-RU" sz="1600" b="1" dirty="0">
                          <a:solidFill>
                            <a:srgbClr val="000000"/>
                          </a:solidFill>
                        </a:rPr>
                        <a:t>«Цифровая образовательная среда»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128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rgbClr val="E7CF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pPr algn="l"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</a:rPr>
                        <a:t>Открытие мастерских СПО</a:t>
                      </a:r>
                    </a:p>
                  </a:txBody>
                  <a:tcPr marL="91455" marR="91455" marT="45729" marB="45729" anchor="ctr">
                    <a:solidFill>
                      <a:srgbClr val="EAF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16+17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rgbClr val="F8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>
                          <a:solidFill>
                            <a:schemeClr val="tx1"/>
                          </a:solidFill>
                        </a:rPr>
                        <a:t>Центр опережающей</a:t>
                      </a:r>
                      <a:r>
                        <a:rPr lang="ru-RU" altLang="ru-RU" sz="1600" b="1" baseline="0" dirty="0">
                          <a:solidFill>
                            <a:schemeClr val="tx1"/>
                          </a:solidFill>
                        </a:rPr>
                        <a:t> профессиональной подготовки (ЦОПП)</a:t>
                      </a:r>
                      <a:endParaRPr lang="ru-RU" alt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52 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9" marB="45729" anchor="ctr">
                    <a:solidFill>
                      <a:srgbClr val="E7CF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91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Образовательно- производственный центр (кластер) в Новодвинском индустриальном техникуме (федеральный</a:t>
                      </a:r>
                      <a:r>
                        <a:rPr lang="ru-RU" alt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грант 100 млн. руб.)</a:t>
                      </a:r>
                      <a:r>
                        <a:rPr lang="ru-RU" alt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1455" marR="91455" marT="45729" marB="45729" anchor="ctr">
                    <a:solidFill>
                      <a:srgbClr val="EAF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spc="50" dirty="0" smtClean="0">
                          <a:ln w="9525" cmpd="sng">
                            <a:noFill/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glow rad="38100">
                              <a:schemeClr val="accent1">
                                <a:alpha val="40000"/>
                              </a:schemeClr>
                            </a:glow>
                          </a:effectLst>
                        </a:rPr>
                        <a:t>15 </a:t>
                      </a:r>
                      <a:endParaRPr lang="ru-RU" sz="1600" b="1" dirty="0">
                        <a:solidFill>
                          <a:schemeClr val="tx1"/>
                        </a:solidFill>
                        <a:effectLst>
                          <a:glow rad="38100">
                            <a:schemeClr val="accent1"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 marL="91455" marR="91455" marT="45729" marB="45729" anchor="ctr">
                    <a:solidFill>
                      <a:srgbClr val="F8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Оснащение школы на 1600 мест в г. Архангельске</a:t>
                      </a:r>
                    </a:p>
                  </a:txBody>
                  <a:tcPr marL="91455" marR="91455" marT="45729" marB="45729"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>
                          <a:ln w="10160">
                            <a:noFill/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233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1455" marR="91455" marT="45729" marB="45729" anchor="ctr">
                    <a:solidFill>
                      <a:srgbClr val="E7CF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131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/>
                        <a:t>Другие</a:t>
                      </a:r>
                      <a:r>
                        <a:rPr lang="ru-RU" altLang="ru-RU" sz="1600" b="1" baseline="0" dirty="0"/>
                        <a:t> м</a:t>
                      </a:r>
                      <a:r>
                        <a:rPr lang="ru-RU" altLang="ru-RU" sz="1600" b="1" dirty="0"/>
                        <a:t>ероприятия (</a:t>
                      </a:r>
                      <a:r>
                        <a:rPr lang="ru-RU" altLang="ru-RU" sz="1400" b="1" dirty="0"/>
                        <a:t>Земский </a:t>
                      </a:r>
                      <a:r>
                        <a:rPr lang="ru-RU" altLang="ru-RU" sz="1400" b="1" dirty="0" smtClean="0"/>
                        <a:t>учитель -13, ГИА -87, </a:t>
                      </a:r>
                      <a:r>
                        <a:rPr lang="ru-RU" altLang="ru-RU" sz="1400" b="1" dirty="0"/>
                        <a:t>областные мероприятия с </a:t>
                      </a:r>
                      <a:r>
                        <a:rPr lang="ru-RU" altLang="ru-RU" sz="1400" b="1" dirty="0" smtClean="0"/>
                        <a:t>обучающимися и педагогами – 54, </a:t>
                      </a:r>
                      <a:r>
                        <a:rPr lang="ru-RU" altLang="ru-RU" sz="1400" b="1" dirty="0" err="1" smtClean="0"/>
                        <a:t>профориентационные</a:t>
                      </a:r>
                      <a:r>
                        <a:rPr lang="ru-RU" altLang="ru-RU" sz="1400" b="1" baseline="0" dirty="0" smtClean="0"/>
                        <a:t> мероприятия -21,молодые специалисты -18 и прочие</a:t>
                      </a:r>
                      <a:r>
                        <a:rPr lang="ru-RU" altLang="ru-RU" sz="1600" b="1" dirty="0" smtClean="0"/>
                        <a:t>)</a:t>
                      </a:r>
                      <a:endParaRPr lang="ru-RU" altLang="ru-RU" sz="1600" b="1" dirty="0"/>
                    </a:p>
                  </a:txBody>
                  <a:tcPr marL="91455" marR="91455" marT="45729" marB="45729" anchor="ctr">
                    <a:solidFill>
                      <a:srgbClr val="EAF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243,6</a:t>
                      </a:r>
                    </a:p>
                  </a:txBody>
                  <a:tcPr marL="91455" marR="91455" marT="45729" marB="45729" anchor="ctr">
                    <a:solidFill>
                      <a:srgbClr val="F8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6289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/>
                        <a:t>ИТОГО:</a:t>
                      </a:r>
                    </a:p>
                  </a:txBody>
                  <a:tcPr marL="91455" marR="91455" marT="45729" marB="4572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</a:rPr>
                        <a:t>792</a:t>
                      </a:r>
                    </a:p>
                  </a:txBody>
                  <a:tcPr marL="91455" marR="91455" marT="45729" marB="4572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877" y="449429"/>
            <a:ext cx="271296" cy="271296"/>
          </a:xfrm>
          <a:prstGeom prst="rect">
            <a:avLst/>
          </a:prstGeom>
        </p:spPr>
      </p:pic>
      <p:pic>
        <p:nvPicPr>
          <p:cNvPr id="13" name="Рисунок 108" descr="Флажок со сплошной заливкой">
            <a:extLst>
              <a:ext uri="{FF2B5EF4-FFF2-40B4-BE49-F238E27FC236}">
                <a16:creationId xmlns:a16="http://schemas.microsoft.com/office/drawing/2014/main" xmlns="" id="{31C098A6-F533-E08E-2D92-FB1DA31E49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49" y="1553347"/>
            <a:ext cx="175499" cy="17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108" descr="Флажок со сплошной заливкой">
            <a:extLst>
              <a:ext uri="{FF2B5EF4-FFF2-40B4-BE49-F238E27FC236}">
                <a16:creationId xmlns:a16="http://schemas.microsoft.com/office/drawing/2014/main" xmlns="" id="{31C098A6-F533-E08E-2D92-FB1DA31E49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221" y="1905186"/>
            <a:ext cx="173832" cy="17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Рисунок 108" descr="Флажок со сплошной заливкой">
            <a:extLst>
              <a:ext uri="{FF2B5EF4-FFF2-40B4-BE49-F238E27FC236}">
                <a16:creationId xmlns:a16="http://schemas.microsoft.com/office/drawing/2014/main" xmlns="" id="{31C098A6-F533-E08E-2D92-FB1DA31E49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7110" y="2315049"/>
            <a:ext cx="158005" cy="15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108" descr="Флажок со сплошной заливкой">
            <a:extLst>
              <a:ext uri="{FF2B5EF4-FFF2-40B4-BE49-F238E27FC236}">
                <a16:creationId xmlns:a16="http://schemas.microsoft.com/office/drawing/2014/main" xmlns="" id="{31C098A6-F533-E08E-2D92-FB1DA31E49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401" y="2721866"/>
            <a:ext cx="168813" cy="16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Рисунок 108" descr="Флажок со сплошной заливкой">
            <a:extLst>
              <a:ext uri="{FF2B5EF4-FFF2-40B4-BE49-F238E27FC236}">
                <a16:creationId xmlns:a16="http://schemas.microsoft.com/office/drawing/2014/main" xmlns="" id="{31C098A6-F533-E08E-2D92-FB1DA31E49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355" y="3094487"/>
            <a:ext cx="181089" cy="179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108" descr="Флажок со сплошной заливкой">
            <a:extLst>
              <a:ext uri="{FF2B5EF4-FFF2-40B4-BE49-F238E27FC236}">
                <a16:creationId xmlns:a16="http://schemas.microsoft.com/office/drawing/2014/main" xmlns="" id="{31C098A6-F533-E08E-2D92-FB1DA31E49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401" y="3688774"/>
            <a:ext cx="168652" cy="16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0FA4F967-3F42-FE51-7357-68F822EE9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" y="931863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B109EE29-5A25-16D0-E431-77CAEB544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0" y="790575"/>
            <a:ext cx="2908300" cy="261938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354A4192-A910-CD2E-D5C2-7C4C3131F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050" y="330200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13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E04C2E67-A043-16F7-ED7D-AFDEF7AB8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6613" y="330200"/>
            <a:ext cx="144462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xmlns="" id="{C0916832-E855-9811-AB67-874A17155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3" y="115888"/>
            <a:ext cx="72215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/>
              <a:t>Расходы на строительство и реконструкцию объектов образования</a:t>
            </a:r>
          </a:p>
        </p:txBody>
      </p:sp>
      <p:sp>
        <p:nvSpPr>
          <p:cNvPr id="18439" name="Text Box 13">
            <a:extLst>
              <a:ext uri="{FF2B5EF4-FFF2-40B4-BE49-F238E27FC236}">
                <a16:creationId xmlns:a16="http://schemas.microsoft.com/office/drawing/2014/main" xmlns="" id="{6BB1413C-4867-91E7-09D2-C42F9E973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616585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 dirty="0"/>
              <a:t>Министерство образования </a:t>
            </a:r>
            <a:br>
              <a:rPr lang="ru-RU" altLang="ru-RU" sz="1200" dirty="0"/>
            </a:br>
            <a:r>
              <a:rPr lang="ru-RU" altLang="ru-RU" sz="1200" dirty="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E15A9EF7-C9F2-0811-1CBB-8662D72B30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575" y="5949950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6E8FE7C-E91F-5EC0-BAA3-1D6496E31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654983"/>
              </p:ext>
            </p:extLst>
          </p:nvPr>
        </p:nvGraphicFramePr>
        <p:xfrm>
          <a:off x="473076" y="1366047"/>
          <a:ext cx="8197848" cy="4511530"/>
        </p:xfrm>
        <a:graphic>
          <a:graphicData uri="http://schemas.openxmlformats.org/drawingml/2006/table">
            <a:tbl>
              <a:tblPr/>
              <a:tblGrid>
                <a:gridCol w="3018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0441"/>
                <a:gridCol w="884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3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328"/>
                <a:gridCol w="971328"/>
              </a:tblGrid>
              <a:tr h="34790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Строительство: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132,8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1 968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2 461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5 561,8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41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на 240 мест пос.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Оксовский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Плесецкого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р-на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Министерство строительства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архитектуры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328,8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328,8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 320 мест 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дер. Горка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Муравьевская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Вельского р-на</a:t>
                      </a: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221,4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323,3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686,2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по 320 мест в г.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Няндома</a:t>
                      </a: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221,4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799,9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1 162,8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по 320 мест в г. Каргополе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221,4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438,5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801,4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</a:tr>
              <a:tr h="43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по 320 мест в пос. </a:t>
                      </a:r>
                      <a:r>
                        <a:rPr kumimoji="0" lang="ru-RU" alt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Катунино</a:t>
                      </a: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Приморского р-на</a:t>
                      </a: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221,4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315,7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678,6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по 320 мест в п. Коноша</a:t>
                      </a: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221,4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517,6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880,5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</a:tr>
              <a:tr h="360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на 860 мест г. Архангельск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Министерство образования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96,5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861 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1 023,5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Реконструкция: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64,6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174,6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школа № 12 г. Северодвинска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Министерство строительства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архитектуры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64,6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CF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64,6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CF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CF6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129,2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CF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школы № 10 г. Архангельска (спортзал)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6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45,4</a:t>
                      </a:r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45,4</a:t>
                      </a:r>
                      <a:endParaRPr lang="ru-RU" sz="1200" b="1" dirty="0"/>
                    </a:p>
                  </a:txBody>
                  <a:tcPr marL="68576" marR="6857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</a:tr>
            </a:tbl>
          </a:graphicData>
        </a:graphic>
      </p:graphicFrame>
      <p:sp>
        <p:nvSpPr>
          <p:cNvPr id="18482" name="TextBox 3">
            <a:extLst>
              <a:ext uri="{FF2B5EF4-FFF2-40B4-BE49-F238E27FC236}">
                <a16:creationId xmlns:a16="http://schemas.microsoft.com/office/drawing/2014/main" xmlns="" id="{DBFE315C-0296-E61F-25D9-F60703ECD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4120" y="1104110"/>
            <a:ext cx="958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2023 год</a:t>
            </a:r>
          </a:p>
        </p:txBody>
      </p:sp>
      <p:sp>
        <p:nvSpPr>
          <p:cNvPr id="18483" name="TextBox 18">
            <a:extLst>
              <a:ext uri="{FF2B5EF4-FFF2-40B4-BE49-F238E27FC236}">
                <a16:creationId xmlns:a16="http://schemas.microsoft.com/office/drawing/2014/main" xmlns="" id="{C3BCEBDE-3361-E970-EE98-C56551033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155" y="1107069"/>
            <a:ext cx="10255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/>
              <a:t>2024 год</a:t>
            </a:r>
          </a:p>
        </p:txBody>
      </p:sp>
      <p:pic>
        <p:nvPicPr>
          <p:cNvPr id="18484" name="Рисунок 8">
            <a:extLst>
              <a:ext uri="{FF2B5EF4-FFF2-40B4-BE49-F238E27FC236}">
                <a16:creationId xmlns:a16="http://schemas.microsoft.com/office/drawing/2014/main" xmlns="" id="{052AFC5D-CC0A-3F21-7F36-007854D34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8" y="5854700"/>
            <a:ext cx="134937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8">
            <a:extLst>
              <a:ext uri="{FF2B5EF4-FFF2-40B4-BE49-F238E27FC236}">
                <a16:creationId xmlns:a16="http://schemas.microsoft.com/office/drawing/2014/main" xmlns="" id="{C3BCEBDE-3361-E970-EE98-C56551033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1880" y="1108075"/>
            <a:ext cx="10255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/>
              <a:t>2025 </a:t>
            </a:r>
            <a:r>
              <a:rPr lang="ru-RU" altLang="ru-RU" sz="1400" b="1" dirty="0"/>
              <a:t>год</a:t>
            </a:r>
          </a:p>
        </p:txBody>
      </p:sp>
      <p:sp>
        <p:nvSpPr>
          <p:cNvPr id="14" name="TextBox 18">
            <a:extLst>
              <a:ext uri="{FF2B5EF4-FFF2-40B4-BE49-F238E27FC236}">
                <a16:creationId xmlns:a16="http://schemas.microsoft.com/office/drawing/2014/main" xmlns="" id="{C3BCEBDE-3361-E970-EE98-C56551033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8262" y="1107069"/>
            <a:ext cx="10255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/>
              <a:t>Итого</a:t>
            </a:r>
            <a:endParaRPr lang="ru-RU" altLang="ru-RU" sz="1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B9E64DBF-0110-FED2-9CA8-6715D6E05E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" y="931863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3F00576-61A2-A2C1-FAE0-8313E893B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0" y="790575"/>
            <a:ext cx="2908300" cy="261938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3FFEC96B-0484-4C1F-577C-F40DEC175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050" y="330200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14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35192182-D234-AB8A-C75F-79FA64A70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6613" y="330200"/>
            <a:ext cx="144462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xmlns="" id="{C47806DE-1E01-BC77-9BA4-9B82CD64B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3" y="115888"/>
            <a:ext cx="7221537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Реализация иных программ</a:t>
            </a:r>
          </a:p>
        </p:txBody>
      </p:sp>
      <p:sp>
        <p:nvSpPr>
          <p:cNvPr id="19463" name="Text Box 13">
            <a:extLst>
              <a:ext uri="{FF2B5EF4-FFF2-40B4-BE49-F238E27FC236}">
                <a16:creationId xmlns:a16="http://schemas.microsoft.com/office/drawing/2014/main" xmlns="" id="{E65943FC-416F-805C-D7B2-80988AE91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616585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069E2543-E305-196D-0EBE-02F904B182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575" y="5949950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FED87DB-0DE3-A572-2B1F-9537FA8675D2}"/>
              </a:ext>
            </a:extLst>
          </p:cNvPr>
          <p:cNvGraphicFramePr>
            <a:graphicFrameLocks noGrp="1"/>
          </p:cNvGraphicFramePr>
          <p:nvPr/>
        </p:nvGraphicFramePr>
        <p:xfrm>
          <a:off x="847725" y="1444625"/>
          <a:ext cx="7323138" cy="3576638"/>
        </p:xfrm>
        <a:graphic>
          <a:graphicData uri="http://schemas.openxmlformats.org/drawingml/2006/table">
            <a:tbl>
              <a:tblPr/>
              <a:tblGrid>
                <a:gridCol w="55229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82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20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2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поддержка граждан в Архангельской области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40,4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40,4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93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общественного порядка, профилактика преступности, коррупции, терроризма, экстремизма </a:t>
                      </a:r>
                      <a:b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 незаконного потребления наркотических средств </a:t>
                      </a:r>
                      <a:b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 психотропных веществ в Архангельской области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02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Молодежь Поморья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77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Защита населения и территорий Архангельской области от чрезвычайных ситуаций, обеспечение пожарной безопасности и безопасности на водных объектах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73,0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73,0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2B">
                        <a:alpha val="7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10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уровня финансовой грамотности населения </a:t>
                      </a:r>
                      <a:b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 развитие финансового образования в Архангельской области в 2014 – 2020 годах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0,185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0,185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9491" name="TextBox 3">
            <a:extLst>
              <a:ext uri="{FF2B5EF4-FFF2-40B4-BE49-F238E27FC236}">
                <a16:creationId xmlns:a16="http://schemas.microsoft.com/office/drawing/2014/main" xmlns="" id="{2BAB921E-560F-1D22-BC73-440BFC98A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13325"/>
            <a:ext cx="1023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ИТОГО: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0DBE9EA-4E2B-CF5A-CBE5-3F85A26F73F7}"/>
              </a:ext>
            </a:extLst>
          </p:cNvPr>
          <p:cNvSpPr txBox="1"/>
          <p:nvPr/>
        </p:nvSpPr>
        <p:spPr>
          <a:xfrm>
            <a:off x="6397625" y="5003800"/>
            <a:ext cx="9048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161,7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8E035A6-EBB5-6AB8-036A-20E4AF2A0DF7}"/>
              </a:ext>
            </a:extLst>
          </p:cNvPr>
          <p:cNvSpPr txBox="1"/>
          <p:nvPr/>
        </p:nvSpPr>
        <p:spPr>
          <a:xfrm>
            <a:off x="7258050" y="5005388"/>
            <a:ext cx="89058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162,4</a:t>
            </a:r>
          </a:p>
        </p:txBody>
      </p:sp>
      <p:sp>
        <p:nvSpPr>
          <p:cNvPr id="19494" name="TextBox 3">
            <a:extLst>
              <a:ext uri="{FF2B5EF4-FFF2-40B4-BE49-F238E27FC236}">
                <a16:creationId xmlns:a16="http://schemas.microsoft.com/office/drawing/2014/main" xmlns="" id="{86169794-8747-E258-CC68-06D2E511C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114425"/>
            <a:ext cx="95885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C00000"/>
                </a:solidFill>
              </a:rPr>
              <a:t>2022 год</a:t>
            </a:r>
          </a:p>
        </p:txBody>
      </p:sp>
      <p:sp>
        <p:nvSpPr>
          <p:cNvPr id="19495" name="TextBox 18">
            <a:extLst>
              <a:ext uri="{FF2B5EF4-FFF2-40B4-BE49-F238E27FC236}">
                <a16:creationId xmlns:a16="http://schemas.microsoft.com/office/drawing/2014/main" xmlns="" id="{13198B54-CF9C-A011-3A16-3CB60B97A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114425"/>
            <a:ext cx="10255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C00000"/>
                </a:solidFill>
              </a:rPr>
              <a:t>2023 год</a:t>
            </a:r>
          </a:p>
        </p:txBody>
      </p:sp>
      <p:pic>
        <p:nvPicPr>
          <p:cNvPr id="19496" name="Рисунок 8">
            <a:extLst>
              <a:ext uri="{FF2B5EF4-FFF2-40B4-BE49-F238E27FC236}">
                <a16:creationId xmlns:a16="http://schemas.microsoft.com/office/drawing/2014/main" xmlns="" id="{22E44152-EA76-BA70-065E-9630D6423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8" y="5854700"/>
            <a:ext cx="134937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F1F75EAF-B1C7-DA4B-5FFA-50DD991FC053}"/>
              </a:ext>
            </a:extLst>
          </p:cNvPr>
          <p:cNvSpPr/>
          <p:nvPr/>
        </p:nvSpPr>
        <p:spPr>
          <a:xfrm>
            <a:off x="6464300" y="3730625"/>
            <a:ext cx="771525" cy="720725"/>
          </a:xfrm>
          <a:prstGeom prst="rect">
            <a:avLst/>
          </a:prstGeom>
          <a:solidFill>
            <a:schemeClr val="accent1">
              <a:lumMod val="90000"/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92FAA3A5-0FF2-854F-EB61-35777BF2A0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" y="100965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3D2979C1-6EA3-E8DB-EC10-5187B65C5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438" y="876300"/>
            <a:ext cx="2908300" cy="28257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2024 и 2025 годы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99A29EA6-A585-A2CF-746E-1101B9A7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738" y="5429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15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0F51A7DB-851B-0891-8216-AFFA5C12A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6300" y="542925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20487" name="Rectangle 6">
            <a:extLst>
              <a:ext uri="{FF2B5EF4-FFF2-40B4-BE49-F238E27FC236}">
                <a16:creationId xmlns:a16="http://schemas.microsoft.com/office/drawing/2014/main" xmlns="" id="{F5AA1A3E-340D-09FD-9097-88737751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188" y="57150"/>
            <a:ext cx="7221537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Объем бюджетных ассигнований на плановый период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2024–2025 годов</a:t>
            </a:r>
          </a:p>
        </p:txBody>
      </p:sp>
      <p:sp>
        <p:nvSpPr>
          <p:cNvPr id="20488" name="Text Box 13">
            <a:extLst>
              <a:ext uri="{FF2B5EF4-FFF2-40B4-BE49-F238E27FC236}">
                <a16:creationId xmlns:a16="http://schemas.microsoft.com/office/drawing/2014/main" xmlns="" id="{8DFA4138-AD58-6BEF-FD9C-D8D91F8C4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150" y="601980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65DDC13-DF47-8BCB-F55D-846F9AEE1922}"/>
              </a:ext>
            </a:extLst>
          </p:cNvPr>
          <p:cNvSpPr txBox="1"/>
          <p:nvPr/>
        </p:nvSpPr>
        <p:spPr>
          <a:xfrm>
            <a:off x="309563" y="2379663"/>
            <a:ext cx="5040312" cy="2144712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b="1" dirty="0"/>
              <a:t>Объем бюджетных ассигнований </a:t>
            </a:r>
            <a:br>
              <a:rPr lang="ru-RU" b="1" dirty="0"/>
            </a:br>
            <a:r>
              <a:rPr lang="ru-RU" b="1" dirty="0"/>
              <a:t>на плановый период</a:t>
            </a:r>
            <a:r>
              <a:rPr lang="ru-RU" b="1" dirty="0">
                <a:latin typeface="Arial" charset="0"/>
              </a:rPr>
              <a:t>:</a:t>
            </a:r>
          </a:p>
          <a:p>
            <a:pPr>
              <a:spcAft>
                <a:spcPts val="600"/>
              </a:spcAft>
              <a:defRPr/>
            </a:pPr>
            <a:r>
              <a:rPr lang="ru-RU" sz="1600" b="1" dirty="0">
                <a:latin typeface="Arial" charset="0"/>
              </a:rPr>
              <a:t>2024 год: </a:t>
            </a:r>
            <a:r>
              <a:rPr lang="ru-RU" dirty="0" smtClean="0">
                <a:latin typeface="Arial" charset="0"/>
              </a:rPr>
              <a:t>33 </a:t>
            </a:r>
            <a:r>
              <a:rPr lang="ru-RU" dirty="0">
                <a:latin typeface="Arial" charset="0"/>
              </a:rPr>
              <a:t>млрд. </a:t>
            </a:r>
            <a:r>
              <a:rPr lang="ru-RU" dirty="0" smtClean="0">
                <a:latin typeface="Arial" charset="0"/>
              </a:rPr>
              <a:t>971 </a:t>
            </a:r>
            <a:r>
              <a:rPr lang="ru-RU" dirty="0">
                <a:latin typeface="Arial" charset="0"/>
              </a:rPr>
              <a:t>млн. руб.</a:t>
            </a:r>
          </a:p>
          <a:p>
            <a:pPr>
              <a:spcAft>
                <a:spcPts val="600"/>
              </a:spcAft>
              <a:defRPr/>
            </a:pPr>
            <a:r>
              <a:rPr lang="ru-RU" sz="1400" dirty="0">
                <a:latin typeface="Arial" charset="0"/>
              </a:rPr>
              <a:t>(в т.ч. национальный проект  </a:t>
            </a:r>
            <a:r>
              <a:rPr lang="ru-RU" sz="1400" dirty="0" smtClean="0">
                <a:latin typeface="Arial" charset="0"/>
              </a:rPr>
              <a:t>2 </a:t>
            </a:r>
            <a:r>
              <a:rPr lang="ru-RU" sz="1400" dirty="0">
                <a:latin typeface="Arial" charset="0"/>
              </a:rPr>
              <a:t>млрд. </a:t>
            </a:r>
            <a:r>
              <a:rPr lang="ru-RU" sz="1400" dirty="0" smtClean="0">
                <a:latin typeface="Arial" charset="0"/>
              </a:rPr>
              <a:t>610 </a:t>
            </a:r>
            <a:r>
              <a:rPr lang="ru-RU" sz="1400" dirty="0">
                <a:latin typeface="Arial" charset="0"/>
              </a:rPr>
              <a:t>млн. руб.)</a:t>
            </a:r>
          </a:p>
          <a:p>
            <a:pPr>
              <a:spcAft>
                <a:spcPts val="600"/>
              </a:spcAft>
              <a:defRPr/>
            </a:pPr>
            <a:r>
              <a:rPr lang="ru-RU" sz="1600" b="1" dirty="0">
                <a:latin typeface="Arial" charset="0"/>
              </a:rPr>
              <a:t>2025 год: </a:t>
            </a:r>
            <a:r>
              <a:rPr lang="ru-RU" dirty="0" smtClean="0">
                <a:latin typeface="Arial" charset="0"/>
              </a:rPr>
              <a:t>34 </a:t>
            </a:r>
            <a:r>
              <a:rPr lang="ru-RU" dirty="0">
                <a:latin typeface="Arial" charset="0"/>
              </a:rPr>
              <a:t>млрд. </a:t>
            </a:r>
            <a:r>
              <a:rPr lang="ru-RU" dirty="0" smtClean="0">
                <a:latin typeface="Arial" charset="0"/>
              </a:rPr>
              <a:t>841 </a:t>
            </a:r>
            <a:r>
              <a:rPr lang="ru-RU" dirty="0">
                <a:latin typeface="Arial" charset="0"/>
              </a:rPr>
              <a:t>млн. руб.</a:t>
            </a:r>
          </a:p>
          <a:p>
            <a:pPr>
              <a:spcAft>
                <a:spcPts val="600"/>
              </a:spcAft>
              <a:defRPr/>
            </a:pPr>
            <a:r>
              <a:rPr lang="ru-RU" sz="1400" dirty="0">
                <a:latin typeface="Arial" charset="0"/>
              </a:rPr>
              <a:t>(в т.ч. национальный проект </a:t>
            </a:r>
            <a:r>
              <a:rPr lang="ru-RU" sz="1400" dirty="0" smtClean="0">
                <a:latin typeface="Arial" charset="0"/>
              </a:rPr>
              <a:t>2 млрд. 606 </a:t>
            </a:r>
            <a:r>
              <a:rPr lang="ru-RU" sz="1400" dirty="0">
                <a:latin typeface="Arial" charset="0"/>
              </a:rPr>
              <a:t>млн. руб.)</a:t>
            </a:r>
          </a:p>
        </p:txBody>
      </p:sp>
      <p:sp>
        <p:nvSpPr>
          <p:cNvPr id="43" name="Равнобедренный треугольник 42">
            <a:extLst>
              <a:ext uri="{FF2B5EF4-FFF2-40B4-BE49-F238E27FC236}">
                <a16:creationId xmlns:a16="http://schemas.microsoft.com/office/drawing/2014/main" xmlns="" id="{6CA3B27C-3EA8-1D94-7669-EC2EE00E991A}"/>
              </a:ext>
            </a:extLst>
          </p:cNvPr>
          <p:cNvSpPr/>
          <p:nvPr/>
        </p:nvSpPr>
        <p:spPr>
          <a:xfrm>
            <a:off x="4318448" y="3286418"/>
            <a:ext cx="2808312" cy="261394"/>
          </a:xfrm>
          <a:prstGeom prst="triangle">
            <a:avLst/>
          </a:prstGeom>
          <a:solidFill>
            <a:srgbClr val="820000">
              <a:alpha val="88235"/>
            </a:srgbClr>
          </a:solidFill>
          <a:ln w="0"/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61E9A0B2-6C2E-16A6-4AD7-3A4A33932F09}"/>
              </a:ext>
            </a:extLst>
          </p:cNvPr>
          <p:cNvCxnSpPr/>
          <p:nvPr/>
        </p:nvCxnSpPr>
        <p:spPr>
          <a:xfrm flipV="1">
            <a:off x="7210425" y="2281238"/>
            <a:ext cx="233363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2F5B0874-D279-4486-9DE9-C8A7BF69B798}"/>
              </a:ext>
            </a:extLst>
          </p:cNvPr>
          <p:cNvSpPr/>
          <p:nvPr/>
        </p:nvSpPr>
        <p:spPr>
          <a:xfrm>
            <a:off x="7670800" y="2106613"/>
            <a:ext cx="811213" cy="901700"/>
          </a:xfrm>
          <a:prstGeom prst="rect">
            <a:avLst/>
          </a:prstGeom>
          <a:solidFill>
            <a:srgbClr val="ECD988"/>
          </a:solidFill>
          <a:ln>
            <a:solidFill>
              <a:srgbClr val="DDB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352887F7-1D4B-AD94-8C96-C47B516D4327}"/>
              </a:ext>
            </a:extLst>
          </p:cNvPr>
          <p:cNvSpPr/>
          <p:nvPr/>
        </p:nvSpPr>
        <p:spPr>
          <a:xfrm>
            <a:off x="6462713" y="2282825"/>
            <a:ext cx="771525" cy="720725"/>
          </a:xfrm>
          <a:prstGeom prst="rect">
            <a:avLst/>
          </a:prstGeom>
          <a:solidFill>
            <a:schemeClr val="accent1">
              <a:lumMod val="90000"/>
              <a:alpha val="8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94" name="TextBox 38">
            <a:extLst>
              <a:ext uri="{FF2B5EF4-FFF2-40B4-BE49-F238E27FC236}">
                <a16:creationId xmlns:a16="http://schemas.microsoft.com/office/drawing/2014/main" xmlns="" id="{A94272F0-14AC-597C-7C91-659869963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0163" y="3060700"/>
            <a:ext cx="936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/>
              <a:t>2023 год</a:t>
            </a:r>
          </a:p>
        </p:txBody>
      </p:sp>
      <p:sp>
        <p:nvSpPr>
          <p:cNvPr id="42" name="Line 12">
            <a:extLst>
              <a:ext uri="{FF2B5EF4-FFF2-40B4-BE49-F238E27FC236}">
                <a16:creationId xmlns:a16="http://schemas.microsoft.com/office/drawing/2014/main" xmlns="" id="{916B430A-6A1A-483B-B160-8EFE37A368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5700" y="3019425"/>
            <a:ext cx="258445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745583D3-DE9C-FE52-B7EB-C8DE65F094C8}"/>
              </a:ext>
            </a:extLst>
          </p:cNvPr>
          <p:cNvCxnSpPr/>
          <p:nvPr/>
        </p:nvCxnSpPr>
        <p:spPr>
          <a:xfrm>
            <a:off x="7454900" y="2106613"/>
            <a:ext cx="215900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C0EA4611-4051-DE92-C673-2D838BE3375F}"/>
              </a:ext>
            </a:extLst>
          </p:cNvPr>
          <p:cNvSpPr txBox="1"/>
          <p:nvPr/>
        </p:nvSpPr>
        <p:spPr>
          <a:xfrm>
            <a:off x="7762875" y="2390991"/>
            <a:ext cx="784225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100" dirty="0">
                <a:latin typeface="+mj-lt"/>
              </a:rPr>
              <a:t>+ </a:t>
            </a:r>
            <a:r>
              <a:rPr lang="ru-RU" sz="1100" dirty="0" smtClean="0">
                <a:latin typeface="+mj-lt"/>
              </a:rPr>
              <a:t>2,5 </a:t>
            </a:r>
            <a:r>
              <a:rPr lang="ru-RU" sz="1100" dirty="0">
                <a:latin typeface="+mj-lt"/>
              </a:rPr>
              <a:t>%</a:t>
            </a:r>
          </a:p>
        </p:txBody>
      </p:sp>
      <p:sp>
        <p:nvSpPr>
          <p:cNvPr id="20498" name="TextBox 59">
            <a:extLst>
              <a:ext uri="{FF2B5EF4-FFF2-40B4-BE49-F238E27FC236}">
                <a16:creationId xmlns:a16="http://schemas.microsoft.com/office/drawing/2014/main" xmlns="" id="{75B05822-E368-4A9B-EE22-C1C164EF8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288" y="3070225"/>
            <a:ext cx="936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/>
              <a:t>2024 год</a:t>
            </a:r>
          </a:p>
        </p:txBody>
      </p: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xmlns="" id="{3E402CC8-CC23-2797-301E-1324B5F60848}"/>
              </a:ext>
            </a:extLst>
          </p:cNvPr>
          <p:cNvCxnSpPr/>
          <p:nvPr/>
        </p:nvCxnSpPr>
        <p:spPr>
          <a:xfrm flipH="1" flipV="1">
            <a:off x="7448550" y="2111375"/>
            <a:ext cx="3175" cy="168275"/>
          </a:xfrm>
          <a:prstGeom prst="straightConnector1">
            <a:avLst/>
          </a:prstGeom>
          <a:ln w="1905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Line 12">
            <a:extLst>
              <a:ext uri="{FF2B5EF4-FFF2-40B4-BE49-F238E27FC236}">
                <a16:creationId xmlns:a16="http://schemas.microsoft.com/office/drawing/2014/main" xmlns="" id="{2B2F8E09-3D15-66E3-7B76-014FC9C855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2600" y="5949950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20501" name="Рисунок 8">
            <a:extLst>
              <a:ext uri="{FF2B5EF4-FFF2-40B4-BE49-F238E27FC236}">
                <a16:creationId xmlns:a16="http://schemas.microsoft.com/office/drawing/2014/main" xmlns="" id="{694FC99B-CA2E-AB13-FF73-EE57AA288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088" y="5816600"/>
            <a:ext cx="134937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919AC59F-5016-F4DF-A941-8D71369CBC54}"/>
              </a:ext>
            </a:extLst>
          </p:cNvPr>
          <p:cNvCxnSpPr/>
          <p:nvPr/>
        </p:nvCxnSpPr>
        <p:spPr>
          <a:xfrm flipV="1">
            <a:off x="7258223" y="3727363"/>
            <a:ext cx="233362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7FDAAAF2-D1E7-1F5D-BAAE-F4E52682DA37}"/>
              </a:ext>
            </a:extLst>
          </p:cNvPr>
          <p:cNvSpPr/>
          <p:nvPr/>
        </p:nvSpPr>
        <p:spPr>
          <a:xfrm>
            <a:off x="7735888" y="3541712"/>
            <a:ext cx="746125" cy="907316"/>
          </a:xfrm>
          <a:prstGeom prst="rect">
            <a:avLst/>
          </a:prstGeom>
          <a:solidFill>
            <a:srgbClr val="ECD988"/>
          </a:solidFill>
          <a:ln>
            <a:solidFill>
              <a:srgbClr val="DDB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04" name="TextBox 38">
            <a:extLst>
              <a:ext uri="{FF2B5EF4-FFF2-40B4-BE49-F238E27FC236}">
                <a16:creationId xmlns:a16="http://schemas.microsoft.com/office/drawing/2014/main" xmlns="" id="{360EB9F7-81C5-1BB1-CEF9-C7783A767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750" y="4532313"/>
            <a:ext cx="9350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/>
              <a:t>2024 год</a:t>
            </a:r>
          </a:p>
        </p:txBody>
      </p:sp>
      <p:sp>
        <p:nvSpPr>
          <p:cNvPr id="52" name="Line 12">
            <a:extLst>
              <a:ext uri="{FF2B5EF4-FFF2-40B4-BE49-F238E27FC236}">
                <a16:creationId xmlns:a16="http://schemas.microsoft.com/office/drawing/2014/main" xmlns="" id="{C0EF63C1-83E8-E022-2EB1-A2B17AF9E0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7288" y="4467225"/>
            <a:ext cx="258445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274396CC-9FA0-0E73-D130-568F0588E9C4}"/>
              </a:ext>
            </a:extLst>
          </p:cNvPr>
          <p:cNvCxnSpPr/>
          <p:nvPr/>
        </p:nvCxnSpPr>
        <p:spPr>
          <a:xfrm>
            <a:off x="7519988" y="3554326"/>
            <a:ext cx="215900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355A2D84-7DA5-A3FA-C494-97B7E75E305A}"/>
              </a:ext>
            </a:extLst>
          </p:cNvPr>
          <p:cNvSpPr txBox="1"/>
          <p:nvPr/>
        </p:nvSpPr>
        <p:spPr>
          <a:xfrm>
            <a:off x="7807631" y="3864565"/>
            <a:ext cx="73977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dirty="0" smtClean="0">
                <a:latin typeface="+mj-lt"/>
              </a:rPr>
              <a:t>+2,6 </a:t>
            </a:r>
            <a:r>
              <a:rPr lang="ru-RU" sz="1100" dirty="0">
                <a:latin typeface="+mj-lt"/>
              </a:rPr>
              <a:t>%</a:t>
            </a:r>
          </a:p>
        </p:txBody>
      </p:sp>
      <p:sp>
        <p:nvSpPr>
          <p:cNvPr id="20508" name="TextBox 59">
            <a:extLst>
              <a:ext uri="{FF2B5EF4-FFF2-40B4-BE49-F238E27FC236}">
                <a16:creationId xmlns:a16="http://schemas.microsoft.com/office/drawing/2014/main" xmlns="" id="{C246E6D9-F100-D06F-FCD0-27834E581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5400" y="4552950"/>
            <a:ext cx="936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/>
              <a:t>2025 год</a:t>
            </a:r>
          </a:p>
        </p:txBody>
      </p: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xmlns="" id="{EA1CF805-EFFA-9204-ED10-5156D758FBB2}"/>
              </a:ext>
            </a:extLst>
          </p:cNvPr>
          <p:cNvCxnSpPr/>
          <p:nvPr/>
        </p:nvCxnSpPr>
        <p:spPr>
          <a:xfrm flipV="1">
            <a:off x="7519988" y="3541712"/>
            <a:ext cx="0" cy="185651"/>
          </a:xfrm>
          <a:prstGeom prst="straightConnector1">
            <a:avLst/>
          </a:prstGeom>
          <a:ln w="1905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5">
            <a:extLst>
              <a:ext uri="{FF2B5EF4-FFF2-40B4-BE49-F238E27FC236}">
                <a16:creationId xmlns:a16="http://schemas.microsoft.com/office/drawing/2014/main" xmlns="" id="{78A83601-CB75-4D73-BB85-E7CFDC646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571500"/>
            <a:ext cx="1214438" cy="5715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5000"/>
                </a:schemeClr>
              </a:gs>
              <a:gs pos="50000">
                <a:schemeClr val="accent1">
                  <a:lumMod val="90000"/>
                </a:schemeClr>
              </a:gs>
              <a:gs pos="100000">
                <a:schemeClr val="accent1">
                  <a:lumMod val="25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ru-RU" dirty="0">
              <a:latin typeface="Arial" charset="0"/>
            </a:endParaRPr>
          </a:p>
        </p:txBody>
      </p:sp>
      <p:sp>
        <p:nvSpPr>
          <p:cNvPr id="2051" name="Rectangle 16">
            <a:extLst>
              <a:ext uri="{FF2B5EF4-FFF2-40B4-BE49-F238E27FC236}">
                <a16:creationId xmlns:a16="http://schemas.microsoft.com/office/drawing/2014/main" xmlns="" id="{C2A0A523-DECD-7DDA-F28C-B8190A0FB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998788"/>
            <a:ext cx="4464050" cy="1133475"/>
          </a:xfrm>
          <a:prstGeom prst="rect">
            <a:avLst/>
          </a:prstGeom>
          <a:solidFill>
            <a:schemeClr val="accent1">
              <a:lumMod val="50000"/>
              <a:alpha val="43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2000" b="1" dirty="0"/>
              <a:t>О проекте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2000" b="1" dirty="0"/>
              <a:t>областного бюджета на 2023 год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ru-RU" sz="2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sz="1600" dirty="0"/>
              <a:t>и на плановый период 2024-2025 годов</a:t>
            </a:r>
            <a:endParaRPr lang="ru-RU" altLang="ru-RU" sz="1600" dirty="0"/>
          </a:p>
        </p:txBody>
      </p:sp>
      <p:pic>
        <p:nvPicPr>
          <p:cNvPr id="21508" name="Picture 14" descr="gerb_arhangelskoy_oblasti_1-600x598">
            <a:extLst>
              <a:ext uri="{FF2B5EF4-FFF2-40B4-BE49-F238E27FC236}">
                <a16:creationId xmlns:a16="http://schemas.microsoft.com/office/drawing/2014/main" xmlns="" id="{46FB3DEC-AD08-DB23-7E1E-4DB3BB08B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785813"/>
            <a:ext cx="86201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9A359F4C-7FC4-9F53-CC0F-6FDF7CE498D1}"/>
              </a:ext>
            </a:extLst>
          </p:cNvPr>
          <p:cNvCxnSpPr/>
          <p:nvPr/>
        </p:nvCxnSpPr>
        <p:spPr>
          <a:xfrm>
            <a:off x="428625" y="2714625"/>
            <a:ext cx="7858125" cy="1588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695A1FEA-0C17-E75C-15DB-D32ED79DB11B}"/>
              </a:ext>
            </a:extLst>
          </p:cNvPr>
          <p:cNvCxnSpPr/>
          <p:nvPr/>
        </p:nvCxnSpPr>
        <p:spPr>
          <a:xfrm>
            <a:off x="428625" y="4340225"/>
            <a:ext cx="6286500" cy="1588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7C27346F-0CDB-A026-4086-7B2214D94C76}"/>
              </a:ext>
            </a:extLst>
          </p:cNvPr>
          <p:cNvCxnSpPr/>
          <p:nvPr/>
        </p:nvCxnSpPr>
        <p:spPr>
          <a:xfrm rot="10800000">
            <a:off x="428625" y="2986088"/>
            <a:ext cx="1214438" cy="158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6D9757E9-7E0E-851E-C9C4-E24F0AF8F402}"/>
              </a:ext>
            </a:extLst>
          </p:cNvPr>
          <p:cNvCxnSpPr/>
          <p:nvPr/>
        </p:nvCxnSpPr>
        <p:spPr>
          <a:xfrm rot="10800000">
            <a:off x="428625" y="4130675"/>
            <a:ext cx="1214438" cy="158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C5374E8B-F751-1738-AA24-4824327977D0}"/>
              </a:ext>
            </a:extLst>
          </p:cNvPr>
          <p:cNvCxnSpPr/>
          <p:nvPr/>
        </p:nvCxnSpPr>
        <p:spPr>
          <a:xfrm>
            <a:off x="428625" y="6000750"/>
            <a:ext cx="7786688" cy="1588"/>
          </a:xfrm>
          <a:prstGeom prst="line">
            <a:avLst/>
          </a:prstGeom>
          <a:ln w="254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4" name="TextBox 1">
            <a:extLst>
              <a:ext uri="{FF2B5EF4-FFF2-40B4-BE49-F238E27FC236}">
                <a16:creationId xmlns:a16="http://schemas.microsoft.com/office/drawing/2014/main" xmlns="" id="{D27FE237-2F77-DC27-31C4-9B3C00DDC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3" y="5257800"/>
            <a:ext cx="4891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Министр образования Архангельской области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Русинов Олег Владимирович</a:t>
            </a:r>
          </a:p>
        </p:txBody>
      </p:sp>
      <p:grpSp>
        <p:nvGrpSpPr>
          <p:cNvPr id="21515" name="Группа 7">
            <a:extLst>
              <a:ext uri="{FF2B5EF4-FFF2-40B4-BE49-F238E27FC236}">
                <a16:creationId xmlns:a16="http://schemas.microsoft.com/office/drawing/2014/main" xmlns="" id="{D7A3BDDD-4774-A926-D19F-9D8C8D2A4A28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2881313"/>
            <a:ext cx="2236787" cy="1328737"/>
            <a:chOff x="6228184" y="2876154"/>
            <a:chExt cx="2237128" cy="132953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2FAE7D02-7C63-8A2D-B0D9-71702A205020}"/>
                </a:ext>
              </a:extLst>
            </p:cNvPr>
            <p:cNvSpPr/>
            <p:nvPr/>
          </p:nvSpPr>
          <p:spPr>
            <a:xfrm>
              <a:off x="6228184" y="2876154"/>
              <a:ext cx="2237128" cy="13295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21520" name="Рисунок 5">
              <a:extLst>
                <a:ext uri="{FF2B5EF4-FFF2-40B4-BE49-F238E27FC236}">
                  <a16:creationId xmlns:a16="http://schemas.microsoft.com/office/drawing/2014/main" xmlns="" id="{1562B576-7C3C-BD61-8A2F-6271407F1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4188" y="2902347"/>
              <a:ext cx="2165120" cy="1286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516" name="Группа 10">
            <a:extLst>
              <a:ext uri="{FF2B5EF4-FFF2-40B4-BE49-F238E27FC236}">
                <a16:creationId xmlns:a16="http://schemas.microsoft.com/office/drawing/2014/main" xmlns="" id="{87B93C44-2243-2911-DDD7-BA332A8EC12D}"/>
              </a:ext>
            </a:extLst>
          </p:cNvPr>
          <p:cNvGrpSpPr>
            <a:grpSpLocks/>
          </p:cNvGrpSpPr>
          <p:nvPr/>
        </p:nvGrpSpPr>
        <p:grpSpPr bwMode="auto">
          <a:xfrm>
            <a:off x="1643063" y="74613"/>
            <a:ext cx="6715125" cy="1809750"/>
            <a:chOff x="1643063" y="-228401"/>
            <a:chExt cx="6715125" cy="1811205"/>
          </a:xfrm>
        </p:grpSpPr>
        <p:pic>
          <p:nvPicPr>
            <p:cNvPr id="21517" name="Рисунок 9">
              <a:extLst>
                <a:ext uri="{FF2B5EF4-FFF2-40B4-BE49-F238E27FC236}">
                  <a16:creationId xmlns:a16="http://schemas.microsoft.com/office/drawing/2014/main" xmlns="" id="{B19AE088-738D-11CC-25A1-F137EC7FC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3063" y="214641"/>
              <a:ext cx="6715125" cy="1123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8" name="Рисунок 8">
              <a:extLst>
                <a:ext uri="{FF2B5EF4-FFF2-40B4-BE49-F238E27FC236}">
                  <a16:creationId xmlns:a16="http://schemas.microsoft.com/office/drawing/2014/main" xmlns="" id="{1B30F00C-3EE0-591A-AB6E-829705BE4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7060" y="-228401"/>
              <a:ext cx="2304256" cy="181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xmlns="" id="{7A1B7635-51BD-922A-1465-B321B1E2DE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438" y="78105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9B278714-8FB5-3771-F442-42DBCD2AC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635000"/>
            <a:ext cx="1755775" cy="27305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BD5C75B-DCE8-30D5-DDC5-3F3F878E0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336550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20D5938-0885-08FF-D0D6-CE59A690A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33375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 dirty="0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FEE22E5A-7E4A-5A05-FDDA-F4B45C58D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-44450"/>
            <a:ext cx="72231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 smtClean="0"/>
              <a:t>Сфера </a:t>
            </a:r>
            <a:r>
              <a:rPr lang="ru-RU" altLang="ru-RU" sz="1600" b="1" dirty="0"/>
              <a:t>образования </a:t>
            </a:r>
            <a:r>
              <a:rPr lang="ru-RU" altLang="ru-RU" sz="1600" b="1" dirty="0" smtClean="0"/>
              <a:t>Архангельской </a:t>
            </a:r>
            <a:r>
              <a:rPr lang="ru-RU" altLang="ru-RU" sz="1600" b="1" dirty="0"/>
              <a:t>области</a:t>
            </a:r>
          </a:p>
        </p:txBody>
      </p:sp>
      <p:graphicFrame>
        <p:nvGraphicFramePr>
          <p:cNvPr id="6" name="Диаграмма 8">
            <a:extLst>
              <a:ext uri="{FF2B5EF4-FFF2-40B4-BE49-F238E27FC236}">
                <a16:creationId xmlns:a16="http://schemas.microsoft.com/office/drawing/2014/main" xmlns="" id="{A579D0BD-BB3D-0D64-683D-49A142AA8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231073"/>
              </p:ext>
            </p:extLst>
          </p:nvPr>
        </p:nvGraphicFramePr>
        <p:xfrm>
          <a:off x="84329" y="787400"/>
          <a:ext cx="4427538" cy="301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10">
            <a:extLst>
              <a:ext uri="{FF2B5EF4-FFF2-40B4-BE49-F238E27FC236}">
                <a16:creationId xmlns:a16="http://schemas.microsoft.com/office/drawing/2014/main" xmlns="" id="{52576EB7-15C0-0736-0994-D45EB587FF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56273"/>
              </p:ext>
            </p:extLst>
          </p:nvPr>
        </p:nvGraphicFramePr>
        <p:xfrm>
          <a:off x="1604957" y="3573016"/>
          <a:ext cx="5813820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11">
            <a:extLst>
              <a:ext uri="{FF2B5EF4-FFF2-40B4-BE49-F238E27FC236}">
                <a16:creationId xmlns:a16="http://schemas.microsoft.com/office/drawing/2014/main" xmlns="" id="{833BACFB-D000-6CAB-D507-06DECD3779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224872"/>
              </p:ext>
            </p:extLst>
          </p:nvPr>
        </p:nvGraphicFramePr>
        <p:xfrm>
          <a:off x="3887590" y="791633"/>
          <a:ext cx="5813820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 Box 13">
            <a:extLst>
              <a:ext uri="{FF2B5EF4-FFF2-40B4-BE49-F238E27FC236}">
                <a16:creationId xmlns:a16="http://schemas.microsoft.com/office/drawing/2014/main" xmlns="" id="{CBF4E379-0607-1725-CF84-A46DC9B1E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5475" y="629285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 dirty="0"/>
              <a:t>Министерство образования </a:t>
            </a:r>
            <a:br>
              <a:rPr lang="ru-RU" altLang="ru-RU" sz="1200" dirty="0"/>
            </a:br>
            <a:r>
              <a:rPr lang="ru-RU" altLang="ru-RU" sz="1200" dirty="0"/>
              <a:t>Архангельской области</a:t>
            </a:r>
          </a:p>
        </p:txBody>
      </p:sp>
      <p:pic>
        <p:nvPicPr>
          <p:cNvPr id="21" name="Рисунок 8">
            <a:extLst>
              <a:ext uri="{FF2B5EF4-FFF2-40B4-BE49-F238E27FC236}">
                <a16:creationId xmlns:a16="http://schemas.microsoft.com/office/drawing/2014/main" xmlns="" id="{86F9F090-6653-0BB2-1654-65B456EE45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805" y="6016534"/>
            <a:ext cx="1195390" cy="93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EBF1373F-1DD8-4A10-A015-9B2CA5EB8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438" y="78105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70A2FA4B-D066-9A1A-3717-1AFB4C2D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635000"/>
            <a:ext cx="1755775" cy="27305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73B53043-C363-16B1-1C27-71106AE88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336550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3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C15DE1EA-4189-B1BF-5EFA-2328AF415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33375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 dirty="0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xmlns="" id="{206DE8F3-87B1-CB6A-6F95-7F7FBA9D6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3" y="-44450"/>
            <a:ext cx="72231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Расходы на сферу образования</a:t>
            </a:r>
          </a:p>
        </p:txBody>
      </p:sp>
      <p:sp>
        <p:nvSpPr>
          <p:cNvPr id="7175" name="Text Box 13">
            <a:extLst>
              <a:ext uri="{FF2B5EF4-FFF2-40B4-BE49-F238E27FC236}">
                <a16:creationId xmlns:a16="http://schemas.microsoft.com/office/drawing/2014/main" xmlns="" id="{D27AC180-629B-2173-805E-87A933FE6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6170613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FA1AA061-1F64-C058-3842-23AD2AEF1E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625" y="6078538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9F0ACA4-79F3-111F-6F61-74F002F473D8}"/>
              </a:ext>
            </a:extLst>
          </p:cNvPr>
          <p:cNvSpPr txBox="1"/>
          <p:nvPr/>
        </p:nvSpPr>
        <p:spPr>
          <a:xfrm>
            <a:off x="554038" y="869950"/>
            <a:ext cx="4103687" cy="5186363"/>
          </a:xfrm>
          <a:prstGeom prst="rect">
            <a:avLst/>
          </a:prstGeom>
          <a:solidFill>
            <a:schemeClr val="accent1">
              <a:lumMod val="90000"/>
              <a:alpha val="3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endParaRPr lang="ru-RU" sz="1150" b="1" dirty="0">
              <a:latin typeface="Arial" charset="0"/>
            </a:endParaRPr>
          </a:p>
          <a:p>
            <a:pPr eaLnBrk="1" hangingPunct="1">
              <a:defRPr/>
            </a:pPr>
            <a:endParaRPr lang="ru-RU" sz="1150" b="1" dirty="0">
              <a:latin typeface="Arial" charset="0"/>
            </a:endParaRPr>
          </a:p>
          <a:p>
            <a:pPr eaLnBrk="1" hangingPunct="1">
              <a:defRPr/>
            </a:pPr>
            <a:r>
              <a:rPr lang="ru-RU" sz="1150" b="1" dirty="0">
                <a:latin typeface="Arial" charset="0"/>
              </a:rPr>
              <a:t>Государственная программа «Развитие образования и науки Архангельской области» (32 </a:t>
            </a:r>
            <a:r>
              <a:rPr lang="ru-RU" sz="1150" b="1" dirty="0" smtClean="0">
                <a:latin typeface="Arial" charset="0"/>
              </a:rPr>
              <a:t>970 млн</a:t>
            </a:r>
            <a:r>
              <a:rPr lang="ru-RU" sz="1150" b="1" dirty="0">
                <a:latin typeface="Arial" charset="0"/>
              </a:rPr>
              <a:t>. руб.)</a:t>
            </a:r>
          </a:p>
          <a:p>
            <a:pPr eaLnBrk="1" hangingPunct="1">
              <a:defRPr/>
            </a:pPr>
            <a:endParaRPr lang="ru-RU" sz="800" dirty="0">
              <a:latin typeface="Arial" charset="0"/>
            </a:endParaRPr>
          </a:p>
          <a:p>
            <a:pPr eaLnBrk="1" hangingPunct="1">
              <a:defRPr/>
            </a:pPr>
            <a:r>
              <a:rPr lang="ru-RU" sz="1150" dirty="0"/>
              <a:t>Государственная программа «Социальная поддержка граждан в Архангельской области» </a:t>
            </a:r>
            <a:r>
              <a:rPr lang="ru-RU" sz="1150" b="1" dirty="0"/>
              <a:t>(40,4 млн. руб.)</a:t>
            </a:r>
          </a:p>
          <a:p>
            <a:pPr eaLnBrk="1" hangingPunct="1">
              <a:defRPr/>
            </a:pPr>
            <a:endParaRPr lang="ru-RU" sz="800" dirty="0"/>
          </a:p>
          <a:p>
            <a:pPr eaLnBrk="1" hangingPunct="1">
              <a:defRPr/>
            </a:pPr>
            <a:r>
              <a:rPr lang="ru-RU" sz="1150" dirty="0"/>
              <a:t>Государственная программа «Обеспечение общественного порядка, профилактика преступности, коррупции, терроризма, экстремизма и незаконного потребления наркотических средств </a:t>
            </a:r>
            <a:br>
              <a:rPr lang="ru-RU" sz="1150" dirty="0"/>
            </a:br>
            <a:r>
              <a:rPr lang="ru-RU" sz="1150" dirty="0"/>
              <a:t>и психотропных веществ в Архангельской области»</a:t>
            </a:r>
          </a:p>
          <a:p>
            <a:pPr eaLnBrk="1" hangingPunct="1">
              <a:defRPr/>
            </a:pPr>
            <a:r>
              <a:rPr lang="ru-RU" sz="1150" b="1" dirty="0"/>
              <a:t>(47,2 млн. руб.)</a:t>
            </a:r>
          </a:p>
          <a:p>
            <a:pPr eaLnBrk="1" hangingPunct="1">
              <a:defRPr/>
            </a:pPr>
            <a:endParaRPr lang="ru-RU" sz="800" dirty="0"/>
          </a:p>
          <a:p>
            <a:pPr eaLnBrk="1" hangingPunct="1">
              <a:defRPr/>
            </a:pPr>
            <a:r>
              <a:rPr lang="ru-RU" sz="1150" dirty="0"/>
              <a:t>Государственная программа «Молодежь Поморья»</a:t>
            </a:r>
          </a:p>
          <a:p>
            <a:pPr eaLnBrk="1" hangingPunct="1">
              <a:defRPr/>
            </a:pPr>
            <a:r>
              <a:rPr lang="ru-RU" sz="1150" b="1" dirty="0"/>
              <a:t>(1,6 млн. руб.)</a:t>
            </a:r>
          </a:p>
          <a:p>
            <a:pPr eaLnBrk="1" hangingPunct="1">
              <a:defRPr/>
            </a:pPr>
            <a:endParaRPr lang="ru-RU" sz="1150" b="1" dirty="0"/>
          </a:p>
          <a:p>
            <a:pPr eaLnBrk="1" hangingPunct="1">
              <a:defRPr/>
            </a:pPr>
            <a:r>
              <a:rPr lang="ru-RU" sz="1150" dirty="0"/>
              <a:t>Государственная программа Архангельской области «Защита населения и территорий Архангельской области от чрезвычайных ситуаций, обеспечение пожарной безопасности и безопасности на водных объектах» </a:t>
            </a:r>
            <a:r>
              <a:rPr lang="ru-RU" sz="1150" b="1" dirty="0"/>
              <a:t>(73,0 млн. руб.)</a:t>
            </a:r>
          </a:p>
          <a:p>
            <a:pPr eaLnBrk="1" hangingPunct="1">
              <a:defRPr/>
            </a:pPr>
            <a:endParaRPr lang="ru-RU" sz="1150" b="1" dirty="0"/>
          </a:p>
          <a:p>
            <a:pPr eaLnBrk="1" hangingPunct="1">
              <a:defRPr/>
            </a:pPr>
            <a:endParaRPr lang="ru-RU" sz="800" dirty="0"/>
          </a:p>
          <a:p>
            <a:pPr eaLnBrk="1" hangingPunct="1">
              <a:defRPr/>
            </a:pPr>
            <a:r>
              <a:rPr lang="ru-RU" sz="1150" dirty="0"/>
              <a:t>Региональная программа «Повышение уровня финансовой грамотности населения и развитие финансового образования в Архангельской области» </a:t>
            </a:r>
            <a:r>
              <a:rPr lang="ru-RU" sz="1150" b="1" dirty="0"/>
              <a:t>(0,2 млн. руб.)</a:t>
            </a:r>
          </a:p>
        </p:txBody>
      </p:sp>
      <p:sp>
        <p:nvSpPr>
          <p:cNvPr id="7178" name="Равнобедренный треугольник 4">
            <a:extLst>
              <a:ext uri="{FF2B5EF4-FFF2-40B4-BE49-F238E27FC236}">
                <a16:creationId xmlns:a16="http://schemas.microsoft.com/office/drawing/2014/main" xmlns="" id="{BF866EDC-1DE1-BECC-C5DA-8EE01A2DC52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2907" y="1285081"/>
            <a:ext cx="144462" cy="14287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179" name="Равнобедренный треугольник 4">
            <a:extLst>
              <a:ext uri="{FF2B5EF4-FFF2-40B4-BE49-F238E27FC236}">
                <a16:creationId xmlns:a16="http://schemas.microsoft.com/office/drawing/2014/main" xmlns="" id="{C45C2B99-A656-9B05-B043-DA14F427EA4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5288" y="1727200"/>
            <a:ext cx="142875" cy="14287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180" name="Равнобедренный треугольник 4">
            <a:extLst>
              <a:ext uri="{FF2B5EF4-FFF2-40B4-BE49-F238E27FC236}">
                <a16:creationId xmlns:a16="http://schemas.microsoft.com/office/drawing/2014/main" xmlns="" id="{E85CE25E-E16E-9D16-5646-8A79F44D964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2906" y="2216944"/>
            <a:ext cx="144463" cy="14287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181" name="Равнобедренный треугольник 4">
            <a:extLst>
              <a:ext uri="{FF2B5EF4-FFF2-40B4-BE49-F238E27FC236}">
                <a16:creationId xmlns:a16="http://schemas.microsoft.com/office/drawing/2014/main" xmlns="" id="{0060CEDB-57D2-6E38-769A-1C5B5277F3F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1163" y="3400425"/>
            <a:ext cx="142875" cy="14287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182" name="Равнобедренный треугольник 4">
            <a:extLst>
              <a:ext uri="{FF2B5EF4-FFF2-40B4-BE49-F238E27FC236}">
                <a16:creationId xmlns:a16="http://schemas.microsoft.com/office/drawing/2014/main" xmlns="" id="{A82D1090-BB30-7EE7-577C-8494C5FA068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2750" y="3930650"/>
            <a:ext cx="142875" cy="14287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65E6FB1-4C48-3904-64CC-54E3191FA030}"/>
              </a:ext>
            </a:extLst>
          </p:cNvPr>
          <p:cNvSpPr txBox="1"/>
          <p:nvPr/>
        </p:nvSpPr>
        <p:spPr>
          <a:xfrm>
            <a:off x="5170488" y="1087438"/>
            <a:ext cx="3248025" cy="846137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100" b="1" dirty="0">
                <a:latin typeface="Arial" charset="0"/>
              </a:rPr>
              <a:t>Плановый объем средств: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1100" b="1" dirty="0">
                <a:latin typeface="Arial" charset="0"/>
              </a:rPr>
              <a:t>2022 год:  </a:t>
            </a:r>
            <a:r>
              <a:rPr lang="ru-RU" sz="1100" dirty="0">
                <a:latin typeface="Arial" charset="0"/>
              </a:rPr>
              <a:t> 31 млрд. 275 млн. руб.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1100" b="1" dirty="0">
                <a:latin typeface="Arial" charset="0"/>
              </a:rPr>
              <a:t>2023 год:   </a:t>
            </a:r>
            <a:r>
              <a:rPr lang="ru-RU" sz="1100" dirty="0">
                <a:latin typeface="Arial" charset="0"/>
              </a:rPr>
              <a:t>33 млрд. </a:t>
            </a:r>
            <a:r>
              <a:rPr lang="ru-RU" sz="1100" dirty="0" smtClean="0">
                <a:latin typeface="Arial" charset="0"/>
              </a:rPr>
              <a:t>132 </a:t>
            </a:r>
            <a:r>
              <a:rPr lang="ru-RU" sz="1100" dirty="0">
                <a:latin typeface="Arial" charset="0"/>
              </a:rPr>
              <a:t>млн. руб.</a:t>
            </a:r>
          </a:p>
        </p:txBody>
      </p:sp>
      <p:sp>
        <p:nvSpPr>
          <p:cNvPr id="7184" name="Равнобедренный треугольник 4">
            <a:extLst>
              <a:ext uri="{FF2B5EF4-FFF2-40B4-BE49-F238E27FC236}">
                <a16:creationId xmlns:a16="http://schemas.microsoft.com/office/drawing/2014/main" xmlns="" id="{87321EED-2F70-166E-3F03-7D4DA2E913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3700" y="5091113"/>
            <a:ext cx="142875" cy="14287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pSp>
        <p:nvGrpSpPr>
          <p:cNvPr id="7185" name="Группа 2">
            <a:extLst>
              <a:ext uri="{FF2B5EF4-FFF2-40B4-BE49-F238E27FC236}">
                <a16:creationId xmlns:a16="http://schemas.microsoft.com/office/drawing/2014/main" xmlns="" id="{6CB48DA4-4BB9-3E86-8F7E-AEAD8562D910}"/>
              </a:ext>
            </a:extLst>
          </p:cNvPr>
          <p:cNvGrpSpPr>
            <a:grpSpLocks/>
          </p:cNvGrpSpPr>
          <p:nvPr/>
        </p:nvGrpSpPr>
        <p:grpSpPr bwMode="auto">
          <a:xfrm>
            <a:off x="5521321" y="4374783"/>
            <a:ext cx="2771775" cy="1591043"/>
            <a:chOff x="5868988" y="3156621"/>
            <a:chExt cx="2951162" cy="1842910"/>
          </a:xfrm>
        </p:grpSpPr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xmlns="" id="{96AC7D14-AF85-77FB-7AD5-AFE020D57BD2}"/>
                </a:ext>
              </a:extLst>
            </p:cNvPr>
            <p:cNvCxnSpPr/>
            <p:nvPr/>
          </p:nvCxnSpPr>
          <p:spPr bwMode="auto">
            <a:xfrm>
              <a:off x="6916938" y="3780402"/>
              <a:ext cx="196068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xmlns="" id="{5DEEB874-F306-A9B1-3995-6D43EC7F9290}"/>
                </a:ext>
              </a:extLst>
            </p:cNvPr>
            <p:cNvSpPr/>
            <p:nvPr/>
          </p:nvSpPr>
          <p:spPr bwMode="auto">
            <a:xfrm>
              <a:off x="7432461" y="3476999"/>
              <a:ext cx="654124" cy="1241194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xmlns="" id="{F7A831DF-CC6E-1430-A323-9F3AEEB73DB4}"/>
                </a:ext>
              </a:extLst>
            </p:cNvPr>
            <p:cNvSpPr/>
            <p:nvPr/>
          </p:nvSpPr>
          <p:spPr bwMode="auto">
            <a:xfrm>
              <a:off x="6254363" y="3793274"/>
              <a:ext cx="654123" cy="919403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cxnSp>
          <p:nvCxnSpPr>
            <p:cNvPr id="37" name="Прямая со стрелкой 36">
              <a:extLst>
                <a:ext uri="{FF2B5EF4-FFF2-40B4-BE49-F238E27FC236}">
                  <a16:creationId xmlns:a16="http://schemas.microsoft.com/office/drawing/2014/main" xmlns="" id="{42A9BDF8-5266-CADA-C41D-2483DEEAD854}"/>
                </a:ext>
              </a:extLst>
            </p:cNvPr>
            <p:cNvCxnSpPr/>
            <p:nvPr/>
          </p:nvCxnSpPr>
          <p:spPr bwMode="auto">
            <a:xfrm flipH="1">
              <a:off x="7112452" y="3408280"/>
              <a:ext cx="2" cy="295986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6" name="TextBox 38">
              <a:extLst>
                <a:ext uri="{FF2B5EF4-FFF2-40B4-BE49-F238E27FC236}">
                  <a16:creationId xmlns:a16="http://schemas.microsoft.com/office/drawing/2014/main" xmlns="" id="{88B4FA4C-5C00-7784-5D69-6725184605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8988" y="4767475"/>
              <a:ext cx="1416126" cy="232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/>
                <a:t>2022 год</a:t>
              </a:r>
            </a:p>
          </p:txBody>
        </p:sp>
        <p:sp>
          <p:nvSpPr>
            <p:cNvPr id="40" name="Line 12">
              <a:extLst>
                <a:ext uri="{FF2B5EF4-FFF2-40B4-BE49-F238E27FC236}">
                  <a16:creationId xmlns:a16="http://schemas.microsoft.com/office/drawing/2014/main" xmlns="" id="{D65DDFCA-BEB1-3304-0915-C6DCD292AC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6173" y="4712677"/>
              <a:ext cx="254888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xmlns="" id="{123D5DD3-300D-3E41-F207-D2FC0F664BF0}"/>
                </a:ext>
              </a:extLst>
            </p:cNvPr>
            <p:cNvCxnSpPr/>
            <p:nvPr/>
          </p:nvCxnSpPr>
          <p:spPr bwMode="auto">
            <a:xfrm>
              <a:off x="7126528" y="3469644"/>
              <a:ext cx="295792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99" name="TextBox 59">
              <a:extLst>
                <a:ext uri="{FF2B5EF4-FFF2-40B4-BE49-F238E27FC236}">
                  <a16:creationId xmlns:a16="http://schemas.microsoft.com/office/drawing/2014/main" xmlns="" id="{4B9CCA0A-9119-B888-B069-A0968B3640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8922" y="4767475"/>
              <a:ext cx="1911228" cy="232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/>
                <a:t>2023 год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97DAC135-7FFD-6676-F1BD-83A7503AECAC}"/>
                </a:ext>
              </a:extLst>
            </p:cNvPr>
            <p:cNvSpPr txBox="1"/>
            <p:nvPr/>
          </p:nvSpPr>
          <p:spPr bwMode="auto">
            <a:xfrm>
              <a:off x="6937221" y="3156621"/>
              <a:ext cx="1073303" cy="32179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latin typeface="+mj-lt"/>
                </a:rPr>
                <a:t>+ 6,0 %</a:t>
              </a:r>
            </a:p>
          </p:txBody>
        </p:sp>
        <p:sp>
          <p:nvSpPr>
            <p:cNvPr id="33" name="Скругленный прямоугольник 32">
              <a:extLst>
                <a:ext uri="{FF2B5EF4-FFF2-40B4-BE49-F238E27FC236}">
                  <a16:creationId xmlns:a16="http://schemas.microsoft.com/office/drawing/2014/main" xmlns="" id="{B5784DC2-ABF8-2EAB-00B6-7B90C32A55FA}"/>
                </a:ext>
              </a:extLst>
            </p:cNvPr>
            <p:cNvSpPr/>
            <p:nvPr/>
          </p:nvSpPr>
          <p:spPr bwMode="auto">
            <a:xfrm>
              <a:off x="7138359" y="3955089"/>
              <a:ext cx="1254159" cy="353051"/>
            </a:xfrm>
            <a:prstGeom prst="roundRect">
              <a:avLst/>
            </a:prstGeom>
            <a:solidFill>
              <a:srgbClr val="A40000"/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</a:t>
              </a:r>
              <a:r>
                <a:rPr lang="ru-RU" sz="900" b="1" dirty="0" smtClean="0"/>
                <a:t>1 856 </a:t>
              </a:r>
              <a:r>
                <a:rPr lang="ru-RU" sz="900" b="1" dirty="0"/>
                <a:t>млн. руб.</a:t>
              </a:r>
            </a:p>
          </p:txBody>
        </p:sp>
      </p:grpSp>
      <p:pic>
        <p:nvPicPr>
          <p:cNvPr id="7186" name="Рисунок 8">
            <a:extLst>
              <a:ext uri="{FF2B5EF4-FFF2-40B4-BE49-F238E27FC236}">
                <a16:creationId xmlns:a16="http://schemas.microsoft.com/office/drawing/2014/main" xmlns="" id="{8A0FB950-FDDA-2B8A-543C-78D50D5C4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5965825"/>
            <a:ext cx="134937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DF08474-6696-2EED-016C-9B7E9DBFF13E}"/>
              </a:ext>
            </a:extLst>
          </p:cNvPr>
          <p:cNvSpPr txBox="1"/>
          <p:nvPr/>
        </p:nvSpPr>
        <p:spPr>
          <a:xfrm>
            <a:off x="4738687" y="2265838"/>
            <a:ext cx="2092325" cy="902375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Министерство</a:t>
            </a:r>
            <a:br>
              <a:rPr lang="ru-RU" sz="900" b="1" dirty="0">
                <a:latin typeface="Arial" charset="0"/>
              </a:rPr>
            </a:br>
            <a:r>
              <a:rPr lang="ru-RU" sz="900" b="1" dirty="0">
                <a:latin typeface="Arial" charset="0"/>
              </a:rPr>
              <a:t>образования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2022 год: </a:t>
            </a:r>
            <a:r>
              <a:rPr lang="ru-RU" sz="900" dirty="0">
                <a:latin typeface="Arial" charset="0"/>
              </a:rPr>
              <a:t>29 млрд. 310 млн. руб.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2023 год: </a:t>
            </a:r>
            <a:r>
              <a:rPr lang="ru-RU" sz="900" dirty="0">
                <a:latin typeface="Arial" charset="0"/>
              </a:rPr>
              <a:t>31 млрд. </a:t>
            </a:r>
            <a:r>
              <a:rPr lang="ru-RU" sz="900" dirty="0" smtClean="0">
                <a:latin typeface="Arial" charset="0"/>
              </a:rPr>
              <a:t>977 </a:t>
            </a:r>
            <a:r>
              <a:rPr lang="ru-RU" sz="900" dirty="0">
                <a:latin typeface="Arial" charset="0"/>
              </a:rPr>
              <a:t>млн. руб</a:t>
            </a:r>
            <a:r>
              <a:rPr lang="ru-RU" sz="1000" dirty="0">
                <a:latin typeface="Arial" charset="0"/>
              </a:rPr>
              <a:t>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43265678-8A22-2110-4D39-BB394D0AAA8E}"/>
              </a:ext>
            </a:extLst>
          </p:cNvPr>
          <p:cNvSpPr txBox="1"/>
          <p:nvPr/>
        </p:nvSpPr>
        <p:spPr>
          <a:xfrm>
            <a:off x="7028652" y="2245518"/>
            <a:ext cx="2030413" cy="900113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Министерство</a:t>
            </a:r>
            <a:br>
              <a:rPr lang="ru-RU" sz="900" b="1" dirty="0">
                <a:latin typeface="Arial" charset="0"/>
              </a:rPr>
            </a:br>
            <a:r>
              <a:rPr lang="ru-RU" sz="900" b="1" dirty="0">
                <a:latin typeface="Arial" charset="0"/>
              </a:rPr>
              <a:t>строительства и архитектуры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2022 год: </a:t>
            </a:r>
            <a:r>
              <a:rPr lang="ru-RU" sz="900" dirty="0">
                <a:latin typeface="Arial" charset="0"/>
              </a:rPr>
              <a:t>1 млрд. 959 млн. руб.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2023 год: </a:t>
            </a:r>
            <a:r>
              <a:rPr lang="ru-RU" sz="900" dirty="0">
                <a:latin typeface="Arial" charset="0"/>
              </a:rPr>
              <a:t>1 млрд. 149 млн. руб</a:t>
            </a:r>
            <a:r>
              <a:rPr lang="ru-RU" sz="1000" dirty="0">
                <a:latin typeface="Arial" charset="0"/>
              </a:rPr>
              <a:t>.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336B67E3-C433-B51F-F6C8-7375E5B3E6FB}"/>
              </a:ext>
            </a:extLst>
          </p:cNvPr>
          <p:cNvCxnSpPr/>
          <p:nvPr/>
        </p:nvCxnSpPr>
        <p:spPr>
          <a:xfrm flipH="1">
            <a:off x="5784850" y="1989138"/>
            <a:ext cx="131763" cy="22701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xmlns="" id="{133E37BE-FC96-2454-ED98-1E7F42E3AF7A}"/>
              </a:ext>
            </a:extLst>
          </p:cNvPr>
          <p:cNvCxnSpPr/>
          <p:nvPr/>
        </p:nvCxnSpPr>
        <p:spPr>
          <a:xfrm>
            <a:off x="7726363" y="1992313"/>
            <a:ext cx="184150" cy="22383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0B948C93-DD16-A3CE-9238-0D7F575CE722}"/>
              </a:ext>
            </a:extLst>
          </p:cNvPr>
          <p:cNvSpPr txBox="1"/>
          <p:nvPr/>
        </p:nvSpPr>
        <p:spPr>
          <a:xfrm>
            <a:off x="4751388" y="3455601"/>
            <a:ext cx="4311640" cy="885349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Плановый объем средств </a:t>
            </a:r>
            <a:r>
              <a:rPr lang="ru-RU" sz="900" b="1" dirty="0" smtClean="0">
                <a:latin typeface="Arial" charset="0"/>
              </a:rPr>
              <a:t>государственной </a:t>
            </a:r>
            <a:r>
              <a:rPr lang="ru-RU" sz="900" b="1" dirty="0">
                <a:latin typeface="Arial" charset="0"/>
              </a:rPr>
              <a:t>программы </a:t>
            </a:r>
            <a:r>
              <a:rPr lang="ru-RU" sz="900" b="1" dirty="0" smtClean="0">
                <a:latin typeface="Arial" charset="0"/>
              </a:rPr>
              <a:t/>
            </a:r>
            <a:br>
              <a:rPr lang="ru-RU" sz="900" b="1" dirty="0" smtClean="0">
                <a:latin typeface="Arial" charset="0"/>
              </a:rPr>
            </a:br>
            <a:r>
              <a:rPr lang="ru-RU" sz="900" b="1" dirty="0" smtClean="0">
                <a:latin typeface="Arial" charset="0"/>
              </a:rPr>
              <a:t>«</a:t>
            </a:r>
            <a:r>
              <a:rPr lang="ru-RU" sz="900" b="1" dirty="0">
                <a:latin typeface="Arial" charset="0"/>
              </a:rPr>
              <a:t>Развитие образования и науки Архангельской области» :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2022 год:  31 млрд. 114 млн. руб.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900" b="1" dirty="0">
                <a:latin typeface="Arial" charset="0"/>
              </a:rPr>
              <a:t>2023 год:  32 млрд. </a:t>
            </a:r>
            <a:r>
              <a:rPr lang="ru-RU" sz="900" b="1" dirty="0" smtClean="0">
                <a:latin typeface="Arial" charset="0"/>
              </a:rPr>
              <a:t>970 </a:t>
            </a:r>
            <a:r>
              <a:rPr lang="ru-RU" sz="900" b="1" dirty="0">
                <a:latin typeface="Arial" charset="0"/>
              </a:rPr>
              <a:t>млн. руб.</a:t>
            </a:r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xmlns="" id="{3CE5EA06-A0AD-EB45-844D-9F17A8A8BCCA}"/>
              </a:ext>
            </a:extLst>
          </p:cNvPr>
          <p:cNvCxnSpPr>
            <a:cxnSpLocks/>
          </p:cNvCxnSpPr>
          <p:nvPr/>
        </p:nvCxnSpPr>
        <p:spPr>
          <a:xfrm>
            <a:off x="5803685" y="3225006"/>
            <a:ext cx="159171" cy="2190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xmlns="" id="{1CC515AF-19DC-1CC3-34B0-7B6CE1E15B9C}"/>
              </a:ext>
            </a:extLst>
          </p:cNvPr>
          <p:cNvCxnSpPr>
            <a:cxnSpLocks/>
          </p:cNvCxnSpPr>
          <p:nvPr/>
        </p:nvCxnSpPr>
        <p:spPr>
          <a:xfrm flipH="1">
            <a:off x="7604121" y="3200983"/>
            <a:ext cx="194159" cy="23206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74F51AA9-9B16-C5E8-6808-6A115088DA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3" y="110490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7842392-2DA0-CBD1-B04C-3B9E4F9C8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984250"/>
            <a:ext cx="1755775" cy="27305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42FC1B68-9AC3-1C4E-5F19-862BAF446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3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59DB21F6-95E1-25CA-E39B-6D8AC1C5D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xmlns="" id="{E12E9012-8D0D-CDEA-AE61-DF00400DE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168275"/>
            <a:ext cx="72215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Государственная программа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«Развитие образования и науки Архангельской области»</a:t>
            </a:r>
          </a:p>
        </p:txBody>
      </p:sp>
      <p:sp>
        <p:nvSpPr>
          <p:cNvPr id="8199" name="Text Box 13">
            <a:extLst>
              <a:ext uri="{FF2B5EF4-FFF2-40B4-BE49-F238E27FC236}">
                <a16:creationId xmlns:a16="http://schemas.microsoft.com/office/drawing/2014/main" xmlns="" id="{010D0772-6AA8-7641-98F9-7066AC4E4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550" y="6157913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DC7D8295-BA00-720E-AC55-5F938A164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95BE12A-B304-B5D5-7807-23D3666E9DCF}"/>
              </a:ext>
            </a:extLst>
          </p:cNvPr>
          <p:cNvSpPr txBox="1"/>
          <p:nvPr/>
        </p:nvSpPr>
        <p:spPr>
          <a:xfrm>
            <a:off x="542925" y="1517650"/>
            <a:ext cx="4556125" cy="3894138"/>
          </a:xfrm>
          <a:prstGeom prst="rect">
            <a:avLst/>
          </a:prstGeom>
          <a:solidFill>
            <a:schemeClr val="accent1">
              <a:lumMod val="90000"/>
              <a:alpha val="3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200" b="1" dirty="0">
                <a:latin typeface="Arial" charset="0"/>
              </a:rPr>
              <a:t>Государственная программа «Развитие образования </a:t>
            </a:r>
            <a:br>
              <a:rPr lang="ru-RU" sz="1200" b="1" dirty="0">
                <a:latin typeface="Arial" charset="0"/>
              </a:rPr>
            </a:br>
            <a:r>
              <a:rPr lang="ru-RU" sz="1200" b="1" dirty="0">
                <a:latin typeface="Arial" charset="0"/>
              </a:rPr>
              <a:t>и науки Архангельской области»</a:t>
            </a:r>
          </a:p>
          <a:p>
            <a:pPr eaLnBrk="1" hangingPunct="1">
              <a:defRPr/>
            </a:pPr>
            <a:endParaRPr lang="ru-RU" sz="600" b="1" dirty="0">
              <a:latin typeface="Arial" charset="0"/>
            </a:endParaRPr>
          </a:p>
          <a:p>
            <a:pPr marL="271463">
              <a:spcAft>
                <a:spcPts val="600"/>
              </a:spcAft>
              <a:defRPr/>
            </a:pPr>
            <a:r>
              <a:rPr lang="ru-RU" sz="1200" u="sng" dirty="0">
                <a:latin typeface="Arial" charset="0"/>
              </a:rPr>
              <a:t>Подпрограмма № 1</a:t>
            </a:r>
            <a:r>
              <a:rPr lang="ru-RU" sz="1200" dirty="0">
                <a:latin typeface="Arial" charset="0"/>
              </a:rPr>
              <a:t> «Развитие общего </a:t>
            </a:r>
            <a:br>
              <a:rPr lang="ru-RU" sz="1200" dirty="0">
                <a:latin typeface="Arial" charset="0"/>
              </a:rPr>
            </a:br>
            <a:r>
              <a:rPr lang="ru-RU" sz="1200" dirty="0">
                <a:latin typeface="Arial" charset="0"/>
              </a:rPr>
              <a:t>и дополнительного образования детей»</a:t>
            </a:r>
          </a:p>
          <a:p>
            <a:pPr marL="271463">
              <a:spcAft>
                <a:spcPts val="600"/>
              </a:spcAft>
              <a:defRPr/>
            </a:pPr>
            <a:r>
              <a:rPr lang="ru-RU" sz="1200" u="sng" dirty="0">
                <a:latin typeface="Arial" charset="0"/>
              </a:rPr>
              <a:t>Подпрограмма № 2 </a:t>
            </a:r>
            <a:r>
              <a:rPr lang="ru-RU" sz="1200" dirty="0">
                <a:latin typeface="Arial" charset="0"/>
              </a:rPr>
              <a:t>«Содержание, обучение, воспитание и социальное обеспечение детей-сирот и детей, оставшихся без попечения родителей, детей </a:t>
            </a:r>
            <a:br>
              <a:rPr lang="ru-RU" sz="1200" dirty="0">
                <a:latin typeface="Arial" charset="0"/>
              </a:rPr>
            </a:br>
            <a:r>
              <a:rPr lang="ru-RU" sz="1200" dirty="0">
                <a:latin typeface="Arial" charset="0"/>
              </a:rPr>
              <a:t>с ограниченными возможностями здоровья»</a:t>
            </a:r>
          </a:p>
          <a:p>
            <a:pPr marL="271463">
              <a:spcAft>
                <a:spcPts val="600"/>
              </a:spcAft>
              <a:defRPr/>
            </a:pPr>
            <a:r>
              <a:rPr lang="ru-RU" sz="1200" u="sng" dirty="0">
                <a:latin typeface="Arial" charset="0"/>
              </a:rPr>
              <a:t>Подпрограмма № 3 </a:t>
            </a:r>
            <a:r>
              <a:rPr lang="ru-RU" sz="1200" dirty="0">
                <a:latin typeface="Arial" charset="0"/>
              </a:rPr>
              <a:t>«Развитие среднего профессионального образования»</a:t>
            </a:r>
          </a:p>
          <a:p>
            <a:pPr marL="271463">
              <a:spcAft>
                <a:spcPts val="600"/>
              </a:spcAft>
              <a:defRPr/>
            </a:pPr>
            <a:r>
              <a:rPr lang="ru-RU" sz="1200" u="sng" dirty="0">
                <a:latin typeface="Arial" charset="0"/>
              </a:rPr>
              <a:t>Подпрограмма  № 4</a:t>
            </a:r>
            <a:r>
              <a:rPr lang="ru-RU" sz="1200" dirty="0">
                <a:latin typeface="Arial" charset="0"/>
              </a:rPr>
              <a:t> «Совершенствование системы предоставления услуг в сфере образования» </a:t>
            </a:r>
          </a:p>
          <a:p>
            <a:pPr marL="271463">
              <a:spcAft>
                <a:spcPts val="600"/>
              </a:spcAft>
              <a:defRPr/>
            </a:pPr>
            <a:r>
              <a:rPr lang="ru-RU" sz="1200" u="sng" dirty="0">
                <a:latin typeface="Arial" charset="0"/>
              </a:rPr>
              <a:t>Подпрограмма № 6 </a:t>
            </a:r>
            <a:r>
              <a:rPr lang="ru-RU" sz="1200" dirty="0">
                <a:latin typeface="Arial" charset="0"/>
              </a:rPr>
              <a:t>«Наследие М.В. Ломоносова </a:t>
            </a:r>
            <a:br>
              <a:rPr lang="ru-RU" sz="1200" dirty="0">
                <a:latin typeface="Arial" charset="0"/>
              </a:rPr>
            </a:br>
            <a:r>
              <a:rPr lang="ru-RU" sz="1200" dirty="0">
                <a:latin typeface="Arial" charset="0"/>
              </a:rPr>
              <a:t>в социально-экономическом и социальном развитии Архангельской области» </a:t>
            </a:r>
          </a:p>
          <a:p>
            <a:pPr marL="271463">
              <a:spcAft>
                <a:spcPts val="600"/>
              </a:spcAft>
              <a:defRPr/>
            </a:pPr>
            <a:r>
              <a:rPr lang="ru-RU" sz="1200" u="sng" dirty="0">
                <a:latin typeface="Arial" charset="0"/>
              </a:rPr>
              <a:t>Подпрограмма № 7</a:t>
            </a:r>
            <a:r>
              <a:rPr lang="ru-RU" sz="1200" dirty="0">
                <a:latin typeface="Arial" charset="0"/>
              </a:rPr>
              <a:t> «Строительство и капитальный ремонт объектов инфраструктуры системы образования в Архангельской области»</a:t>
            </a:r>
          </a:p>
        </p:txBody>
      </p:sp>
      <p:sp>
        <p:nvSpPr>
          <p:cNvPr id="8202" name="Равнобедренный треугольник 4">
            <a:extLst>
              <a:ext uri="{FF2B5EF4-FFF2-40B4-BE49-F238E27FC236}">
                <a16:creationId xmlns:a16="http://schemas.microsoft.com/office/drawing/2014/main" xmlns="" id="{79676359-25F6-B3B1-720A-CB8D18490A9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5650" y="2068513"/>
            <a:ext cx="74613" cy="714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6DE9ED60-7D45-0D4C-7DB0-C8C9FE966D62}"/>
              </a:ext>
            </a:extLst>
          </p:cNvPr>
          <p:cNvSpPr txBox="1"/>
          <p:nvPr/>
        </p:nvSpPr>
        <p:spPr>
          <a:xfrm>
            <a:off x="5233988" y="1785938"/>
            <a:ext cx="2644775" cy="1058862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100" b="1" dirty="0">
                <a:latin typeface="Arial" charset="0"/>
              </a:rPr>
              <a:t>Плановый объем средств:</a:t>
            </a:r>
          </a:p>
          <a:p>
            <a:pPr algn="ctr">
              <a:spcAft>
                <a:spcPts val="600"/>
              </a:spcAft>
              <a:defRPr/>
            </a:pPr>
            <a:endParaRPr lang="ru-RU" sz="100" b="1" dirty="0">
              <a:latin typeface="Arial" charset="0"/>
            </a:endParaRPr>
          </a:p>
          <a:p>
            <a:pPr algn="just">
              <a:spcAft>
                <a:spcPts val="600"/>
              </a:spcAft>
              <a:defRPr/>
            </a:pPr>
            <a:r>
              <a:rPr lang="ru-RU" sz="1100" b="1" dirty="0">
                <a:latin typeface="Arial" charset="0"/>
              </a:rPr>
              <a:t>2022 год:  31 млрд. 114 млн. руб.</a:t>
            </a:r>
          </a:p>
          <a:p>
            <a:pPr algn="just">
              <a:spcAft>
                <a:spcPts val="600"/>
              </a:spcAft>
              <a:defRPr/>
            </a:pPr>
            <a:endParaRPr lang="ru-RU" sz="200" b="1" dirty="0">
              <a:latin typeface="Arial" charset="0"/>
            </a:endParaRPr>
          </a:p>
          <a:p>
            <a:pPr algn="just">
              <a:spcAft>
                <a:spcPts val="600"/>
              </a:spcAft>
              <a:defRPr/>
            </a:pPr>
            <a:r>
              <a:rPr lang="ru-RU" sz="1100" b="1" dirty="0">
                <a:latin typeface="Arial" charset="0"/>
              </a:rPr>
              <a:t>2023 год:  32 млрд. 984 млн. руб.</a:t>
            </a:r>
          </a:p>
        </p:txBody>
      </p:sp>
      <p:sp>
        <p:nvSpPr>
          <p:cNvPr id="8204" name="Равнобедренный треугольник 4">
            <a:extLst>
              <a:ext uri="{FF2B5EF4-FFF2-40B4-BE49-F238E27FC236}">
                <a16:creationId xmlns:a16="http://schemas.microsoft.com/office/drawing/2014/main" xmlns="" id="{7B76FB4D-4395-3F4B-6291-B4F8CA47F1E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3269" y="2524919"/>
            <a:ext cx="73025" cy="714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205" name="Равнобедренный треугольник 4">
            <a:extLst>
              <a:ext uri="{FF2B5EF4-FFF2-40B4-BE49-F238E27FC236}">
                <a16:creationId xmlns:a16="http://schemas.microsoft.com/office/drawing/2014/main" xmlns="" id="{CAAE442E-6E7F-4B1B-36BC-809C75C1D6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5651" y="3343275"/>
            <a:ext cx="74612" cy="714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206" name="Равнобедренный треугольник 4">
            <a:extLst>
              <a:ext uri="{FF2B5EF4-FFF2-40B4-BE49-F238E27FC236}">
                <a16:creationId xmlns:a16="http://schemas.microsoft.com/office/drawing/2014/main" xmlns="" id="{C2CD4D92-5FCB-8D5B-05B3-56A216ECC2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47712" y="4221163"/>
            <a:ext cx="74613" cy="714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207" name="Равнобедренный треугольник 4">
            <a:extLst>
              <a:ext uri="{FF2B5EF4-FFF2-40B4-BE49-F238E27FC236}">
                <a16:creationId xmlns:a16="http://schemas.microsoft.com/office/drawing/2014/main" xmlns="" id="{5C37F1B8-EB4F-1A2D-B07D-EBFE105FC55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2475" y="3776663"/>
            <a:ext cx="74613" cy="714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8208" name="Равнобедренный треугольник 4">
            <a:extLst>
              <a:ext uri="{FF2B5EF4-FFF2-40B4-BE49-F238E27FC236}">
                <a16:creationId xmlns:a16="http://schemas.microsoft.com/office/drawing/2014/main" xmlns="" id="{4CBAC7D1-1E30-6DC8-6A07-87F9F1440C2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0888" y="4845050"/>
            <a:ext cx="74612" cy="714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pSp>
        <p:nvGrpSpPr>
          <p:cNvPr id="8209" name="Группа 2">
            <a:extLst>
              <a:ext uri="{FF2B5EF4-FFF2-40B4-BE49-F238E27FC236}">
                <a16:creationId xmlns:a16="http://schemas.microsoft.com/office/drawing/2014/main" xmlns="" id="{BB21222A-F21D-FAA2-0535-76E69CD4C07F}"/>
              </a:ext>
            </a:extLst>
          </p:cNvPr>
          <p:cNvGrpSpPr>
            <a:grpSpLocks/>
          </p:cNvGrpSpPr>
          <p:nvPr/>
        </p:nvGrpSpPr>
        <p:grpSpPr bwMode="auto">
          <a:xfrm>
            <a:off x="5499100" y="3467100"/>
            <a:ext cx="3475038" cy="1944688"/>
            <a:chOff x="5922963" y="3147835"/>
            <a:chExt cx="2825750" cy="1805278"/>
          </a:xfrm>
        </p:grpSpPr>
        <p:grpSp>
          <p:nvGrpSpPr>
            <p:cNvPr id="8213" name="Группа 38">
              <a:extLst>
                <a:ext uri="{FF2B5EF4-FFF2-40B4-BE49-F238E27FC236}">
                  <a16:creationId xmlns:a16="http://schemas.microsoft.com/office/drawing/2014/main" xmlns="" id="{9CB8D2DB-9D3B-5838-9EEB-989114ECF1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22963" y="3147839"/>
              <a:ext cx="2825750" cy="1805274"/>
              <a:chOff x="5680075" y="2556107"/>
              <a:chExt cx="2166938" cy="889846"/>
            </a:xfrm>
          </p:grpSpPr>
          <p:cxnSp>
            <p:nvCxnSpPr>
              <p:cNvPr id="42" name="Прямая соединительная линия 41">
                <a:extLst>
                  <a:ext uri="{FF2B5EF4-FFF2-40B4-BE49-F238E27FC236}">
                    <a16:creationId xmlns:a16="http://schemas.microsoft.com/office/drawing/2014/main" xmlns="" id="{6A51875E-5525-F1B1-D869-E509B2919F78}"/>
                  </a:ext>
                </a:extLst>
              </p:cNvPr>
              <p:cNvCxnSpPr/>
              <p:nvPr/>
            </p:nvCxnSpPr>
            <p:spPr>
              <a:xfrm>
                <a:off x="6458153" y="2713736"/>
                <a:ext cx="142549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xmlns="" id="{8E58E58D-65ED-79E6-CD96-CAD87326707E}"/>
                  </a:ext>
                </a:extLst>
              </p:cNvPr>
              <p:cNvSpPr/>
              <p:nvPr/>
            </p:nvSpPr>
            <p:spPr>
              <a:xfrm>
                <a:off x="6828384" y="2556105"/>
                <a:ext cx="480112" cy="725680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xmlns="" id="{0BA8528F-3473-F98A-39A2-CE98D0DAE615}"/>
                  </a:ext>
                </a:extLst>
              </p:cNvPr>
              <p:cNvSpPr/>
              <p:nvPr/>
            </p:nvSpPr>
            <p:spPr>
              <a:xfrm>
                <a:off x="5964183" y="2713736"/>
                <a:ext cx="479122" cy="565144"/>
              </a:xfrm>
              <a:prstGeom prst="rect">
                <a:avLst/>
              </a:prstGeom>
              <a:solidFill>
                <a:schemeClr val="accent1">
                  <a:lumMod val="90000"/>
                  <a:alpha val="86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219" name="TextBox 38">
                <a:extLst>
                  <a:ext uri="{FF2B5EF4-FFF2-40B4-BE49-F238E27FC236}">
                    <a16:creationId xmlns:a16="http://schemas.microsoft.com/office/drawing/2014/main" xmlns="" id="{10AB2D7B-8A8C-AF36-52DA-F75DE42BE3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80075" y="3305175"/>
                <a:ext cx="1039813" cy="1407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2022 год</a:t>
                </a:r>
              </a:p>
            </p:txBody>
          </p:sp>
          <p:sp>
            <p:nvSpPr>
              <p:cNvPr id="52" name="Line 12">
                <a:extLst>
                  <a:ext uri="{FF2B5EF4-FFF2-40B4-BE49-F238E27FC236}">
                    <a16:creationId xmlns:a16="http://schemas.microsoft.com/office/drawing/2014/main" xmlns="" id="{93B060E5-5C05-14EB-75D7-9B39939033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06803" y="3278880"/>
                <a:ext cx="1871941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cxnSp>
            <p:nvCxnSpPr>
              <p:cNvPr id="53" name="Прямая соединительная линия 52">
                <a:extLst>
                  <a:ext uri="{FF2B5EF4-FFF2-40B4-BE49-F238E27FC236}">
                    <a16:creationId xmlns:a16="http://schemas.microsoft.com/office/drawing/2014/main" xmlns="" id="{435DF2BD-C313-CFCB-5A98-F782CDED4096}"/>
                  </a:ext>
                </a:extLst>
              </p:cNvPr>
              <p:cNvCxnSpPr/>
              <p:nvPr/>
            </p:nvCxnSpPr>
            <p:spPr>
              <a:xfrm>
                <a:off x="6611591" y="2567001"/>
                <a:ext cx="216792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22" name="TextBox 59">
                <a:extLst>
                  <a:ext uri="{FF2B5EF4-FFF2-40B4-BE49-F238E27FC236}">
                    <a16:creationId xmlns:a16="http://schemas.microsoft.com/office/drawing/2014/main" xmlns="" id="{5F915EC4-F307-30A7-2CA3-20B63088CD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43663" y="3305175"/>
                <a:ext cx="1403350" cy="1407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2023 год</a:t>
                </a:r>
              </a:p>
            </p:txBody>
          </p:sp>
        </p:grpSp>
        <p:cxnSp>
          <p:nvCxnSpPr>
            <p:cNvPr id="56" name="Прямая со стрелкой 55">
              <a:extLst>
                <a:ext uri="{FF2B5EF4-FFF2-40B4-BE49-F238E27FC236}">
                  <a16:creationId xmlns:a16="http://schemas.microsoft.com/office/drawing/2014/main" xmlns="" id="{9D133737-B21A-6C57-72AB-983B13C663FF}"/>
                </a:ext>
              </a:extLst>
            </p:cNvPr>
            <p:cNvCxnSpPr/>
            <p:nvPr/>
          </p:nvCxnSpPr>
          <p:spPr>
            <a:xfrm flipH="1" flipV="1">
              <a:off x="7144141" y="3147835"/>
              <a:ext cx="1291" cy="308003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Скругленный прямоугольник 30">
              <a:extLst>
                <a:ext uri="{FF2B5EF4-FFF2-40B4-BE49-F238E27FC236}">
                  <a16:creationId xmlns:a16="http://schemas.microsoft.com/office/drawing/2014/main" xmlns="" id="{E3ED7C2E-DF3A-2C10-066E-F12D7367ACE6}"/>
                </a:ext>
              </a:extLst>
            </p:cNvPr>
            <p:cNvSpPr/>
            <p:nvPr/>
          </p:nvSpPr>
          <p:spPr bwMode="auto">
            <a:xfrm>
              <a:off x="7265485" y="3694577"/>
              <a:ext cx="935893" cy="213685"/>
            </a:xfrm>
            <a:prstGeom prst="roundRect">
              <a:avLst/>
            </a:prstGeom>
            <a:solidFill>
              <a:srgbClr val="A40000"/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+ 1 870 млн. руб.</a:t>
              </a:r>
            </a:p>
          </p:txBody>
        </p:sp>
      </p:grpSp>
      <p:sp>
        <p:nvSpPr>
          <p:cNvPr id="29" name="Line 12">
            <a:extLst>
              <a:ext uri="{FF2B5EF4-FFF2-40B4-BE49-F238E27FC236}">
                <a16:creationId xmlns:a16="http://schemas.microsoft.com/office/drawing/2014/main" xmlns="" id="{FF0733B4-AF71-7098-F42E-B24770502C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750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2" name="Line 12">
            <a:extLst>
              <a:ext uri="{FF2B5EF4-FFF2-40B4-BE49-F238E27FC236}">
                <a16:creationId xmlns:a16="http://schemas.microsoft.com/office/drawing/2014/main" xmlns="" id="{D4EC3F72-192A-D860-D3C8-5B5CACF144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4513" y="5932488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8212" name="Рисунок 8">
            <a:extLst>
              <a:ext uri="{FF2B5EF4-FFF2-40B4-BE49-F238E27FC236}">
                <a16:creationId xmlns:a16="http://schemas.microsoft.com/office/drawing/2014/main" xmlns="" id="{9BE86183-8AE5-B800-3F3E-A2CF06A219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38" y="5857875"/>
            <a:ext cx="1347787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xmlns="" id="{55BB3321-CE6D-6BB2-7A3D-DEBDDFA030BA}"/>
              </a:ext>
            </a:extLst>
          </p:cNvPr>
          <p:cNvCxnSpPr>
            <a:cxnSpLocks/>
          </p:cNvCxnSpPr>
          <p:nvPr/>
        </p:nvCxnSpPr>
        <p:spPr>
          <a:xfrm flipV="1">
            <a:off x="3576638" y="4359275"/>
            <a:ext cx="168275" cy="444500"/>
          </a:xfrm>
          <a:prstGeom prst="straightConnector1">
            <a:avLst/>
          </a:prstGeom>
          <a:ln w="38100">
            <a:solidFill>
              <a:srgbClr val="102D2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3B0E9723-FC7F-A4C7-4C1A-8CAB9B61E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981075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32A10B02-D2E6-F947-EC17-8FE5601F4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873125"/>
            <a:ext cx="2619375" cy="261938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AAA58930-3685-ABE9-D6E9-8348CD204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4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0027FE47-9C3E-6595-995D-93BA96075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9223" name="Rectangle 6">
            <a:extLst>
              <a:ext uri="{FF2B5EF4-FFF2-40B4-BE49-F238E27FC236}">
                <a16:creationId xmlns:a16="http://schemas.microsoft.com/office/drawing/2014/main" xmlns="" id="{C4F40E91-FDC8-340F-13B6-598A7BC78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77800"/>
            <a:ext cx="7221538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Структура расходов </a:t>
            </a:r>
            <a:br>
              <a:rPr lang="ru-RU" altLang="ru-RU" sz="1600" b="1"/>
            </a:br>
            <a:r>
              <a:rPr lang="ru-RU" altLang="ru-RU" sz="1600" b="1"/>
              <a:t>государственной программы «Развитие образования …» </a:t>
            </a:r>
            <a:endParaRPr lang="ru-RU" altLang="ru-RU" sz="1800" b="1"/>
          </a:p>
        </p:txBody>
      </p:sp>
      <p:sp>
        <p:nvSpPr>
          <p:cNvPr id="9224" name="Text Box 13">
            <a:extLst>
              <a:ext uri="{FF2B5EF4-FFF2-40B4-BE49-F238E27FC236}">
                <a16:creationId xmlns:a16="http://schemas.microsoft.com/office/drawing/2014/main" xmlns="" id="{D43D2831-D8FC-8500-1C6F-E5B38F81F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6065838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4E8F6DE6-B647-2B8A-2222-26F3CA8A0A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08" name="TextBox 14">
            <a:extLst>
              <a:ext uri="{FF2B5EF4-FFF2-40B4-BE49-F238E27FC236}">
                <a16:creationId xmlns:a16="http://schemas.microsoft.com/office/drawing/2014/main" xmlns="" id="{EF0E8951-50A7-C2B0-2106-9F34BD0ED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1268413"/>
            <a:ext cx="3892550" cy="5857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/>
              <a:t>Межбюджетные трансферты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6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23 млрд. </a:t>
            </a:r>
            <a:r>
              <a:rPr lang="ru-RU" altLang="ru-RU" sz="1600" b="1" spc="50" dirty="0" smtClean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527 </a:t>
            </a:r>
            <a:r>
              <a:rPr lang="ru-RU" altLang="ru-RU" sz="16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млн. руб.</a:t>
            </a:r>
          </a:p>
        </p:txBody>
      </p:sp>
      <p:sp>
        <p:nvSpPr>
          <p:cNvPr id="20" name="TextBox 14">
            <a:extLst>
              <a:ext uri="{FF2B5EF4-FFF2-40B4-BE49-F238E27FC236}">
                <a16:creationId xmlns:a16="http://schemas.microsoft.com/office/drawing/2014/main" xmlns="" id="{7D28AE93-9436-D160-81D6-0C331D1DD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1473200"/>
            <a:ext cx="4168775" cy="769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/>
              <a:t>Расходы на государственные </a:t>
            </a:r>
            <a:br>
              <a:rPr lang="ru-RU" altLang="ru-RU" sz="1400" b="1" dirty="0"/>
            </a:br>
            <a:r>
              <a:rPr lang="ru-RU" altLang="ru-RU" sz="1400" b="1" dirty="0"/>
              <a:t>учреждения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6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6 млрд. </a:t>
            </a:r>
            <a:r>
              <a:rPr lang="ru-RU" altLang="ru-RU" sz="1600" b="1" spc="50" dirty="0" smtClean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649 </a:t>
            </a:r>
            <a:r>
              <a:rPr lang="ru-RU" altLang="ru-RU" sz="16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млн. руб.</a:t>
            </a:r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xmlns="" id="{6CC98AC4-FD02-ECFF-66D5-FE9E6BADE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4754563"/>
            <a:ext cx="2192338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/>
              <a:t>Расходы на проведение мероприятий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/>
              <a:t>в сфере образования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6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792 млн. руб.</a:t>
            </a: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xmlns="" id="{7DB21C69-D917-3363-AF5B-35089A628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" y="3919538"/>
            <a:ext cx="2700338" cy="1292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sz="1400" b="1" dirty="0">
                <a:solidFill>
                  <a:srgbClr val="000000"/>
                </a:solidFill>
              </a:rPr>
              <a:t>Иные расходы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sz="1200" b="1" dirty="0">
                <a:solidFill>
                  <a:srgbClr val="000000"/>
                </a:solidFill>
              </a:rPr>
              <a:t>(пособия опекунам,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sz="1200" b="1" dirty="0">
                <a:solidFill>
                  <a:srgbClr val="000000"/>
                </a:solidFill>
              </a:rPr>
              <a:t>вознаграждение за труд приемным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sz="1200" b="1" dirty="0">
                <a:solidFill>
                  <a:srgbClr val="000000"/>
                </a:solidFill>
              </a:rPr>
              <a:t>родителям, гранты)</a:t>
            </a:r>
            <a:endParaRPr lang="ru-RU" sz="13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600" b="1" spc="50" dirty="0" smtClean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rgbClr val="BBE0E3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543 </a:t>
            </a:r>
            <a:r>
              <a:rPr lang="ru-RU" altLang="ru-RU" sz="16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rgbClr val="BBE0E3"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млн. руб.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DC381D5-4884-5781-44F2-3290FC0FA86B}"/>
              </a:ext>
            </a:extLst>
          </p:cNvPr>
          <p:cNvSpPr txBox="1"/>
          <p:nvPr/>
        </p:nvSpPr>
        <p:spPr>
          <a:xfrm>
            <a:off x="520700" y="2276475"/>
            <a:ext cx="650875" cy="30797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25400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latin typeface="Arial" charset="0"/>
              </a:rPr>
              <a:t>+11% </a:t>
            </a:r>
          </a:p>
        </p:txBody>
      </p:sp>
      <p:graphicFrame>
        <p:nvGraphicFramePr>
          <p:cNvPr id="9231" name="Диаграмма 11">
            <a:extLst>
              <a:ext uri="{FF2B5EF4-FFF2-40B4-BE49-F238E27FC236}">
                <a16:creationId xmlns:a16="http://schemas.microsoft.com/office/drawing/2014/main" xmlns="" id="{CF61D257-AFB6-7D57-C113-DC43136CF85A}"/>
              </a:ext>
            </a:extLst>
          </p:cNvPr>
          <p:cNvGraphicFramePr>
            <a:graphicFrameLocks/>
          </p:cNvGraphicFramePr>
          <p:nvPr/>
        </p:nvGraphicFramePr>
        <p:xfrm>
          <a:off x="2427288" y="1998663"/>
          <a:ext cx="4289425" cy="260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Диаграмма" r:id="rId3" imgW="3682303" imgH="2249619" progId="Excel.Chart.8">
                  <p:embed/>
                </p:oleObj>
              </mc:Choice>
              <mc:Fallback>
                <p:oleObj name="Диаграмма" r:id="rId3" imgW="3682303" imgH="2249619" progId="Excel.Chart.8">
                  <p:embed/>
                  <p:pic>
                    <p:nvPicPr>
                      <p:cNvPr id="0" name="Диаграмма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88" y="1998663"/>
                        <a:ext cx="4289425" cy="260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2" name="TextBox 13">
            <a:extLst>
              <a:ext uri="{FF2B5EF4-FFF2-40B4-BE49-F238E27FC236}">
                <a16:creationId xmlns:a16="http://schemas.microsoft.com/office/drawing/2014/main" xmlns="" id="{5AD8FEA2-7970-2AAC-4210-1C4CD7A5C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600" y="4464050"/>
            <a:ext cx="822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3,8</a:t>
            </a:r>
          </a:p>
        </p:txBody>
      </p:sp>
      <p:sp>
        <p:nvSpPr>
          <p:cNvPr id="9233" name="TextBox 13">
            <a:extLst>
              <a:ext uri="{FF2B5EF4-FFF2-40B4-BE49-F238E27FC236}">
                <a16:creationId xmlns:a16="http://schemas.microsoft.com/office/drawing/2014/main" xmlns="" id="{CBE9CFD2-4138-5FEF-246C-894DDA580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213" y="4454525"/>
            <a:ext cx="644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2,4</a:t>
            </a: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xmlns="" id="{292F955F-83DF-BE88-2F17-2AFED9DF0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038" y="4641850"/>
            <a:ext cx="2460625" cy="9842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/>
              <a:t>Расходы на строительство и реконструкцию школ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600" b="1" spc="50" dirty="0">
                <a:ln w="9525" cmpd="sng">
                  <a:noFill/>
                  <a:prstDash val="solid"/>
                </a:ln>
                <a:solidFill>
                  <a:srgbClr val="99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 млрд. 246 млн. руб.</a:t>
            </a:r>
          </a:p>
        </p:txBody>
      </p:sp>
      <p:pic>
        <p:nvPicPr>
          <p:cNvPr id="9235" name="Рисунок 8">
            <a:extLst>
              <a:ext uri="{FF2B5EF4-FFF2-40B4-BE49-F238E27FC236}">
                <a16:creationId xmlns:a16="http://schemas.microsoft.com/office/drawing/2014/main" xmlns="" id="{5D6604EF-9180-D6D9-DE65-7AD1EEA257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5740400"/>
            <a:ext cx="134778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" name="Рисунок 8">
            <a:extLst>
              <a:ext uri="{FF2B5EF4-FFF2-40B4-BE49-F238E27FC236}">
                <a16:creationId xmlns:a16="http://schemas.microsoft.com/office/drawing/2014/main" xmlns="" id="{93F77206-A055-6835-DF17-DCF6B9F01C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75" y="5883275"/>
            <a:ext cx="134778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FBDFD2D2-4F66-6359-A48B-3ED520A883D2}"/>
              </a:ext>
            </a:extLst>
          </p:cNvPr>
          <p:cNvSpPr txBox="1"/>
          <p:nvPr/>
        </p:nvSpPr>
        <p:spPr>
          <a:xfrm>
            <a:off x="7046913" y="1882775"/>
            <a:ext cx="649287" cy="307975"/>
          </a:xfrm>
          <a:prstGeom prst="roundRect">
            <a:avLst>
              <a:gd name="adj" fmla="val 0"/>
            </a:avLst>
          </a:prstGeom>
          <a:solidFill>
            <a:srgbClr val="A2D2D6"/>
          </a:solidFill>
          <a:ln w="25400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latin typeface="Arial" charset="0"/>
              </a:rPr>
              <a:t> +8%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3B5530F6-B89C-9201-D4CC-3EEEE18783E4}"/>
              </a:ext>
            </a:extLst>
          </p:cNvPr>
          <p:cNvSpPr txBox="1"/>
          <p:nvPr/>
        </p:nvSpPr>
        <p:spPr>
          <a:xfrm>
            <a:off x="334963" y="5233988"/>
            <a:ext cx="650875" cy="307777"/>
          </a:xfrm>
          <a:prstGeom prst="roundRect">
            <a:avLst>
              <a:gd name="adj" fmla="val 0"/>
            </a:avLst>
          </a:prstGeom>
          <a:solidFill>
            <a:srgbClr val="F9D05D"/>
          </a:solidFill>
          <a:ln w="25400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 smtClean="0">
                <a:latin typeface="Arial" charset="0"/>
              </a:rPr>
              <a:t>+2 </a:t>
            </a:r>
            <a:r>
              <a:rPr lang="ru-RU" sz="1400" dirty="0">
                <a:latin typeface="Arial" charset="0"/>
              </a:rPr>
              <a:t>%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EE7459F-C9C8-DD7C-857D-C5C457D7688B}"/>
              </a:ext>
            </a:extLst>
          </p:cNvPr>
          <p:cNvSpPr txBox="1"/>
          <p:nvPr/>
        </p:nvSpPr>
        <p:spPr>
          <a:xfrm>
            <a:off x="4702175" y="5021263"/>
            <a:ext cx="649288" cy="307975"/>
          </a:xfrm>
          <a:prstGeom prst="roundRect">
            <a:avLst>
              <a:gd name="adj" fmla="val 0"/>
            </a:avLst>
          </a:prstGeom>
          <a:solidFill>
            <a:schemeClr val="accent5">
              <a:lumMod val="50000"/>
            </a:schemeClr>
          </a:solidFill>
          <a:ln w="25400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latin typeface="Arial" charset="0"/>
              </a:rPr>
              <a:t>+12%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055BFB11-4606-AA53-47D8-A0C208CC0A88}"/>
              </a:ext>
            </a:extLst>
          </p:cNvPr>
          <p:cNvSpPr txBox="1"/>
          <p:nvPr/>
        </p:nvSpPr>
        <p:spPr>
          <a:xfrm>
            <a:off x="7372350" y="4567238"/>
            <a:ext cx="649288" cy="307975"/>
          </a:xfrm>
          <a:prstGeom prst="roundRect">
            <a:avLst>
              <a:gd name="adj" fmla="val 0"/>
            </a:avLst>
          </a:prstGeom>
          <a:solidFill>
            <a:srgbClr val="DA8574"/>
          </a:solidFill>
          <a:ln w="25400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latin typeface="Arial" charset="0"/>
              </a:rPr>
              <a:t>-36 % 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0EDBF974-E915-A848-4FB8-955196AE6CE9}"/>
              </a:ext>
            </a:extLst>
          </p:cNvPr>
          <p:cNvCxnSpPr/>
          <p:nvPr/>
        </p:nvCxnSpPr>
        <p:spPr>
          <a:xfrm>
            <a:off x="1771650" y="2243138"/>
            <a:ext cx="928688" cy="763587"/>
          </a:xfrm>
          <a:prstGeom prst="straightConnector1">
            <a:avLst/>
          </a:prstGeom>
          <a:ln w="38100">
            <a:solidFill>
              <a:srgbClr val="A1A1D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xmlns="" id="{73F9AB4B-D0E6-379D-03FF-491587CF0929}"/>
              </a:ext>
            </a:extLst>
          </p:cNvPr>
          <p:cNvCxnSpPr>
            <a:cxnSpLocks/>
          </p:cNvCxnSpPr>
          <p:nvPr/>
        </p:nvCxnSpPr>
        <p:spPr>
          <a:xfrm flipH="1">
            <a:off x="6011863" y="1878013"/>
            <a:ext cx="584200" cy="6715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xmlns="" id="{D87B15E8-41B3-CD44-004D-267DD318066E}"/>
              </a:ext>
            </a:extLst>
          </p:cNvPr>
          <p:cNvCxnSpPr>
            <a:cxnSpLocks/>
            <a:stCxn id="32" idx="1"/>
            <a:endCxn id="9232" idx="0"/>
          </p:cNvCxnSpPr>
          <p:nvPr/>
        </p:nvCxnSpPr>
        <p:spPr>
          <a:xfrm flipH="1" flipV="1">
            <a:off x="4703763" y="4464050"/>
            <a:ext cx="1438275" cy="669925"/>
          </a:xfrm>
          <a:prstGeom prst="straightConnector1">
            <a:avLst/>
          </a:prstGeom>
          <a:ln w="38100">
            <a:solidFill>
              <a:srgbClr val="DA857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xmlns="" id="{C1E6BFDB-B69B-33BE-2F81-F0EAD40F9451}"/>
              </a:ext>
            </a:extLst>
          </p:cNvPr>
          <p:cNvCxnSpPr>
            <a:cxnSpLocks/>
          </p:cNvCxnSpPr>
          <p:nvPr/>
        </p:nvCxnSpPr>
        <p:spPr>
          <a:xfrm flipV="1">
            <a:off x="2006600" y="4246563"/>
            <a:ext cx="1466850" cy="434975"/>
          </a:xfrm>
          <a:prstGeom prst="straightConnector1">
            <a:avLst/>
          </a:prstGeom>
          <a:ln w="38100">
            <a:solidFill>
              <a:srgbClr val="F9D05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5" name="TextBox 13">
            <a:extLst>
              <a:ext uri="{FF2B5EF4-FFF2-40B4-BE49-F238E27FC236}">
                <a16:creationId xmlns:a16="http://schemas.microsoft.com/office/drawing/2014/main" xmlns="" id="{9E996E1E-D7B1-7C02-7DB9-485413224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013" y="4230688"/>
            <a:ext cx="6445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2,0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xmlns="" id="{1531645E-5651-903D-B6D2-1CB8D922B3C5}"/>
              </a:ext>
            </a:extLst>
          </p:cNvPr>
          <p:cNvCxnSpPr>
            <a:cxnSpLocks/>
          </p:cNvCxnSpPr>
          <p:nvPr/>
        </p:nvCxnSpPr>
        <p:spPr bwMode="auto">
          <a:xfrm>
            <a:off x="7564438" y="3713163"/>
            <a:ext cx="150812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xmlns="" id="{2FEE5531-836B-3DEB-8978-8D4AA48A62BF}"/>
              </a:ext>
            </a:extLst>
          </p:cNvPr>
          <p:cNvCxnSpPr>
            <a:cxnSpLocks/>
          </p:cNvCxnSpPr>
          <p:nvPr/>
        </p:nvCxnSpPr>
        <p:spPr bwMode="auto">
          <a:xfrm>
            <a:off x="7767638" y="3597275"/>
            <a:ext cx="150812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1841D291-53BD-51C7-F22C-6CF591E779AE}"/>
              </a:ext>
            </a:extLst>
          </p:cNvPr>
          <p:cNvCxnSpPr/>
          <p:nvPr/>
        </p:nvCxnSpPr>
        <p:spPr bwMode="auto">
          <a:xfrm>
            <a:off x="5551488" y="3719513"/>
            <a:ext cx="150812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C2E04B0A-FCDB-14E4-D18F-C0E23A1D3169}"/>
              </a:ext>
            </a:extLst>
          </p:cNvPr>
          <p:cNvCxnSpPr/>
          <p:nvPr/>
        </p:nvCxnSpPr>
        <p:spPr bwMode="auto">
          <a:xfrm>
            <a:off x="5737225" y="3597275"/>
            <a:ext cx="150813" cy="0"/>
          </a:xfrm>
          <a:prstGeom prst="line">
            <a:avLst/>
          </a:prstGeom>
          <a:ln w="19050">
            <a:solidFill>
              <a:schemeClr val="accent1">
                <a:lumMod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75730A06-304F-46DE-6D82-A201BC6C1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3" y="110490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5F5FCD5-6DDA-CF2C-15BA-C4E389F17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984250"/>
            <a:ext cx="2690813" cy="261938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1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C962D351-12E9-58A1-7C37-6306AB625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5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7C58CB3B-626F-ACDA-A80C-7E7B75718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0250" name="Rectangle 6">
            <a:extLst>
              <a:ext uri="{FF2B5EF4-FFF2-40B4-BE49-F238E27FC236}">
                <a16:creationId xmlns:a16="http://schemas.microsoft.com/office/drawing/2014/main" xmlns="" id="{B4E70F49-8433-FCCC-3118-0FBFA2EFB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301625"/>
            <a:ext cx="7221538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Субвенция на реализацию образовательных программ</a:t>
            </a:r>
          </a:p>
        </p:txBody>
      </p:sp>
      <p:sp>
        <p:nvSpPr>
          <p:cNvPr id="10251" name="Text Box 13">
            <a:extLst>
              <a:ext uri="{FF2B5EF4-FFF2-40B4-BE49-F238E27FC236}">
                <a16:creationId xmlns:a16="http://schemas.microsoft.com/office/drawing/2014/main" xmlns="" id="{54A70342-452C-9370-3885-461D7D352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3900" y="614045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14B4FF44-E3EA-F0BD-1E5D-6F6D63A60F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EB422CB-7FBB-4C7E-C8A7-2B3839DF9CAD}"/>
              </a:ext>
            </a:extLst>
          </p:cNvPr>
          <p:cNvSpPr txBox="1"/>
          <p:nvPr/>
        </p:nvSpPr>
        <p:spPr>
          <a:xfrm>
            <a:off x="1479550" y="1612900"/>
            <a:ext cx="6181725" cy="732115"/>
          </a:xfrm>
          <a:prstGeom prst="roundRect">
            <a:avLst/>
          </a:prstGeom>
          <a:solidFill>
            <a:srgbClr val="ECD988"/>
          </a:solidFill>
          <a:ln w="25400">
            <a:solidFill>
              <a:srgbClr val="D1B33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80975">
              <a:spcAft>
                <a:spcPts val="600"/>
              </a:spcAft>
              <a:tabLst>
                <a:tab pos="266700" algn="l"/>
              </a:tabLst>
              <a:defRPr/>
            </a:pPr>
            <a:r>
              <a:rPr lang="ru-RU" sz="1600" b="1" dirty="0">
                <a:latin typeface="Arial" charset="0"/>
              </a:rPr>
              <a:t>Плановый объем средств: 19 млрд. </a:t>
            </a:r>
            <a:r>
              <a:rPr lang="ru-RU" sz="1600" b="1" dirty="0" smtClean="0">
                <a:latin typeface="Arial" charset="0"/>
              </a:rPr>
              <a:t>56 </a:t>
            </a:r>
            <a:r>
              <a:rPr lang="ru-RU" sz="1600" b="1" dirty="0">
                <a:latin typeface="Arial" charset="0"/>
              </a:rPr>
              <a:t>млн. руб.</a:t>
            </a:r>
          </a:p>
          <a:p>
            <a:pPr marL="180975">
              <a:spcAft>
                <a:spcPts val="600"/>
              </a:spcAft>
              <a:tabLst>
                <a:tab pos="266700" algn="l"/>
              </a:tabLst>
              <a:defRPr/>
            </a:pPr>
            <a:r>
              <a:rPr lang="ru-RU" sz="1600" dirty="0">
                <a:latin typeface="Arial" charset="0"/>
              </a:rPr>
              <a:t>на 13 процентов выше 2022 года (+ 2 млрд. </a:t>
            </a:r>
            <a:r>
              <a:rPr lang="ru-RU" sz="1600" dirty="0" smtClean="0">
                <a:latin typeface="Arial" charset="0"/>
              </a:rPr>
              <a:t>186 </a:t>
            </a:r>
            <a:r>
              <a:rPr lang="ru-RU" sz="1600" dirty="0">
                <a:latin typeface="Arial" charset="0"/>
              </a:rPr>
              <a:t>млн. руб.)</a:t>
            </a:r>
          </a:p>
        </p:txBody>
      </p:sp>
      <p:sp>
        <p:nvSpPr>
          <p:cNvPr id="10254" name="Равнобедренный треугольник 4">
            <a:extLst>
              <a:ext uri="{FF2B5EF4-FFF2-40B4-BE49-F238E27FC236}">
                <a16:creationId xmlns:a16="http://schemas.microsoft.com/office/drawing/2014/main" xmlns="" id="{2B8E5187-7C26-B56D-F56E-E966255574E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34332" y="1748631"/>
            <a:ext cx="144462" cy="14287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pSp>
        <p:nvGrpSpPr>
          <p:cNvPr id="10255" name="Группа 2">
            <a:extLst>
              <a:ext uri="{FF2B5EF4-FFF2-40B4-BE49-F238E27FC236}">
                <a16:creationId xmlns:a16="http://schemas.microsoft.com/office/drawing/2014/main" xmlns="" id="{C8941EC5-D9D6-0EB9-D766-C5217FD0717A}"/>
              </a:ext>
            </a:extLst>
          </p:cNvPr>
          <p:cNvGrpSpPr>
            <a:grpSpLocks/>
          </p:cNvGrpSpPr>
          <p:nvPr/>
        </p:nvGrpSpPr>
        <p:grpSpPr bwMode="auto">
          <a:xfrm>
            <a:off x="325438" y="2709863"/>
            <a:ext cx="2220912" cy="2841625"/>
            <a:chOff x="968953" y="2678025"/>
            <a:chExt cx="3167062" cy="2563312"/>
          </a:xfrm>
        </p:grpSpPr>
        <p:grpSp>
          <p:nvGrpSpPr>
            <p:cNvPr id="10292" name="Группа 2">
              <a:extLst>
                <a:ext uri="{FF2B5EF4-FFF2-40B4-BE49-F238E27FC236}">
                  <a16:creationId xmlns:a16="http://schemas.microsoft.com/office/drawing/2014/main" xmlns="" id="{93AE0390-AA79-EB6A-14EB-1EF8BC0885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8953" y="2678025"/>
              <a:ext cx="3167062" cy="2176503"/>
              <a:chOff x="1052297" y="2346531"/>
              <a:chExt cx="3167062" cy="3551518"/>
            </a:xfrm>
          </p:grpSpPr>
          <p:cxnSp>
            <p:nvCxnSpPr>
              <p:cNvPr id="54" name="Прямая соединительная линия 53">
                <a:extLst>
                  <a:ext uri="{FF2B5EF4-FFF2-40B4-BE49-F238E27FC236}">
                    <a16:creationId xmlns:a16="http://schemas.microsoft.com/office/drawing/2014/main" xmlns="" id="{B8D6D760-9788-C45C-84F3-F27B761F3902}"/>
                  </a:ext>
                </a:extLst>
              </p:cNvPr>
              <p:cNvCxnSpPr/>
              <p:nvPr/>
            </p:nvCxnSpPr>
            <p:spPr>
              <a:xfrm>
                <a:off x="2410580" y="3996242"/>
                <a:ext cx="144883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Прямоугольник 54">
                <a:extLst>
                  <a:ext uri="{FF2B5EF4-FFF2-40B4-BE49-F238E27FC236}">
                    <a16:creationId xmlns:a16="http://schemas.microsoft.com/office/drawing/2014/main" xmlns="" id="{49E9BF7C-279B-BBC2-C2E9-C91D6764992F}"/>
                  </a:ext>
                </a:extLst>
              </p:cNvPr>
              <p:cNvSpPr/>
              <p:nvPr/>
            </p:nvSpPr>
            <p:spPr>
              <a:xfrm>
                <a:off x="2770524" y="3715838"/>
                <a:ext cx="781013" cy="1659058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6" name="Прямоугольник 55">
                <a:extLst>
                  <a:ext uri="{FF2B5EF4-FFF2-40B4-BE49-F238E27FC236}">
                    <a16:creationId xmlns:a16="http://schemas.microsoft.com/office/drawing/2014/main" xmlns="" id="{BB0A00AD-133F-B541-CA2C-4FCD10D3B2FC}"/>
                  </a:ext>
                </a:extLst>
              </p:cNvPr>
              <p:cNvSpPr/>
              <p:nvPr/>
            </p:nvSpPr>
            <p:spPr>
              <a:xfrm>
                <a:off x="1695218" y="3993905"/>
                <a:ext cx="742528" cy="1380991"/>
              </a:xfrm>
              <a:prstGeom prst="rect">
                <a:avLst/>
              </a:prstGeom>
              <a:solidFill>
                <a:schemeClr val="accent1">
                  <a:lumMod val="90000"/>
                  <a:alpha val="86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57" name="Прямая со стрелкой 56">
                <a:extLst>
                  <a:ext uri="{FF2B5EF4-FFF2-40B4-BE49-F238E27FC236}">
                    <a16:creationId xmlns:a16="http://schemas.microsoft.com/office/drawing/2014/main" xmlns="" id="{C44EFC8E-B95E-A784-1398-614CB07720C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55463" y="3715838"/>
                <a:ext cx="0" cy="285078"/>
              </a:xfrm>
              <a:prstGeom prst="straightConnector1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98" name="TextBox 38">
                <a:extLst>
                  <a:ext uri="{FF2B5EF4-FFF2-40B4-BE49-F238E27FC236}">
                    <a16:creationId xmlns:a16="http://schemas.microsoft.com/office/drawing/2014/main" xmlns="" id="{ED970294-42AE-E635-C437-33FBE0A3BE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5035" y="5445124"/>
                <a:ext cx="935037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2022</a:t>
                </a:r>
              </a:p>
            </p:txBody>
          </p:sp>
          <p:sp>
            <p:nvSpPr>
              <p:cNvPr id="59" name="Line 12">
                <a:extLst>
                  <a:ext uri="{FF2B5EF4-FFF2-40B4-BE49-F238E27FC236}">
                    <a16:creationId xmlns:a16="http://schemas.microsoft.com/office/drawing/2014/main" xmlns="" id="{5365C434-5310-8B73-4508-403A43AC74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0511" y="5374896"/>
                <a:ext cx="2030633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cxnSp>
            <p:nvCxnSpPr>
              <p:cNvPr id="60" name="Прямая соединительная линия 59">
                <a:extLst>
                  <a:ext uri="{FF2B5EF4-FFF2-40B4-BE49-F238E27FC236}">
                    <a16:creationId xmlns:a16="http://schemas.microsoft.com/office/drawing/2014/main" xmlns="" id="{45A8921A-E802-D3BF-6E9F-1EEE4BE8218C}"/>
                  </a:ext>
                </a:extLst>
              </p:cNvPr>
              <p:cNvCxnSpPr/>
              <p:nvPr/>
            </p:nvCxnSpPr>
            <p:spPr>
              <a:xfrm>
                <a:off x="2555463" y="3715838"/>
                <a:ext cx="215061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468F359E-7D76-3DC8-39A7-3EC223F66BCE}"/>
                  </a:ext>
                </a:extLst>
              </p:cNvPr>
              <p:cNvSpPr txBox="1"/>
              <p:nvPr/>
            </p:nvSpPr>
            <p:spPr>
              <a:xfrm>
                <a:off x="2695819" y="4255615"/>
                <a:ext cx="1104737" cy="4065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200" dirty="0">
                    <a:latin typeface="+mj-lt"/>
                  </a:rPr>
                  <a:t>+ 13 %</a:t>
                </a:r>
              </a:p>
            </p:txBody>
          </p:sp>
          <p:sp>
            <p:nvSpPr>
              <p:cNvPr id="10302" name="TextBox 59">
                <a:extLst>
                  <a:ext uri="{FF2B5EF4-FFF2-40B4-BE49-F238E27FC236}">
                    <a16:creationId xmlns:a16="http://schemas.microsoft.com/office/drawing/2014/main" xmlns="" id="{C5DD62E2-185A-6804-3DAC-FDF1326DAC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4535" y="5445124"/>
                <a:ext cx="936624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2023</a:t>
                </a:r>
              </a:p>
            </p:txBody>
          </p:sp>
          <p:sp>
            <p:nvSpPr>
              <p:cNvPr id="10303" name="TextBox 66">
                <a:extLst>
                  <a:ext uri="{FF2B5EF4-FFF2-40B4-BE49-F238E27FC236}">
                    <a16:creationId xmlns:a16="http://schemas.microsoft.com/office/drawing/2014/main" xmlns="" id="{4313F940-5EC6-4F6E-1084-80EFA0E3CE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2297" y="2346531"/>
                <a:ext cx="3167062" cy="1188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200" b="1"/>
                  <a:t>Расходы на заработную плату работников образовательных организаций</a:t>
                </a:r>
              </a:p>
            </p:txBody>
          </p:sp>
        </p:grpSp>
        <p:sp>
          <p:nvSpPr>
            <p:cNvPr id="41" name="Скругленный прямоугольник 40">
              <a:extLst>
                <a:ext uri="{FF2B5EF4-FFF2-40B4-BE49-F238E27FC236}">
                  <a16:creationId xmlns:a16="http://schemas.microsoft.com/office/drawing/2014/main" xmlns="" id="{7824015E-E8DC-7FFB-19FA-5AC5A56C47BA}"/>
                </a:ext>
              </a:extLst>
            </p:cNvPr>
            <p:cNvSpPr/>
            <p:nvPr/>
          </p:nvSpPr>
          <p:spPr bwMode="auto">
            <a:xfrm>
              <a:off x="1641302" y="4866148"/>
              <a:ext cx="1822363" cy="375189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/>
                <a:t>18 </a:t>
              </a:r>
              <a:r>
                <a:rPr lang="ru-RU" sz="1000" b="1" dirty="0" smtClean="0"/>
                <a:t>417 </a:t>
              </a:r>
              <a:r>
                <a:rPr lang="ru-RU" sz="1000" b="1" dirty="0"/>
                <a:t>млн. руб.</a:t>
              </a:r>
            </a:p>
          </p:txBody>
        </p:sp>
      </p:grpSp>
      <p:pic>
        <p:nvPicPr>
          <p:cNvPr id="10256" name="Рисунок 8">
            <a:extLst>
              <a:ext uri="{FF2B5EF4-FFF2-40B4-BE49-F238E27FC236}">
                <a16:creationId xmlns:a16="http://schemas.microsoft.com/office/drawing/2014/main" xmlns="" id="{24793DD3-95B4-1021-0412-C3227083D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5" y="5803900"/>
            <a:ext cx="134778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57" name="Группа 2">
            <a:extLst>
              <a:ext uri="{FF2B5EF4-FFF2-40B4-BE49-F238E27FC236}">
                <a16:creationId xmlns:a16="http://schemas.microsoft.com/office/drawing/2014/main" xmlns="" id="{C24C1B46-D585-CC6D-1549-B37B55DE5C5D}"/>
              </a:ext>
            </a:extLst>
          </p:cNvPr>
          <p:cNvGrpSpPr>
            <a:grpSpLocks/>
          </p:cNvGrpSpPr>
          <p:nvPr/>
        </p:nvGrpSpPr>
        <p:grpSpPr bwMode="auto">
          <a:xfrm>
            <a:off x="2501900" y="2709863"/>
            <a:ext cx="2220913" cy="2833687"/>
            <a:chOff x="968953" y="2713084"/>
            <a:chExt cx="3167062" cy="2557022"/>
          </a:xfrm>
        </p:grpSpPr>
        <p:grpSp>
          <p:nvGrpSpPr>
            <p:cNvPr id="10280" name="Группа 2">
              <a:extLst>
                <a:ext uri="{FF2B5EF4-FFF2-40B4-BE49-F238E27FC236}">
                  <a16:creationId xmlns:a16="http://schemas.microsoft.com/office/drawing/2014/main" xmlns="" id="{66673D25-B809-D5E9-E96B-EC43C16EB7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8953" y="2713084"/>
              <a:ext cx="3167062" cy="2141444"/>
              <a:chOff x="1052297" y="2403739"/>
              <a:chExt cx="3167062" cy="3494310"/>
            </a:xfrm>
          </p:grpSpPr>
          <p:cxnSp>
            <p:nvCxnSpPr>
              <p:cNvPr id="77" name="Прямая соединительная линия 76">
                <a:extLst>
                  <a:ext uri="{FF2B5EF4-FFF2-40B4-BE49-F238E27FC236}">
                    <a16:creationId xmlns:a16="http://schemas.microsoft.com/office/drawing/2014/main" xmlns="" id="{4FE31496-B8AF-4F99-0190-C40D52926F1B}"/>
                  </a:ext>
                </a:extLst>
              </p:cNvPr>
              <p:cNvCxnSpPr/>
              <p:nvPr/>
            </p:nvCxnSpPr>
            <p:spPr>
              <a:xfrm>
                <a:off x="2410579" y="4121799"/>
                <a:ext cx="144883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Прямоугольник 77">
                <a:extLst>
                  <a:ext uri="{FF2B5EF4-FFF2-40B4-BE49-F238E27FC236}">
                    <a16:creationId xmlns:a16="http://schemas.microsoft.com/office/drawing/2014/main" xmlns="" id="{024C4980-C560-7DE2-86A4-E0C7562CBC67}"/>
                  </a:ext>
                </a:extLst>
              </p:cNvPr>
              <p:cNvSpPr/>
              <p:nvPr/>
            </p:nvSpPr>
            <p:spPr>
              <a:xfrm>
                <a:off x="2770525" y="3717412"/>
                <a:ext cx="781012" cy="1657285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79" name="Прямоугольник 78">
                <a:extLst>
                  <a:ext uri="{FF2B5EF4-FFF2-40B4-BE49-F238E27FC236}">
                    <a16:creationId xmlns:a16="http://schemas.microsoft.com/office/drawing/2014/main" xmlns="" id="{B11B3AAC-785E-2AB6-8F5A-C63209411393}"/>
                  </a:ext>
                </a:extLst>
              </p:cNvPr>
              <p:cNvSpPr/>
              <p:nvPr/>
            </p:nvSpPr>
            <p:spPr>
              <a:xfrm>
                <a:off x="1695217" y="4128812"/>
                <a:ext cx="742528" cy="1245885"/>
              </a:xfrm>
              <a:prstGeom prst="rect">
                <a:avLst/>
              </a:prstGeom>
              <a:solidFill>
                <a:schemeClr val="accent1">
                  <a:lumMod val="90000"/>
                  <a:alpha val="86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80" name="Прямая со стрелкой 79">
                <a:extLst>
                  <a:ext uri="{FF2B5EF4-FFF2-40B4-BE49-F238E27FC236}">
                    <a16:creationId xmlns:a16="http://schemas.microsoft.com/office/drawing/2014/main" xmlns="" id="{7216E53D-430F-1D63-1604-6EF4160F1C63}"/>
                  </a:ext>
                </a:extLst>
              </p:cNvPr>
              <p:cNvCxnSpPr/>
              <p:nvPr/>
            </p:nvCxnSpPr>
            <p:spPr>
              <a:xfrm flipV="1">
                <a:off x="2555463" y="3717412"/>
                <a:ext cx="0" cy="404386"/>
              </a:xfrm>
              <a:prstGeom prst="straightConnector1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86" name="TextBox 38">
                <a:extLst>
                  <a:ext uri="{FF2B5EF4-FFF2-40B4-BE49-F238E27FC236}">
                    <a16:creationId xmlns:a16="http://schemas.microsoft.com/office/drawing/2014/main" xmlns="" id="{D73AA8AB-F8EF-D742-8500-47F1A768F9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5035" y="5445124"/>
                <a:ext cx="935037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2022</a:t>
                </a:r>
              </a:p>
            </p:txBody>
          </p:sp>
          <p:sp>
            <p:nvSpPr>
              <p:cNvPr id="86" name="Line 12">
                <a:extLst>
                  <a:ext uri="{FF2B5EF4-FFF2-40B4-BE49-F238E27FC236}">
                    <a16:creationId xmlns:a16="http://schemas.microsoft.com/office/drawing/2014/main" xmlns="" id="{6B26A07A-B5E0-E2D6-3A6D-C8B0FF7703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0512" y="5374697"/>
                <a:ext cx="2030631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cxnSp>
            <p:nvCxnSpPr>
              <p:cNvPr id="87" name="Прямая соединительная линия 86">
                <a:extLst>
                  <a:ext uri="{FF2B5EF4-FFF2-40B4-BE49-F238E27FC236}">
                    <a16:creationId xmlns:a16="http://schemas.microsoft.com/office/drawing/2014/main" xmlns="" id="{A4418B54-397E-DD16-F857-A6B21447BBE2}"/>
                  </a:ext>
                </a:extLst>
              </p:cNvPr>
              <p:cNvCxnSpPr/>
              <p:nvPr/>
            </p:nvCxnSpPr>
            <p:spPr>
              <a:xfrm>
                <a:off x="2555463" y="3717412"/>
                <a:ext cx="215062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61325983-629C-7708-8149-A4A1424CC12A}"/>
                  </a:ext>
                </a:extLst>
              </p:cNvPr>
              <p:cNvSpPr txBox="1"/>
              <p:nvPr/>
            </p:nvSpPr>
            <p:spPr>
              <a:xfrm>
                <a:off x="2695818" y="4257373"/>
                <a:ext cx="1104736" cy="40672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200" dirty="0">
                    <a:latin typeface="+mj-lt"/>
                  </a:rPr>
                  <a:t>+ 23 %</a:t>
                </a:r>
              </a:p>
            </p:txBody>
          </p:sp>
          <p:sp>
            <p:nvSpPr>
              <p:cNvPr id="10290" name="TextBox 59">
                <a:extLst>
                  <a:ext uri="{FF2B5EF4-FFF2-40B4-BE49-F238E27FC236}">
                    <a16:creationId xmlns:a16="http://schemas.microsoft.com/office/drawing/2014/main" xmlns="" id="{3219386B-AD9E-7905-F8FF-0C34F53F04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4535" y="5445124"/>
                <a:ext cx="936624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2023</a:t>
                </a:r>
              </a:p>
            </p:txBody>
          </p:sp>
          <p:sp>
            <p:nvSpPr>
              <p:cNvPr id="10291" name="TextBox 66">
                <a:extLst>
                  <a:ext uri="{FF2B5EF4-FFF2-40B4-BE49-F238E27FC236}">
                    <a16:creationId xmlns:a16="http://schemas.microsoft.com/office/drawing/2014/main" xmlns="" id="{8D4284E3-467C-E1D0-EABC-607B5C87BF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2297" y="2403739"/>
                <a:ext cx="3167062" cy="6796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200" b="1"/>
                  <a:t>Расходы на средства обучения</a:t>
                </a:r>
              </a:p>
            </p:txBody>
          </p:sp>
        </p:grpSp>
        <p:sp>
          <p:nvSpPr>
            <p:cNvPr id="76" name="Скругленный прямоугольник 40">
              <a:extLst>
                <a:ext uri="{FF2B5EF4-FFF2-40B4-BE49-F238E27FC236}">
                  <a16:creationId xmlns:a16="http://schemas.microsoft.com/office/drawing/2014/main" xmlns="" id="{1A22590A-E503-2927-BD7A-E77A3992481F}"/>
                </a:ext>
              </a:extLst>
            </p:cNvPr>
            <p:cNvSpPr/>
            <p:nvPr/>
          </p:nvSpPr>
          <p:spPr bwMode="auto">
            <a:xfrm>
              <a:off x="1641303" y="4894790"/>
              <a:ext cx="1822361" cy="375316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/>
                <a:t>266 млн. руб.</a:t>
              </a:r>
            </a:p>
          </p:txBody>
        </p:sp>
      </p:grpSp>
      <p:grpSp>
        <p:nvGrpSpPr>
          <p:cNvPr id="10258" name="Группа 2">
            <a:extLst>
              <a:ext uri="{FF2B5EF4-FFF2-40B4-BE49-F238E27FC236}">
                <a16:creationId xmlns:a16="http://schemas.microsoft.com/office/drawing/2014/main" xmlns="" id="{8143CB48-0810-BF38-5DFB-95DAEE25A8F2}"/>
              </a:ext>
            </a:extLst>
          </p:cNvPr>
          <p:cNvGrpSpPr>
            <a:grpSpLocks/>
          </p:cNvGrpSpPr>
          <p:nvPr/>
        </p:nvGrpSpPr>
        <p:grpSpPr bwMode="auto">
          <a:xfrm>
            <a:off x="6524625" y="2695575"/>
            <a:ext cx="2371725" cy="2847975"/>
            <a:chOff x="821976" y="2701463"/>
            <a:chExt cx="3380772" cy="2568643"/>
          </a:xfrm>
        </p:grpSpPr>
        <p:grpSp>
          <p:nvGrpSpPr>
            <p:cNvPr id="10271" name="Группа 2">
              <a:extLst>
                <a:ext uri="{FF2B5EF4-FFF2-40B4-BE49-F238E27FC236}">
                  <a16:creationId xmlns:a16="http://schemas.microsoft.com/office/drawing/2014/main" xmlns="" id="{89C45597-210C-6723-0B43-F1AADEC30E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1976" y="2701463"/>
              <a:ext cx="3380772" cy="2153065"/>
              <a:chOff x="905320" y="2384776"/>
              <a:chExt cx="3380772" cy="3513273"/>
            </a:xfrm>
          </p:grpSpPr>
          <p:sp>
            <p:nvSpPr>
              <p:cNvPr id="98" name="Прямоугольник 97">
                <a:extLst>
                  <a:ext uri="{FF2B5EF4-FFF2-40B4-BE49-F238E27FC236}">
                    <a16:creationId xmlns:a16="http://schemas.microsoft.com/office/drawing/2014/main" xmlns="" id="{345857C4-9DFB-CF59-5FF4-57F2D77718A6}"/>
                  </a:ext>
                </a:extLst>
              </p:cNvPr>
              <p:cNvSpPr/>
              <p:nvPr/>
            </p:nvSpPr>
            <p:spPr>
              <a:xfrm>
                <a:off x="2769949" y="3695464"/>
                <a:ext cx="782963" cy="1677492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0" name="Прямоугольник 99">
                <a:extLst>
                  <a:ext uri="{FF2B5EF4-FFF2-40B4-BE49-F238E27FC236}">
                    <a16:creationId xmlns:a16="http://schemas.microsoft.com/office/drawing/2014/main" xmlns="" id="{6AFA349D-E4B7-7479-2336-8B00FEC76215}"/>
                  </a:ext>
                </a:extLst>
              </p:cNvPr>
              <p:cNvSpPr/>
              <p:nvPr/>
            </p:nvSpPr>
            <p:spPr>
              <a:xfrm>
                <a:off x="1695073" y="3882371"/>
                <a:ext cx="742231" cy="1490585"/>
              </a:xfrm>
              <a:prstGeom prst="rect">
                <a:avLst/>
              </a:prstGeom>
              <a:solidFill>
                <a:schemeClr val="accent1">
                  <a:lumMod val="90000"/>
                  <a:alpha val="86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275" name="TextBox 38">
                <a:extLst>
                  <a:ext uri="{FF2B5EF4-FFF2-40B4-BE49-F238E27FC236}">
                    <a16:creationId xmlns:a16="http://schemas.microsoft.com/office/drawing/2014/main" xmlns="" id="{25C30F46-BBEB-2F17-41B0-6B067A322D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5035" y="5445124"/>
                <a:ext cx="935037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2022</a:t>
                </a:r>
              </a:p>
            </p:txBody>
          </p:sp>
          <p:sp>
            <p:nvSpPr>
              <p:cNvPr id="103" name="Line 12">
                <a:extLst>
                  <a:ext uri="{FF2B5EF4-FFF2-40B4-BE49-F238E27FC236}">
                    <a16:creationId xmlns:a16="http://schemas.microsoft.com/office/drawing/2014/main" xmlns="" id="{1306CC54-2ADF-0F88-7DBD-E5D4EF6D38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0396" y="5372956"/>
                <a:ext cx="2032084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F9E9828F-279F-7C1C-60F5-78C313B9E510}"/>
                  </a:ext>
                </a:extLst>
              </p:cNvPr>
              <p:cNvSpPr txBox="1"/>
              <p:nvPr/>
            </p:nvSpPr>
            <p:spPr>
              <a:xfrm>
                <a:off x="2758635" y="4253848"/>
                <a:ext cx="1104295" cy="40652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200" dirty="0">
                    <a:latin typeface="+mj-lt"/>
                  </a:rPr>
                  <a:t>+ 1 %</a:t>
                </a:r>
              </a:p>
            </p:txBody>
          </p:sp>
          <p:sp>
            <p:nvSpPr>
              <p:cNvPr id="10278" name="TextBox 59">
                <a:extLst>
                  <a:ext uri="{FF2B5EF4-FFF2-40B4-BE49-F238E27FC236}">
                    <a16:creationId xmlns:a16="http://schemas.microsoft.com/office/drawing/2014/main" xmlns="" id="{73B4E63A-77CC-034E-23DF-E6B9665A81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4535" y="5445124"/>
                <a:ext cx="936624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2023</a:t>
                </a:r>
              </a:p>
            </p:txBody>
          </p:sp>
          <p:sp>
            <p:nvSpPr>
              <p:cNvPr id="10279" name="TextBox 66">
                <a:extLst>
                  <a:ext uri="{FF2B5EF4-FFF2-40B4-BE49-F238E27FC236}">
                    <a16:creationId xmlns:a16="http://schemas.microsoft.com/office/drawing/2014/main" xmlns="" id="{E7B033A6-EEC8-C339-DACE-879864DE08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5320" y="2384776"/>
                <a:ext cx="3380772" cy="1223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200" b="1"/>
                  <a:t>Расходы на дополнительное профессиональное образование педработников</a:t>
                </a:r>
              </a:p>
            </p:txBody>
          </p:sp>
        </p:grpSp>
        <p:sp>
          <p:nvSpPr>
            <p:cNvPr id="95" name="Скругленный прямоугольник 40">
              <a:extLst>
                <a:ext uri="{FF2B5EF4-FFF2-40B4-BE49-F238E27FC236}">
                  <a16:creationId xmlns:a16="http://schemas.microsoft.com/office/drawing/2014/main" xmlns="" id="{35B56733-D41A-F676-11A5-BF8844522672}"/>
                </a:ext>
              </a:extLst>
            </p:cNvPr>
            <p:cNvSpPr/>
            <p:nvPr/>
          </p:nvSpPr>
          <p:spPr bwMode="auto">
            <a:xfrm>
              <a:off x="1641146" y="4894975"/>
              <a:ext cx="1821635" cy="375131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/>
                <a:t>18 млн. руб.</a:t>
              </a:r>
            </a:p>
          </p:txBody>
        </p:sp>
      </p:grpSp>
      <p:grpSp>
        <p:nvGrpSpPr>
          <p:cNvPr id="10259" name="Группа 2">
            <a:extLst>
              <a:ext uri="{FF2B5EF4-FFF2-40B4-BE49-F238E27FC236}">
                <a16:creationId xmlns:a16="http://schemas.microsoft.com/office/drawing/2014/main" xmlns="" id="{AC11CDAB-90AF-9C81-043A-4A222D0F9A63}"/>
              </a:ext>
            </a:extLst>
          </p:cNvPr>
          <p:cNvGrpSpPr>
            <a:grpSpLocks/>
          </p:cNvGrpSpPr>
          <p:nvPr/>
        </p:nvGrpSpPr>
        <p:grpSpPr bwMode="auto">
          <a:xfrm>
            <a:off x="4519613" y="2692400"/>
            <a:ext cx="2370137" cy="2846388"/>
            <a:chOff x="821976" y="2701463"/>
            <a:chExt cx="3380772" cy="2568643"/>
          </a:xfrm>
        </p:grpSpPr>
        <p:grpSp>
          <p:nvGrpSpPr>
            <p:cNvPr id="10262" name="Группа 2">
              <a:extLst>
                <a:ext uri="{FF2B5EF4-FFF2-40B4-BE49-F238E27FC236}">
                  <a16:creationId xmlns:a16="http://schemas.microsoft.com/office/drawing/2014/main" xmlns="" id="{28415DCC-A61B-06EB-6E85-6B173EEB95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1976" y="2701463"/>
              <a:ext cx="3380772" cy="2153065"/>
              <a:chOff x="905320" y="2384776"/>
              <a:chExt cx="3380772" cy="3513273"/>
            </a:xfrm>
          </p:grpSpPr>
          <p:sp>
            <p:nvSpPr>
              <p:cNvPr id="121" name="Прямоугольник 120">
                <a:extLst>
                  <a:ext uri="{FF2B5EF4-FFF2-40B4-BE49-F238E27FC236}">
                    <a16:creationId xmlns:a16="http://schemas.microsoft.com/office/drawing/2014/main" xmlns="" id="{393F2669-4A28-3BA0-3B93-F05B7600650D}"/>
                  </a:ext>
                </a:extLst>
              </p:cNvPr>
              <p:cNvSpPr/>
              <p:nvPr/>
            </p:nvSpPr>
            <p:spPr>
              <a:xfrm>
                <a:off x="2771199" y="3717232"/>
                <a:ext cx="781223" cy="1657389"/>
              </a:xfrm>
              <a:prstGeom prst="rect">
                <a:avLst/>
              </a:prstGeom>
              <a:solidFill>
                <a:srgbClr val="ECD988"/>
              </a:solidFill>
              <a:ln>
                <a:solidFill>
                  <a:srgbClr val="DDBB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2" name="Прямоугольник 121">
                <a:extLst>
                  <a:ext uri="{FF2B5EF4-FFF2-40B4-BE49-F238E27FC236}">
                    <a16:creationId xmlns:a16="http://schemas.microsoft.com/office/drawing/2014/main" xmlns="" id="{C2B11553-D754-960E-C9CE-0E7164D80840}"/>
                  </a:ext>
                </a:extLst>
              </p:cNvPr>
              <p:cNvSpPr/>
              <p:nvPr/>
            </p:nvSpPr>
            <p:spPr>
              <a:xfrm>
                <a:off x="1695600" y="3887881"/>
                <a:ext cx="742728" cy="1486741"/>
              </a:xfrm>
              <a:prstGeom prst="rect">
                <a:avLst/>
              </a:prstGeom>
              <a:solidFill>
                <a:schemeClr val="accent1">
                  <a:lumMod val="90000"/>
                  <a:alpha val="86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266" name="TextBox 38">
                <a:extLst>
                  <a:ext uri="{FF2B5EF4-FFF2-40B4-BE49-F238E27FC236}">
                    <a16:creationId xmlns:a16="http://schemas.microsoft.com/office/drawing/2014/main" xmlns="" id="{3942D0D1-898C-E49E-6FAD-6C89602A5E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5035" y="5445124"/>
                <a:ext cx="935037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2022</a:t>
                </a:r>
              </a:p>
            </p:txBody>
          </p:sp>
          <p:sp>
            <p:nvSpPr>
              <p:cNvPr id="124" name="Line 12">
                <a:extLst>
                  <a:ext uri="{FF2B5EF4-FFF2-40B4-BE49-F238E27FC236}">
                    <a16:creationId xmlns:a16="http://schemas.microsoft.com/office/drawing/2014/main" xmlns="" id="{6BD508A4-A2D7-B0F6-B8B0-A6487FE9D5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0875" y="5374622"/>
                <a:ext cx="2031180" cy="0"/>
              </a:xfrm>
              <a:prstGeom prst="line">
                <a:avLst/>
              </a:prstGeom>
              <a:noFill/>
              <a:ln w="38100">
                <a:solidFill>
                  <a:schemeClr val="accent1">
                    <a:lumMod val="25000"/>
                    <a:alpha val="9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xmlns="" id="{BC5833BB-A4F3-FF7D-6016-D85FEDE9B5E1}"/>
                  </a:ext>
                </a:extLst>
              </p:cNvPr>
              <p:cNvSpPr txBox="1"/>
              <p:nvPr/>
            </p:nvSpPr>
            <p:spPr>
              <a:xfrm>
                <a:off x="2757612" y="4254890"/>
                <a:ext cx="1105035" cy="40675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200" dirty="0">
                    <a:latin typeface="+mj-lt"/>
                  </a:rPr>
                  <a:t>+ 2 %</a:t>
                </a:r>
              </a:p>
            </p:txBody>
          </p:sp>
          <p:sp>
            <p:nvSpPr>
              <p:cNvPr id="10269" name="TextBox 59">
                <a:extLst>
                  <a:ext uri="{FF2B5EF4-FFF2-40B4-BE49-F238E27FC236}">
                    <a16:creationId xmlns:a16="http://schemas.microsoft.com/office/drawing/2014/main" xmlns="" id="{4B455C84-3DEB-9519-4E62-A56D79D35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4535" y="5445124"/>
                <a:ext cx="936624" cy="45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400"/>
                  <a:t>2023</a:t>
                </a:r>
              </a:p>
            </p:txBody>
          </p:sp>
          <p:sp>
            <p:nvSpPr>
              <p:cNvPr id="10270" name="TextBox 66">
                <a:extLst>
                  <a:ext uri="{FF2B5EF4-FFF2-40B4-BE49-F238E27FC236}">
                    <a16:creationId xmlns:a16="http://schemas.microsoft.com/office/drawing/2014/main" xmlns="" id="{E6935948-C62E-8D8D-5C29-6AF27A77C7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5320" y="2384776"/>
                <a:ext cx="3380772" cy="9514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ru-RU" altLang="ru-RU" sz="1200" b="1"/>
                  <a:t>Расходы на </a:t>
                </a:r>
                <a:br>
                  <a:rPr lang="ru-RU" altLang="ru-RU" sz="1200" b="1"/>
                </a:br>
                <a:r>
                  <a:rPr lang="ru-RU" altLang="ru-RU" sz="1200" b="1"/>
                  <a:t>приобретение </a:t>
                </a:r>
                <a:br>
                  <a:rPr lang="ru-RU" altLang="ru-RU" sz="1200" b="1"/>
                </a:br>
                <a:r>
                  <a:rPr lang="ru-RU" altLang="ru-RU" sz="1200" b="1"/>
                  <a:t>учебников</a:t>
                </a:r>
              </a:p>
            </p:txBody>
          </p:sp>
        </p:grpSp>
        <p:sp>
          <p:nvSpPr>
            <p:cNvPr id="120" name="Скругленный прямоугольник 40">
              <a:extLst>
                <a:ext uri="{FF2B5EF4-FFF2-40B4-BE49-F238E27FC236}">
                  <a16:creationId xmlns:a16="http://schemas.microsoft.com/office/drawing/2014/main" xmlns="" id="{E4AC690F-FCB0-B393-190D-506FB6B68BE9}"/>
                </a:ext>
              </a:extLst>
            </p:cNvPr>
            <p:cNvSpPr/>
            <p:nvPr/>
          </p:nvSpPr>
          <p:spPr bwMode="auto">
            <a:xfrm>
              <a:off x="1641695" y="4894766"/>
              <a:ext cx="1822854" cy="375340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/>
                <a:t>355 млн. руб.</a:t>
              </a:r>
            </a:p>
          </p:txBody>
        </p:sp>
      </p:grp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xmlns="" id="{6973146F-9E6C-17C2-D7B7-55997251118B}"/>
              </a:ext>
            </a:extLst>
          </p:cNvPr>
          <p:cNvCxnSpPr>
            <a:cxnSpLocks/>
          </p:cNvCxnSpPr>
          <p:nvPr/>
        </p:nvCxnSpPr>
        <p:spPr bwMode="auto">
          <a:xfrm flipV="1">
            <a:off x="5718175" y="3578225"/>
            <a:ext cx="0" cy="134938"/>
          </a:xfrm>
          <a:prstGeom prst="straightConnector1">
            <a:avLst/>
          </a:prstGeom>
          <a:ln w="1905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xmlns="" id="{CD567671-B512-3541-0416-B2C9D1264E87}"/>
              </a:ext>
            </a:extLst>
          </p:cNvPr>
          <p:cNvCxnSpPr>
            <a:cxnSpLocks/>
          </p:cNvCxnSpPr>
          <p:nvPr/>
        </p:nvCxnSpPr>
        <p:spPr bwMode="auto">
          <a:xfrm flipV="1">
            <a:off x="7747000" y="3573463"/>
            <a:ext cx="0" cy="133350"/>
          </a:xfrm>
          <a:prstGeom prst="straightConnector1">
            <a:avLst/>
          </a:prstGeom>
          <a:ln w="19050">
            <a:solidFill>
              <a:schemeClr val="accent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CC4E44ED-7F2D-075A-FCF2-BC6E0D1C5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3" y="110490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979801F8-6CB4-32A8-2A1C-4EB9CE4EF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6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44E071D3-8F11-B2E7-E0F3-8FF1929A6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1269" name="Rectangle 6">
            <a:extLst>
              <a:ext uri="{FF2B5EF4-FFF2-40B4-BE49-F238E27FC236}">
                <a16:creationId xmlns:a16="http://schemas.microsoft.com/office/drawing/2014/main" xmlns="" id="{51E10174-13EF-5555-B2CA-0BBB5618E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325" y="261938"/>
            <a:ext cx="7221538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Межбюджетные трансферты</a:t>
            </a:r>
          </a:p>
        </p:txBody>
      </p:sp>
      <p:sp>
        <p:nvSpPr>
          <p:cNvPr id="11270" name="Text Box 13">
            <a:extLst>
              <a:ext uri="{FF2B5EF4-FFF2-40B4-BE49-F238E27FC236}">
                <a16:creationId xmlns:a16="http://schemas.microsoft.com/office/drawing/2014/main" xmlns="" id="{4222983B-F06A-5729-BCD7-196A6BE0E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363" y="6130925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8496C8EC-C943-5A9D-95FE-5965D3B80F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C499583-C6A2-E202-42F7-11B10CEE8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888" y="977900"/>
            <a:ext cx="1755775" cy="25717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grpSp>
        <p:nvGrpSpPr>
          <p:cNvPr id="11273" name="Группа 4">
            <a:extLst>
              <a:ext uri="{FF2B5EF4-FFF2-40B4-BE49-F238E27FC236}">
                <a16:creationId xmlns:a16="http://schemas.microsoft.com/office/drawing/2014/main" xmlns="" id="{DE143B54-2B7E-A302-614C-C6BFD2ECAF28}"/>
              </a:ext>
            </a:extLst>
          </p:cNvPr>
          <p:cNvGrpSpPr>
            <a:grpSpLocks/>
          </p:cNvGrpSpPr>
          <p:nvPr/>
        </p:nvGrpSpPr>
        <p:grpSpPr bwMode="auto">
          <a:xfrm>
            <a:off x="3868738" y="1217613"/>
            <a:ext cx="2882900" cy="2457450"/>
            <a:chOff x="330758" y="1041786"/>
            <a:chExt cx="2881732" cy="2459222"/>
          </a:xfrm>
        </p:grpSpPr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xmlns="" id="{FA47164C-7C97-8B49-1D4C-2F3C7A4604A9}"/>
                </a:ext>
              </a:extLst>
            </p:cNvPr>
            <p:cNvSpPr/>
            <p:nvPr/>
          </p:nvSpPr>
          <p:spPr bwMode="auto">
            <a:xfrm>
              <a:off x="1896985" y="2504927"/>
              <a:ext cx="514142" cy="733954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xmlns="" id="{5543B115-E836-A7A9-2BCF-645AB85F6C89}"/>
                </a:ext>
              </a:extLst>
            </p:cNvPr>
            <p:cNvSpPr/>
            <p:nvPr/>
          </p:nvSpPr>
          <p:spPr bwMode="auto">
            <a:xfrm>
              <a:off x="975022" y="2813124"/>
              <a:ext cx="515728" cy="425757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314" name="TextBox 38">
              <a:extLst>
                <a:ext uri="{FF2B5EF4-FFF2-40B4-BE49-F238E27FC236}">
                  <a16:creationId xmlns:a16="http://schemas.microsoft.com/office/drawing/2014/main" xmlns="" id="{E314D27E-9452-A6DE-12D5-95EE7F60F4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542" y="3239043"/>
              <a:ext cx="935038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2022 год</a:t>
              </a:r>
            </a:p>
          </p:txBody>
        </p:sp>
        <p:sp>
          <p:nvSpPr>
            <p:cNvPr id="61" name="Line 12">
              <a:extLst>
                <a:ext uri="{FF2B5EF4-FFF2-40B4-BE49-F238E27FC236}">
                  <a16:creationId xmlns:a16="http://schemas.microsoft.com/office/drawing/2014/main" xmlns="" id="{A090DFBF-600B-9FA4-F38F-242176163E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5857" y="3238881"/>
              <a:ext cx="1870904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cxnSp>
          <p:nvCxnSpPr>
            <p:cNvPr id="62" name="Прямая соединительная линия 61">
              <a:extLst>
                <a:ext uri="{FF2B5EF4-FFF2-40B4-BE49-F238E27FC236}">
                  <a16:creationId xmlns:a16="http://schemas.microsoft.com/office/drawing/2014/main" xmlns="" id="{C766A66F-73D4-AAED-705F-E0936701046E}"/>
                </a:ext>
              </a:extLst>
            </p:cNvPr>
            <p:cNvCxnSpPr/>
            <p:nvPr/>
          </p:nvCxnSpPr>
          <p:spPr bwMode="auto">
            <a:xfrm>
              <a:off x="1698629" y="2504927"/>
              <a:ext cx="207878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17" name="TextBox 59">
              <a:extLst>
                <a:ext uri="{FF2B5EF4-FFF2-40B4-BE49-F238E27FC236}">
                  <a16:creationId xmlns:a16="http://schemas.microsoft.com/office/drawing/2014/main" xmlns="" id="{F35F9CB5-348E-C017-13DE-263A1BF5E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555" y="3239043"/>
              <a:ext cx="1011237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2023 год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B8B9F387-E528-1A88-52E1-1252A41ACA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758" y="1041786"/>
              <a:ext cx="2735741" cy="954775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/>
                <a:t>Меры социальной поддержки </a:t>
              </a:r>
              <a:br>
                <a:rPr lang="ru-RU" altLang="ru-RU" sz="1100" b="1" dirty="0"/>
              </a:br>
              <a:r>
                <a:rPr lang="ru-RU" altLang="ru-RU" sz="1100" b="1" dirty="0"/>
                <a:t>педагогическим работникам в сельской местности (коммунальные услуги)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200" b="1" dirty="0">
                  <a:ln w="10160">
                    <a:noFill/>
                    <a:prstDash val="solid"/>
                  </a:ln>
                  <a:solidFill>
                    <a:srgbClr val="99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590 млн. руб.</a:t>
              </a:r>
            </a:p>
          </p:txBody>
        </p:sp>
        <p:sp>
          <p:nvSpPr>
            <p:cNvPr id="45" name="Скругленный прямоугольник 44">
              <a:extLst>
                <a:ext uri="{FF2B5EF4-FFF2-40B4-BE49-F238E27FC236}">
                  <a16:creationId xmlns:a16="http://schemas.microsoft.com/office/drawing/2014/main" xmlns="" id="{5B6C63BA-6838-860C-0198-138D4EB6899C}"/>
                </a:ext>
              </a:extLst>
            </p:cNvPr>
            <p:cNvSpPr/>
            <p:nvPr/>
          </p:nvSpPr>
          <p:spPr bwMode="auto">
            <a:xfrm>
              <a:off x="2277831" y="2021979"/>
              <a:ext cx="934659" cy="316141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+ 132 млн. руб.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829BBE2D-5CFD-7961-F44D-ECC54F3B6AF4}"/>
                </a:ext>
              </a:extLst>
            </p:cNvPr>
            <p:cNvSpPr txBox="1"/>
            <p:nvPr/>
          </p:nvSpPr>
          <p:spPr bwMode="auto">
            <a:xfrm>
              <a:off x="1868422" y="2687622"/>
              <a:ext cx="863250" cy="2446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000" dirty="0">
                  <a:latin typeface="+mj-lt"/>
                </a:rPr>
                <a:t>+ 29 %</a:t>
              </a:r>
            </a:p>
          </p:txBody>
        </p:sp>
        <p:cxnSp>
          <p:nvCxnSpPr>
            <p:cNvPr id="60" name="Прямая со стрелкой 59">
              <a:extLst>
                <a:ext uri="{FF2B5EF4-FFF2-40B4-BE49-F238E27FC236}">
                  <a16:creationId xmlns:a16="http://schemas.microsoft.com/office/drawing/2014/main" xmlns="" id="{06F74DD3-4656-E850-B96A-A01699098BFB}"/>
                </a:ext>
              </a:extLst>
            </p:cNvPr>
            <p:cNvCxnSpPr/>
            <p:nvPr/>
          </p:nvCxnSpPr>
          <p:spPr bwMode="auto">
            <a:xfrm flipH="1" flipV="1">
              <a:off x="1698629" y="2504927"/>
              <a:ext cx="0" cy="308197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>
              <a:extLst>
                <a:ext uri="{FF2B5EF4-FFF2-40B4-BE49-F238E27FC236}">
                  <a16:creationId xmlns:a16="http://schemas.microsoft.com/office/drawing/2014/main" xmlns="" id="{8725513F-2AD3-8DFC-93B6-21307855CE27}"/>
                </a:ext>
              </a:extLst>
            </p:cNvPr>
            <p:cNvCxnSpPr/>
            <p:nvPr/>
          </p:nvCxnSpPr>
          <p:spPr bwMode="auto">
            <a:xfrm>
              <a:off x="1490750" y="2813124"/>
              <a:ext cx="207879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74" name="Группа 4">
            <a:extLst>
              <a:ext uri="{FF2B5EF4-FFF2-40B4-BE49-F238E27FC236}">
                <a16:creationId xmlns:a16="http://schemas.microsoft.com/office/drawing/2014/main" xmlns="" id="{F27080B3-0D21-7FA9-13DE-3D880F10318C}"/>
              </a:ext>
            </a:extLst>
          </p:cNvPr>
          <p:cNvGrpSpPr>
            <a:grpSpLocks/>
          </p:cNvGrpSpPr>
          <p:nvPr/>
        </p:nvGrpSpPr>
        <p:grpSpPr bwMode="auto">
          <a:xfrm>
            <a:off x="341313" y="1217613"/>
            <a:ext cx="2946400" cy="2479675"/>
            <a:chOff x="393093" y="1212862"/>
            <a:chExt cx="2946809" cy="2288146"/>
          </a:xfrm>
        </p:grpSpPr>
        <p:cxnSp>
          <p:nvCxnSpPr>
            <p:cNvPr id="83" name="Прямая соединительная линия 82">
              <a:extLst>
                <a:ext uri="{FF2B5EF4-FFF2-40B4-BE49-F238E27FC236}">
                  <a16:creationId xmlns:a16="http://schemas.microsoft.com/office/drawing/2014/main" xmlns="" id="{57B2975B-01B0-8D2C-0793-A48CBA0BDEB6}"/>
                </a:ext>
              </a:extLst>
            </p:cNvPr>
            <p:cNvCxnSpPr/>
            <p:nvPr/>
          </p:nvCxnSpPr>
          <p:spPr bwMode="auto">
            <a:xfrm>
              <a:off x="1720427" y="2462406"/>
              <a:ext cx="207991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xmlns="" id="{9D5AC9CD-C373-D338-E616-E9A86FE9DE3A}"/>
                </a:ext>
              </a:extLst>
            </p:cNvPr>
            <p:cNvSpPr/>
            <p:nvPr/>
          </p:nvSpPr>
          <p:spPr bwMode="auto">
            <a:xfrm>
              <a:off x="1906190" y="2449223"/>
              <a:ext cx="514421" cy="789571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9" name="Прямоугольник 78">
              <a:extLst>
                <a:ext uri="{FF2B5EF4-FFF2-40B4-BE49-F238E27FC236}">
                  <a16:creationId xmlns:a16="http://schemas.microsoft.com/office/drawing/2014/main" xmlns="" id="{60736D6A-086D-7A16-C019-348ACF708EB0}"/>
                </a:ext>
              </a:extLst>
            </p:cNvPr>
            <p:cNvSpPr/>
            <p:nvPr/>
          </p:nvSpPr>
          <p:spPr bwMode="auto">
            <a:xfrm>
              <a:off x="1042470" y="2626473"/>
              <a:ext cx="516010" cy="612321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304" name="TextBox 38">
              <a:extLst>
                <a:ext uri="{FF2B5EF4-FFF2-40B4-BE49-F238E27FC236}">
                  <a16:creationId xmlns:a16="http://schemas.microsoft.com/office/drawing/2014/main" xmlns="" id="{FB15BEA1-9D55-EAA6-07E9-9144FE920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542" y="3239043"/>
              <a:ext cx="935038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2022 год</a:t>
              </a:r>
            </a:p>
          </p:txBody>
        </p:sp>
        <p:sp>
          <p:nvSpPr>
            <p:cNvPr id="82" name="Line 12">
              <a:extLst>
                <a:ext uri="{FF2B5EF4-FFF2-40B4-BE49-F238E27FC236}">
                  <a16:creationId xmlns:a16="http://schemas.microsoft.com/office/drawing/2014/main" xmlns="" id="{D6F3DFB1-CEB3-D673-0BA3-93DC2B39A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6540" y="3238794"/>
              <a:ext cx="1871923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06" name="TextBox 59">
              <a:extLst>
                <a:ext uri="{FF2B5EF4-FFF2-40B4-BE49-F238E27FC236}">
                  <a16:creationId xmlns:a16="http://schemas.microsoft.com/office/drawing/2014/main" xmlns="" id="{0218ADB1-13B8-6E48-3440-7B9DA56A1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555" y="3239043"/>
              <a:ext cx="1011237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2023 год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73223178-D83B-31E5-4D97-9C888CC95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093" y="1212862"/>
              <a:ext cx="2737230" cy="88039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/>
                <a:t>Вознаграждение за классное руководство 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200" b="1" dirty="0">
                  <a:ln w="10160">
                    <a:noFill/>
                    <a:prstDash val="solid"/>
                  </a:ln>
                  <a:solidFill>
                    <a:srgbClr val="99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1 055 млн. рублей  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>
                  <a:ln w="10160">
                    <a:noFill/>
                    <a:prstDash val="solid"/>
                  </a:ln>
                  <a:solidFill>
                    <a:srgbClr val="99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Мун. школы – 893 млн. руб.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>
                  <a:ln w="10160">
                    <a:noFill/>
                    <a:prstDash val="solid"/>
                  </a:ln>
                  <a:solidFill>
                    <a:srgbClr val="99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Гос. школы и СПО  - 162 млн. руб.</a:t>
              </a:r>
            </a:p>
          </p:txBody>
        </p:sp>
        <p:sp>
          <p:nvSpPr>
            <p:cNvPr id="87" name="Скругленный прямоугольник 86">
              <a:extLst>
                <a:ext uri="{FF2B5EF4-FFF2-40B4-BE49-F238E27FC236}">
                  <a16:creationId xmlns:a16="http://schemas.microsoft.com/office/drawing/2014/main" xmlns="" id="{8859F5A6-3EBC-7F31-78CB-FBB001CDE7E7}"/>
                </a:ext>
              </a:extLst>
            </p:cNvPr>
            <p:cNvSpPr/>
            <p:nvPr/>
          </p:nvSpPr>
          <p:spPr bwMode="auto">
            <a:xfrm>
              <a:off x="2590498" y="2165035"/>
              <a:ext cx="749404" cy="300300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+ 6 млн. руб.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DC0FF5F8-346A-A0A2-BE50-7CCD3C491892}"/>
                </a:ext>
              </a:extLst>
            </p:cNvPr>
            <p:cNvSpPr txBox="1"/>
            <p:nvPr/>
          </p:nvSpPr>
          <p:spPr bwMode="auto">
            <a:xfrm>
              <a:off x="1731541" y="2737804"/>
              <a:ext cx="863720" cy="2270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000" dirty="0">
                  <a:latin typeface="+mj-lt"/>
                </a:rPr>
                <a:t>+ 1 %</a:t>
              </a:r>
            </a:p>
          </p:txBody>
        </p:sp>
        <p:cxnSp>
          <p:nvCxnSpPr>
            <p:cNvPr id="89" name="Прямая со стрелкой 88">
              <a:extLst>
                <a:ext uri="{FF2B5EF4-FFF2-40B4-BE49-F238E27FC236}">
                  <a16:creationId xmlns:a16="http://schemas.microsoft.com/office/drawing/2014/main" xmlns="" id="{F49ADCE4-BD03-8E88-CD4C-4607D516DBB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720427" y="2449223"/>
              <a:ext cx="0" cy="177250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>
              <a:extLst>
                <a:ext uri="{FF2B5EF4-FFF2-40B4-BE49-F238E27FC236}">
                  <a16:creationId xmlns:a16="http://schemas.microsoft.com/office/drawing/2014/main" xmlns="" id="{F3150BFF-2317-B95E-DB00-49C0911B8C0E}"/>
                </a:ext>
              </a:extLst>
            </p:cNvPr>
            <p:cNvCxnSpPr/>
            <p:nvPr/>
          </p:nvCxnSpPr>
          <p:spPr bwMode="auto">
            <a:xfrm>
              <a:off x="1491795" y="2626473"/>
              <a:ext cx="207991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Line 12">
            <a:extLst>
              <a:ext uri="{FF2B5EF4-FFF2-40B4-BE49-F238E27FC236}">
                <a16:creationId xmlns:a16="http://schemas.microsoft.com/office/drawing/2014/main" xmlns="" id="{916682AC-AC38-8DCB-8061-5D0D181962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563" y="591026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11276" name="Рисунок 8">
            <a:extLst>
              <a:ext uri="{FF2B5EF4-FFF2-40B4-BE49-F238E27FC236}">
                <a16:creationId xmlns:a16="http://schemas.microsoft.com/office/drawing/2014/main" xmlns="" id="{6950A9D4-ED1B-CA3C-A395-DB7C032E8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5829300"/>
            <a:ext cx="1347788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7" name="Группа 4">
            <a:extLst>
              <a:ext uri="{FF2B5EF4-FFF2-40B4-BE49-F238E27FC236}">
                <a16:creationId xmlns:a16="http://schemas.microsoft.com/office/drawing/2014/main" xmlns="" id="{494CC72C-3BF4-1A9C-6647-34B9557BA436}"/>
              </a:ext>
            </a:extLst>
          </p:cNvPr>
          <p:cNvGrpSpPr>
            <a:grpSpLocks/>
          </p:cNvGrpSpPr>
          <p:nvPr/>
        </p:nvGrpSpPr>
        <p:grpSpPr bwMode="auto">
          <a:xfrm>
            <a:off x="2111375" y="3786188"/>
            <a:ext cx="2736850" cy="2082800"/>
            <a:chOff x="330758" y="1416829"/>
            <a:chExt cx="2736406" cy="2084179"/>
          </a:xfrm>
        </p:grpSpPr>
        <p:sp>
          <p:nvSpPr>
            <p:cNvPr id="51" name="Прямоугольник 50">
              <a:extLst>
                <a:ext uri="{FF2B5EF4-FFF2-40B4-BE49-F238E27FC236}">
                  <a16:creationId xmlns:a16="http://schemas.microsoft.com/office/drawing/2014/main" xmlns="" id="{C8BC7265-34BA-390C-C081-F1EB19673EB3}"/>
                </a:ext>
              </a:extLst>
            </p:cNvPr>
            <p:cNvSpPr/>
            <p:nvPr/>
          </p:nvSpPr>
          <p:spPr bwMode="auto">
            <a:xfrm>
              <a:off x="1895779" y="2504986"/>
              <a:ext cx="515854" cy="733911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2" name="Прямоугольник 51">
              <a:extLst>
                <a:ext uri="{FF2B5EF4-FFF2-40B4-BE49-F238E27FC236}">
                  <a16:creationId xmlns:a16="http://schemas.microsoft.com/office/drawing/2014/main" xmlns="" id="{2BB49A4E-006F-653C-C720-453EE6C41EA2}"/>
                </a:ext>
              </a:extLst>
            </p:cNvPr>
            <p:cNvSpPr/>
            <p:nvPr/>
          </p:nvSpPr>
          <p:spPr bwMode="auto">
            <a:xfrm>
              <a:off x="975178" y="2813165"/>
              <a:ext cx="515854" cy="425732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292" name="TextBox 38">
              <a:extLst>
                <a:ext uri="{FF2B5EF4-FFF2-40B4-BE49-F238E27FC236}">
                  <a16:creationId xmlns:a16="http://schemas.microsoft.com/office/drawing/2014/main" xmlns="" id="{F218DD33-9968-59A0-5F56-1D25471A6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542" y="3239043"/>
              <a:ext cx="935038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2022 год</a:t>
              </a:r>
            </a:p>
          </p:txBody>
        </p:sp>
        <p:sp>
          <p:nvSpPr>
            <p:cNvPr id="54" name="Line 12">
              <a:extLst>
                <a:ext uri="{FF2B5EF4-FFF2-40B4-BE49-F238E27FC236}">
                  <a16:creationId xmlns:a16="http://schemas.microsoft.com/office/drawing/2014/main" xmlns="" id="{6A8D24F1-09EA-D4ED-A293-0F40E0114F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5978" y="3238897"/>
              <a:ext cx="1871359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cxnSp>
          <p:nvCxnSpPr>
            <p:cNvPr id="55" name="Прямая соединительная линия 54">
              <a:extLst>
                <a:ext uri="{FF2B5EF4-FFF2-40B4-BE49-F238E27FC236}">
                  <a16:creationId xmlns:a16="http://schemas.microsoft.com/office/drawing/2014/main" xmlns="" id="{EB0BED9B-DBC6-2118-EDC2-FAAE8843EEEA}"/>
                </a:ext>
              </a:extLst>
            </p:cNvPr>
            <p:cNvCxnSpPr/>
            <p:nvPr/>
          </p:nvCxnSpPr>
          <p:spPr bwMode="auto">
            <a:xfrm>
              <a:off x="1698961" y="2504986"/>
              <a:ext cx="207929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95" name="TextBox 59">
              <a:extLst>
                <a:ext uri="{FF2B5EF4-FFF2-40B4-BE49-F238E27FC236}">
                  <a16:creationId xmlns:a16="http://schemas.microsoft.com/office/drawing/2014/main" xmlns="" id="{5E75B6AD-A946-9027-D86E-6613E5B09B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555" y="3239043"/>
              <a:ext cx="1011237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2023 год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C0DEE4BD-2059-FF9F-017A-369071935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758" y="1416829"/>
              <a:ext cx="2736406" cy="78474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/>
                <a:t>Компенсация родительской платы за присмотр и уход за ребенком в дошкольных организациях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200" b="1" dirty="0">
                  <a:ln w="10160">
                    <a:noFill/>
                    <a:prstDash val="solid"/>
                  </a:ln>
                  <a:solidFill>
                    <a:srgbClr val="99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549,3 млн. руб.</a:t>
              </a:r>
            </a:p>
          </p:txBody>
        </p:sp>
        <p:sp>
          <p:nvSpPr>
            <p:cNvPr id="64" name="Скругленный прямоугольник 44">
              <a:extLst>
                <a:ext uri="{FF2B5EF4-FFF2-40B4-BE49-F238E27FC236}">
                  <a16:creationId xmlns:a16="http://schemas.microsoft.com/office/drawing/2014/main" xmlns="" id="{C7040EAA-3C22-C6DA-FAA1-C3C1A09D12B1}"/>
                </a:ext>
              </a:extLst>
            </p:cNvPr>
            <p:cNvSpPr/>
            <p:nvPr/>
          </p:nvSpPr>
          <p:spPr bwMode="auto">
            <a:xfrm>
              <a:off x="637096" y="2350897"/>
              <a:ext cx="934885" cy="317710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+ 132 млн. руб.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553DA1A5-2EA4-3AC9-FC08-74259F41C74A}"/>
                </a:ext>
              </a:extLst>
            </p:cNvPr>
            <p:cNvSpPr txBox="1"/>
            <p:nvPr/>
          </p:nvSpPr>
          <p:spPr bwMode="auto">
            <a:xfrm>
              <a:off x="1868796" y="2687670"/>
              <a:ext cx="863460" cy="2446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000" dirty="0">
                  <a:latin typeface="+mj-lt"/>
                </a:rPr>
                <a:t>+ 29 %</a:t>
              </a:r>
            </a:p>
          </p:txBody>
        </p:sp>
        <p:cxnSp>
          <p:nvCxnSpPr>
            <p:cNvPr id="69" name="Прямая со стрелкой 68">
              <a:extLst>
                <a:ext uri="{FF2B5EF4-FFF2-40B4-BE49-F238E27FC236}">
                  <a16:creationId xmlns:a16="http://schemas.microsoft.com/office/drawing/2014/main" xmlns="" id="{E7A2A7D0-52A2-7A49-7A7D-71E78253A2B8}"/>
                </a:ext>
              </a:extLst>
            </p:cNvPr>
            <p:cNvCxnSpPr/>
            <p:nvPr/>
          </p:nvCxnSpPr>
          <p:spPr bwMode="auto">
            <a:xfrm flipH="1" flipV="1">
              <a:off x="1698961" y="2504986"/>
              <a:ext cx="0" cy="308179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>
              <a:extLst>
                <a:ext uri="{FF2B5EF4-FFF2-40B4-BE49-F238E27FC236}">
                  <a16:creationId xmlns:a16="http://schemas.microsoft.com/office/drawing/2014/main" xmlns="" id="{B5E61D84-ED59-B75C-F028-1C6480310DAA}"/>
                </a:ext>
              </a:extLst>
            </p:cNvPr>
            <p:cNvCxnSpPr/>
            <p:nvPr/>
          </p:nvCxnSpPr>
          <p:spPr bwMode="auto">
            <a:xfrm>
              <a:off x="1491033" y="2813165"/>
              <a:ext cx="207928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78" name="Группа 4">
            <a:extLst>
              <a:ext uri="{FF2B5EF4-FFF2-40B4-BE49-F238E27FC236}">
                <a16:creationId xmlns:a16="http://schemas.microsoft.com/office/drawing/2014/main" xmlns="" id="{4F9AED78-2A01-A870-A9E3-611C699F947E}"/>
              </a:ext>
            </a:extLst>
          </p:cNvPr>
          <p:cNvGrpSpPr>
            <a:grpSpLocks/>
          </p:cNvGrpSpPr>
          <p:nvPr/>
        </p:nvGrpSpPr>
        <p:grpSpPr bwMode="auto">
          <a:xfrm>
            <a:off x="6105525" y="3789363"/>
            <a:ext cx="2736850" cy="2079625"/>
            <a:chOff x="330758" y="1420922"/>
            <a:chExt cx="2736406" cy="2080086"/>
          </a:xfrm>
        </p:grpSpPr>
        <p:cxnSp>
          <p:nvCxnSpPr>
            <p:cNvPr id="77" name="Прямая соединительная линия 76">
              <a:extLst>
                <a:ext uri="{FF2B5EF4-FFF2-40B4-BE49-F238E27FC236}">
                  <a16:creationId xmlns:a16="http://schemas.microsoft.com/office/drawing/2014/main" xmlns="" id="{336CF3A1-ED7E-A7A9-7677-07ADE92A66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98961" y="2219611"/>
              <a:ext cx="207929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Прямоугольник 71">
              <a:extLst>
                <a:ext uri="{FF2B5EF4-FFF2-40B4-BE49-F238E27FC236}">
                  <a16:creationId xmlns:a16="http://schemas.microsoft.com/office/drawing/2014/main" xmlns="" id="{88E677DD-F3FC-C881-58F2-409B0609CE78}"/>
                </a:ext>
              </a:extLst>
            </p:cNvPr>
            <p:cNvSpPr/>
            <p:nvPr/>
          </p:nvSpPr>
          <p:spPr bwMode="auto">
            <a:xfrm>
              <a:off x="1895779" y="2214848"/>
              <a:ext cx="515854" cy="1024164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4" name="Прямоугольник 73">
              <a:extLst>
                <a:ext uri="{FF2B5EF4-FFF2-40B4-BE49-F238E27FC236}">
                  <a16:creationId xmlns:a16="http://schemas.microsoft.com/office/drawing/2014/main" xmlns="" id="{A553E1AD-E4D1-3D9C-EF7F-39B21C8E8D9A}"/>
                </a:ext>
              </a:extLst>
            </p:cNvPr>
            <p:cNvSpPr/>
            <p:nvPr/>
          </p:nvSpPr>
          <p:spPr bwMode="auto">
            <a:xfrm>
              <a:off x="975178" y="2813468"/>
              <a:ext cx="515854" cy="425544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283" name="TextBox 38">
              <a:extLst>
                <a:ext uri="{FF2B5EF4-FFF2-40B4-BE49-F238E27FC236}">
                  <a16:creationId xmlns:a16="http://schemas.microsoft.com/office/drawing/2014/main" xmlns="" id="{E2873540-777B-3438-9A04-5C465131A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542" y="3239043"/>
              <a:ext cx="935038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2022 год</a:t>
              </a:r>
            </a:p>
          </p:txBody>
        </p:sp>
        <p:sp>
          <p:nvSpPr>
            <p:cNvPr id="76" name="Line 12">
              <a:extLst>
                <a:ext uri="{FF2B5EF4-FFF2-40B4-BE49-F238E27FC236}">
                  <a16:creationId xmlns:a16="http://schemas.microsoft.com/office/drawing/2014/main" xmlns="" id="{7E5FF82F-79EF-6233-2139-729C0454D7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5978" y="3239012"/>
              <a:ext cx="1871359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5" name="TextBox 59">
              <a:extLst>
                <a:ext uri="{FF2B5EF4-FFF2-40B4-BE49-F238E27FC236}">
                  <a16:creationId xmlns:a16="http://schemas.microsoft.com/office/drawing/2014/main" xmlns="" id="{43301CED-EBAB-A5B0-0419-9CCBB53F37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8555" y="3239043"/>
              <a:ext cx="1011237" cy="26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2023 год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3F84E69B-22AA-E254-4173-78AD16B9AA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758" y="1420922"/>
              <a:ext cx="2736406" cy="7859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/>
                <a:t>Субсидия местным бюджетам на развитие кадрового потенциала муниципальных образований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200" b="1" dirty="0">
                  <a:ln w="10160">
                    <a:noFill/>
                    <a:prstDash val="solid"/>
                  </a:ln>
                  <a:solidFill>
                    <a:srgbClr val="99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9,6 млн. руб.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8D3FB525-0E3E-7AE4-A0C7-5003042537A4}"/>
                </a:ext>
              </a:extLst>
            </p:cNvPr>
            <p:cNvSpPr txBox="1"/>
            <p:nvPr/>
          </p:nvSpPr>
          <p:spPr bwMode="auto">
            <a:xfrm>
              <a:off x="1867209" y="2553060"/>
              <a:ext cx="863460" cy="2445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000" dirty="0">
                  <a:latin typeface="+mj-lt"/>
                </a:rPr>
                <a:t>+ 78 %</a:t>
              </a:r>
            </a:p>
          </p:txBody>
        </p:sp>
        <p:cxnSp>
          <p:nvCxnSpPr>
            <p:cNvPr id="91" name="Прямая со стрелкой 90">
              <a:extLst>
                <a:ext uri="{FF2B5EF4-FFF2-40B4-BE49-F238E27FC236}">
                  <a16:creationId xmlns:a16="http://schemas.microsoft.com/office/drawing/2014/main" xmlns="" id="{752F93B2-022C-D648-C5EA-360F462C8B8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698961" y="2214848"/>
              <a:ext cx="0" cy="598620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>
              <a:extLst>
                <a:ext uri="{FF2B5EF4-FFF2-40B4-BE49-F238E27FC236}">
                  <a16:creationId xmlns:a16="http://schemas.microsoft.com/office/drawing/2014/main" xmlns="" id="{3FE9A1AD-67BF-46DB-4392-837091815D3C}"/>
                </a:ext>
              </a:extLst>
            </p:cNvPr>
            <p:cNvCxnSpPr/>
            <p:nvPr/>
          </p:nvCxnSpPr>
          <p:spPr bwMode="auto">
            <a:xfrm>
              <a:off x="1491033" y="2813468"/>
              <a:ext cx="207928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Скругленный прямоугольник 72">
            <a:extLst>
              <a:ext uri="{FF2B5EF4-FFF2-40B4-BE49-F238E27FC236}">
                <a16:creationId xmlns:a16="http://schemas.microsoft.com/office/drawing/2014/main" xmlns="" id="{CBB80A96-26A5-D6F4-2EBC-86650F7D754A}"/>
              </a:ext>
            </a:extLst>
          </p:cNvPr>
          <p:cNvSpPr/>
          <p:nvPr/>
        </p:nvSpPr>
        <p:spPr bwMode="auto">
          <a:xfrm>
            <a:off x="6408738" y="4700588"/>
            <a:ext cx="852487" cy="334962"/>
          </a:xfrm>
          <a:prstGeom prst="roundRect">
            <a:avLst/>
          </a:prstGeom>
          <a:solidFill>
            <a:srgbClr val="A40000">
              <a:alpha val="81000"/>
            </a:srgbClr>
          </a:solidFill>
          <a:ln>
            <a:solidFill>
              <a:srgbClr val="A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+ 4,2 млн. руб.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EE08D6B6-ABEF-0E63-8C0B-AAE49CF5B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3" y="110490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E8CA0A6-0FF1-354D-136D-DE5CAD942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984250"/>
            <a:ext cx="1755775" cy="25717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2159C1F3-26D9-7A7D-9E1A-A93368B23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7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6EF3E678-6D6D-AAD2-5BD7-D73D36495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xmlns="" id="{8182216D-0BFF-EBFC-96C4-CB411D916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292100"/>
            <a:ext cx="72231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Межбюджетные трансферты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Расходы на обеспечение детей-сирот</a:t>
            </a:r>
            <a:br>
              <a:rPr lang="ru-RU" altLang="ru-RU" sz="1800" b="1"/>
            </a:br>
            <a:r>
              <a:rPr lang="ru-RU" altLang="ru-RU" sz="1800" b="1"/>
              <a:t>жилыми помещениями</a:t>
            </a:r>
          </a:p>
        </p:txBody>
      </p:sp>
      <p:sp>
        <p:nvSpPr>
          <p:cNvPr id="12295" name="Text Box 13">
            <a:extLst>
              <a:ext uri="{FF2B5EF4-FFF2-40B4-BE49-F238E27FC236}">
                <a16:creationId xmlns:a16="http://schemas.microsoft.com/office/drawing/2014/main" xmlns="" id="{68F4C2E4-38BF-091C-D460-95E0176E5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825" y="6129338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8F8F1CA9-7536-2A21-430A-DC4AA7EE6C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2297" name="Группа 2">
            <a:extLst>
              <a:ext uri="{FF2B5EF4-FFF2-40B4-BE49-F238E27FC236}">
                <a16:creationId xmlns:a16="http://schemas.microsoft.com/office/drawing/2014/main" xmlns="" id="{B62E550A-73BE-79C9-D358-F13F902D5E50}"/>
              </a:ext>
            </a:extLst>
          </p:cNvPr>
          <p:cNvGrpSpPr>
            <a:grpSpLocks/>
          </p:cNvGrpSpPr>
          <p:nvPr/>
        </p:nvGrpSpPr>
        <p:grpSpPr bwMode="auto">
          <a:xfrm>
            <a:off x="2695575" y="1874838"/>
            <a:ext cx="3995738" cy="3590925"/>
            <a:chOff x="1170627" y="2001587"/>
            <a:chExt cx="1974085" cy="1356726"/>
          </a:xfrm>
        </p:grpSpPr>
        <p:cxnSp>
          <p:nvCxnSpPr>
            <p:cNvPr id="145" name="Прямая со стрелкой 144">
              <a:extLst>
                <a:ext uri="{FF2B5EF4-FFF2-40B4-BE49-F238E27FC236}">
                  <a16:creationId xmlns:a16="http://schemas.microsoft.com/office/drawing/2014/main" xmlns="" id="{7627E8D4-F935-12C2-1F4F-F9AFD07108E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092965" y="2001587"/>
              <a:ext cx="1569" cy="166142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единительная линия 145">
              <a:extLst>
                <a:ext uri="{FF2B5EF4-FFF2-40B4-BE49-F238E27FC236}">
                  <a16:creationId xmlns:a16="http://schemas.microsoft.com/office/drawing/2014/main" xmlns="" id="{DD4013A8-F1FF-865A-6701-6EBC93B9ED8E}"/>
                </a:ext>
              </a:extLst>
            </p:cNvPr>
            <p:cNvCxnSpPr/>
            <p:nvPr/>
          </p:nvCxnSpPr>
          <p:spPr bwMode="auto">
            <a:xfrm>
              <a:off x="1940810" y="2169528"/>
              <a:ext cx="156076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Прямоугольник 146">
              <a:extLst>
                <a:ext uri="{FF2B5EF4-FFF2-40B4-BE49-F238E27FC236}">
                  <a16:creationId xmlns:a16="http://schemas.microsoft.com/office/drawing/2014/main" xmlns="" id="{D6C0F375-735F-C1A6-B493-7F0BE84E8395}"/>
                </a:ext>
              </a:extLst>
            </p:cNvPr>
            <p:cNvSpPr/>
            <p:nvPr/>
          </p:nvSpPr>
          <p:spPr bwMode="auto">
            <a:xfrm>
              <a:off x="2274922" y="2102352"/>
              <a:ext cx="676067" cy="955466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E7CF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8" name="Прямоугольник 147">
              <a:extLst>
                <a:ext uri="{FF2B5EF4-FFF2-40B4-BE49-F238E27FC236}">
                  <a16:creationId xmlns:a16="http://schemas.microsoft.com/office/drawing/2014/main" xmlns="" id="{12DDD7CA-1BCB-F273-6B62-E1DBDC29951D}"/>
                </a:ext>
              </a:extLst>
            </p:cNvPr>
            <p:cNvSpPr/>
            <p:nvPr/>
          </p:nvSpPr>
          <p:spPr bwMode="auto">
            <a:xfrm>
              <a:off x="1315723" y="2417242"/>
              <a:ext cx="636852" cy="640576"/>
            </a:xfrm>
            <a:prstGeom prst="rect">
              <a:avLst/>
            </a:prstGeom>
            <a:solidFill>
              <a:schemeClr val="accent1">
                <a:lumMod val="75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312" name="TextBox 38">
              <a:extLst>
                <a:ext uri="{FF2B5EF4-FFF2-40B4-BE49-F238E27FC236}">
                  <a16:creationId xmlns:a16="http://schemas.microsoft.com/office/drawing/2014/main" xmlns="" id="{DF4BED2C-7FE9-BF54-5A2E-0068EFD23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0627" y="3054857"/>
              <a:ext cx="935293" cy="14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/>
                <a:t>2022 год</a:t>
              </a:r>
            </a:p>
          </p:txBody>
        </p:sp>
        <p:sp>
          <p:nvSpPr>
            <p:cNvPr id="150" name="Line 12">
              <a:extLst>
                <a:ext uri="{FF2B5EF4-FFF2-40B4-BE49-F238E27FC236}">
                  <a16:creationId xmlns:a16="http://schemas.microsoft.com/office/drawing/2014/main" xmlns="" id="{48F872A0-83F9-62E4-A617-282F0DA0E4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0627" y="3057818"/>
              <a:ext cx="1871341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cxnSp>
          <p:nvCxnSpPr>
            <p:cNvPr id="151" name="Прямая соединительная линия 150">
              <a:extLst>
                <a:ext uri="{FF2B5EF4-FFF2-40B4-BE49-F238E27FC236}">
                  <a16:creationId xmlns:a16="http://schemas.microsoft.com/office/drawing/2014/main" xmlns="" id="{D40491BD-6FD4-C54F-F5B6-A2969778264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97670" y="2001587"/>
              <a:ext cx="159997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5" name="TextBox 59">
              <a:extLst>
                <a:ext uri="{FF2B5EF4-FFF2-40B4-BE49-F238E27FC236}">
                  <a16:creationId xmlns:a16="http://schemas.microsoft.com/office/drawing/2014/main" xmlns="" id="{BA0F3B5B-AC77-432E-580C-45D226751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199" y="3059541"/>
              <a:ext cx="1011513" cy="149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/>
                <a:t>2023 год</a:t>
              </a:r>
            </a:p>
          </p:txBody>
        </p:sp>
        <p:sp>
          <p:nvSpPr>
            <p:cNvPr id="143" name="Скругленный прямоугольник 142">
              <a:extLst>
                <a:ext uri="{FF2B5EF4-FFF2-40B4-BE49-F238E27FC236}">
                  <a16:creationId xmlns:a16="http://schemas.microsoft.com/office/drawing/2014/main" xmlns="" id="{29A24C31-4BDD-227B-B4EB-0618994C6D4D}"/>
                </a:ext>
              </a:extLst>
            </p:cNvPr>
            <p:cNvSpPr/>
            <p:nvPr/>
          </p:nvSpPr>
          <p:spPr bwMode="auto">
            <a:xfrm>
              <a:off x="1652188" y="3183774"/>
              <a:ext cx="1010964" cy="174539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b="1" dirty="0"/>
                <a:t>+ 12 %  77 млн. руб.</a:t>
              </a:r>
            </a:p>
          </p:txBody>
        </p:sp>
      </p:grpSp>
      <p:sp>
        <p:nvSpPr>
          <p:cNvPr id="59" name="Line 12">
            <a:extLst>
              <a:ext uri="{FF2B5EF4-FFF2-40B4-BE49-F238E27FC236}">
                <a16:creationId xmlns:a16="http://schemas.microsoft.com/office/drawing/2014/main" xmlns="" id="{3E732F9F-0873-6265-9F64-3E7893D363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763" y="59039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pic>
        <p:nvPicPr>
          <p:cNvPr id="12299" name="Рисунок 8">
            <a:extLst>
              <a:ext uri="{FF2B5EF4-FFF2-40B4-BE49-F238E27FC236}">
                <a16:creationId xmlns:a16="http://schemas.microsoft.com/office/drawing/2014/main" xmlns="" id="{2617F3A2-0348-97B1-E2EC-719207693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827713"/>
            <a:ext cx="134778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057B04E2-0BDF-E0BC-10C1-F46D7D60D6CB}"/>
              </a:ext>
            </a:extLst>
          </p:cNvPr>
          <p:cNvSpPr/>
          <p:nvPr/>
        </p:nvSpPr>
        <p:spPr>
          <a:xfrm>
            <a:off x="2989263" y="2306638"/>
            <a:ext cx="1289050" cy="169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A245D660-E53E-D001-631B-F4DA6C762585}"/>
              </a:ext>
            </a:extLst>
          </p:cNvPr>
          <p:cNvSpPr txBox="1"/>
          <p:nvPr/>
        </p:nvSpPr>
        <p:spPr bwMode="auto">
          <a:xfrm>
            <a:off x="2811463" y="2890838"/>
            <a:ext cx="1660525" cy="70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00" b="1" dirty="0">
                <a:latin typeface="+mj-lt"/>
              </a:rPr>
              <a:t>592 млн. руб.</a:t>
            </a:r>
          </a:p>
          <a:p>
            <a:pPr algn="ctr">
              <a:defRPr/>
            </a:pPr>
            <a:r>
              <a:rPr lang="ru-RU" sz="1000" dirty="0">
                <a:latin typeface="+mj-lt"/>
              </a:rPr>
              <a:t>Министерство образования</a:t>
            </a:r>
          </a:p>
          <a:p>
            <a:pPr algn="ctr">
              <a:defRPr/>
            </a:pPr>
            <a:endParaRPr lang="ru-RU" sz="1000" dirty="0">
              <a:latin typeface="+mj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3D10E179-F478-B5F3-0C61-43258E5272E1}"/>
              </a:ext>
            </a:extLst>
          </p:cNvPr>
          <p:cNvSpPr txBox="1"/>
          <p:nvPr/>
        </p:nvSpPr>
        <p:spPr bwMode="auto">
          <a:xfrm>
            <a:off x="2878138" y="4021138"/>
            <a:ext cx="15113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00" b="1" dirty="0">
                <a:latin typeface="+mj-lt"/>
              </a:rPr>
              <a:t>48 млн. руб.</a:t>
            </a:r>
          </a:p>
          <a:p>
            <a:pPr algn="ctr">
              <a:defRPr/>
            </a:pPr>
            <a:r>
              <a:rPr lang="ru-RU" sz="800" dirty="0">
                <a:latin typeface="Arial" charset="0"/>
              </a:rPr>
              <a:t>Министерство строительства и архитектуры</a:t>
            </a:r>
          </a:p>
          <a:p>
            <a:pPr algn="ctr">
              <a:defRPr/>
            </a:pPr>
            <a:endParaRPr lang="ru-RU" sz="1000" b="1" dirty="0">
              <a:latin typeface="+mj-lt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xmlns="" id="{D47CA597-E433-5E66-000B-D38CCFB86037}"/>
              </a:ext>
            </a:extLst>
          </p:cNvPr>
          <p:cNvSpPr/>
          <p:nvPr/>
        </p:nvSpPr>
        <p:spPr>
          <a:xfrm>
            <a:off x="4930775" y="1866900"/>
            <a:ext cx="1368425" cy="1239838"/>
          </a:xfrm>
          <a:prstGeom prst="rect">
            <a:avLst/>
          </a:prstGeom>
          <a:solidFill>
            <a:srgbClr val="F2E5AC"/>
          </a:solidFill>
          <a:ln>
            <a:solidFill>
              <a:srgbClr val="E7CF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8F70153C-9A21-BB30-B83E-B02167DDDC52}"/>
              </a:ext>
            </a:extLst>
          </p:cNvPr>
          <p:cNvSpPr txBox="1"/>
          <p:nvPr/>
        </p:nvSpPr>
        <p:spPr bwMode="auto">
          <a:xfrm>
            <a:off x="4799013" y="2203450"/>
            <a:ext cx="16605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00" b="1" dirty="0">
                <a:latin typeface="+mj-lt"/>
              </a:rPr>
              <a:t>286,7 млн. руб.</a:t>
            </a:r>
          </a:p>
          <a:p>
            <a:pPr algn="ctr">
              <a:defRPr/>
            </a:pPr>
            <a:r>
              <a:rPr lang="ru-RU" sz="1000" dirty="0">
                <a:latin typeface="+mj-lt"/>
              </a:rPr>
              <a:t>Министерство образования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6C0749B4-5B7F-D2C1-6B5A-C8F15756784D}"/>
              </a:ext>
            </a:extLst>
          </p:cNvPr>
          <p:cNvSpPr txBox="1"/>
          <p:nvPr/>
        </p:nvSpPr>
        <p:spPr bwMode="auto">
          <a:xfrm>
            <a:off x="4784725" y="3470275"/>
            <a:ext cx="16605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00" b="1" dirty="0">
                <a:latin typeface="+mj-lt"/>
              </a:rPr>
              <a:t>432 млн. руб.</a:t>
            </a:r>
          </a:p>
          <a:p>
            <a:pPr algn="ctr">
              <a:defRPr/>
            </a:pPr>
            <a:r>
              <a:rPr lang="ru-RU" sz="1000" dirty="0">
                <a:latin typeface="+mj-lt"/>
              </a:rPr>
              <a:t>Министерство строительства и архитектуры</a:t>
            </a:r>
          </a:p>
        </p:txBody>
      </p:sp>
      <p:sp>
        <p:nvSpPr>
          <p:cNvPr id="12306" name="TextBox 38">
            <a:extLst>
              <a:ext uri="{FF2B5EF4-FFF2-40B4-BE49-F238E27FC236}">
                <a16:creationId xmlns:a16="http://schemas.microsoft.com/office/drawing/2014/main" xmlns="" id="{A4FF71EF-BC0D-8CAC-5F0A-B3BF7FF7B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0" y="1998663"/>
            <a:ext cx="18938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/>
              <a:t> 640 млн. руб. </a:t>
            </a:r>
          </a:p>
        </p:txBody>
      </p:sp>
      <p:sp>
        <p:nvSpPr>
          <p:cNvPr id="12307" name="TextBox 38">
            <a:extLst>
              <a:ext uri="{FF2B5EF4-FFF2-40B4-BE49-F238E27FC236}">
                <a16:creationId xmlns:a16="http://schemas.microsoft.com/office/drawing/2014/main" xmlns="" id="{51D89904-653F-C7B4-AB35-60149FCA8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425" y="1484313"/>
            <a:ext cx="18938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/>
              <a:t> 717 млн. руб.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>
            <a:extLst>
              <a:ext uri="{FF2B5EF4-FFF2-40B4-BE49-F238E27FC236}">
                <a16:creationId xmlns:a16="http://schemas.microsoft.com/office/drawing/2014/main" xmlns="" id="{043D458E-6A96-0CEC-8CFC-61E938B21B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3" y="1104900"/>
            <a:ext cx="8064500" cy="635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32DE902-E7FB-1F3D-1D92-0CED50115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984250"/>
            <a:ext cx="1755775" cy="25717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200" b="1" dirty="0">
                <a:solidFill>
                  <a:schemeClr val="bg1"/>
                </a:solidFill>
              </a:rPr>
              <a:t>Проект на 2023 год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9F69B49C-6B80-4C53-19D5-0EB1A0406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288" y="568325"/>
            <a:ext cx="574675" cy="287338"/>
          </a:xfrm>
          <a:prstGeom prst="rect">
            <a:avLst/>
          </a:prstGeom>
          <a:solidFill>
            <a:schemeClr val="bg1">
              <a:alpha val="90000"/>
            </a:schemeClr>
          </a:solidFill>
          <a:ln w="1587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dirty="0"/>
              <a:t>8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A326D224-571C-1610-CF97-9093088EC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565150"/>
            <a:ext cx="144463" cy="287338"/>
          </a:xfrm>
          <a:prstGeom prst="rect">
            <a:avLst/>
          </a:prstGeom>
          <a:solidFill>
            <a:schemeClr val="accent1">
              <a:lumMod val="25000"/>
              <a:alpha val="9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xmlns="" id="{10AF4634-36D3-9C42-29FF-98753AD2E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428625"/>
            <a:ext cx="7223125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Межбюджетные трансферты </a:t>
            </a:r>
          </a:p>
        </p:txBody>
      </p:sp>
      <p:sp>
        <p:nvSpPr>
          <p:cNvPr id="13319" name="Text Box 13">
            <a:extLst>
              <a:ext uri="{FF2B5EF4-FFF2-40B4-BE49-F238E27FC236}">
                <a16:creationId xmlns:a16="http://schemas.microsoft.com/office/drawing/2014/main" xmlns="" id="{4F0BBA8A-E82B-4EF8-A52D-3100DB1F1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8" y="6135688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200"/>
              <a:t>Министерство образования </a:t>
            </a:r>
            <a:br>
              <a:rPr lang="ru-RU" altLang="ru-RU" sz="1200"/>
            </a:br>
            <a:r>
              <a:rPr lang="ru-RU" altLang="ru-RU" sz="1200"/>
              <a:t>Архангельской области</a:t>
            </a:r>
          </a:p>
        </p:txBody>
      </p:sp>
      <p:sp>
        <p:nvSpPr>
          <p:cNvPr id="2" name="Line 12">
            <a:extLst>
              <a:ext uri="{FF2B5EF4-FFF2-40B4-BE49-F238E27FC236}">
                <a16:creationId xmlns:a16="http://schemas.microsoft.com/office/drawing/2014/main" xmlns="" id="{B12B57A1-BE55-AD2C-A468-A3644DD6DD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63" y="5916613"/>
            <a:ext cx="8064500" cy="0"/>
          </a:xfrm>
          <a:prstGeom prst="line">
            <a:avLst/>
          </a:prstGeom>
          <a:noFill/>
          <a:ln w="38100">
            <a:solidFill>
              <a:schemeClr val="accent1">
                <a:lumMod val="25000"/>
                <a:alpha val="9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3321" name="Рисунок 8">
            <a:extLst>
              <a:ext uri="{FF2B5EF4-FFF2-40B4-BE49-F238E27FC236}">
                <a16:creationId xmlns:a16="http://schemas.microsoft.com/office/drawing/2014/main" xmlns="" id="{C77D5C26-526F-447D-DF5B-A25CD3001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824538"/>
            <a:ext cx="134778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22" name="Группа 2">
            <a:extLst>
              <a:ext uri="{FF2B5EF4-FFF2-40B4-BE49-F238E27FC236}">
                <a16:creationId xmlns:a16="http://schemas.microsoft.com/office/drawing/2014/main" xmlns="" id="{0457560F-1D0E-DD08-9511-A03B7289BE88}"/>
              </a:ext>
            </a:extLst>
          </p:cNvPr>
          <p:cNvGrpSpPr>
            <a:grpSpLocks/>
          </p:cNvGrpSpPr>
          <p:nvPr/>
        </p:nvGrpSpPr>
        <p:grpSpPr bwMode="auto">
          <a:xfrm>
            <a:off x="374650" y="1935163"/>
            <a:ext cx="2754313" cy="3246437"/>
            <a:chOff x="888572" y="1572613"/>
            <a:chExt cx="2709290" cy="1721877"/>
          </a:xfrm>
        </p:grpSpPr>
        <p:cxnSp>
          <p:nvCxnSpPr>
            <p:cNvPr id="59" name="Прямая соединительная линия 58">
              <a:extLst>
                <a:ext uri="{FF2B5EF4-FFF2-40B4-BE49-F238E27FC236}">
                  <a16:creationId xmlns:a16="http://schemas.microsoft.com/office/drawing/2014/main" xmlns="" id="{10A1AB13-B049-134A-6943-96A2625BBEE4}"/>
                </a:ext>
              </a:extLst>
            </p:cNvPr>
            <p:cNvCxnSpPr/>
            <p:nvPr/>
          </p:nvCxnSpPr>
          <p:spPr bwMode="auto">
            <a:xfrm>
              <a:off x="2090966" y="2476072"/>
              <a:ext cx="215494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66">
              <a:extLst>
                <a:ext uri="{FF2B5EF4-FFF2-40B4-BE49-F238E27FC236}">
                  <a16:creationId xmlns:a16="http://schemas.microsoft.com/office/drawing/2014/main" xmlns="" id="{1C66E20C-4D35-3508-B74A-1B3505CE1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8572" y="1572613"/>
              <a:ext cx="2621843" cy="59613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/>
                <a:t>Субсидия на обеспечение бесплатным горячим питанием обучающихся 1-4 классов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200" b="1" spc="50" dirty="0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723 млн. руб.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spc="50" dirty="0" err="1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Мун</a:t>
              </a:r>
              <a:r>
                <a:rPr lang="ru-RU" altLang="ru-RU" sz="1100" b="1" spc="50" dirty="0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. школы – 711,9 млн. руб.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spc="50" dirty="0" err="1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Гос</a:t>
              </a:r>
              <a:r>
                <a:rPr lang="ru-RU" altLang="ru-RU" sz="1100" b="1" spc="50" dirty="0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. школы – 11,0  млн. руб.</a:t>
              </a:r>
            </a:p>
          </p:txBody>
        </p:sp>
        <p:cxnSp>
          <p:nvCxnSpPr>
            <p:cNvPr id="49" name="Прямая со стрелкой 48">
              <a:extLst>
                <a:ext uri="{FF2B5EF4-FFF2-40B4-BE49-F238E27FC236}">
                  <a16:creationId xmlns:a16="http://schemas.microsoft.com/office/drawing/2014/main" xmlns="" id="{F164A283-5578-4344-8FE8-1E7D203CC36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081596" y="2476072"/>
              <a:ext cx="6246" cy="133877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>
              <a:extLst>
                <a:ext uri="{FF2B5EF4-FFF2-40B4-BE49-F238E27FC236}">
                  <a16:creationId xmlns:a16="http://schemas.microsoft.com/office/drawing/2014/main" xmlns="" id="{C2A5DB50-A254-52D0-5C3D-AEFC899DD94C}"/>
                </a:ext>
              </a:extLst>
            </p:cNvPr>
            <p:cNvCxnSpPr/>
            <p:nvPr/>
          </p:nvCxnSpPr>
          <p:spPr bwMode="auto">
            <a:xfrm>
              <a:off x="1966042" y="2617527"/>
              <a:ext cx="143663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Прямоугольник 54">
              <a:extLst>
                <a:ext uri="{FF2B5EF4-FFF2-40B4-BE49-F238E27FC236}">
                  <a16:creationId xmlns:a16="http://schemas.microsoft.com/office/drawing/2014/main" xmlns="" id="{D0708B1F-6C65-9656-AC45-02B14733BD24}"/>
                </a:ext>
              </a:extLst>
            </p:cNvPr>
            <p:cNvSpPr/>
            <p:nvPr/>
          </p:nvSpPr>
          <p:spPr bwMode="auto">
            <a:xfrm>
              <a:off x="2289283" y="2476072"/>
              <a:ext cx="699574" cy="581818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xmlns="" id="{E9894ACF-4E76-B4AA-6F45-F9217FFA3EF3}"/>
                </a:ext>
              </a:extLst>
            </p:cNvPr>
            <p:cNvSpPr/>
            <p:nvPr/>
          </p:nvSpPr>
          <p:spPr bwMode="auto">
            <a:xfrm>
              <a:off x="1275836" y="2617527"/>
              <a:ext cx="671467" cy="440363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3351" name="TextBox 38">
              <a:extLst>
                <a:ext uri="{FF2B5EF4-FFF2-40B4-BE49-F238E27FC236}">
                  <a16:creationId xmlns:a16="http://schemas.microsoft.com/office/drawing/2014/main" xmlns="" id="{A2F015BE-6B98-7A66-D42A-EE6B238519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840" y="3064019"/>
              <a:ext cx="935293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2022 год</a:t>
              </a:r>
            </a:p>
          </p:txBody>
        </p:sp>
        <p:sp>
          <p:nvSpPr>
            <p:cNvPr id="58" name="Line 12">
              <a:extLst>
                <a:ext uri="{FF2B5EF4-FFF2-40B4-BE49-F238E27FC236}">
                  <a16:creationId xmlns:a16="http://schemas.microsoft.com/office/drawing/2014/main" xmlns="" id="{7348A226-7729-3BD4-8BAE-03876C55BD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8690" y="3057890"/>
              <a:ext cx="1872298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93BE55EF-C146-2502-706C-FAA3B63912C7}"/>
                </a:ext>
              </a:extLst>
            </p:cNvPr>
            <p:cNvSpPr txBox="1"/>
            <p:nvPr/>
          </p:nvSpPr>
          <p:spPr bwMode="auto">
            <a:xfrm>
              <a:off x="2390783" y="2658785"/>
              <a:ext cx="899453" cy="2172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000" dirty="0">
                  <a:latin typeface="+mj-lt"/>
                </a:rPr>
                <a:t>+ 1 %</a:t>
              </a:r>
            </a:p>
          </p:txBody>
        </p:sp>
        <p:sp>
          <p:nvSpPr>
            <p:cNvPr id="13354" name="TextBox 59">
              <a:extLst>
                <a:ext uri="{FF2B5EF4-FFF2-40B4-BE49-F238E27FC236}">
                  <a16:creationId xmlns:a16="http://schemas.microsoft.com/office/drawing/2014/main" xmlns="" id="{0436A2E0-318A-8AB2-12A7-75E5D6FA25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7703" y="3064019"/>
              <a:ext cx="1011513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2023 год</a:t>
              </a:r>
            </a:p>
          </p:txBody>
        </p:sp>
        <p:sp>
          <p:nvSpPr>
            <p:cNvPr id="62" name="Скругленный прямоугольник 61">
              <a:extLst>
                <a:ext uri="{FF2B5EF4-FFF2-40B4-BE49-F238E27FC236}">
                  <a16:creationId xmlns:a16="http://schemas.microsoft.com/office/drawing/2014/main" xmlns="" id="{29CEDCDA-5D78-145D-7D9B-20F580FE2DA9}"/>
                </a:ext>
              </a:extLst>
            </p:cNvPr>
            <p:cNvSpPr/>
            <p:nvPr/>
          </p:nvSpPr>
          <p:spPr bwMode="auto">
            <a:xfrm>
              <a:off x="2511023" y="2208318"/>
              <a:ext cx="1086839" cy="175135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+ 9,9 млн. руб.</a:t>
              </a:r>
            </a:p>
          </p:txBody>
        </p:sp>
      </p:grpSp>
      <p:grpSp>
        <p:nvGrpSpPr>
          <p:cNvPr id="13323" name="Группа 3">
            <a:extLst>
              <a:ext uri="{FF2B5EF4-FFF2-40B4-BE49-F238E27FC236}">
                <a16:creationId xmlns:a16="http://schemas.microsoft.com/office/drawing/2014/main" xmlns="" id="{6DBE5CBC-BE20-8854-EFDD-DF90DDE0B7E9}"/>
              </a:ext>
            </a:extLst>
          </p:cNvPr>
          <p:cNvGrpSpPr>
            <a:grpSpLocks/>
          </p:cNvGrpSpPr>
          <p:nvPr/>
        </p:nvGrpSpPr>
        <p:grpSpPr bwMode="auto">
          <a:xfrm>
            <a:off x="6178550" y="1930400"/>
            <a:ext cx="2857500" cy="3011488"/>
            <a:chOff x="2955321" y="2670539"/>
            <a:chExt cx="2857820" cy="3013069"/>
          </a:xfrm>
        </p:grpSpPr>
        <p:sp>
          <p:nvSpPr>
            <p:cNvPr id="85" name="Прямоугольник 84">
              <a:extLst>
                <a:ext uri="{FF2B5EF4-FFF2-40B4-BE49-F238E27FC236}">
                  <a16:creationId xmlns:a16="http://schemas.microsoft.com/office/drawing/2014/main" xmlns="" id="{F90C23CA-1E84-A4DC-725F-A8A8ECB669DC}"/>
                </a:ext>
              </a:extLst>
            </p:cNvPr>
            <p:cNvSpPr/>
            <p:nvPr/>
          </p:nvSpPr>
          <p:spPr bwMode="auto">
            <a:xfrm>
              <a:off x="3563402" y="4379586"/>
              <a:ext cx="703341" cy="1030829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13336" name="Группа 79">
              <a:extLst>
                <a:ext uri="{FF2B5EF4-FFF2-40B4-BE49-F238E27FC236}">
                  <a16:creationId xmlns:a16="http://schemas.microsoft.com/office/drawing/2014/main" xmlns="" id="{B482D46D-1949-8BF6-5479-6CCFEF03D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5321" y="2670539"/>
              <a:ext cx="2857820" cy="3013069"/>
              <a:chOff x="3284183" y="1383470"/>
              <a:chExt cx="2211635" cy="2832724"/>
            </a:xfrm>
          </p:grpSpPr>
          <p:cxnSp>
            <p:nvCxnSpPr>
              <p:cNvPr id="90" name="Прямая соединительная линия 89">
                <a:extLst>
                  <a:ext uri="{FF2B5EF4-FFF2-40B4-BE49-F238E27FC236}">
                    <a16:creationId xmlns:a16="http://schemas.microsoft.com/office/drawing/2014/main" xmlns="" id="{94D8D3CC-AB1F-E094-3E75-AC048F764E5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23651" y="3008142"/>
                <a:ext cx="318230" cy="0"/>
              </a:xfrm>
              <a:prstGeom prst="line">
                <a:avLst/>
              </a:prstGeom>
              <a:ln w="19050">
                <a:solidFill>
                  <a:schemeClr val="accent1">
                    <a:lumMod val="2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338" name="Группа 5">
                <a:extLst>
                  <a:ext uri="{FF2B5EF4-FFF2-40B4-BE49-F238E27FC236}">
                    <a16:creationId xmlns:a16="http://schemas.microsoft.com/office/drawing/2014/main" xmlns="" id="{F5A65700-AF38-5197-EABA-4C54BBEDF9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84183" y="1383470"/>
                <a:ext cx="2211635" cy="2832724"/>
                <a:chOff x="5289584" y="2806874"/>
                <a:chExt cx="2116343" cy="2831728"/>
              </a:xfrm>
            </p:grpSpPr>
            <p:sp>
              <p:nvSpPr>
                <p:cNvPr id="91" name="TextBox 66">
                  <a:extLst>
                    <a:ext uri="{FF2B5EF4-FFF2-40B4-BE49-F238E27FC236}">
                      <a16:creationId xmlns:a16="http://schemas.microsoft.com/office/drawing/2014/main" xmlns="" id="{6F23B24A-76B0-C1B0-1BDC-A91151EB527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89584" y="2806874"/>
                  <a:ext cx="2116343" cy="57918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100" b="1" dirty="0">
                      <a:solidFill>
                        <a:srgbClr val="000000"/>
                      </a:solidFill>
                    </a:rPr>
                    <a:t>Субсидия на укрепление МТБ столовых и пищеблоков школ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ru-RU" altLang="ru-RU" sz="1200" b="1" spc="50" dirty="0">
                      <a:ln w="9525" cmpd="sng">
                        <a:noFill/>
                        <a:prstDash val="solid"/>
                      </a:ln>
                      <a:solidFill>
                        <a:srgbClr val="990000"/>
                      </a:solidFill>
                      <a:effectLst>
                        <a:glow rad="38100">
                          <a:srgbClr val="BBE0E3">
                            <a:alpha val="40000"/>
                          </a:srgbClr>
                        </a:glow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</a:rPr>
                    <a:t>24 млн. руб.</a:t>
                  </a:r>
                </a:p>
              </p:txBody>
            </p:sp>
            <p:sp>
              <p:nvSpPr>
                <p:cNvPr id="92" name="Прямоугольник 91">
                  <a:extLst>
                    <a:ext uri="{FF2B5EF4-FFF2-40B4-BE49-F238E27FC236}">
                      <a16:creationId xmlns:a16="http://schemas.microsoft.com/office/drawing/2014/main" xmlns="" id="{7FEF9A50-F64E-6E64-A4E5-F9655DF7A012}"/>
                    </a:ext>
                  </a:extLst>
                </p:cNvPr>
                <p:cNvSpPr/>
                <p:nvPr/>
              </p:nvSpPr>
              <p:spPr bwMode="auto">
                <a:xfrm>
                  <a:off x="6491197" y="4413062"/>
                  <a:ext cx="529086" cy="976252"/>
                </a:xfrm>
                <a:prstGeom prst="rect">
                  <a:avLst/>
                </a:prstGeom>
                <a:solidFill>
                  <a:srgbClr val="ECD988"/>
                </a:solidFill>
                <a:ln>
                  <a:solidFill>
                    <a:srgbClr val="DDBB2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  <p:sp>
              <p:nvSpPr>
                <p:cNvPr id="13341" name="TextBox 38">
                  <a:extLst>
                    <a:ext uri="{FF2B5EF4-FFF2-40B4-BE49-F238E27FC236}">
                      <a16:creationId xmlns:a16="http://schemas.microsoft.com/office/drawing/2014/main" xmlns="" id="{B33F8FFD-E906-C57C-2CF2-2633AF4263A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56371" y="5392737"/>
                  <a:ext cx="935037" cy="24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2022 год</a:t>
                  </a:r>
                </a:p>
              </p:txBody>
            </p:sp>
            <p:sp>
              <p:nvSpPr>
                <p:cNvPr id="95" name="Line 12">
                  <a:extLst>
                    <a:ext uri="{FF2B5EF4-FFF2-40B4-BE49-F238E27FC236}">
                      <a16:creationId xmlns:a16="http://schemas.microsoft.com/office/drawing/2014/main" xmlns="" id="{FAA4A676-FD80-3F53-5EDE-FF4C5EFA54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683459" y="5387822"/>
                  <a:ext cx="1395610" cy="0"/>
                </a:xfrm>
                <a:prstGeom prst="line">
                  <a:avLst/>
                </a:prstGeom>
                <a:noFill/>
                <a:ln w="38100">
                  <a:solidFill>
                    <a:schemeClr val="accent1">
                      <a:lumMod val="25000"/>
                      <a:alpha val="9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xmlns="" id="{E044826B-59F9-419E-77AA-6E2EDF33568C}"/>
                    </a:ext>
                  </a:extLst>
                </p:cNvPr>
                <p:cNvSpPr txBox="1"/>
                <p:nvPr/>
              </p:nvSpPr>
              <p:spPr bwMode="auto">
                <a:xfrm>
                  <a:off x="6385379" y="4872826"/>
                  <a:ext cx="775992" cy="23137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ru-RU" sz="1000" dirty="0">
                      <a:latin typeface="+mj-lt"/>
                    </a:rPr>
                    <a:t>100 %</a:t>
                  </a:r>
                </a:p>
              </p:txBody>
            </p:sp>
            <p:sp>
              <p:nvSpPr>
                <p:cNvPr id="13344" name="TextBox 59">
                  <a:extLst>
                    <a:ext uri="{FF2B5EF4-FFF2-40B4-BE49-F238E27FC236}">
                      <a16:creationId xmlns:a16="http://schemas.microsoft.com/office/drawing/2014/main" xmlns="" id="{DB2A9F9D-3B9D-1B24-FBDF-A2440C5F77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68762" y="5392737"/>
                  <a:ext cx="1009650" cy="2458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1100"/>
                    <a:t>2023 год</a:t>
                  </a:r>
                </a:p>
              </p:txBody>
            </p:sp>
          </p:grpSp>
        </p:grpSp>
      </p:grpSp>
      <p:grpSp>
        <p:nvGrpSpPr>
          <p:cNvPr id="13324" name="Группа 2">
            <a:extLst>
              <a:ext uri="{FF2B5EF4-FFF2-40B4-BE49-F238E27FC236}">
                <a16:creationId xmlns:a16="http://schemas.microsoft.com/office/drawing/2014/main" xmlns="" id="{2513F33F-9261-F1ED-748B-7D6FCB1CD241}"/>
              </a:ext>
            </a:extLst>
          </p:cNvPr>
          <p:cNvGrpSpPr>
            <a:grpSpLocks/>
          </p:cNvGrpSpPr>
          <p:nvPr/>
        </p:nvGrpSpPr>
        <p:grpSpPr bwMode="auto">
          <a:xfrm>
            <a:off x="3128963" y="1935163"/>
            <a:ext cx="2949575" cy="3038475"/>
            <a:chOff x="724674" y="618708"/>
            <a:chExt cx="2899718" cy="2675782"/>
          </a:xfrm>
        </p:grpSpPr>
        <p:cxnSp>
          <p:nvCxnSpPr>
            <p:cNvPr id="133" name="Прямая соединительная линия 132">
              <a:extLst>
                <a:ext uri="{FF2B5EF4-FFF2-40B4-BE49-F238E27FC236}">
                  <a16:creationId xmlns:a16="http://schemas.microsoft.com/office/drawing/2014/main" xmlns="" id="{D64BC4E3-E3F0-1E11-3D97-BA0CEF1A6F5F}"/>
                </a:ext>
              </a:extLst>
            </p:cNvPr>
            <p:cNvCxnSpPr/>
            <p:nvPr/>
          </p:nvCxnSpPr>
          <p:spPr bwMode="auto">
            <a:xfrm>
              <a:off x="2110546" y="2138339"/>
              <a:ext cx="215372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66">
              <a:extLst>
                <a:ext uri="{FF2B5EF4-FFF2-40B4-BE49-F238E27FC236}">
                  <a16:creationId xmlns:a16="http://schemas.microsoft.com/office/drawing/2014/main" xmlns="" id="{32A2452C-6BC6-F91A-B96C-D916BDD5BB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674" y="618708"/>
              <a:ext cx="2745212" cy="69201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100" b="1" dirty="0"/>
                <a:t>Субсидия на обеспечение питанием обучающихся, проживающих </a:t>
              </a:r>
              <a:br>
                <a:rPr lang="ru-RU" altLang="ru-RU" sz="1100" b="1" dirty="0"/>
              </a:br>
              <a:r>
                <a:rPr lang="ru-RU" altLang="ru-RU" sz="1100" b="1" dirty="0"/>
                <a:t>в пришкольных интернатах </a:t>
              </a: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1200" b="1" spc="50" dirty="0">
                  <a:ln w="9525" cmpd="sng">
                    <a:noFill/>
                    <a:prstDash val="solid"/>
                  </a:ln>
                  <a:solidFill>
                    <a:srgbClr val="990000"/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2 млн. руб.</a:t>
              </a:r>
            </a:p>
          </p:txBody>
        </p:sp>
        <p:cxnSp>
          <p:nvCxnSpPr>
            <p:cNvPr id="137" name="Прямая со стрелкой 136">
              <a:extLst>
                <a:ext uri="{FF2B5EF4-FFF2-40B4-BE49-F238E27FC236}">
                  <a16:creationId xmlns:a16="http://schemas.microsoft.com/office/drawing/2014/main" xmlns="" id="{4AB305B3-DEAD-56D8-DC2C-14DF22011823}"/>
                </a:ext>
              </a:extLst>
            </p:cNvPr>
            <p:cNvCxnSpPr/>
            <p:nvPr/>
          </p:nvCxnSpPr>
          <p:spPr bwMode="auto">
            <a:xfrm flipH="1" flipV="1">
              <a:off x="2110546" y="2135543"/>
              <a:ext cx="9364" cy="220885"/>
            </a:xfrm>
            <a:prstGeom prst="straightConnector1">
              <a:avLst/>
            </a:prstGeom>
            <a:ln w="19050">
              <a:solidFill>
                <a:schemeClr val="accent1">
                  <a:lumMod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>
              <a:extLst>
                <a:ext uri="{FF2B5EF4-FFF2-40B4-BE49-F238E27FC236}">
                  <a16:creationId xmlns:a16="http://schemas.microsoft.com/office/drawing/2014/main" xmlns="" id="{C6F79F63-3AD1-31BB-8546-1D25B0C06CCD}"/>
                </a:ext>
              </a:extLst>
            </p:cNvPr>
            <p:cNvCxnSpPr/>
            <p:nvPr/>
          </p:nvCxnSpPr>
          <p:spPr bwMode="auto">
            <a:xfrm>
              <a:off x="1948236" y="2341050"/>
              <a:ext cx="143581" cy="0"/>
            </a:xfrm>
            <a:prstGeom prst="line">
              <a:avLst/>
            </a:prstGeom>
            <a:ln w="19050">
              <a:solidFill>
                <a:schemeClr val="accent1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Прямоугольник 138">
              <a:extLst>
                <a:ext uri="{FF2B5EF4-FFF2-40B4-BE49-F238E27FC236}">
                  <a16:creationId xmlns:a16="http://schemas.microsoft.com/office/drawing/2014/main" xmlns="" id="{33D63E31-00CC-1FF3-0E3A-2925F6EE6558}"/>
                </a:ext>
              </a:extLst>
            </p:cNvPr>
            <p:cNvSpPr/>
            <p:nvPr/>
          </p:nvSpPr>
          <p:spPr bwMode="auto">
            <a:xfrm>
              <a:off x="2290022" y="2118767"/>
              <a:ext cx="699179" cy="939460"/>
            </a:xfrm>
            <a:prstGeom prst="rect">
              <a:avLst/>
            </a:prstGeom>
            <a:solidFill>
              <a:srgbClr val="ECD988"/>
            </a:solidFill>
            <a:ln>
              <a:solidFill>
                <a:srgbClr val="DDBB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0" name="Прямоугольник 139">
              <a:extLst>
                <a:ext uri="{FF2B5EF4-FFF2-40B4-BE49-F238E27FC236}">
                  <a16:creationId xmlns:a16="http://schemas.microsoft.com/office/drawing/2014/main" xmlns="" id="{B58B1E73-B84E-1056-9B5D-F0B75641EAAE}"/>
                </a:ext>
              </a:extLst>
            </p:cNvPr>
            <p:cNvSpPr/>
            <p:nvPr/>
          </p:nvSpPr>
          <p:spPr bwMode="auto">
            <a:xfrm>
              <a:off x="1275589" y="2341050"/>
              <a:ext cx="672648" cy="717176"/>
            </a:xfrm>
            <a:prstGeom prst="rect">
              <a:avLst/>
            </a:prstGeom>
            <a:solidFill>
              <a:schemeClr val="accent1">
                <a:lumMod val="90000"/>
                <a:alpha val="8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3331" name="TextBox 38">
              <a:extLst>
                <a:ext uri="{FF2B5EF4-FFF2-40B4-BE49-F238E27FC236}">
                  <a16:creationId xmlns:a16="http://schemas.microsoft.com/office/drawing/2014/main" xmlns="" id="{3342A508-1961-C94D-6B97-F3E08D8EA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840" y="3064019"/>
              <a:ext cx="935293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2022 год</a:t>
              </a:r>
            </a:p>
          </p:txBody>
        </p:sp>
        <p:sp>
          <p:nvSpPr>
            <p:cNvPr id="142" name="Line 12">
              <a:extLst>
                <a:ext uri="{FF2B5EF4-FFF2-40B4-BE49-F238E27FC236}">
                  <a16:creationId xmlns:a16="http://schemas.microsoft.com/office/drawing/2014/main" xmlns="" id="{2117A666-DF6B-9817-53E8-8360270FAF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0041" y="3058227"/>
              <a:ext cx="1871239" cy="0"/>
            </a:xfrm>
            <a:prstGeom prst="line">
              <a:avLst/>
            </a:prstGeom>
            <a:noFill/>
            <a:ln w="38100">
              <a:solidFill>
                <a:schemeClr val="accent1">
                  <a:lumMod val="25000"/>
                  <a:alpha val="9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33" name="TextBox 59">
              <a:extLst>
                <a:ext uri="{FF2B5EF4-FFF2-40B4-BE49-F238E27FC236}">
                  <a16:creationId xmlns:a16="http://schemas.microsoft.com/office/drawing/2014/main" xmlns="" id="{E66DF8A9-8DDC-52D4-C4A9-E92F0A05E7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7703" y="3064019"/>
              <a:ext cx="1011513" cy="2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100"/>
                <a:t>2023 год</a:t>
              </a:r>
            </a:p>
          </p:txBody>
        </p:sp>
        <p:sp>
          <p:nvSpPr>
            <p:cNvPr id="145" name="Скругленный прямоугольник 61">
              <a:extLst>
                <a:ext uri="{FF2B5EF4-FFF2-40B4-BE49-F238E27FC236}">
                  <a16:creationId xmlns:a16="http://schemas.microsoft.com/office/drawing/2014/main" xmlns="" id="{BB5BC191-C461-A13F-D6BF-495B39E57D26}"/>
                </a:ext>
              </a:extLst>
            </p:cNvPr>
            <p:cNvSpPr/>
            <p:nvPr/>
          </p:nvSpPr>
          <p:spPr bwMode="auto">
            <a:xfrm>
              <a:off x="2538168" y="1674202"/>
              <a:ext cx="1086224" cy="290785"/>
            </a:xfrm>
            <a:prstGeom prst="roundRect">
              <a:avLst/>
            </a:prstGeom>
            <a:solidFill>
              <a:srgbClr val="A40000">
                <a:alpha val="81000"/>
              </a:srgbClr>
            </a:solidFill>
            <a:ln>
              <a:solidFill>
                <a:srgbClr val="A4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/>
                <a:t>+ 0,2 млн. руб.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13777</TotalTime>
  <Words>1408</Words>
  <Application>Microsoft Office PowerPoint</Application>
  <PresentationFormat>Экран (4:3)</PresentationFormat>
  <Paragraphs>439</Paragraphs>
  <Slides>17</Slides>
  <Notes>1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Оформление по умолчанию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антитеррористической защищенности и принимаемых мерах по обеспечению безопасности образовательных учреждений</dc:title>
  <dc:creator>Администратор</dc:creator>
  <cp:lastModifiedBy>Виктория Васильевна Белозерова</cp:lastModifiedBy>
  <cp:revision>1185</cp:revision>
  <cp:lastPrinted>2022-10-26T09:31:34Z</cp:lastPrinted>
  <dcterms:created xsi:type="dcterms:W3CDTF">2009-11-12T08:46:48Z</dcterms:created>
  <dcterms:modified xsi:type="dcterms:W3CDTF">2022-10-26T11:04:40Z</dcterms:modified>
</cp:coreProperties>
</file>