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66" r:id="rId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</a:t>
            </a:r>
            <a:r>
              <a:rPr lang="ru-RU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акансий</a:t>
            </a:r>
            <a:r>
              <a:rPr lang="ru-RU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сферам деятельности в администрациях муниципальных образований Архангельской области по состоянию на 12 июля 2024 года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813636545263466E-2"/>
          <c:y val="0.10341486239276645"/>
          <c:w val="0.73251562332254794"/>
          <c:h val="0.8643770309705037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E65-4330-BCE0-81B7D8CF452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E65-4330-BCE0-81B7D8CF452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E65-4330-BCE0-81B7D8CF452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E65-4330-BCE0-81B7D8CF452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EE65-4330-BCE0-81B7D8CF452E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EE65-4330-BCE0-81B7D8CF452E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EE65-4330-BCE0-81B7D8CF452E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EE65-4330-BCE0-81B7D8CF452E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EE65-4330-BCE0-81B7D8CF452E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EE65-4330-BCE0-81B7D8CF452E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EE65-4330-BCE0-81B7D8CF452E}"/>
              </c:ext>
            </c:extLst>
          </c:dPt>
          <c:dLbls>
            <c:dLbl>
              <c:idx val="0"/>
              <c:layout>
                <c:manualLayout>
                  <c:x val="-8.2252071432247498E-2"/>
                  <c:y val="0.108943498020173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E65-4330-BCE0-81B7D8CF452E}"/>
                </c:ext>
              </c:extLst>
            </c:dLbl>
            <c:dLbl>
              <c:idx val="6"/>
              <c:layout>
                <c:manualLayout>
                  <c:x val="1.7912480508457849E-3"/>
                  <c:y val="-2.469034568343742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E65-4330-BCE0-81B7D8CF452E}"/>
                </c:ext>
              </c:extLst>
            </c:dLbl>
            <c:dLbl>
              <c:idx val="7"/>
              <c:layout>
                <c:manualLayout>
                  <c:x val="9.1360510845698243E-3"/>
                  <c:y val="-2.55695170981933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E65-4330-BCE0-81B7D8CF452E}"/>
                </c:ext>
              </c:extLst>
            </c:dLbl>
            <c:dLbl>
              <c:idx val="8"/>
              <c:layout>
                <c:manualLayout>
                  <c:x val="1.5333145900000088E-2"/>
                  <c:y val="-1.405596433269201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E65-4330-BCE0-81B7D8CF452E}"/>
                </c:ext>
              </c:extLst>
            </c:dLbl>
            <c:dLbl>
              <c:idx val="9"/>
              <c:layout>
                <c:manualLayout>
                  <c:x val="2.9155110551164726E-2"/>
                  <c:y val="6.007424771669039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EE65-4330-BCE0-81B7D8CF452E}"/>
                </c:ext>
              </c:extLst>
            </c:dLbl>
            <c:dLbl>
              <c:idx val="10"/>
              <c:layout>
                <c:manualLayout>
                  <c:x val="-2.7854974010601614E-4"/>
                  <c:y val="-1.24049818586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EE65-4330-BCE0-81B7D8CF4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Лист1!$E$31:$E$41</c:f>
              <c:strCache>
                <c:ptCount val="11"/>
                <c:pt idx="0">
                  <c:v>Аппарат администрации</c:v>
                </c:pt>
                <c:pt idx="1">
                  <c:v>Финансово-экономическая </c:v>
                </c:pt>
                <c:pt idx="2">
                  <c:v>Строительство </c:v>
                </c:pt>
                <c:pt idx="3">
                  <c:v>ЖКХ </c:v>
                </c:pt>
                <c:pt idx="4">
                  <c:v>Образование </c:v>
                </c:pt>
                <c:pt idx="5">
                  <c:v>Социальная  </c:v>
                </c:pt>
                <c:pt idx="6">
                  <c:v>Транспорт </c:v>
                </c:pt>
                <c:pt idx="7">
                  <c:v>Культура </c:v>
                </c:pt>
                <c:pt idx="8">
                  <c:v>Информационная  </c:v>
                </c:pt>
                <c:pt idx="9">
                  <c:v>Юриспруденция </c:v>
                </c:pt>
                <c:pt idx="10">
                  <c:v>Сельское хозяйство </c:v>
                </c:pt>
              </c:strCache>
            </c:strRef>
          </c:cat>
          <c:val>
            <c:numRef>
              <c:f>Лист1!$F$31:$F$41</c:f>
              <c:numCache>
                <c:formatCode>General</c:formatCode>
                <c:ptCount val="11"/>
                <c:pt idx="0">
                  <c:v>39.549999999999997</c:v>
                </c:pt>
                <c:pt idx="1">
                  <c:v>68</c:v>
                </c:pt>
                <c:pt idx="2">
                  <c:v>26</c:v>
                </c:pt>
                <c:pt idx="3">
                  <c:v>30</c:v>
                </c:pt>
                <c:pt idx="4">
                  <c:v>21</c:v>
                </c:pt>
                <c:pt idx="5">
                  <c:v>26.5</c:v>
                </c:pt>
                <c:pt idx="6">
                  <c:v>4</c:v>
                </c:pt>
                <c:pt idx="7">
                  <c:v>5.5</c:v>
                </c:pt>
                <c:pt idx="8">
                  <c:v>8</c:v>
                </c:pt>
                <c:pt idx="9">
                  <c:v>10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E65-4330-BCE0-81B7D8CF45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7055728992441219"/>
          <c:y val="0.16705913778196413"/>
          <c:w val="0.22755810242230248"/>
          <c:h val="0.766039205629583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CF7FD-507D-45C4-B79B-D169675CBBDD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D7B7-3D54-4175-8DF6-FDE947158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588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A1ABC-74D2-4455-B1E3-8F8CAAF61E9D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F90D9-3874-4E1F-BE63-3C9C8078D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8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68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0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469654" y="2386744"/>
            <a:ext cx="9252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0B386-5622-443E-A8D9-A6FC3C27C657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747E7-04DB-48E9-A0FB-20376B1DAC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808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C63F2-A15D-4FBD-BB30-97721E8B2D8E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7BA38-B95D-405F-A829-4C3BBB0FA7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460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40528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95" y="937260"/>
            <a:ext cx="6288232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57B2-1B33-462D-8D2D-3BB5FF6A97F0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206E-8886-4205-BD78-67B4CF32B5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54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AEC0-B0F9-4896-A877-EC18227632C7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4A6E-B7A5-4B20-B7F7-9FAEC78F8D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364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75232" y="2386744"/>
            <a:ext cx="925372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DB817-65F9-4E09-A531-6ACEC34CFEA2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69F0F-B10D-444E-8A61-817A36C66D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089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653" y="2638044"/>
            <a:ext cx="438403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6" y="2638044"/>
            <a:ext cx="4387355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45A8-26EA-406E-BC5A-198803407939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71B6C-D8CC-4A76-9E84-5004530C2A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028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652" y="2313435"/>
            <a:ext cx="4384032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652" y="3143250"/>
            <a:ext cx="4384032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387355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5"/>
            <a:ext cx="4387355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B5C25-F7F6-4CE4-B4FA-FE703AA89796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FA1EA-9FE7-44AC-9E9C-6FA4028390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977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B47F-0FC0-4536-94B9-9BD0F64DC767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61A31-D609-4BD1-91FF-6D7C882565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882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36788-0BF8-4798-A31E-B12CDC7ACEA7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7F27-8140-49E1-965A-69046FB4F0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228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4271" y="2243830"/>
            <a:ext cx="4387459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18"/>
            <a:ext cx="379476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A3854-C40C-4102-8B25-1F40413794F0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55133" y="6235701"/>
            <a:ext cx="5073651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8F95-1F3D-4B95-B7AC-12931A916F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172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3440" y="2243828"/>
            <a:ext cx="438912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-42172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20"/>
            <a:ext cx="379476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1E3E938D-91A9-4708-AA46-EF4E5FDC516C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3018" y="6235701"/>
            <a:ext cx="5071533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0677-8092-42D2-8BF8-811F31E223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925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2067" y="965200"/>
            <a:ext cx="7916333" cy="118745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42067" y="2638426"/>
            <a:ext cx="7916333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367" y="6238875"/>
            <a:ext cx="2753784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fld id="{A9C2733C-26CB-41EB-BC43-B280BF897E88}" type="datetimeFigureOut">
              <a:rPr lang="ru-RU"/>
              <a:pPr>
                <a:defRPr/>
              </a:pPr>
              <a:t>15.07.2024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8967" y="6235701"/>
            <a:ext cx="6076951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7618" y="6218239"/>
            <a:ext cx="486833" cy="36512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BBA7B0-A83F-4FBB-8253-DC27160758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035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65562"/>
              </p:ext>
            </p:extLst>
          </p:nvPr>
        </p:nvGraphicFramePr>
        <p:xfrm>
          <a:off x="1683520" y="80352"/>
          <a:ext cx="8854841" cy="670160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25596">
                  <a:extLst>
                    <a:ext uri="{9D8B030D-6E8A-4147-A177-3AD203B41FA5}">
                      <a16:colId xmlns:a16="http://schemas.microsoft.com/office/drawing/2014/main" val="3059889204"/>
                    </a:ext>
                  </a:extLst>
                </a:gridCol>
                <a:gridCol w="3120910">
                  <a:extLst>
                    <a:ext uri="{9D8B030D-6E8A-4147-A177-3AD203B41FA5}">
                      <a16:colId xmlns:a16="http://schemas.microsoft.com/office/drawing/2014/main" val="808085539"/>
                    </a:ext>
                  </a:extLst>
                </a:gridCol>
                <a:gridCol w="1700613">
                  <a:extLst>
                    <a:ext uri="{9D8B030D-6E8A-4147-A177-3AD203B41FA5}">
                      <a16:colId xmlns:a16="http://schemas.microsoft.com/office/drawing/2014/main" val="2408895137"/>
                    </a:ext>
                  </a:extLst>
                </a:gridCol>
                <a:gridCol w="1580972">
                  <a:extLst>
                    <a:ext uri="{9D8B030D-6E8A-4147-A177-3AD203B41FA5}">
                      <a16:colId xmlns:a16="http://schemas.microsoft.com/office/drawing/2014/main" val="4055943770"/>
                    </a:ext>
                  </a:extLst>
                </a:gridCol>
                <a:gridCol w="2026750">
                  <a:extLst>
                    <a:ext uri="{9D8B030D-6E8A-4147-A177-3AD203B41FA5}">
                      <a16:colId xmlns:a16="http://schemas.microsoft.com/office/drawing/2014/main" val="3091488532"/>
                    </a:ext>
                  </a:extLst>
                </a:gridCol>
              </a:tblGrid>
              <a:tr h="337566"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муниципального образования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Штатная численность </a:t>
                      </a:r>
                      <a:r>
                        <a:rPr lang="ru-RU" sz="9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служащих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Вакансии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вакансий в общей численности,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691005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«Город Архангельск»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99864258"/>
                  </a:ext>
                </a:extLst>
              </a:tr>
              <a:tr h="26196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Архангельской области «Город Коряжма»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3171059"/>
                  </a:ext>
                </a:extLst>
              </a:tr>
              <a:tr h="24369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Архангельской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 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Котлас» 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7992541"/>
                  </a:ext>
                </a:extLst>
              </a:tr>
              <a:tr h="243691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Архангельской области «Мирный»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172074"/>
                  </a:ext>
                </a:extLst>
              </a:tr>
              <a:tr h="26196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Архангельской области «Город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Новодвинск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5719079"/>
                  </a:ext>
                </a:extLst>
              </a:tr>
              <a:tr h="26196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Архангельской области «Северодвинск»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8545200"/>
                  </a:ext>
                </a:extLst>
              </a:tr>
              <a:tr h="26196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Архангельской области «Новая Земля»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537176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Вельский муниципальный район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0524470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Верхнетоемский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8208060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Вилегодский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102,75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7812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Виноградовский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9320981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Каргопольский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622503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Коношский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12,75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598365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Котласский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1814943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Красноборский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5241296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Ленский муниципальный район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Лешуконский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464061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Мезенский муниципальный округ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8753200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Няндомский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63832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Онежский муниципальный район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4754681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Пинежский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район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123,8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5330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Плесецкий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603202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 муниципальный район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524149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Устьянский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муниципальный округ</a:t>
                      </a: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444988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Холмогорский муниципальный округ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2788320"/>
                  </a:ext>
                </a:extLst>
              </a:tr>
              <a:tr h="210978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Шенкурский муниципальный округ</a:t>
                      </a:r>
                    </a:p>
                  </a:txBody>
                  <a:tcPr marL="9525" marR="9525" marT="9525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257618"/>
                  </a:ext>
                </a:extLst>
              </a:tr>
              <a:tr h="210978"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3727,5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240,55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455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897180"/>
              </p:ext>
            </p:extLst>
          </p:nvPr>
        </p:nvGraphicFramePr>
        <p:xfrm>
          <a:off x="1094763" y="250032"/>
          <a:ext cx="10427104" cy="6259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89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283</Words>
  <Application>Microsoft Office PowerPoint</Application>
  <PresentationFormat>Широкоэкранный</PresentationFormat>
  <Paragraphs>147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Parcel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Петрова Мира Александровна</dc:creator>
  <cp:lastModifiedBy>Петрова Мира Александровна</cp:lastModifiedBy>
  <cp:revision>67</cp:revision>
  <cp:lastPrinted>2024-02-26T15:03:11Z</cp:lastPrinted>
  <dcterms:created xsi:type="dcterms:W3CDTF">2023-11-30T07:12:44Z</dcterms:created>
  <dcterms:modified xsi:type="dcterms:W3CDTF">2024-07-15T11:22:22Z</dcterms:modified>
</cp:coreProperties>
</file>