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4" r:id="rId2"/>
    <p:sldId id="349" r:id="rId3"/>
    <p:sldId id="350" r:id="rId4"/>
    <p:sldId id="353" r:id="rId5"/>
    <p:sldId id="352" r:id="rId6"/>
    <p:sldId id="355" r:id="rId7"/>
    <p:sldId id="356" r:id="rId8"/>
    <p:sldId id="383" r:id="rId9"/>
    <p:sldId id="386" r:id="rId10"/>
    <p:sldId id="358" r:id="rId11"/>
    <p:sldId id="378" r:id="rId12"/>
    <p:sldId id="387" r:id="rId13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2923" autoAdjust="0"/>
  </p:normalViewPr>
  <p:slideViewPr>
    <p:cSldViewPr>
      <p:cViewPr>
        <p:scale>
          <a:sx n="58" d="100"/>
          <a:sy n="58" d="100"/>
        </p:scale>
        <p:origin x="-1589" y="-58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068" y="-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6B039-916E-4502-A2F8-251B2C5DF5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F928A44-AF18-41BC-8DA4-C2EC0132096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установлены нормативы объема медицинской помощи на одно ЗЛ и нормативы финансовых затрат на посещение с профилактическими целями центров здоровья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50C37-979E-48EE-A3AD-B08126BCEACA}" type="parTrans" cxnId="{8C0F4E2B-A6B2-4985-B47A-D1069CE9DAF4}">
      <dgm:prSet/>
      <dgm:spPr/>
      <dgm:t>
        <a:bodyPr/>
        <a:lstStyle/>
        <a:p>
          <a:endParaRPr lang="ru-RU" sz="9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3EC56B0-4537-4EE8-BE15-E39981768295}" type="sibTrans" cxnId="{8C0F4E2B-A6B2-4985-B47A-D1069CE9DAF4}">
      <dgm:prSet/>
      <dgm:spPr/>
      <dgm:t>
        <a:bodyPr/>
        <a:lstStyle/>
        <a:p>
          <a:endParaRPr lang="ru-RU" sz="9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F517656A-3888-4850-AD6D-CA03A506BD4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</a:t>
          </a:r>
          <a:r>
            <a:rPr lang="ru-RU" sz="900" b="1" u="none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подущевой</a:t>
          </a: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норматив финансирования базовой программы  ОМС установлен с учетом темпов роста начисленной заработной платы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EE9AD-2034-48E7-9584-381C5036F16C}" type="parTrans" cxnId="{648E6FF0-177D-473F-91D4-1294AEDF77A3}">
      <dgm:prSet/>
      <dgm:spPr/>
      <dgm:t>
        <a:bodyPr/>
        <a:lstStyle/>
        <a:p>
          <a:endParaRPr lang="ru-RU" sz="900"/>
        </a:p>
      </dgm:t>
    </dgm:pt>
    <dgm:pt modelId="{34E5D7A9-E3A8-477A-A1CD-E275BF0734B1}" type="sibTrans" cxnId="{648E6FF0-177D-473F-91D4-1294AEDF77A3}">
      <dgm:prSet/>
      <dgm:spPr/>
      <dgm:t>
        <a:bodyPr/>
        <a:lstStyle/>
        <a:p>
          <a:endParaRPr lang="ru-RU" sz="900"/>
        </a:p>
      </dgm:t>
    </dgm:pt>
    <dgm:pt modelId="{257F9E8F-6761-42F7-AA9E-B62B57213D3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значительно увеличен норматив объема для оказания медицинской помощи больным с вирусным гепатитом С     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4955A-34B9-4194-B999-5084FC2DC44B}" type="parTrans" cxnId="{D5399CEA-80A4-443D-8333-76CE8AC9A99C}">
      <dgm:prSet/>
      <dgm:spPr/>
      <dgm:t>
        <a:bodyPr/>
        <a:lstStyle/>
        <a:p>
          <a:endParaRPr lang="ru-RU" sz="900"/>
        </a:p>
      </dgm:t>
    </dgm:pt>
    <dgm:pt modelId="{FC7BC1E7-A1D0-4E66-8DEB-569081E86A61}" type="sibTrans" cxnId="{D5399CEA-80A4-443D-8333-76CE8AC9A99C}">
      <dgm:prSet/>
      <dgm:spPr/>
      <dgm:t>
        <a:bodyPr/>
        <a:lstStyle/>
        <a:p>
          <a:endParaRPr lang="ru-RU" sz="900"/>
        </a:p>
      </dgm:t>
    </dgm:pt>
    <dgm:pt modelId="{1724E008-02E9-4744-A326-4542168668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впервые установлены нормативы объема медицинской помощи на проведение исследований методом ПЭТ КТ, ОФЭКТ/КТ, на комплексные посещения школ для больных сахарным диабетом в амбулаторных условиях, а также нормативы объема медицинской помощи на одно ЗЛ и нормативы финансовых затрат на одну госпитализацию по отдельным видам операций по профилю «сердечно-сосудистая хирургия» в условиях круглосуточного стационара</a:t>
          </a:r>
        </a:p>
      </dgm:t>
    </dgm:pt>
    <dgm:pt modelId="{181E4907-D0AC-4C5C-A1C5-0924435F3EBF}" type="parTrans" cxnId="{362EA745-B1C3-414C-9C59-7141EB3A37DA}">
      <dgm:prSet/>
      <dgm:spPr/>
      <dgm:t>
        <a:bodyPr/>
        <a:lstStyle/>
        <a:p>
          <a:endParaRPr lang="ru-RU" sz="900"/>
        </a:p>
      </dgm:t>
    </dgm:pt>
    <dgm:pt modelId="{FB4F32D9-EB1B-49ED-A8F8-B6CA7BD284A4}" type="sibTrans" cxnId="{362EA745-B1C3-414C-9C59-7141EB3A37DA}">
      <dgm:prSet/>
      <dgm:spPr/>
      <dgm:t>
        <a:bodyPr/>
        <a:lstStyle/>
        <a:p>
          <a:endParaRPr lang="ru-RU" sz="900"/>
        </a:p>
      </dgm:t>
    </dgm:pt>
    <dgm:pt modelId="{0B24616B-DE9A-47D6-B415-00E58749A1E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одно ЗЛ по профилю «онкология» в условиях дневного и круглосуточного стационара 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AE3EA-8196-43E1-B90A-EECEB1FB811F}" type="parTrans" cxnId="{01540C3C-F7EA-452D-BBC8-2DAD1053B2DF}">
      <dgm:prSet/>
      <dgm:spPr/>
      <dgm:t>
        <a:bodyPr/>
        <a:lstStyle/>
        <a:p>
          <a:endParaRPr lang="ru-RU" sz="900"/>
        </a:p>
      </dgm:t>
    </dgm:pt>
    <dgm:pt modelId="{70532B43-DEB2-4ACD-A1F5-5886AE0A30CD}" type="sibTrans" cxnId="{01540C3C-F7EA-452D-BBC8-2DAD1053B2DF}">
      <dgm:prSet/>
      <dgm:spPr/>
      <dgm:t>
        <a:bodyPr/>
        <a:lstStyle/>
        <a:p>
          <a:endParaRPr lang="ru-RU" sz="900"/>
        </a:p>
      </dgm:t>
    </dgm:pt>
    <dgm:pt modelId="{4268999F-9FC6-40BA-B947-44F6C3D744BB}">
      <dgm:prSet phldrT="[Текст]" custT="1"/>
      <dgm:spPr/>
      <dgm:t>
        <a:bodyPr/>
        <a:lstStyle/>
        <a:p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 перечень видов и методов ВМП, оказываемой в рамках базовой программы ОМС 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859ED-1E79-44C5-AD6D-20CC6FD988F8}" type="parTrans" cxnId="{6D46453D-BEA4-4B9E-BBE6-5D7829F6F9AF}">
      <dgm:prSet/>
      <dgm:spPr/>
      <dgm:t>
        <a:bodyPr/>
        <a:lstStyle/>
        <a:p>
          <a:endParaRPr lang="ru-RU" sz="900"/>
        </a:p>
      </dgm:t>
    </dgm:pt>
    <dgm:pt modelId="{75ECD2A2-9D36-4348-8646-69003275C685}" type="sibTrans" cxnId="{6D46453D-BEA4-4B9E-BBE6-5D7829F6F9AF}">
      <dgm:prSet/>
      <dgm:spPr/>
      <dgm:t>
        <a:bodyPr/>
        <a:lstStyle/>
        <a:p>
          <a:endParaRPr lang="ru-RU" sz="900"/>
        </a:p>
      </dgm:t>
    </dgm:pt>
    <dgm:pt modelId="{2045F9F0-4C19-41E4-AFEC-1216242CCBD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1 застрахованное лицо (ЗЛ) и финансовых затрат на комплексное посещение в рамках проведения профилактических мероприятий. Дополнительно выделены нормативы по проведению диспансеризации для оценки репродуктивного здоровья женщин и мужчин. Нормативы финансовых затрат установлены с учетом расходов, связанных с использованием систем поддержки принятия врачебных решений при проведении </a:t>
          </a:r>
          <a:r>
            <a:rPr lang="ru-RU" sz="900" b="1" u="none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рентгенисследований</a:t>
          </a:r>
          <a:r>
            <a:rPr lang="ru-RU" sz="9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компьютерной томографии.    </a:t>
          </a:r>
          <a:endParaRPr lang="ru-RU" sz="9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D4D491-4C9E-4AD5-BAEA-AEB2F90B3193}" type="sibTrans" cxnId="{03202269-7F65-4FB8-BA9E-21ED8A59A132}">
      <dgm:prSet/>
      <dgm:spPr/>
      <dgm:t>
        <a:bodyPr/>
        <a:lstStyle/>
        <a:p>
          <a:endParaRPr lang="ru-RU" sz="9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928AF613-AE2D-4500-A2D5-AD3618F2B4BA}" type="parTrans" cxnId="{03202269-7F65-4FB8-BA9E-21ED8A59A132}">
      <dgm:prSet/>
      <dgm:spPr/>
      <dgm:t>
        <a:bodyPr/>
        <a:lstStyle/>
        <a:p>
          <a:endParaRPr lang="ru-RU" sz="9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B85869B-387D-4041-9AED-E83F027ACEB7}" type="pres">
      <dgm:prSet presAssocID="{F536B039-916E-4502-A2F8-251B2C5DF5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83123A-4ADD-435A-AE5C-848AEC365DC1}" type="pres">
      <dgm:prSet presAssocID="{F536B039-916E-4502-A2F8-251B2C5DF512}" presName="Name1" presStyleCnt="0"/>
      <dgm:spPr/>
      <dgm:t>
        <a:bodyPr/>
        <a:lstStyle/>
        <a:p>
          <a:endParaRPr lang="ru-RU"/>
        </a:p>
      </dgm:t>
    </dgm:pt>
    <dgm:pt modelId="{739A411A-3606-4D93-A731-6B79B8586F7B}" type="pres">
      <dgm:prSet presAssocID="{F536B039-916E-4502-A2F8-251B2C5DF512}" presName="cycle" presStyleCnt="0"/>
      <dgm:spPr/>
      <dgm:t>
        <a:bodyPr/>
        <a:lstStyle/>
        <a:p>
          <a:endParaRPr lang="ru-RU"/>
        </a:p>
      </dgm:t>
    </dgm:pt>
    <dgm:pt modelId="{BE8EF951-9AF7-4630-91D1-38894D051852}" type="pres">
      <dgm:prSet presAssocID="{F536B039-916E-4502-A2F8-251B2C5DF512}" presName="srcNode" presStyleLbl="node1" presStyleIdx="0" presStyleCnt="7"/>
      <dgm:spPr/>
      <dgm:t>
        <a:bodyPr/>
        <a:lstStyle/>
        <a:p>
          <a:endParaRPr lang="ru-RU"/>
        </a:p>
      </dgm:t>
    </dgm:pt>
    <dgm:pt modelId="{CE9D5793-A729-4C5D-9724-4D3AD25E1E4C}" type="pres">
      <dgm:prSet presAssocID="{F536B039-916E-4502-A2F8-251B2C5DF512}" presName="conn" presStyleLbl="parChTrans1D2" presStyleIdx="0" presStyleCnt="1"/>
      <dgm:spPr/>
      <dgm:t>
        <a:bodyPr/>
        <a:lstStyle/>
        <a:p>
          <a:endParaRPr lang="ru-RU"/>
        </a:p>
      </dgm:t>
    </dgm:pt>
    <dgm:pt modelId="{ECEB8789-60B4-40E0-AC2D-1DEFB5060E59}" type="pres">
      <dgm:prSet presAssocID="{F536B039-916E-4502-A2F8-251B2C5DF512}" presName="extraNode" presStyleLbl="node1" presStyleIdx="0" presStyleCnt="7"/>
      <dgm:spPr/>
      <dgm:t>
        <a:bodyPr/>
        <a:lstStyle/>
        <a:p>
          <a:endParaRPr lang="ru-RU"/>
        </a:p>
      </dgm:t>
    </dgm:pt>
    <dgm:pt modelId="{83F69A3D-35F3-48F4-96A1-479665D70041}" type="pres">
      <dgm:prSet presAssocID="{F536B039-916E-4502-A2F8-251B2C5DF512}" presName="dstNode" presStyleLbl="node1" presStyleIdx="0" presStyleCnt="7"/>
      <dgm:spPr/>
      <dgm:t>
        <a:bodyPr/>
        <a:lstStyle/>
        <a:p>
          <a:endParaRPr lang="ru-RU"/>
        </a:p>
      </dgm:t>
    </dgm:pt>
    <dgm:pt modelId="{370A820E-AC1B-4193-BEAA-104CE0CE073C}" type="pres">
      <dgm:prSet presAssocID="{2045F9F0-4C19-41E4-AFEC-1216242CCBD2}" presName="text_1" presStyleLbl="node1" presStyleIdx="0" presStyleCnt="7" custScaleX="92582" custScaleY="182425" custLinFactNeighborX="1532" custLinFactNeighborY="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3E4DF-092E-4FF2-8937-D17FE469A4DC}" type="pres">
      <dgm:prSet presAssocID="{2045F9F0-4C19-41E4-AFEC-1216242CCBD2}" presName="accent_1" presStyleCnt="0"/>
      <dgm:spPr/>
      <dgm:t>
        <a:bodyPr/>
        <a:lstStyle/>
        <a:p>
          <a:endParaRPr lang="ru-RU"/>
        </a:p>
      </dgm:t>
    </dgm:pt>
    <dgm:pt modelId="{9F150A5E-C221-4DC6-96A6-3A7866B8CC34}" type="pres">
      <dgm:prSet presAssocID="{2045F9F0-4C19-41E4-AFEC-1216242CCBD2}" presName="accentRepeatNode" presStyleLbl="solidFgAcc1" presStyleIdx="0" presStyleCnt="7" custScaleX="47055" custLinFactNeighborX="48479" custLinFactNeighborY="-837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AB3A1D7-A351-43D2-A965-62D766A1D026}" type="pres">
      <dgm:prSet presAssocID="{4F928A44-AF18-41BC-8DA4-C2EC01320965}" presName="text_2" presStyleLbl="node1" presStyleIdx="1" presStyleCnt="7" custScaleX="93780" custScaleY="111594" custLinFactNeighborX="822" custLinFactNeighborY="26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033D2-02C5-405C-A62A-42C612483F4D}" type="pres">
      <dgm:prSet presAssocID="{4F928A44-AF18-41BC-8DA4-C2EC01320965}" presName="accent_2" presStyleCnt="0"/>
      <dgm:spPr/>
      <dgm:t>
        <a:bodyPr/>
        <a:lstStyle/>
        <a:p>
          <a:endParaRPr lang="ru-RU"/>
        </a:p>
      </dgm:t>
    </dgm:pt>
    <dgm:pt modelId="{9446FEE9-550F-43BE-B529-B23797A59D8E}" type="pres">
      <dgm:prSet presAssocID="{4F928A44-AF18-41BC-8DA4-C2EC01320965}" presName="accentRepeatNode" presStyleLbl="solidFgAcc1" presStyleIdx="1" presStyleCnt="7" custScaleX="55264" custScaleY="105866" custLinFactNeighborX="20666" custLinFactNeighborY="15379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9B8DF91-D498-49B0-8421-4876A4A36B7B}" type="pres">
      <dgm:prSet presAssocID="{1724E008-02E9-4744-A326-454216866821}" presName="text_3" presStyleLbl="node1" presStyleIdx="2" presStyleCnt="7" custScaleX="94240" custScaleY="139076" custLinFactNeighborX="526" custLinFactNeighborY="3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CC82B-8063-4FA6-BC6B-AB15FEEE3321}" type="pres">
      <dgm:prSet presAssocID="{1724E008-02E9-4744-A326-454216866821}" presName="accent_3" presStyleCnt="0"/>
      <dgm:spPr/>
      <dgm:t>
        <a:bodyPr/>
        <a:lstStyle/>
        <a:p>
          <a:endParaRPr lang="ru-RU"/>
        </a:p>
      </dgm:t>
    </dgm:pt>
    <dgm:pt modelId="{7B55D296-11A1-41D2-BD69-9AA900AEA177}" type="pres">
      <dgm:prSet presAssocID="{1724E008-02E9-4744-A326-454216866821}" presName="accentRepeatNode" presStyleLbl="solidFgAcc1" presStyleIdx="2" presStyleCnt="7" custScaleX="44151" custScaleY="111241" custLinFactNeighborX="21138" custLinFactNeighborY="1839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008DD2F-86B3-4815-8A18-29DD3AE250AD}" type="pres">
      <dgm:prSet presAssocID="{F517656A-3888-4850-AD6D-CA03A506BD43}" presName="text_4" presStyleLbl="node1" presStyleIdx="3" presStyleCnt="7" custScaleX="93847" custScaleY="87927" custLinFactNeighborX="664" custLinFactNeighborY="4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F604-6E31-469A-86A9-150DD42D644A}" type="pres">
      <dgm:prSet presAssocID="{F517656A-3888-4850-AD6D-CA03A506BD43}" presName="accent_4" presStyleCnt="0"/>
      <dgm:spPr/>
      <dgm:t>
        <a:bodyPr/>
        <a:lstStyle/>
        <a:p>
          <a:endParaRPr lang="ru-RU"/>
        </a:p>
      </dgm:t>
    </dgm:pt>
    <dgm:pt modelId="{7046712E-9F04-4C1A-9120-DDBD6CF515F5}" type="pres">
      <dgm:prSet presAssocID="{F517656A-3888-4850-AD6D-CA03A506BD43}" presName="accentRepeatNode" presStyleLbl="solidFgAcc1" presStyleIdx="3" presStyleCnt="7" custScaleX="48083" custScaleY="92563" custLinFactNeighborX="27127" custLinFactNeighborY="33487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016DC5F-2D8A-4431-997F-0756656F52F2}" type="pres">
      <dgm:prSet presAssocID="{257F9E8F-6761-42F7-AA9E-B62B57213D39}" presName="text_5" presStyleLbl="node1" presStyleIdx="4" presStyleCnt="7" custScaleX="94959" custScaleY="69461" custLinFactNeighborX="724" custLinFactNeighborY="1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EB2E9-6D18-42B4-B5A9-C0FF355067AA}" type="pres">
      <dgm:prSet presAssocID="{257F9E8F-6761-42F7-AA9E-B62B57213D39}" presName="accent_5" presStyleCnt="0"/>
      <dgm:spPr/>
      <dgm:t>
        <a:bodyPr/>
        <a:lstStyle/>
        <a:p>
          <a:endParaRPr lang="ru-RU"/>
        </a:p>
      </dgm:t>
    </dgm:pt>
    <dgm:pt modelId="{2A7E2692-C307-4138-AFAB-517A2F410E08}" type="pres">
      <dgm:prSet presAssocID="{257F9E8F-6761-42F7-AA9E-B62B57213D39}" presName="accentRepeatNode" presStyleLbl="solidFgAcc1" presStyleIdx="4" presStyleCnt="7" custScaleX="46631" custScaleY="83476" custLinFactNeighborX="22377" custLinFactNeighborY="941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944901A-E81B-4A04-993C-94D4F021327A}" type="pres">
      <dgm:prSet presAssocID="{4268999F-9FC6-40BA-B947-44F6C3D744BB}" presName="text_6" presStyleLbl="node1" presStyleIdx="5" presStyleCnt="7" custScaleX="93594" custLinFactNeighborX="1136" custLinFactNeighborY="-7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CF982-FB32-4B2D-B1AE-C46524BE517D}" type="pres">
      <dgm:prSet presAssocID="{4268999F-9FC6-40BA-B947-44F6C3D744BB}" presName="accent_6" presStyleCnt="0"/>
      <dgm:spPr/>
      <dgm:t>
        <a:bodyPr/>
        <a:lstStyle/>
        <a:p>
          <a:endParaRPr lang="ru-RU"/>
        </a:p>
      </dgm:t>
    </dgm:pt>
    <dgm:pt modelId="{DC365237-F1E0-41AC-82ED-169F718C1978}" type="pres">
      <dgm:prSet presAssocID="{4268999F-9FC6-40BA-B947-44F6C3D744BB}" presName="accentRepeatNode" presStyleLbl="solidFgAcc1" presStyleIdx="5" presStyleCnt="7" custScaleX="53096" custScaleY="82086" custLinFactNeighborX="32403" custLinFactNeighborY="-4919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AF0E656-0671-4290-826B-402E11422BA5}" type="pres">
      <dgm:prSet presAssocID="{0B24616B-DE9A-47D6-B415-00E58749A1E4}" presName="text_7" presStyleLbl="node1" presStyleIdx="6" presStyleCnt="7" custScaleX="97139" custScaleY="116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DC62-EEDA-49FF-A550-1C028BDD71B3}" type="pres">
      <dgm:prSet presAssocID="{0B24616B-DE9A-47D6-B415-00E58749A1E4}" presName="accent_7" presStyleCnt="0"/>
      <dgm:spPr/>
      <dgm:t>
        <a:bodyPr/>
        <a:lstStyle/>
        <a:p>
          <a:endParaRPr lang="ru-RU"/>
        </a:p>
      </dgm:t>
    </dgm:pt>
    <dgm:pt modelId="{31262893-71A4-4AD2-AA01-6AD0E960147A}" type="pres">
      <dgm:prSet presAssocID="{0B24616B-DE9A-47D6-B415-00E58749A1E4}" presName="accentRepeatNode" presStyleLbl="solidFgAcc1" presStyleIdx="6" presStyleCnt="7" custScaleX="48500" custScaleY="89492"/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03202269-7F65-4FB8-BA9E-21ED8A59A132}" srcId="{F536B039-916E-4502-A2F8-251B2C5DF512}" destId="{2045F9F0-4C19-41E4-AFEC-1216242CCBD2}" srcOrd="0" destOrd="0" parTransId="{928AF613-AE2D-4500-A2D5-AD3618F2B4BA}" sibTransId="{40D4D491-4C9E-4AD5-BAEA-AEB2F90B3193}"/>
    <dgm:cxn modelId="{7CA41AA9-651A-4ACA-8945-D455ABB047E9}" type="presOf" srcId="{F536B039-916E-4502-A2F8-251B2C5DF512}" destId="{1B85869B-387D-4041-9AED-E83F027ACEB7}" srcOrd="0" destOrd="0" presId="urn:microsoft.com/office/officeart/2008/layout/VerticalCurvedList"/>
    <dgm:cxn modelId="{01540C3C-F7EA-452D-BBC8-2DAD1053B2DF}" srcId="{F536B039-916E-4502-A2F8-251B2C5DF512}" destId="{0B24616B-DE9A-47D6-B415-00E58749A1E4}" srcOrd="6" destOrd="0" parTransId="{8AFAE3EA-8196-43E1-B90A-EECEB1FB811F}" sibTransId="{70532B43-DEB2-4ACD-A1F5-5886AE0A30CD}"/>
    <dgm:cxn modelId="{4F95892D-DF9B-4042-ABC8-C74DC3D4D48C}" type="presOf" srcId="{4F928A44-AF18-41BC-8DA4-C2EC01320965}" destId="{8AB3A1D7-A351-43D2-A965-62D766A1D026}" srcOrd="0" destOrd="0" presId="urn:microsoft.com/office/officeart/2008/layout/VerticalCurvedList"/>
    <dgm:cxn modelId="{A7E1E158-3E57-4BCC-9903-EEAB2BD30D12}" type="presOf" srcId="{40D4D491-4C9E-4AD5-BAEA-AEB2F90B3193}" destId="{CE9D5793-A729-4C5D-9724-4D3AD25E1E4C}" srcOrd="0" destOrd="0" presId="urn:microsoft.com/office/officeart/2008/layout/VerticalCurvedList"/>
    <dgm:cxn modelId="{B6BAF729-1F8E-4FED-B422-C75447DD8CFD}" type="presOf" srcId="{F517656A-3888-4850-AD6D-CA03A506BD43}" destId="{C008DD2F-86B3-4815-8A18-29DD3AE250AD}" srcOrd="0" destOrd="0" presId="urn:microsoft.com/office/officeart/2008/layout/VerticalCurvedList"/>
    <dgm:cxn modelId="{79BB60C5-AB47-45DF-939E-E7011D67DF0D}" type="presOf" srcId="{4268999F-9FC6-40BA-B947-44F6C3D744BB}" destId="{3944901A-E81B-4A04-993C-94D4F021327A}" srcOrd="0" destOrd="0" presId="urn:microsoft.com/office/officeart/2008/layout/VerticalCurvedList"/>
    <dgm:cxn modelId="{B97CF2B1-688D-4894-A8E9-397C82C6ED93}" type="presOf" srcId="{2045F9F0-4C19-41E4-AFEC-1216242CCBD2}" destId="{370A820E-AC1B-4193-BEAA-104CE0CE073C}" srcOrd="0" destOrd="0" presId="urn:microsoft.com/office/officeart/2008/layout/VerticalCurvedList"/>
    <dgm:cxn modelId="{FFEC91B5-E46D-4A1D-A392-B047AD864DE4}" type="presOf" srcId="{1724E008-02E9-4744-A326-454216866821}" destId="{79B8DF91-D498-49B0-8421-4876A4A36B7B}" srcOrd="0" destOrd="0" presId="urn:microsoft.com/office/officeart/2008/layout/VerticalCurvedList"/>
    <dgm:cxn modelId="{3957FA0C-E77E-4C23-8E9A-EFD8D7866EF9}" type="presOf" srcId="{257F9E8F-6761-42F7-AA9E-B62B57213D39}" destId="{4016DC5F-2D8A-4431-997F-0756656F52F2}" srcOrd="0" destOrd="0" presId="urn:microsoft.com/office/officeart/2008/layout/VerticalCurvedList"/>
    <dgm:cxn modelId="{2197C7AA-270C-4DD6-95A8-5DC58B18BD88}" type="presOf" srcId="{0B24616B-DE9A-47D6-B415-00E58749A1E4}" destId="{0AF0E656-0671-4290-826B-402E11422BA5}" srcOrd="0" destOrd="0" presId="urn:microsoft.com/office/officeart/2008/layout/VerticalCurvedList"/>
    <dgm:cxn modelId="{D5399CEA-80A4-443D-8333-76CE8AC9A99C}" srcId="{F536B039-916E-4502-A2F8-251B2C5DF512}" destId="{257F9E8F-6761-42F7-AA9E-B62B57213D39}" srcOrd="4" destOrd="0" parTransId="{A254955A-34B9-4194-B999-5084FC2DC44B}" sibTransId="{FC7BC1E7-A1D0-4E66-8DEB-569081E86A61}"/>
    <dgm:cxn modelId="{6D46453D-BEA4-4B9E-BBE6-5D7829F6F9AF}" srcId="{F536B039-916E-4502-A2F8-251B2C5DF512}" destId="{4268999F-9FC6-40BA-B947-44F6C3D744BB}" srcOrd="5" destOrd="0" parTransId="{505859ED-1E79-44C5-AD6D-20CC6FD988F8}" sibTransId="{75ECD2A2-9D36-4348-8646-69003275C685}"/>
    <dgm:cxn modelId="{362EA745-B1C3-414C-9C59-7141EB3A37DA}" srcId="{F536B039-916E-4502-A2F8-251B2C5DF512}" destId="{1724E008-02E9-4744-A326-454216866821}" srcOrd="2" destOrd="0" parTransId="{181E4907-D0AC-4C5C-A1C5-0924435F3EBF}" sibTransId="{FB4F32D9-EB1B-49ED-A8F8-B6CA7BD284A4}"/>
    <dgm:cxn modelId="{648E6FF0-177D-473F-91D4-1294AEDF77A3}" srcId="{F536B039-916E-4502-A2F8-251B2C5DF512}" destId="{F517656A-3888-4850-AD6D-CA03A506BD43}" srcOrd="3" destOrd="0" parTransId="{565EE9AD-2034-48E7-9584-381C5036F16C}" sibTransId="{34E5D7A9-E3A8-477A-A1CD-E275BF0734B1}"/>
    <dgm:cxn modelId="{8C0F4E2B-A6B2-4985-B47A-D1069CE9DAF4}" srcId="{F536B039-916E-4502-A2F8-251B2C5DF512}" destId="{4F928A44-AF18-41BC-8DA4-C2EC01320965}" srcOrd="1" destOrd="0" parTransId="{F5A50C37-979E-48EE-A3AD-B08126BCEACA}" sibTransId="{13EC56B0-4537-4EE8-BE15-E39981768295}"/>
    <dgm:cxn modelId="{0C38D9B1-960F-43FF-B34D-BC14AA4488C3}" type="presParOf" srcId="{1B85869B-387D-4041-9AED-E83F027ACEB7}" destId="{B683123A-4ADD-435A-AE5C-848AEC365DC1}" srcOrd="0" destOrd="0" presId="urn:microsoft.com/office/officeart/2008/layout/VerticalCurvedList"/>
    <dgm:cxn modelId="{A273C9A4-CC7D-4A05-9B0D-F98A63D45E48}" type="presParOf" srcId="{B683123A-4ADD-435A-AE5C-848AEC365DC1}" destId="{739A411A-3606-4D93-A731-6B79B8586F7B}" srcOrd="0" destOrd="0" presId="urn:microsoft.com/office/officeart/2008/layout/VerticalCurvedList"/>
    <dgm:cxn modelId="{39417398-FC0E-4A95-A346-44F8F4832CE2}" type="presParOf" srcId="{739A411A-3606-4D93-A731-6B79B8586F7B}" destId="{BE8EF951-9AF7-4630-91D1-38894D051852}" srcOrd="0" destOrd="0" presId="urn:microsoft.com/office/officeart/2008/layout/VerticalCurvedList"/>
    <dgm:cxn modelId="{1DE21CBD-1EDC-439B-A7BF-5B8B0F8B6030}" type="presParOf" srcId="{739A411A-3606-4D93-A731-6B79B8586F7B}" destId="{CE9D5793-A729-4C5D-9724-4D3AD25E1E4C}" srcOrd="1" destOrd="0" presId="urn:microsoft.com/office/officeart/2008/layout/VerticalCurvedList"/>
    <dgm:cxn modelId="{E77EBCD9-D6B5-4F36-AA6C-86FD4C1AE8E1}" type="presParOf" srcId="{739A411A-3606-4D93-A731-6B79B8586F7B}" destId="{ECEB8789-60B4-40E0-AC2D-1DEFB5060E59}" srcOrd="2" destOrd="0" presId="urn:microsoft.com/office/officeart/2008/layout/VerticalCurvedList"/>
    <dgm:cxn modelId="{FC0BF7A9-EB45-48C4-8976-0A1875F58BE6}" type="presParOf" srcId="{739A411A-3606-4D93-A731-6B79B8586F7B}" destId="{83F69A3D-35F3-48F4-96A1-479665D70041}" srcOrd="3" destOrd="0" presId="urn:microsoft.com/office/officeart/2008/layout/VerticalCurvedList"/>
    <dgm:cxn modelId="{BBED6358-EC66-4803-997D-82D74B1D68B2}" type="presParOf" srcId="{B683123A-4ADD-435A-AE5C-848AEC365DC1}" destId="{370A820E-AC1B-4193-BEAA-104CE0CE073C}" srcOrd="1" destOrd="0" presId="urn:microsoft.com/office/officeart/2008/layout/VerticalCurvedList"/>
    <dgm:cxn modelId="{1FA768ED-F2A1-49EA-A4A8-40909A9BE05C}" type="presParOf" srcId="{B683123A-4ADD-435A-AE5C-848AEC365DC1}" destId="{F5F3E4DF-092E-4FF2-8937-D17FE469A4DC}" srcOrd="2" destOrd="0" presId="urn:microsoft.com/office/officeart/2008/layout/VerticalCurvedList"/>
    <dgm:cxn modelId="{C52663EF-397F-45DF-8204-517D037E46B6}" type="presParOf" srcId="{F5F3E4DF-092E-4FF2-8937-D17FE469A4DC}" destId="{9F150A5E-C221-4DC6-96A6-3A7866B8CC34}" srcOrd="0" destOrd="0" presId="urn:microsoft.com/office/officeart/2008/layout/VerticalCurvedList"/>
    <dgm:cxn modelId="{6038438F-F020-4767-9C7E-53C89DCAC05E}" type="presParOf" srcId="{B683123A-4ADD-435A-AE5C-848AEC365DC1}" destId="{8AB3A1D7-A351-43D2-A965-62D766A1D026}" srcOrd="3" destOrd="0" presId="urn:microsoft.com/office/officeart/2008/layout/VerticalCurvedList"/>
    <dgm:cxn modelId="{0257BE22-A493-4846-90A5-FD7A3775C0CB}" type="presParOf" srcId="{B683123A-4ADD-435A-AE5C-848AEC365DC1}" destId="{4AD033D2-02C5-405C-A62A-42C612483F4D}" srcOrd="4" destOrd="0" presId="urn:microsoft.com/office/officeart/2008/layout/VerticalCurvedList"/>
    <dgm:cxn modelId="{BEE2F595-0C7D-4348-AA98-54A6E46FE6E6}" type="presParOf" srcId="{4AD033D2-02C5-405C-A62A-42C612483F4D}" destId="{9446FEE9-550F-43BE-B529-B23797A59D8E}" srcOrd="0" destOrd="0" presId="urn:microsoft.com/office/officeart/2008/layout/VerticalCurvedList"/>
    <dgm:cxn modelId="{AEF5BFB7-B77F-4F90-90C9-978C711A4B32}" type="presParOf" srcId="{B683123A-4ADD-435A-AE5C-848AEC365DC1}" destId="{79B8DF91-D498-49B0-8421-4876A4A36B7B}" srcOrd="5" destOrd="0" presId="urn:microsoft.com/office/officeart/2008/layout/VerticalCurvedList"/>
    <dgm:cxn modelId="{433331B0-9BAD-4A57-A15E-713B9A511EF1}" type="presParOf" srcId="{B683123A-4ADD-435A-AE5C-848AEC365DC1}" destId="{11DCC82B-8063-4FA6-BC6B-AB15FEEE3321}" srcOrd="6" destOrd="0" presId="urn:microsoft.com/office/officeart/2008/layout/VerticalCurvedList"/>
    <dgm:cxn modelId="{26E28875-9C51-4DDF-A803-4D05EE842527}" type="presParOf" srcId="{11DCC82B-8063-4FA6-BC6B-AB15FEEE3321}" destId="{7B55D296-11A1-41D2-BD69-9AA900AEA177}" srcOrd="0" destOrd="0" presId="urn:microsoft.com/office/officeart/2008/layout/VerticalCurvedList"/>
    <dgm:cxn modelId="{2896C267-0193-47EB-8957-C4480DFA473F}" type="presParOf" srcId="{B683123A-4ADD-435A-AE5C-848AEC365DC1}" destId="{C008DD2F-86B3-4815-8A18-29DD3AE250AD}" srcOrd="7" destOrd="0" presId="urn:microsoft.com/office/officeart/2008/layout/VerticalCurvedList"/>
    <dgm:cxn modelId="{11229973-7469-450D-9E13-B77CA2FFB968}" type="presParOf" srcId="{B683123A-4ADD-435A-AE5C-848AEC365DC1}" destId="{9CF1F604-6E31-469A-86A9-150DD42D644A}" srcOrd="8" destOrd="0" presId="urn:microsoft.com/office/officeart/2008/layout/VerticalCurvedList"/>
    <dgm:cxn modelId="{4C5599A1-C259-4D93-8763-713291F9575F}" type="presParOf" srcId="{9CF1F604-6E31-469A-86A9-150DD42D644A}" destId="{7046712E-9F04-4C1A-9120-DDBD6CF515F5}" srcOrd="0" destOrd="0" presId="urn:microsoft.com/office/officeart/2008/layout/VerticalCurvedList"/>
    <dgm:cxn modelId="{96DD750B-6ED1-4221-9D3C-DE4CA5BD25F6}" type="presParOf" srcId="{B683123A-4ADD-435A-AE5C-848AEC365DC1}" destId="{4016DC5F-2D8A-4431-997F-0756656F52F2}" srcOrd="9" destOrd="0" presId="urn:microsoft.com/office/officeart/2008/layout/VerticalCurvedList"/>
    <dgm:cxn modelId="{71EAE7A1-21FF-4FE9-9957-ABE6CE8A902A}" type="presParOf" srcId="{B683123A-4ADD-435A-AE5C-848AEC365DC1}" destId="{581EB2E9-6D18-42B4-B5A9-C0FF355067AA}" srcOrd="10" destOrd="0" presId="urn:microsoft.com/office/officeart/2008/layout/VerticalCurvedList"/>
    <dgm:cxn modelId="{0164C72B-2C60-4596-8E7E-A0737AF38807}" type="presParOf" srcId="{581EB2E9-6D18-42B4-B5A9-C0FF355067AA}" destId="{2A7E2692-C307-4138-AFAB-517A2F410E08}" srcOrd="0" destOrd="0" presId="urn:microsoft.com/office/officeart/2008/layout/VerticalCurvedList"/>
    <dgm:cxn modelId="{DAE8EBBD-D983-4F89-9F65-CEBB20EFCDFC}" type="presParOf" srcId="{B683123A-4ADD-435A-AE5C-848AEC365DC1}" destId="{3944901A-E81B-4A04-993C-94D4F021327A}" srcOrd="11" destOrd="0" presId="urn:microsoft.com/office/officeart/2008/layout/VerticalCurvedList"/>
    <dgm:cxn modelId="{207209CB-AC53-41E0-A8B9-149237F76983}" type="presParOf" srcId="{B683123A-4ADD-435A-AE5C-848AEC365DC1}" destId="{032CF982-FB32-4B2D-B1AE-C46524BE517D}" srcOrd="12" destOrd="0" presId="urn:microsoft.com/office/officeart/2008/layout/VerticalCurvedList"/>
    <dgm:cxn modelId="{7F875C7F-04D9-4010-A682-7D39BC75A88B}" type="presParOf" srcId="{032CF982-FB32-4B2D-B1AE-C46524BE517D}" destId="{DC365237-F1E0-41AC-82ED-169F718C1978}" srcOrd="0" destOrd="0" presId="urn:microsoft.com/office/officeart/2008/layout/VerticalCurvedList"/>
    <dgm:cxn modelId="{9187C69D-7B27-49AD-8F60-D6E4469F67EB}" type="presParOf" srcId="{B683123A-4ADD-435A-AE5C-848AEC365DC1}" destId="{0AF0E656-0671-4290-826B-402E11422BA5}" srcOrd="13" destOrd="0" presId="urn:microsoft.com/office/officeart/2008/layout/VerticalCurvedList"/>
    <dgm:cxn modelId="{1B936375-66F5-433C-8F2F-C68238C4E343}" type="presParOf" srcId="{B683123A-4ADD-435A-AE5C-848AEC365DC1}" destId="{8969DC62-EEDA-49FF-A550-1C028BDD71B3}" srcOrd="14" destOrd="0" presId="urn:microsoft.com/office/officeart/2008/layout/VerticalCurvedList"/>
    <dgm:cxn modelId="{72EC566C-0C25-4092-9DFF-F3FA284BED95}" type="presParOf" srcId="{8969DC62-EEDA-49FF-A550-1C028BDD71B3}" destId="{31262893-71A4-4AD2-AA01-6AD0E96014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9D5793-A729-4C5D-9724-4D3AD25E1E4C}">
      <dsp:nvSpPr>
        <dsp:cNvPr id="0" name=""/>
        <dsp:cNvSpPr/>
      </dsp:nvSpPr>
      <dsp:spPr>
        <a:xfrm>
          <a:off x="-6202229" y="-921448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820E-AC1B-4193-BEAA-104CE0CE073C}">
      <dsp:nvSpPr>
        <dsp:cNvPr id="0" name=""/>
        <dsp:cNvSpPr/>
      </dsp:nvSpPr>
      <dsp:spPr>
        <a:xfrm>
          <a:off x="944417" y="86621"/>
          <a:ext cx="8704671" cy="919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1 застрахованное лицо (ЗЛ) и финансовых затрат на комплексное посещение в рамках проведения профилактических мероприятий. Дополнительно выделены нормативы по проведению диспансеризации для оценки репродуктивного здоровья женщин и мужчин. Нормативы финансовых затрат установлены с учетом расходов, связанных с использованием систем поддержки принятия врачебных решений при проведении </a:t>
          </a:r>
          <a:r>
            <a:rPr lang="ru-RU" sz="900" b="1" u="none" kern="1200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рентгенисследований</a:t>
          </a: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компьютерной томографии.    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4417" y="86621"/>
        <a:ext cx="8704671" cy="919229"/>
      </dsp:txXfrm>
    </dsp:sp>
    <dsp:sp modelId="{9F150A5E-C221-4DC6-96A6-3A7866B8CC34}">
      <dsp:nvSpPr>
        <dsp:cNvPr id="0" name=""/>
        <dsp:cNvSpPr/>
      </dsp:nvSpPr>
      <dsp:spPr>
        <a:xfrm>
          <a:off x="608814" y="173926"/>
          <a:ext cx="296384" cy="62986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A1D7-A351-43D2-A965-62D766A1D026}">
      <dsp:nvSpPr>
        <dsp:cNvPr id="0" name=""/>
        <dsp:cNvSpPr/>
      </dsp:nvSpPr>
      <dsp:spPr>
        <a:xfrm>
          <a:off x="1259723" y="1152129"/>
          <a:ext cx="8389369" cy="562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установлены нормативы объема медицинской помощи на одно ЗЛ и нормативы финансовых затрат на посещение с профилактическими целями центров здоровья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9723" y="1152129"/>
        <a:ext cx="8389369" cy="562316"/>
      </dsp:txXfrm>
    </dsp:sp>
    <dsp:sp modelId="{9446FEE9-550F-43BE-B529-B23797A59D8E}">
      <dsp:nvSpPr>
        <dsp:cNvPr id="0" name=""/>
        <dsp:cNvSpPr/>
      </dsp:nvSpPr>
      <dsp:spPr>
        <a:xfrm>
          <a:off x="864098" y="1061375"/>
          <a:ext cx="348090" cy="6668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8DF91-D498-49B0-8421-4876A4A36B7B}">
      <dsp:nvSpPr>
        <dsp:cNvPr id="0" name=""/>
        <dsp:cNvSpPr/>
      </dsp:nvSpPr>
      <dsp:spPr>
        <a:xfrm>
          <a:off x="1454213" y="1881849"/>
          <a:ext cx="8194862" cy="700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впервые установлены нормативы объема медицинской помощи на проведение исследований методом ПЭТ КТ, ОФЭКТ/КТ, на комплексные посещения школ для больных сахарным диабетом в амбулаторных условиях, а также нормативы объема медицинской помощи на одно ЗЛ и нормативы финансовых затрат на одну госпитализацию по отдельным видам операций по профилю «сердечно-сосудистая хирургия» в условиях круглосуточного стационара</a:t>
          </a:r>
        </a:p>
      </dsp:txBody>
      <dsp:txXfrm>
        <a:off x="1454213" y="1881849"/>
        <a:ext cx="8194862" cy="700796"/>
      </dsp:txXfrm>
    </dsp:sp>
    <dsp:sp modelId="{7B55D296-11A1-41D2-BD69-9AA900AEA177}">
      <dsp:nvSpPr>
        <dsp:cNvPr id="0" name=""/>
        <dsp:cNvSpPr/>
      </dsp:nvSpPr>
      <dsp:spPr>
        <a:xfrm>
          <a:off x="1152131" y="1819194"/>
          <a:ext cx="278093" cy="7006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8DD2F-86B3-4815-8A18-29DD3AE250AD}">
      <dsp:nvSpPr>
        <dsp:cNvPr id="0" name=""/>
        <dsp:cNvSpPr/>
      </dsp:nvSpPr>
      <dsp:spPr>
        <a:xfrm>
          <a:off x="1560156" y="2808313"/>
          <a:ext cx="8085758" cy="443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</a:t>
          </a:r>
          <a:r>
            <a:rPr lang="ru-RU" sz="900" b="1" u="none" kern="1200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подущевой</a:t>
          </a: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норматив финансирования базовой программы  ОМС установлен с учетом темпов роста начисленной заработной платы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0156" y="2808313"/>
        <a:ext cx="8085758" cy="443059"/>
      </dsp:txXfrm>
    </dsp:sp>
    <dsp:sp modelId="{7046712E-9F04-4C1A-9120-DDBD6CF515F5}">
      <dsp:nvSpPr>
        <dsp:cNvPr id="0" name=""/>
        <dsp:cNvSpPr/>
      </dsp:nvSpPr>
      <dsp:spPr>
        <a:xfrm>
          <a:off x="1257313" y="2729344"/>
          <a:ext cx="302859" cy="5830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6DC5F-2D8A-4431-997F-0756656F52F2}">
      <dsp:nvSpPr>
        <dsp:cNvPr id="0" name=""/>
        <dsp:cNvSpPr/>
      </dsp:nvSpPr>
      <dsp:spPr>
        <a:xfrm>
          <a:off x="1440170" y="3456382"/>
          <a:ext cx="8257384" cy="350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значительно увеличен норматив объема для оказания медицинской помощи больным с вирусным гепатитом С     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170" y="3456382"/>
        <a:ext cx="8257384" cy="350010"/>
      </dsp:txXfrm>
    </dsp:sp>
    <dsp:sp modelId="{2A7E2692-C307-4138-AFAB-517A2F410E08}">
      <dsp:nvSpPr>
        <dsp:cNvPr id="0" name=""/>
        <dsp:cNvSpPr/>
      </dsp:nvSpPr>
      <dsp:spPr>
        <a:xfrm>
          <a:off x="1152125" y="3362645"/>
          <a:ext cx="293713" cy="5257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4901A-E81B-4A04-993C-94D4F021327A}">
      <dsp:nvSpPr>
        <dsp:cNvPr id="0" name=""/>
        <dsp:cNvSpPr/>
      </dsp:nvSpPr>
      <dsp:spPr>
        <a:xfrm>
          <a:off x="1296132" y="4032447"/>
          <a:ext cx="8372730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 перечень видов и методов ВМП, оказываемой в рамках базовой программы ОМС 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6132" y="4032447"/>
        <a:ext cx="8372730" cy="503894"/>
      </dsp:txXfrm>
    </dsp:sp>
    <dsp:sp modelId="{DC365237-F1E0-41AC-82ED-169F718C1978}">
      <dsp:nvSpPr>
        <dsp:cNvPr id="0" name=""/>
        <dsp:cNvSpPr/>
      </dsp:nvSpPr>
      <dsp:spPr>
        <a:xfrm>
          <a:off x="944853" y="4032449"/>
          <a:ext cx="334434" cy="5170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E656-0671-4290-826B-402E11422BA5}">
      <dsp:nvSpPr>
        <dsp:cNvPr id="0" name=""/>
        <dsp:cNvSpPr/>
      </dsp:nvSpPr>
      <dsp:spPr>
        <a:xfrm>
          <a:off x="586150" y="4784011"/>
          <a:ext cx="9133125" cy="58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2860" rIns="22860" bIns="22860" numCol="1" spcCol="1270" anchor="ctr" anchorCtr="0">
          <a:noAutofit/>
        </a:bodyPr>
        <a:lstStyle/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одно ЗЛ по профилю «онкология» в условиях дневного и круглосуточного стационара </a:t>
          </a:r>
          <a:endParaRPr lang="ru-RU" sz="9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150" y="4784011"/>
        <a:ext cx="9133125" cy="588448"/>
      </dsp:txXfrm>
    </dsp:sp>
    <dsp:sp modelId="{31262893-71A4-4AD2-AA01-6AD0E960147A}">
      <dsp:nvSpPr>
        <dsp:cNvPr id="0" name=""/>
        <dsp:cNvSpPr/>
      </dsp:nvSpPr>
      <dsp:spPr>
        <a:xfrm>
          <a:off x="298909" y="4796394"/>
          <a:ext cx="305486" cy="563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7441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7441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31.10.2024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9199"/>
            <a:ext cx="2945659" cy="497441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9199"/>
            <a:ext cx="2945659" cy="497441"/>
          </a:xfrm>
          <a:prstGeom prst="rect">
            <a:avLst/>
          </a:prstGeom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58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1"/>
            <a:ext cx="2945659" cy="4958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00"/>
            <a:ext cx="5438140" cy="44674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198"/>
            <a:ext cx="2945659" cy="4958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9198"/>
            <a:ext cx="2945659" cy="4958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84" tIns="45692" rIns="91384" bIns="45692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72" y="4715157"/>
            <a:ext cx="5581529" cy="4711948"/>
          </a:xfrm>
        </p:spPr>
        <p:txBody>
          <a:bodyPr>
            <a:noAutofit/>
          </a:bodyPr>
          <a:lstStyle/>
          <a:p>
            <a:pPr indent="463841" defTabSz="927680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797" y="4603340"/>
            <a:ext cx="6385485" cy="4967758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3841" algn="just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378" y="4715154"/>
            <a:ext cx="5724919" cy="478209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3841" algn="just" defTabSz="927680">
              <a:spcBef>
                <a:spcPts val="0"/>
              </a:spcBef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325" y="139700"/>
            <a:ext cx="6926263" cy="3895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69399" y="4099365"/>
            <a:ext cx="6458883" cy="568772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indent="255660" algn="just"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FDF36-1E13-4A02-86B5-1A0CC57A061B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3171" y="4675333"/>
            <a:ext cx="5438140" cy="4895761"/>
          </a:xfrm>
        </p:spPr>
        <p:txBody>
          <a:bodyPr>
            <a:noAutofit/>
          </a:bodyPr>
          <a:lstStyle/>
          <a:p>
            <a:pPr indent="292183" algn="just">
              <a:spcBef>
                <a:spcPts val="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" y="139700"/>
            <a:ext cx="6616700" cy="3721100"/>
          </a:xfrm>
          <a:prstGeom prst="rect">
            <a:avLst/>
          </a:prstGeo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191" y="3883372"/>
            <a:ext cx="6238694" cy="5903712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3841" algn="just"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63841" algn="just" defTabSz="927680">
              <a:lnSpc>
                <a:spcPct val="90000"/>
              </a:lnSpc>
              <a:defRPr/>
            </a:pPr>
            <a:endParaRPr lang="ru-RU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612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63841" algn="just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CF7DA-58E6-4519-BA22-EDBD095D883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3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B3B2-91FC-4704-850A-E9CE69BEEE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52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9DCC-97F2-45B9-977A-759DA1C411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507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43472" y="1700808"/>
            <a:ext cx="9396412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4000"/>
              </a:lnSpc>
              <a:spcAft>
                <a:spcPts val="800"/>
              </a:spcAft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проекте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51463" y="5084763"/>
            <a:ext cx="6840537" cy="865187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Казарова Елена Геннадьевна, </a:t>
            </a:r>
          </a:p>
          <a:p>
            <a:pPr marL="0" indent="0" algn="r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зам. директора территориального фонда ОМС </a:t>
            </a:r>
            <a:b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933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0073" y="1"/>
            <a:ext cx="1431926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31504" y="6309320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425" y="188640"/>
            <a:ext cx="11233149" cy="773299"/>
          </a:xfrm>
          <a:prstGeom prst="roundRect">
            <a:avLst>
              <a:gd name="adj" fmla="val 2614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2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Перечень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страховых медицинских организаций, осуществляющих деятельность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сфере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ОМС 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территории Архангельской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области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27051" y="3716339"/>
            <a:ext cx="1113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5917960"/>
              </p:ext>
            </p:extLst>
          </p:nvPr>
        </p:nvGraphicFramePr>
        <p:xfrm>
          <a:off x="1631504" y="1052736"/>
          <a:ext cx="9145017" cy="17281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76664"/>
                <a:gridCol w="1584176"/>
                <a:gridCol w="1584177"/>
              </a:tblGrid>
              <a:tr h="4591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страховой медицинской организации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marL="121920" marR="121920" anchor="ctr"/>
                </a:tc>
              </a:tr>
              <a:tr h="66671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Административное Структурное Подразделение </a:t>
                      </a:r>
                      <a:b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«Капитал МС» – Филиала в Архангельской области 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60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Архангельский филиал АО «Страховая компания «</a:t>
                      </a:r>
                      <a:r>
                        <a:rPr lang="ru-RU" sz="1400" kern="12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СОГАЗ-Мед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5152460"/>
              </p:ext>
            </p:extLst>
          </p:nvPr>
        </p:nvGraphicFramePr>
        <p:xfrm>
          <a:off x="1631504" y="4005064"/>
          <a:ext cx="9108000" cy="22999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40000"/>
                <a:gridCol w="1584000"/>
                <a:gridCol w="1584000"/>
              </a:tblGrid>
              <a:tr h="6187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 в том числе: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организации, подведомственные ФОИВ</a:t>
                      </a:r>
                      <a:endParaRPr lang="ru-RU" sz="1600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67374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медицинские организации </a:t>
                      </a:r>
                      <a:b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Архангельской области 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 иных форм собственности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0288" name="Прямоугольник 6"/>
          <p:cNvSpPr>
            <a:spLocks noChangeArrowheads="1"/>
          </p:cNvSpPr>
          <p:nvPr/>
        </p:nvSpPr>
        <p:spPr bwMode="auto">
          <a:xfrm>
            <a:off x="695400" y="2924944"/>
            <a:ext cx="10847917" cy="85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2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численности медицинских организаций,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включенных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реестр медицинских организаций, осуществляющих деятельность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сфере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ОМС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Архангельской 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9264352" y="6400800"/>
            <a:ext cx="2844800" cy="457200"/>
          </a:xfrm>
          <a:ln/>
        </p:spPr>
        <p:txBody>
          <a:bodyPr/>
          <a:lstStyle/>
          <a:p>
            <a:pPr algn="r"/>
            <a:fld id="{8A1C89B8-49A9-4070-9888-0206717082E9}" type="slidenum"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7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432048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ОЦЕНКА ПРОЕКТА ЗАКОНА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3432" y="5851106"/>
            <a:ext cx="835292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ТФОМС АО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сбалансирован по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доходам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расходам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428" y="856995"/>
            <a:ext cx="8424936" cy="384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подходы к формированию бюджета ТФОМС АО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36" y="2852936"/>
            <a:ext cx="25202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Субвенция </a:t>
            </a:r>
          </a:p>
          <a:p>
            <a:pPr>
              <a:lnSpc>
                <a:spcPct val="92000"/>
              </a:lnSpc>
            </a:pP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бюджета ФОМС </a:t>
            </a:r>
            <a:b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реализацию </a:t>
            </a:r>
            <a:b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базовой программы ОМС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1624" y="1804456"/>
            <a:ext cx="885698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сохранение соотношения заработной платы к среднемесячному доходу от  трудовой деятельности в регионе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 врачам – 200%, среднему медицинскому персоналу – 100% с учетом доли средств ОМС в ФОТ врачей  и среднего медицинского персонала - 83%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увеличение заработной платы младшего медицинского персонала и прочего персонала на индекс потребительских цен с 1 октября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увеличение остальных расходов медицинских организаций, работающих в сфере ОМС, на индекс потребительских цен с 1 января</a:t>
            </a:r>
          </a:p>
          <a:p>
            <a:pPr algn="l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финансовое обеспечение высокотехнологичной медицинской помощи, оказываемой за счет субвенции ФОМС в рамках базовой программы обязательного медицинского страхования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финансовое обеспечение оказания медицинской помощи больным с онкологическими заболеваниями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клиническими рекомендациями и протоколами лечения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финансовое обеспечение мероприятий по медицинской реабилитации застрахованных лиц, в том числе лиц,  перенесших COVID-19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11624" y="1894904"/>
            <a:ext cx="0" cy="33123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9264352" y="6400800"/>
            <a:ext cx="2844800" cy="457200"/>
          </a:xfrm>
          <a:ln/>
        </p:spPr>
        <p:txBody>
          <a:bodyPr/>
          <a:lstStyle/>
          <a:p>
            <a:pPr algn="r"/>
            <a:fld id="{8A1C89B8-49A9-4070-9888-0206717082E9}" type="slidenum"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4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43472" y="1700808"/>
            <a:ext cx="9396412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4000"/>
              </a:lnSpc>
              <a:spcAft>
                <a:spcPts val="800"/>
              </a:spcAft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проекте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51463" y="5084763"/>
            <a:ext cx="6840537" cy="865187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Казарова Елена Геннадьевна, </a:t>
            </a:r>
          </a:p>
          <a:p>
            <a:pPr marL="0" indent="0" algn="r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err="1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зам.директора</a:t>
            </a: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территориального фонда ОМС </a:t>
            </a:r>
            <a:b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933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2609" y="1"/>
            <a:ext cx="1269389" cy="1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31504" y="6309320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233248" cy="36004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бюджета ТФОМС АО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48506"/>
              </p:ext>
            </p:extLst>
          </p:nvPr>
        </p:nvGraphicFramePr>
        <p:xfrm>
          <a:off x="551383" y="1111232"/>
          <a:ext cx="10800000" cy="39937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52000"/>
                <a:gridCol w="1512000"/>
                <a:gridCol w="1512000"/>
                <a:gridCol w="1512000"/>
                <a:gridCol w="1512000"/>
              </a:tblGrid>
              <a:tr h="7659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2024 год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 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 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346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всего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32 678,1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38 054,8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41 017,7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43 806,7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23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них:</a:t>
                      </a:r>
                    </a:p>
                    <a:p>
                      <a:pPr algn="r"/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финансовое обеспечение организации ОМС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32 502,6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37 979,7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40 939,5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43 725,4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6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Расходы, всего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33 741,6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38 054,8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41 017,7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43 806,7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8508">
                <a:tc>
                  <a:txBody>
                    <a:bodyPr/>
                    <a:lstStyle/>
                    <a:p>
                      <a:pPr algn="r" defTabSz="914400" rtl="0" eaLnBrk="1" latinLnBrk="0" hangingPunct="1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них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r" defTabSz="914400" rtl="0" eaLnBrk="1" latinLnBrk="0" hangingPunct="1"/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финансовое обеспечение организации ОМС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endParaRPr lang="ru-RU" sz="16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endParaRPr lang="ru-RU" sz="16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33 546,4</a:t>
                      </a:r>
                    </a:p>
                    <a:p>
                      <a:pPr algn="ctr" defTabSz="914400" rtl="0" eaLnBrk="1" latinLnBrk="0" hangingPunct="1"/>
                      <a:endParaRPr lang="ru-RU" sz="16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37 979,7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40 939,5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43 725,4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80376" y="764704"/>
            <a:ext cx="1902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(млн. 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1280576" y="6400800"/>
            <a:ext cx="828576" cy="457200"/>
          </a:xfrm>
        </p:spPr>
        <p:txBody>
          <a:bodyPr/>
          <a:lstStyle/>
          <a:p>
            <a:pPr algn="ctr">
              <a:defRPr/>
            </a:pPr>
            <a:fld id="{8A1C89B8-49A9-4070-9888-0206717082E9}" type="slidenum"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0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29424" cy="720204"/>
          </a:xfrm>
        </p:spPr>
        <p:txBody>
          <a:bodyPr/>
          <a:lstStyle/>
          <a:p>
            <a:pPr>
              <a:lnSpc>
                <a:spcPct val="92000"/>
              </a:lnSpc>
              <a:defRPr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бюджета ТФОМС АО по доходам 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 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0338595"/>
              </p:ext>
            </p:extLst>
          </p:nvPr>
        </p:nvGraphicFramePr>
        <p:xfrm>
          <a:off x="239349" y="1175390"/>
          <a:ext cx="11713301" cy="506192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00468"/>
                <a:gridCol w="1615310"/>
                <a:gridCol w="1673055"/>
                <a:gridCol w="1728192"/>
                <a:gridCol w="1248139"/>
                <a:gridCol w="1248137"/>
              </a:tblGrid>
              <a:tr h="504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Источник дохода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2024 год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 год (проект)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 (снижение)</a:t>
                      </a:r>
                      <a:b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2024 году, %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 год (проект)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2027 год (проект)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1498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бюджета Федерального фонда обязательного медицинского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страхования (ФОМС)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32 005,6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37 507,5</a:t>
                      </a:r>
                    </a:p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+ 17,2%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40 448,5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43 214,7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Межбюджетные трансферты  из бюджета ФОМС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из бюджетов ТФОМС в рамках осуществления межтерриториальных расчетов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467,2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финансовое обеспечение мероприятий за счет средств </a:t>
                      </a:r>
                      <a:b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НСЗ ТФОМС АО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- 0,4%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поступления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1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- 14,2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32 678,1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38 054,8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14,8%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41 017,7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43 806,7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2437" y="836836"/>
            <a:ext cx="192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</a:t>
            </a:r>
            <a:r>
              <a:rPr lang="ru-RU" dirty="0"/>
              <a:t>млн.руб.)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1280576" y="6400800"/>
            <a:ext cx="828576" cy="457200"/>
          </a:xfrm>
        </p:spPr>
        <p:txBody>
          <a:bodyPr/>
          <a:lstStyle/>
          <a:p>
            <a:pPr algn="ctr">
              <a:defRPr/>
            </a:pPr>
            <a:fld id="{8A1C89B8-49A9-4070-9888-0206717082E9}" type="slidenum"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3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896" y="1"/>
            <a:ext cx="11856640" cy="764704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>
              <a:defRPr sz="2800" b="1">
                <a:solidFill>
                  <a:srgbClr val="3477B2"/>
                </a:solidFill>
              </a:defRPr>
            </a:lvl2pPr>
            <a:lvl3pPr algn="ctr">
              <a:defRPr sz="2800" b="1">
                <a:solidFill>
                  <a:srgbClr val="3477B2"/>
                </a:solidFill>
              </a:defRPr>
            </a:lvl3pPr>
            <a:lvl4pPr algn="ctr">
              <a:defRPr sz="2800" b="1">
                <a:solidFill>
                  <a:srgbClr val="3477B2"/>
                </a:solidFill>
              </a:defRPr>
            </a:lvl4pPr>
            <a:lvl5pPr algn="ctr">
              <a:defRPr sz="2800" b="1">
                <a:solidFill>
                  <a:srgbClr val="3477B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9pPr>
          </a:lstStyle>
          <a:p>
            <a:pPr>
              <a:lnSpc>
                <a:spcPct val="92000"/>
              </a:lnSpc>
            </a:pPr>
            <a:r>
              <a:rPr lang="ru-RU" sz="2000" dirty="0" smtClean="0"/>
              <a:t>Динамика размера субвенции из бюджета Федерального </a:t>
            </a:r>
            <a:r>
              <a:rPr lang="ru-RU" sz="2000" dirty="0"/>
              <a:t>фонда </a:t>
            </a:r>
            <a:r>
              <a:rPr lang="ru-RU" sz="2000" dirty="0" smtClean="0"/>
              <a:t>ОМС </a:t>
            </a:r>
            <a:br>
              <a:rPr lang="ru-RU" sz="2000" dirty="0" smtClean="0"/>
            </a:br>
            <a:r>
              <a:rPr lang="ru-RU" sz="2000" dirty="0" smtClean="0"/>
              <a:t>и размера </a:t>
            </a:r>
            <a:r>
              <a:rPr lang="ru-RU" sz="2000" dirty="0"/>
              <a:t>страховых взносов на ОМС неработающего </a:t>
            </a:r>
            <a:r>
              <a:rPr lang="ru-RU" sz="2000" dirty="0" smtClean="0"/>
              <a:t>населения </a:t>
            </a:r>
            <a:endParaRPr lang="ru-RU" sz="2000" dirty="0"/>
          </a:p>
        </p:txBody>
      </p:sp>
      <p:sp>
        <p:nvSpPr>
          <p:cNvPr id="35" name="Дуга 34"/>
          <p:cNvSpPr/>
          <p:nvPr/>
        </p:nvSpPr>
        <p:spPr>
          <a:xfrm>
            <a:off x="6381752" y="5143512"/>
            <a:ext cx="1219200" cy="914400"/>
          </a:xfrm>
          <a:prstGeom prst="arc">
            <a:avLst>
              <a:gd name="adj1" fmla="val 16200000"/>
              <a:gd name="adj2" fmla="val 19245243"/>
            </a:avLst>
          </a:prstGeom>
          <a:scene3d>
            <a:camera prst="orthographicFront">
              <a:rot lat="5400000" lon="3000000" rev="3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5726583"/>
              </p:ext>
            </p:extLst>
          </p:nvPr>
        </p:nvGraphicFramePr>
        <p:xfrm>
          <a:off x="335360" y="674654"/>
          <a:ext cx="11474856" cy="5836360"/>
        </p:xfrm>
        <a:graphic>
          <a:graphicData uri="http://schemas.openxmlformats.org/drawingml/2006/table">
            <a:tbl>
              <a:tblPr/>
              <a:tblGrid>
                <a:gridCol w="4752528"/>
                <a:gridCol w="1152128"/>
                <a:gridCol w="936104"/>
                <a:gridCol w="1584176"/>
                <a:gridCol w="1584176"/>
                <a:gridCol w="1465744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Средний подушевой норматив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финансирования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базовой программы ОМС за счет субвенций ФОМС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919" marR="2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17 932,5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21 080,3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22 733,2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24 287,9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Прирост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 предыдущему году</a:t>
                      </a:r>
                    </a:p>
                  </a:txBody>
                  <a:tcPr marL="8840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Численность лиц, застрахованных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ОМС на территории Архангельской области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1 056 538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040 500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1 040 500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1 040 500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Снижение к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- 1,5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Коэффициент дифференциации 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для Архангельской области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1,629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доступности медицинской помощи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Размер субвенции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32 005,6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37 507,5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40 448,5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43 214,7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Прирост  к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+ 5 501,9(+17,2%)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+ 2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941,0 (+7,8%)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+ 2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766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,2 (+6,8%)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страховых взносов на ОМС неработающего населения в субвенции ФОМС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31,2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29,5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30,6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Страховые взносы на ОМС неработающего населения (в составе субвенции ФОМС)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9 990,9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11 055,7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12 211,7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13 232,0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Прирост к 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</a:t>
                      </a: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руб. 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+ 1 064,8 (+10,7%)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+ 1 156,0 (+10,5%)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+ 1 020,3 (+8,4%)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Тариф страхового взноса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18 864,6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18 864,6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18 864,6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18 864,6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Численность неработающего населения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чел.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585 622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570 254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570 254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570 254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Коэффициент дифференциации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0,6017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0,6003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0,6003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0,6003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Коэффициент удорожания стоимости медицинских услуг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1,503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1,712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1,891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2,049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9264352" y="6400800"/>
            <a:ext cx="2844800" cy="457200"/>
          </a:xfrm>
          <a:ln/>
        </p:spPr>
        <p:txBody>
          <a:bodyPr/>
          <a:lstStyle/>
          <a:p>
            <a:pPr algn="r"/>
            <a:fld id="{ABA79DCC-97F2-45B9-977A-759DA1C41199}" type="slidenum"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1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5" y="188640"/>
            <a:ext cx="11089232" cy="360040"/>
          </a:xfrm>
        </p:spPr>
        <p:txBody>
          <a:bodyPr/>
          <a:lstStyle/>
          <a:p>
            <a:pPr>
              <a:lnSpc>
                <a:spcPct val="92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для расчета коэффициентов для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7825125"/>
              </p:ext>
            </p:extLst>
          </p:nvPr>
        </p:nvGraphicFramePr>
        <p:xfrm>
          <a:off x="1415479" y="764704"/>
          <a:ext cx="9432833" cy="4253768"/>
        </p:xfrm>
        <a:graphic>
          <a:graphicData uri="http://schemas.openxmlformats.org/drawingml/2006/table">
            <a:tbl>
              <a:tblPr/>
              <a:tblGrid>
                <a:gridCol w="648073"/>
                <a:gridCol w="5400600"/>
                <a:gridCol w="1440160"/>
                <a:gridCol w="972000"/>
                <a:gridCol w="972000"/>
              </a:tblGrid>
              <a:tr h="28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Обозначение показателя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0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районного коэффициента к заработной плате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процентной надбавки к заработной плате за стаж работы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РКС и приравненных к ним местностях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1,805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1,801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стоимости жилищно-коммунальных услуг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ЖКУ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1,165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1,201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уровня цен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1,229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1,319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Коэффициент ценовой дифференциации бюджетных услуг (0,22 * 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ЖКУ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+ 0,78 * 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ПР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1,215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1,293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дифференциации на соответствующий год (0,7 *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+ 0,3 * ПР)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Кб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1,629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1,649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Плотность населения в Архангельской области, чел/км квадр.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Пн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2,33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2,31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Плотность населения по Российской Федерации чел/км квадр.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8,55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8,53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доступности медицинской помощи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)/100+1.000)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1,037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1,037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</a:tbl>
          </a:graphicData>
        </a:graphic>
      </p:graphicFrame>
      <p:sp>
        <p:nvSpPr>
          <p:cNvPr id="6193" name="Содержимое 8"/>
          <p:cNvSpPr>
            <a:spLocks noGrp="1"/>
          </p:cNvSpPr>
          <p:nvPr>
            <p:ph sz="half" idx="2"/>
          </p:nvPr>
        </p:nvSpPr>
        <p:spPr>
          <a:xfrm>
            <a:off x="119336" y="5085184"/>
            <a:ext cx="12072664" cy="1584176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Коэффициент стоимости жилищно-коммунальных услуг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определяется в соответствии с методикой распределения дотаций на выравнивание бюджетной обеспеченности субъектов Российской Федерации, утвержденной постановлением Правительства Российской Федерации от 22.11.2004 года № 670, на год, </a:t>
            </a:r>
            <a:br>
              <a:rPr lang="ru-RU" sz="1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котором рассчитывается субвенция,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основании результатов расчетов, опубликованных на официальном сайте Минфина РФ;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Коэффициент уровня цен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формируется по данным Минфина РФ на год, в котором рассчитывается субвенция;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1" u="sng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Коэффициент доступности медицинской помощи обеспечивает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более равномерное обеспечение финансирования с учетом плотности населения;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Показатели плотности населения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соответствуют данным Федеральной службы государственной статистики.</a:t>
            </a:r>
          </a:p>
          <a:p>
            <a:pPr marL="0" indent="0">
              <a:spcAft>
                <a:spcPts val="600"/>
              </a:spcAft>
            </a:pPr>
            <a:endParaRPr lang="ru-RU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264352" y="6400800"/>
            <a:ext cx="2844800" cy="457200"/>
          </a:xfrm>
          <a:ln/>
        </p:spPr>
        <p:txBody>
          <a:bodyPr/>
          <a:lstStyle/>
          <a:p>
            <a:pPr algn="r"/>
            <a:fld id="{01E6B3B2-91FC-4704-850A-E9CE69BEEEE9}" type="slidenum"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6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972800" cy="576064"/>
          </a:xfrm>
        </p:spPr>
        <p:txBody>
          <a:bodyPr/>
          <a:lstStyle/>
          <a:p>
            <a:pPr eaLnBrk="0" hangingPunct="0">
              <a:lnSpc>
                <a:spcPct val="92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размера субвенции из бюджета Федерального фонда  ОМС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0031513"/>
              </p:ext>
            </p:extLst>
          </p:nvPr>
        </p:nvGraphicFramePr>
        <p:xfrm>
          <a:off x="479376" y="980728"/>
          <a:ext cx="11161240" cy="54896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10946"/>
                <a:gridCol w="1875088"/>
                <a:gridCol w="1875088"/>
                <a:gridCol w="1250059"/>
                <a:gridCol w="1250059"/>
              </a:tblGrid>
              <a:tr h="3472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 </a:t>
                      </a: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Федерации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субвенции, млн. руб.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к 2024 году</a:t>
                      </a:r>
                      <a:endParaRPr lang="ru-RU" sz="1400" b="1" i="1" u="none" strike="noStrik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3 120 181,0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3 </a:t>
                      </a:r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639 723,8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519 542,8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16,7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2783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по Северо-Западному Федеральному округу:</a:t>
                      </a:r>
                      <a:endParaRPr lang="ru-RU" sz="1400" b="1" i="1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28 493,5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33 901,4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5 407,9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19,0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Калининградская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18 702,1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22 085,3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3 383,2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18,1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32 005,6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37 507,5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5 501,9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17,2</a:t>
                      </a:r>
                      <a:endParaRPr lang="ru-RU" sz="1400" b="1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Карелия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17 264,0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20 136,1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872,1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16,6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130 627,6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152 077,0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21 449,4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16,4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Ненецкий автономный округ</a:t>
                      </a:r>
                      <a:endParaRPr lang="ru-RU" sz="1400" b="0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2 663,5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3 099,6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436,1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16,4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10 358,4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12 040,7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682,3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10 733,7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12 458,2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724,5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16,1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Коми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25 675,4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29 726,2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4 050,8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15,8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Вологодская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23 772,9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27 158,8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3 593,1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15,2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  <a:endParaRPr lang="ru-RU" sz="14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23 565,7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27 158,8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3 593,1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242852"/>
                          </a:solidFill>
                          <a:latin typeface="Arial"/>
                        </a:rPr>
                        <a:t>15,2</a:t>
                      </a:r>
                      <a:endParaRPr lang="ru-RU" sz="1400" b="0" i="0" u="none" strike="noStrike" dirty="0">
                        <a:solidFill>
                          <a:srgbClr val="24285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C7D795-75BB-45D7-B56B-0593EFD40B96}" type="slidenum">
              <a:rPr lang="ru-RU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34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9496" y="188640"/>
            <a:ext cx="9289032" cy="76944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2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Расходы бюджета ТФОМС АО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 и на плановый период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2026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2027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5397385"/>
              </p:ext>
            </p:extLst>
          </p:nvPr>
        </p:nvGraphicFramePr>
        <p:xfrm>
          <a:off x="1055440" y="1124744"/>
          <a:ext cx="10476000" cy="513755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176000"/>
                <a:gridCol w="1260000"/>
                <a:gridCol w="1260000"/>
                <a:gridCol w="1260000"/>
                <a:gridCol w="1260000"/>
                <a:gridCol w="1260000"/>
              </a:tblGrid>
              <a:tr h="1016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</a:t>
                      </a:r>
                      <a:b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2024 год</a:t>
                      </a:r>
                      <a:endParaRPr lang="ru-RU" sz="150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000" marR="48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(снижение)</a:t>
                      </a:r>
                      <a:b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 2024 году, %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 (проект)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 (проект)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из них: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33 741,6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38 054,8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+ 12,8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41 017,7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43 806,7</a:t>
                      </a: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организации ОМС на территории субъектов РФ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32 853,4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37 340,6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+ 13,7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40 281,8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43 048,2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793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за счет межбюджетных трансфертов </a:t>
                      </a:r>
                      <a:b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бюджета ФОМС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101,9</a:t>
                      </a:r>
                      <a:endParaRPr lang="ru-RU" sz="15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Будут запланированы после распределения Правительством РФ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10641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расходов на оплату мед. помощи, оказанной лицам, застрахованным на территории других субъектов РФ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535,5</a:t>
                      </a: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467,2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- 12,8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485,8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505,3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588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Финансовое обеспечение мероприятий </a:t>
                      </a:r>
                      <a:br>
                        <a:rPr lang="ru-RU" sz="15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5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счет средств НСЗ ТФОМС АО</a:t>
                      </a: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93,3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75,1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- 19,5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78,2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81,3</a:t>
                      </a:r>
                      <a:endParaRPr lang="ru-RU" sz="15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556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выполнение территориальным фондом управленческих функций</a:t>
                      </a:r>
                      <a:endParaRPr lang="ru-RU" sz="15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157,5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171,9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+ 9,1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171,9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171,9</a:t>
                      </a:r>
                      <a:endParaRPr lang="ru-RU" sz="15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83755" y="671634"/>
            <a:ext cx="165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(млн.руб.)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2624" y="6488668"/>
            <a:ext cx="479376" cy="369332"/>
          </a:xfrm>
          <a:prstGeom prst="rect">
            <a:avLst/>
          </a:prstGeom>
          <a:ln/>
        </p:spPr>
        <p:txBody>
          <a:bodyPr/>
          <a:lstStyle>
            <a:defPPr>
              <a:defRPr lang="ru-RU"/>
            </a:defPPr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7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023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02" y="188640"/>
            <a:ext cx="10972800" cy="648072"/>
          </a:xfrm>
        </p:spPr>
        <p:txBody>
          <a:bodyPr/>
          <a:lstStyle/>
          <a:p>
            <a:pPr eaLnBrk="0" hangingPunct="0">
              <a:lnSpc>
                <a:spcPct val="92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территориальной программы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в Архангельской области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014459"/>
              </p:ext>
            </p:extLst>
          </p:nvPr>
        </p:nvGraphicFramePr>
        <p:xfrm>
          <a:off x="1343472" y="1268760"/>
          <a:ext cx="10296000" cy="40304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20000"/>
                <a:gridCol w="1692000"/>
                <a:gridCol w="1584944"/>
                <a:gridCol w="1799056"/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 (оценка)</a:t>
                      </a:r>
                      <a:endParaRPr lang="ru-RU" sz="15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г. от 2024 г., %</a:t>
                      </a:r>
                      <a:endParaRPr lang="ru-RU" sz="1500" b="1" i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0783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финансовое обеспечение предоставления гарантированных государством объемов медицинской</a:t>
                      </a:r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помощи  в рамках территориальной программы ОМС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31 549,1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37 052,5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+17,4%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ведение дела по ОМС страховым медицинским организациям</a:t>
                      </a:r>
                      <a:endParaRPr lang="ru-RU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288,1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- 4,2%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</a:t>
                      </a:r>
                      <a:r>
                        <a:rPr lang="ru-RU" sz="15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расходов на ведение дела страховых медицинских организаций, %</a:t>
                      </a:r>
                      <a:endParaRPr lang="ru-RU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стоимость ТПОМС</a:t>
                      </a:r>
                      <a:endParaRPr lang="ru-RU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31 849,9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37 340,6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+ 17,2%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08368" y="90872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(млн.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рублей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1464" y="5517232"/>
            <a:ext cx="10441160" cy="908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u="sng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территориальной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 ОМС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может превышать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размер бюджетных ассигнований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её реализацию,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установленный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законом Архангельской области «О бюджете территориального фонда ОМС Архангельской области на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2027 годов».</a:t>
            </a:r>
          </a:p>
          <a:p>
            <a:pPr algn="just"/>
            <a:endParaRPr lang="ru-RU" sz="14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24592" y="6494327"/>
            <a:ext cx="664416" cy="365125"/>
          </a:xfrm>
          <a:ln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2C7D795-75BB-45D7-B56B-0593EFD40B96}" type="slidenum"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D8A5E5DF-9516-4B8A-928B-F62D4C4E5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05006144"/>
              </p:ext>
            </p:extLst>
          </p:nvPr>
        </p:nvGraphicFramePr>
        <p:xfrm>
          <a:off x="2135560" y="980728"/>
          <a:ext cx="98650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35360" y="260648"/>
            <a:ext cx="115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Приоритеты формирования проекта территориальной программы обязательного медицинского страхования в Архангельской области на 2025 год и на плановый период 2026 и 2027 годов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4592" y="6475417"/>
            <a:ext cx="624533" cy="365125"/>
          </a:xfrm>
          <a:ln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2C7D795-75BB-45D7-B56B-0593EFD40B96}" type="slidenum"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339" y="3212978"/>
            <a:ext cx="364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ПРОДОЛЖИТЕЛЬНАЯ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АКТИВНАЯ ЖИЗНЬ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339" y="3859309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ДЕМОГРАФИЯ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339" y="2780928"/>
            <a:ext cx="3552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ЗДРАВООХРАНЕНИЕ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 flipH="1">
            <a:off x="1199456" y="1777789"/>
            <a:ext cx="768085" cy="244709"/>
            <a:chOff x="491" y="869"/>
            <a:chExt cx="263" cy="218"/>
          </a:xfrm>
          <a:solidFill>
            <a:schemeClr val="bg1"/>
          </a:solidFill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705" y="1037"/>
              <a:ext cx="49" cy="36"/>
            </a:xfrm>
            <a:custGeom>
              <a:avLst/>
              <a:gdLst>
                <a:gd name="T0" fmla="*/ 268 w 342"/>
                <a:gd name="T1" fmla="*/ 13 h 252"/>
                <a:gd name="T2" fmla="*/ 134 w 342"/>
                <a:gd name="T3" fmla="*/ 148 h 252"/>
                <a:gd name="T4" fmla="*/ 74 w 342"/>
                <a:gd name="T5" fmla="*/ 88 h 252"/>
                <a:gd name="T6" fmla="*/ 74 w 342"/>
                <a:gd name="T7" fmla="*/ 88 h 252"/>
                <a:gd name="T8" fmla="*/ 67 w 342"/>
                <a:gd name="T9" fmla="*/ 82 h 252"/>
                <a:gd name="T10" fmla="*/ 60 w 342"/>
                <a:gd name="T11" fmla="*/ 78 h 252"/>
                <a:gd name="T12" fmla="*/ 51 w 342"/>
                <a:gd name="T13" fmla="*/ 76 h 252"/>
                <a:gd name="T14" fmla="*/ 43 w 342"/>
                <a:gd name="T15" fmla="*/ 75 h 252"/>
                <a:gd name="T16" fmla="*/ 35 w 342"/>
                <a:gd name="T17" fmla="*/ 76 h 252"/>
                <a:gd name="T18" fmla="*/ 27 w 342"/>
                <a:gd name="T19" fmla="*/ 78 h 252"/>
                <a:gd name="T20" fmla="*/ 19 w 342"/>
                <a:gd name="T21" fmla="*/ 82 h 252"/>
                <a:gd name="T22" fmla="*/ 12 w 342"/>
                <a:gd name="T23" fmla="*/ 88 h 252"/>
                <a:gd name="T24" fmla="*/ 12 w 342"/>
                <a:gd name="T25" fmla="*/ 88 h 252"/>
                <a:gd name="T26" fmla="*/ 6 w 342"/>
                <a:gd name="T27" fmla="*/ 94 h 252"/>
                <a:gd name="T28" fmla="*/ 3 w 342"/>
                <a:gd name="T29" fmla="*/ 102 h 252"/>
                <a:gd name="T30" fmla="*/ 0 w 342"/>
                <a:gd name="T31" fmla="*/ 110 h 252"/>
                <a:gd name="T32" fmla="*/ 0 w 342"/>
                <a:gd name="T33" fmla="*/ 118 h 252"/>
                <a:gd name="T34" fmla="*/ 0 w 342"/>
                <a:gd name="T35" fmla="*/ 127 h 252"/>
                <a:gd name="T36" fmla="*/ 3 w 342"/>
                <a:gd name="T37" fmla="*/ 135 h 252"/>
                <a:gd name="T38" fmla="*/ 6 w 342"/>
                <a:gd name="T39" fmla="*/ 142 h 252"/>
                <a:gd name="T40" fmla="*/ 12 w 342"/>
                <a:gd name="T41" fmla="*/ 149 h 252"/>
                <a:gd name="T42" fmla="*/ 103 w 342"/>
                <a:gd name="T43" fmla="*/ 240 h 252"/>
                <a:gd name="T44" fmla="*/ 103 w 342"/>
                <a:gd name="T45" fmla="*/ 240 h 252"/>
                <a:gd name="T46" fmla="*/ 110 w 342"/>
                <a:gd name="T47" fmla="*/ 245 h 252"/>
                <a:gd name="T48" fmla="*/ 117 w 342"/>
                <a:gd name="T49" fmla="*/ 249 h 252"/>
                <a:gd name="T50" fmla="*/ 125 w 342"/>
                <a:gd name="T51" fmla="*/ 252 h 252"/>
                <a:gd name="T52" fmla="*/ 134 w 342"/>
                <a:gd name="T53" fmla="*/ 252 h 252"/>
                <a:gd name="T54" fmla="*/ 134 w 342"/>
                <a:gd name="T55" fmla="*/ 252 h 252"/>
                <a:gd name="T56" fmla="*/ 142 w 342"/>
                <a:gd name="T57" fmla="*/ 252 h 252"/>
                <a:gd name="T58" fmla="*/ 150 w 342"/>
                <a:gd name="T59" fmla="*/ 249 h 252"/>
                <a:gd name="T60" fmla="*/ 158 w 342"/>
                <a:gd name="T61" fmla="*/ 245 h 252"/>
                <a:gd name="T62" fmla="*/ 164 w 342"/>
                <a:gd name="T63" fmla="*/ 240 h 252"/>
                <a:gd name="T64" fmla="*/ 329 w 342"/>
                <a:gd name="T65" fmla="*/ 75 h 252"/>
                <a:gd name="T66" fmla="*/ 329 w 342"/>
                <a:gd name="T67" fmla="*/ 75 h 252"/>
                <a:gd name="T68" fmla="*/ 335 w 342"/>
                <a:gd name="T69" fmla="*/ 67 h 252"/>
                <a:gd name="T70" fmla="*/ 339 w 342"/>
                <a:gd name="T71" fmla="*/ 60 h 252"/>
                <a:gd name="T72" fmla="*/ 341 w 342"/>
                <a:gd name="T73" fmla="*/ 52 h 252"/>
                <a:gd name="T74" fmla="*/ 342 w 342"/>
                <a:gd name="T75" fmla="*/ 43 h 252"/>
                <a:gd name="T76" fmla="*/ 341 w 342"/>
                <a:gd name="T77" fmla="*/ 36 h 252"/>
                <a:gd name="T78" fmla="*/ 339 w 342"/>
                <a:gd name="T79" fmla="*/ 27 h 252"/>
                <a:gd name="T80" fmla="*/ 335 w 342"/>
                <a:gd name="T81" fmla="*/ 19 h 252"/>
                <a:gd name="T82" fmla="*/ 329 w 342"/>
                <a:gd name="T83" fmla="*/ 13 h 252"/>
                <a:gd name="T84" fmla="*/ 329 w 342"/>
                <a:gd name="T85" fmla="*/ 13 h 252"/>
                <a:gd name="T86" fmla="*/ 323 w 342"/>
                <a:gd name="T87" fmla="*/ 7 h 252"/>
                <a:gd name="T88" fmla="*/ 315 w 342"/>
                <a:gd name="T89" fmla="*/ 3 h 252"/>
                <a:gd name="T90" fmla="*/ 308 w 342"/>
                <a:gd name="T91" fmla="*/ 1 h 252"/>
                <a:gd name="T92" fmla="*/ 299 w 342"/>
                <a:gd name="T93" fmla="*/ 0 h 252"/>
                <a:gd name="T94" fmla="*/ 290 w 342"/>
                <a:gd name="T95" fmla="*/ 1 h 252"/>
                <a:gd name="T96" fmla="*/ 283 w 342"/>
                <a:gd name="T97" fmla="*/ 3 h 252"/>
                <a:gd name="T98" fmla="*/ 275 w 342"/>
                <a:gd name="T99" fmla="*/ 7 h 252"/>
                <a:gd name="T100" fmla="*/ 268 w 342"/>
                <a:gd name="T101" fmla="*/ 13 h 252"/>
                <a:gd name="T102" fmla="*/ 268 w 342"/>
                <a:gd name="T103" fmla="*/ 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2" h="252">
                  <a:moveTo>
                    <a:pt x="268" y="13"/>
                  </a:moveTo>
                  <a:lnTo>
                    <a:pt x="134" y="148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67" y="82"/>
                  </a:lnTo>
                  <a:lnTo>
                    <a:pt x="60" y="78"/>
                  </a:lnTo>
                  <a:lnTo>
                    <a:pt x="51" y="76"/>
                  </a:lnTo>
                  <a:lnTo>
                    <a:pt x="43" y="75"/>
                  </a:lnTo>
                  <a:lnTo>
                    <a:pt x="35" y="76"/>
                  </a:lnTo>
                  <a:lnTo>
                    <a:pt x="27" y="78"/>
                  </a:lnTo>
                  <a:lnTo>
                    <a:pt x="19" y="82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6" y="94"/>
                  </a:lnTo>
                  <a:lnTo>
                    <a:pt x="3" y="102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7"/>
                  </a:lnTo>
                  <a:lnTo>
                    <a:pt x="3" y="135"/>
                  </a:lnTo>
                  <a:lnTo>
                    <a:pt x="6" y="142"/>
                  </a:lnTo>
                  <a:lnTo>
                    <a:pt x="12" y="149"/>
                  </a:lnTo>
                  <a:lnTo>
                    <a:pt x="103" y="240"/>
                  </a:lnTo>
                  <a:lnTo>
                    <a:pt x="103" y="240"/>
                  </a:lnTo>
                  <a:lnTo>
                    <a:pt x="110" y="245"/>
                  </a:lnTo>
                  <a:lnTo>
                    <a:pt x="117" y="249"/>
                  </a:lnTo>
                  <a:lnTo>
                    <a:pt x="125" y="252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58" y="245"/>
                  </a:lnTo>
                  <a:lnTo>
                    <a:pt x="164" y="240"/>
                  </a:lnTo>
                  <a:lnTo>
                    <a:pt x="329" y="75"/>
                  </a:lnTo>
                  <a:lnTo>
                    <a:pt x="329" y="75"/>
                  </a:lnTo>
                  <a:lnTo>
                    <a:pt x="335" y="67"/>
                  </a:lnTo>
                  <a:lnTo>
                    <a:pt x="339" y="60"/>
                  </a:lnTo>
                  <a:lnTo>
                    <a:pt x="341" y="52"/>
                  </a:lnTo>
                  <a:lnTo>
                    <a:pt x="342" y="43"/>
                  </a:lnTo>
                  <a:lnTo>
                    <a:pt x="341" y="36"/>
                  </a:lnTo>
                  <a:lnTo>
                    <a:pt x="339" y="27"/>
                  </a:lnTo>
                  <a:lnTo>
                    <a:pt x="335" y="19"/>
                  </a:lnTo>
                  <a:lnTo>
                    <a:pt x="329" y="13"/>
                  </a:lnTo>
                  <a:lnTo>
                    <a:pt x="329" y="13"/>
                  </a:lnTo>
                  <a:lnTo>
                    <a:pt x="323" y="7"/>
                  </a:lnTo>
                  <a:lnTo>
                    <a:pt x="315" y="3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90" y="1"/>
                  </a:lnTo>
                  <a:lnTo>
                    <a:pt x="283" y="3"/>
                  </a:lnTo>
                  <a:lnTo>
                    <a:pt x="275" y="7"/>
                  </a:lnTo>
                  <a:lnTo>
                    <a:pt x="268" y="13"/>
                  </a:lnTo>
                  <a:lnTo>
                    <a:pt x="26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588" y="1075"/>
              <a:ext cx="13" cy="12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35 w 87"/>
                <a:gd name="T5" fmla="*/ 1 h 87"/>
                <a:gd name="T6" fmla="*/ 28 w 87"/>
                <a:gd name="T7" fmla="*/ 3 h 87"/>
                <a:gd name="T8" fmla="*/ 20 w 87"/>
                <a:gd name="T9" fmla="*/ 8 h 87"/>
                <a:gd name="T10" fmla="*/ 13 w 87"/>
                <a:gd name="T11" fmla="*/ 13 h 87"/>
                <a:gd name="T12" fmla="*/ 13 w 87"/>
                <a:gd name="T13" fmla="*/ 13 h 87"/>
                <a:gd name="T14" fmla="*/ 8 w 87"/>
                <a:gd name="T15" fmla="*/ 20 h 87"/>
                <a:gd name="T16" fmla="*/ 4 w 87"/>
                <a:gd name="T17" fmla="*/ 27 h 87"/>
                <a:gd name="T18" fmla="*/ 1 w 87"/>
                <a:gd name="T19" fmla="*/ 35 h 87"/>
                <a:gd name="T20" fmla="*/ 0 w 87"/>
                <a:gd name="T21" fmla="*/ 44 h 87"/>
                <a:gd name="T22" fmla="*/ 0 w 87"/>
                <a:gd name="T23" fmla="*/ 44 h 87"/>
                <a:gd name="T24" fmla="*/ 1 w 87"/>
                <a:gd name="T25" fmla="*/ 52 h 87"/>
                <a:gd name="T26" fmla="*/ 4 w 87"/>
                <a:gd name="T27" fmla="*/ 60 h 87"/>
                <a:gd name="T28" fmla="*/ 8 w 87"/>
                <a:gd name="T29" fmla="*/ 68 h 87"/>
                <a:gd name="T30" fmla="*/ 13 w 87"/>
                <a:gd name="T31" fmla="*/ 74 h 87"/>
                <a:gd name="T32" fmla="*/ 13 w 87"/>
                <a:gd name="T33" fmla="*/ 74 h 87"/>
                <a:gd name="T34" fmla="*/ 20 w 87"/>
                <a:gd name="T35" fmla="*/ 79 h 87"/>
                <a:gd name="T36" fmla="*/ 28 w 87"/>
                <a:gd name="T37" fmla="*/ 84 h 87"/>
                <a:gd name="T38" fmla="*/ 35 w 87"/>
                <a:gd name="T39" fmla="*/ 86 h 87"/>
                <a:gd name="T40" fmla="*/ 44 w 87"/>
                <a:gd name="T41" fmla="*/ 87 h 87"/>
                <a:gd name="T42" fmla="*/ 44 w 87"/>
                <a:gd name="T43" fmla="*/ 87 h 87"/>
                <a:gd name="T44" fmla="*/ 53 w 87"/>
                <a:gd name="T45" fmla="*/ 86 h 87"/>
                <a:gd name="T46" fmla="*/ 60 w 87"/>
                <a:gd name="T47" fmla="*/ 84 h 87"/>
                <a:gd name="T48" fmla="*/ 68 w 87"/>
                <a:gd name="T49" fmla="*/ 79 h 87"/>
                <a:gd name="T50" fmla="*/ 74 w 87"/>
                <a:gd name="T51" fmla="*/ 74 h 87"/>
                <a:gd name="T52" fmla="*/ 74 w 87"/>
                <a:gd name="T53" fmla="*/ 74 h 87"/>
                <a:gd name="T54" fmla="*/ 80 w 87"/>
                <a:gd name="T55" fmla="*/ 68 h 87"/>
                <a:gd name="T56" fmla="*/ 84 w 87"/>
                <a:gd name="T57" fmla="*/ 60 h 87"/>
                <a:gd name="T58" fmla="*/ 86 w 87"/>
                <a:gd name="T59" fmla="*/ 52 h 87"/>
                <a:gd name="T60" fmla="*/ 87 w 87"/>
                <a:gd name="T61" fmla="*/ 44 h 87"/>
                <a:gd name="T62" fmla="*/ 87 w 87"/>
                <a:gd name="T63" fmla="*/ 44 h 87"/>
                <a:gd name="T64" fmla="*/ 86 w 87"/>
                <a:gd name="T65" fmla="*/ 35 h 87"/>
                <a:gd name="T66" fmla="*/ 84 w 87"/>
                <a:gd name="T67" fmla="*/ 27 h 87"/>
                <a:gd name="T68" fmla="*/ 80 w 87"/>
                <a:gd name="T69" fmla="*/ 20 h 87"/>
                <a:gd name="T70" fmla="*/ 74 w 87"/>
                <a:gd name="T71" fmla="*/ 13 h 87"/>
                <a:gd name="T72" fmla="*/ 74 w 87"/>
                <a:gd name="T73" fmla="*/ 13 h 87"/>
                <a:gd name="T74" fmla="*/ 68 w 87"/>
                <a:gd name="T75" fmla="*/ 8 h 87"/>
                <a:gd name="T76" fmla="*/ 60 w 87"/>
                <a:gd name="T77" fmla="*/ 3 h 87"/>
                <a:gd name="T78" fmla="*/ 53 w 87"/>
                <a:gd name="T79" fmla="*/ 1 h 87"/>
                <a:gd name="T80" fmla="*/ 44 w 87"/>
                <a:gd name="T81" fmla="*/ 0 h 87"/>
                <a:gd name="T82" fmla="*/ 44 w 87"/>
                <a:gd name="T8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35" y="1"/>
                  </a:lnTo>
                  <a:lnTo>
                    <a:pt x="28" y="3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2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20" y="79"/>
                  </a:lnTo>
                  <a:lnTo>
                    <a:pt x="28" y="84"/>
                  </a:lnTo>
                  <a:lnTo>
                    <a:pt x="35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53" y="86"/>
                  </a:lnTo>
                  <a:lnTo>
                    <a:pt x="60" y="84"/>
                  </a:lnTo>
                  <a:lnTo>
                    <a:pt x="68" y="79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80" y="68"/>
                  </a:lnTo>
                  <a:lnTo>
                    <a:pt x="84" y="60"/>
                  </a:lnTo>
                  <a:lnTo>
                    <a:pt x="86" y="5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80" y="20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8" y="8"/>
                  </a:lnTo>
                  <a:lnTo>
                    <a:pt x="60" y="3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491" y="869"/>
              <a:ext cx="12" cy="12"/>
            </a:xfrm>
            <a:custGeom>
              <a:avLst/>
              <a:gdLst>
                <a:gd name="T0" fmla="*/ 74 w 87"/>
                <a:gd name="T1" fmla="*/ 74 h 87"/>
                <a:gd name="T2" fmla="*/ 74 w 87"/>
                <a:gd name="T3" fmla="*/ 74 h 87"/>
                <a:gd name="T4" fmla="*/ 79 w 87"/>
                <a:gd name="T5" fmla="*/ 67 h 87"/>
                <a:gd name="T6" fmla="*/ 84 w 87"/>
                <a:gd name="T7" fmla="*/ 59 h 87"/>
                <a:gd name="T8" fmla="*/ 86 w 87"/>
                <a:gd name="T9" fmla="*/ 52 h 87"/>
                <a:gd name="T10" fmla="*/ 87 w 87"/>
                <a:gd name="T11" fmla="*/ 43 h 87"/>
                <a:gd name="T12" fmla="*/ 87 w 87"/>
                <a:gd name="T13" fmla="*/ 43 h 87"/>
                <a:gd name="T14" fmla="*/ 86 w 87"/>
                <a:gd name="T15" fmla="*/ 35 h 87"/>
                <a:gd name="T16" fmla="*/ 84 w 87"/>
                <a:gd name="T17" fmla="*/ 27 h 87"/>
                <a:gd name="T18" fmla="*/ 79 w 87"/>
                <a:gd name="T19" fmla="*/ 19 h 87"/>
                <a:gd name="T20" fmla="*/ 74 w 87"/>
                <a:gd name="T21" fmla="*/ 13 h 87"/>
                <a:gd name="T22" fmla="*/ 74 w 87"/>
                <a:gd name="T23" fmla="*/ 13 h 87"/>
                <a:gd name="T24" fmla="*/ 67 w 87"/>
                <a:gd name="T25" fmla="*/ 7 h 87"/>
                <a:gd name="T26" fmla="*/ 60 w 87"/>
                <a:gd name="T27" fmla="*/ 3 h 87"/>
                <a:gd name="T28" fmla="*/ 52 w 87"/>
                <a:gd name="T29" fmla="*/ 1 h 87"/>
                <a:gd name="T30" fmla="*/ 43 w 87"/>
                <a:gd name="T31" fmla="*/ 0 h 87"/>
                <a:gd name="T32" fmla="*/ 43 w 87"/>
                <a:gd name="T33" fmla="*/ 0 h 87"/>
                <a:gd name="T34" fmla="*/ 35 w 87"/>
                <a:gd name="T35" fmla="*/ 1 h 87"/>
                <a:gd name="T36" fmla="*/ 27 w 87"/>
                <a:gd name="T37" fmla="*/ 3 h 87"/>
                <a:gd name="T38" fmla="*/ 19 w 87"/>
                <a:gd name="T39" fmla="*/ 7 h 87"/>
                <a:gd name="T40" fmla="*/ 13 w 87"/>
                <a:gd name="T41" fmla="*/ 13 h 87"/>
                <a:gd name="T42" fmla="*/ 13 w 87"/>
                <a:gd name="T43" fmla="*/ 13 h 87"/>
                <a:gd name="T44" fmla="*/ 8 w 87"/>
                <a:gd name="T45" fmla="*/ 19 h 87"/>
                <a:gd name="T46" fmla="*/ 3 w 87"/>
                <a:gd name="T47" fmla="*/ 27 h 87"/>
                <a:gd name="T48" fmla="*/ 1 w 87"/>
                <a:gd name="T49" fmla="*/ 35 h 87"/>
                <a:gd name="T50" fmla="*/ 0 w 87"/>
                <a:gd name="T51" fmla="*/ 43 h 87"/>
                <a:gd name="T52" fmla="*/ 0 w 87"/>
                <a:gd name="T53" fmla="*/ 43 h 87"/>
                <a:gd name="T54" fmla="*/ 1 w 87"/>
                <a:gd name="T55" fmla="*/ 52 h 87"/>
                <a:gd name="T56" fmla="*/ 3 w 87"/>
                <a:gd name="T57" fmla="*/ 59 h 87"/>
                <a:gd name="T58" fmla="*/ 8 w 87"/>
                <a:gd name="T59" fmla="*/ 67 h 87"/>
                <a:gd name="T60" fmla="*/ 13 w 87"/>
                <a:gd name="T61" fmla="*/ 74 h 87"/>
                <a:gd name="T62" fmla="*/ 13 w 87"/>
                <a:gd name="T63" fmla="*/ 74 h 87"/>
                <a:gd name="T64" fmla="*/ 19 w 87"/>
                <a:gd name="T65" fmla="*/ 79 h 87"/>
                <a:gd name="T66" fmla="*/ 27 w 87"/>
                <a:gd name="T67" fmla="*/ 83 h 87"/>
                <a:gd name="T68" fmla="*/ 35 w 87"/>
                <a:gd name="T69" fmla="*/ 86 h 87"/>
                <a:gd name="T70" fmla="*/ 43 w 87"/>
                <a:gd name="T71" fmla="*/ 87 h 87"/>
                <a:gd name="T72" fmla="*/ 43 w 87"/>
                <a:gd name="T73" fmla="*/ 87 h 87"/>
                <a:gd name="T74" fmla="*/ 52 w 87"/>
                <a:gd name="T75" fmla="*/ 86 h 87"/>
                <a:gd name="T76" fmla="*/ 60 w 87"/>
                <a:gd name="T77" fmla="*/ 83 h 87"/>
                <a:gd name="T78" fmla="*/ 67 w 87"/>
                <a:gd name="T79" fmla="*/ 79 h 87"/>
                <a:gd name="T80" fmla="*/ 74 w 87"/>
                <a:gd name="T81" fmla="*/ 74 h 87"/>
                <a:gd name="T82" fmla="*/ 74 w 87"/>
                <a:gd name="T83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87">
                  <a:moveTo>
                    <a:pt x="74" y="74"/>
                  </a:moveTo>
                  <a:lnTo>
                    <a:pt x="74" y="74"/>
                  </a:lnTo>
                  <a:lnTo>
                    <a:pt x="79" y="67"/>
                  </a:lnTo>
                  <a:lnTo>
                    <a:pt x="84" y="59"/>
                  </a:lnTo>
                  <a:lnTo>
                    <a:pt x="86" y="52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2"/>
                  </a:lnTo>
                  <a:lnTo>
                    <a:pt x="3" y="59"/>
                  </a:lnTo>
                  <a:lnTo>
                    <a:pt x="8" y="67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27" y="83"/>
                  </a:lnTo>
                  <a:lnTo>
                    <a:pt x="35" y="86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52" y="86"/>
                  </a:lnTo>
                  <a:lnTo>
                    <a:pt x="60" y="83"/>
                  </a:lnTo>
                  <a:lnTo>
                    <a:pt x="67" y="79"/>
                  </a:lnTo>
                  <a:lnTo>
                    <a:pt x="74" y="74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52" name="Рисунок 51" descr="Здравоохранение_лого_цвет_конту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392" y="1124744"/>
            <a:ext cx="1824203" cy="16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6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10415</TotalTime>
  <Words>1363</Words>
  <Application>Microsoft Office PowerPoint</Application>
  <PresentationFormat>Произвольный</PresentationFormat>
  <Paragraphs>464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О  проекте областного закона «О бюджете территориального фонда обязательного медицинского страхования Архангельской области на 2025 год  и на плановый период 2026 и 2027 годов»</vt:lpstr>
      <vt:lpstr>Параметры бюджета ТФОМС АО </vt:lpstr>
      <vt:lpstr>Показатели бюджета ТФОМС АО по доходам  на 2025 год и на плановый период 2026 и 2027 годов  </vt:lpstr>
      <vt:lpstr>Слайд 4</vt:lpstr>
      <vt:lpstr>Динамика показателей для расчета коэффициентов для Архангельской области  </vt:lpstr>
      <vt:lpstr>Динамика размера субвенции из бюджета Федерального фонда  ОМС по субъектам Северо-Западного федерального округа</vt:lpstr>
      <vt:lpstr>Слайд 7</vt:lpstr>
      <vt:lpstr>Финансовое обеспечение территориальной программы  обязательного медицинского страхования в Архангельской области</vt:lpstr>
      <vt:lpstr>Приоритеты формирования проекта территориальной программы обязательного медицинского страхования в Архангельской области на 2025 год и на плановый период 2026 и 2027 годов</vt:lpstr>
      <vt:lpstr>Слайд 10</vt:lpstr>
      <vt:lpstr>ИТОГОВАЯ ОЦЕНКА ПРОЕКТА ЗАКОНА </vt:lpstr>
      <vt:lpstr>О  проекте областного закона «О бюджете территориального фонда обязательного медицинского страхования Архангельской области на 2025 год  и на плановый период 2026 и 2027 годов»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a.golovina</cp:lastModifiedBy>
  <cp:revision>799</cp:revision>
  <cp:lastPrinted>2024-10-18T06:52:11Z</cp:lastPrinted>
  <dcterms:created xsi:type="dcterms:W3CDTF">2017-03-04T20:02:39Z</dcterms:created>
  <dcterms:modified xsi:type="dcterms:W3CDTF">2024-10-31T09:10:38Z</dcterms:modified>
</cp:coreProperties>
</file>