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1" r:id="rId3"/>
    <p:sldId id="335" r:id="rId4"/>
    <p:sldId id="350" r:id="rId5"/>
    <p:sldId id="365" r:id="rId6"/>
    <p:sldId id="332" r:id="rId7"/>
    <p:sldId id="366" r:id="rId8"/>
    <p:sldId id="352" r:id="rId9"/>
    <p:sldId id="362" r:id="rId10"/>
    <p:sldId id="351" r:id="rId11"/>
    <p:sldId id="363" r:id="rId12"/>
    <p:sldId id="331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EF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5" autoAdjust="0"/>
    <p:restoredTop sz="91264" autoAdjust="0"/>
  </p:normalViewPr>
  <p:slideViewPr>
    <p:cSldViewPr>
      <p:cViewPr varScale="1">
        <p:scale>
          <a:sx n="64" d="100"/>
          <a:sy n="64" d="100"/>
        </p:scale>
        <p:origin x="13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118102648754653E-2"/>
          <c:y val="2.5272776841380492E-3"/>
          <c:w val="0.97152947918067911"/>
          <c:h val="0.650348213997731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5947124858956135E-3"/>
                  <c:y val="-2.274549915724248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110 009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7841374576866359E-3"/>
                  <c:y val="-0.1137274957862122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121 195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2023 г первоначально</c:v>
                </c:pt>
                <c:pt idx="1">
                  <c:v>2023 г. ожидаемое</c:v>
                </c:pt>
                <c:pt idx="2">
                  <c:v>2024 г. проект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110009</c:v>
                </c:pt>
                <c:pt idx="1">
                  <c:v>113672</c:v>
                </c:pt>
                <c:pt idx="2">
                  <c:v>121195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(от организаций), в т.ч. бюджетных кредитов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94712485895555E-3"/>
                  <c:y val="1.010911073655217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28 911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40 259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 22 683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2023 г первоначально</c:v>
                </c:pt>
                <c:pt idx="1">
                  <c:v>2023 г. ожидаемое</c:v>
                </c:pt>
                <c:pt idx="2">
                  <c:v>2024 г. проект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28911</c:v>
                </c:pt>
                <c:pt idx="1">
                  <c:v>40259</c:v>
                </c:pt>
                <c:pt idx="2">
                  <c:v>22683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1943334608"/>
        <c:axId val="1943336784"/>
      </c:barChart>
      <c:catAx>
        <c:axId val="1943334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rgbClr val="000000"/>
                </a:solidFill>
                <a:latin typeface="Times New Roman" panose="02020603050405020304" pitchFamily="18" charset="0"/>
              </a:defRPr>
            </a:pPr>
            <a:endParaRPr lang="ru-RU"/>
          </a:p>
        </c:txPr>
        <c:crossAx val="1943336784"/>
        <c:crosses val="autoZero"/>
        <c:auto val="1"/>
        <c:lblAlgn val="ctr"/>
        <c:lblOffset val="100"/>
        <c:noMultiLvlLbl val="0"/>
      </c:catAx>
      <c:valAx>
        <c:axId val="194333678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9433346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5446520751729886E-2"/>
          <c:y val="0.77429434363924021"/>
          <c:w val="0.93184085824161222"/>
          <c:h val="0.19485894936404918"/>
        </c:manualLayout>
      </c:layout>
      <c:overlay val="0"/>
      <c:txPr>
        <a:bodyPr/>
        <a:lstStyle/>
        <a:p>
          <a:pPr>
            <a:defRPr sz="1400" baseline="0">
              <a:solidFill>
                <a:srgbClr val="00000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086147516176532E-2"/>
          <c:y val="6.3425492405605878E-4"/>
          <c:w val="0.97630611285846869"/>
          <c:h val="0.570168393987967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3323</c:v>
                </c:pt>
                <c:pt idx="1">
                  <c:v>2068</c:v>
                </c:pt>
                <c:pt idx="2">
                  <c:v>1255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819483658903878E-3"/>
                  <c:y val="-6.1538797276493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1751</c:v>
                </c:pt>
                <c:pt idx="1">
                  <c:v>1751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01.10.2024 на 4,0% (в т.ч. другие решения по повышению оплаты труда работников бюджетной сферы)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2508</c:v>
                </c:pt>
                <c:pt idx="1">
                  <c:v>2508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05035840"/>
        <c:axId val="2105028224"/>
      </c:barChart>
      <c:catAx>
        <c:axId val="2105035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05028224"/>
        <c:crosses val="autoZero"/>
        <c:auto val="1"/>
        <c:lblAlgn val="ctr"/>
        <c:lblOffset val="100"/>
        <c:noMultiLvlLbl val="0"/>
      </c:catAx>
      <c:valAx>
        <c:axId val="210502822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2105035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1543776881933585"/>
          <c:w val="0.9873491068042245"/>
          <c:h val="0.28011828050851495"/>
        </c:manualLayout>
      </c:layout>
      <c:overlay val="0"/>
      <c:txPr>
        <a:bodyPr/>
        <a:lstStyle/>
        <a:p>
          <a:pPr>
            <a:defRPr sz="16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250786732805386"/>
          <c:y val="5.3853789928662837E-3"/>
          <c:w val="0.58547379066925287"/>
          <c:h val="0.94076083107847353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26064">
                <a:alpha val="84706"/>
              </a:srgb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Pt>
            <c:idx val="7"/>
            <c:invertIfNegative val="1"/>
            <c:bubble3D val="0"/>
          </c:dPt>
          <c:dPt>
            <c:idx val="8"/>
            <c:invertIfNegative val="1"/>
            <c:bubble3D val="0"/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Лист1!$A$2:$A$16</c:f>
              <c:strCache>
                <c:ptCount val="11"/>
                <c:pt idx="0">
                  <c:v>ЖИЛИЩНОЕ СТРОИТЕЛЬСТВО</c:v>
                </c:pt>
                <c:pt idx="1">
                  <c:v>ВОДНОЕ ХОЗЯЙСТВО</c:v>
                </c:pt>
                <c:pt idx="2">
                  <c:v>ЛЕСНОЕ ХОЗЯЙСТВО</c:v>
                </c:pt>
                <c:pt idx="3">
                  <c:v>ОБЩЕГОСУДАРСТВЕННЫЕ ВОПРОСЫ</c:v>
                </c:pt>
                <c:pt idx="4">
                  <c:v>ПРОЧИЕ отрасли</c:v>
                </c:pt>
                <c:pt idx="5">
                  <c:v>КУЛЬТУРА</c:v>
                </c:pt>
                <c:pt idx="6">
                  <c:v>ЗДРАВООХРАНЕНИЕ</c:v>
                </c:pt>
                <c:pt idx="7">
                  <c:v>СПОРТ</c:v>
                </c:pt>
                <c:pt idx="8">
                  <c:v>ДОРОЖНОЕ СТРОИТЕЛЬСТВО, ТРАНСПОРТНАЯ ИНФРАСТРУКТУРА</c:v>
                </c:pt>
                <c:pt idx="9">
                  <c:v>ИНЖЕНЕРНАЯ ИНФРАСТРУКТУРА</c:v>
                </c:pt>
                <c:pt idx="10">
                  <c:v>ОБРАЗОВАНИЕ</c:v>
                </c:pt>
              </c:strCache>
            </c:strRef>
          </c:cat>
          <c:val>
            <c:numRef>
              <c:f>Лист1!$B$2:$B$16</c:f>
              <c:numCache>
                <c:formatCode>#\ ##0.0</c:formatCode>
                <c:ptCount val="15"/>
                <c:pt idx="0">
                  <c:v>70</c:v>
                </c:pt>
                <c:pt idx="1">
                  <c:v>70</c:v>
                </c:pt>
                <c:pt idx="2">
                  <c:v>84</c:v>
                </c:pt>
                <c:pt idx="3">
                  <c:v>103</c:v>
                </c:pt>
                <c:pt idx="4">
                  <c:v>118</c:v>
                </c:pt>
                <c:pt idx="5">
                  <c:v>406</c:v>
                </c:pt>
                <c:pt idx="6">
                  <c:v>424</c:v>
                </c:pt>
                <c:pt idx="7">
                  <c:v>523</c:v>
                </c:pt>
                <c:pt idx="8">
                  <c:v>1023</c:v>
                </c:pt>
                <c:pt idx="9">
                  <c:v>1247</c:v>
                </c:pt>
                <c:pt idx="10">
                  <c:v>1498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105034208"/>
        <c:axId val="2105026592"/>
      </c:barChart>
      <c:catAx>
        <c:axId val="2105034208"/>
        <c:scaling>
          <c:orientation val="minMax"/>
        </c:scaling>
        <c:delete val="0"/>
        <c:axPos val="l"/>
        <c:numFmt formatCode="General" sourceLinked="1"/>
        <c:majorTickMark val="out"/>
        <c:minorTickMark val="cross"/>
        <c:tickLblPos val="nextTo"/>
        <c:spPr>
          <a:ln>
            <a:noFill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5026592"/>
        <c:crosses val="autoZero"/>
        <c:auto val="1"/>
        <c:lblAlgn val="ctr"/>
        <c:lblOffset val="100"/>
        <c:noMultiLvlLbl val="1"/>
      </c:catAx>
      <c:valAx>
        <c:axId val="2105026592"/>
        <c:scaling>
          <c:orientation val="minMax"/>
        </c:scaling>
        <c:delete val="1"/>
        <c:axPos val="b"/>
        <c:majorGridlines>
          <c:spPr>
            <a:ln w="9465" cap="flat" cmpd="sng" algn="ctr">
              <a:noFill/>
              <a:prstDash val="solid"/>
              <a:round/>
            </a:ln>
            <a:effectLst/>
          </c:spPr>
        </c:majorGridlines>
        <c:numFmt formatCode="#\ ##0.0" sourceLinked="1"/>
        <c:majorTickMark val="out"/>
        <c:minorTickMark val="none"/>
        <c:tickLblPos val="none"/>
        <c:crossAx val="2105034208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pattFill prst="ltUpDiag">
                <a:fgClr>
                  <a:schemeClr val="accent3">
                    <a:lumMod val="75000"/>
                  </a:schemeClr>
                </a:fgClr>
                <a:bgClr>
                  <a:schemeClr val="bg1"/>
                </a:bgClr>
              </a:patt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798190738686411"/>
                  <c:y val="0.17636929230085546"/>
                </c:manualLayout>
              </c:layout>
              <c:tx>
                <c:rich>
                  <a:bodyPr/>
                  <a:lstStyle/>
                  <a:p>
                    <a:fld id="{FCABF946-29A1-47B5-858C-F7E4293F98F7}" type="CELLRANGE">
                      <a:rPr lang="en-US" baseline="0"/>
                      <a:pPr/>
                      <a:t>[ДИАПАЗОН ЯЧЕЕК]</a:t>
                    </a:fld>
                    <a:r>
                      <a:rPr lang="en-US" baseline="0"/>
                      <a:t>
</a:t>
                    </a:r>
                    <a:fld id="{A37333AA-DF60-410C-9E43-1CD16FC54015}" type="CATEGORYNAME">
                      <a:rPr lang="en-US" baseline="0"/>
                      <a:pPr/>
                      <a:t>[ИМЯ КАТЕГОРИИ]</a:t>
                    </a:fld>
                    <a:r>
                      <a:rPr lang="en-US" baseline="0"/>
                      <a:t>
</a:t>
                    </a:r>
                    <a:fld id="{C1336EBC-0E33-424B-854B-B3BC77E4BB75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-0.16521517858163978"/>
                  <c:y val="-3.0794638338244605E-2"/>
                </c:manualLayout>
              </c:layout>
              <c:tx>
                <c:rich>
                  <a:bodyPr/>
                  <a:lstStyle/>
                  <a:p>
                    <a:fld id="{CDC16883-3613-4677-8AF4-AF5BA1354380}" type="CELLRANGE">
                      <a:rPr lang="en-US" baseline="0"/>
                      <a:pPr/>
                      <a:t>[ДИАПАЗОН ЯЧЕЕК]</a:t>
                    </a:fld>
                    <a:r>
                      <a:rPr lang="en-US" baseline="0"/>
                      <a:t>
</a:t>
                    </a:r>
                    <a:fld id="{EEB7E3DB-D1C2-4257-A9C2-0F6F03A9B397}" type="CATEGORYNAME">
                      <a:rPr lang="en-US" baseline="0"/>
                      <a:pPr/>
                      <a:t>[ИМЯ КАТЕГОРИИ]</a:t>
                    </a:fld>
                    <a:r>
                      <a:rPr lang="en-US" baseline="0"/>
                      <a:t>
</a:t>
                    </a:r>
                    <a:fld id="{6B25F7F3-20B1-4076-81F4-60DA8B20E195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-1.6339962716865473E-2"/>
                  <c:y val="-8.3985377286122671E-3"/>
                </c:manualLayout>
              </c:layout>
              <c:tx>
                <c:rich>
                  <a:bodyPr/>
                  <a:lstStyle/>
                  <a:p>
                    <a:fld id="{14E2C67A-D3D0-4267-83A7-BA56F663E5AB}" type="CELLRANGE">
                      <a:rPr lang="en-US" baseline="0"/>
                      <a:pPr/>
                      <a:t>[ДИАПАЗОН ЯЧЕЕК]</a:t>
                    </a:fld>
                    <a:r>
                      <a:rPr lang="en-US" baseline="0"/>
                      <a:t>
</a:t>
                    </a:r>
                    <a:fld id="{4836B324-7604-4BCA-A12C-0DA55FDAA03D}" type="CATEGORYNAME">
                      <a:rPr lang="en-US" baseline="0"/>
                      <a:pPr/>
                      <a:t>[ИМЯ КАТЕГОРИИ]</a:t>
                    </a:fld>
                    <a:r>
                      <a:rPr lang="en-US" baseline="0"/>
                      <a:t>
</a:t>
                    </a:r>
                    <a:fld id="{AB3FB066-4AE0-4989-A98D-E09ADD07F54E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0.22331289527556356"/>
                  <c:y val="-4.759160357843832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ln>
                          <a:solidFill>
                            <a:prstClr val="black">
                              <a:lumMod val="25000"/>
                              <a:lumOff val="75000"/>
                            </a:prstClr>
                          </a:solidFill>
                        </a:ln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E4E548D-278F-4383-A9D5-68EA25B59956}" type="CELLRANGE">
                      <a:rPr lang="en-US" baseline="0"/>
                      <a:pPr>
                        <a:defRPr sz="1600" b="1">
                          <a:ln>
                            <a:solidFill>
                              <a:prstClr val="black">
                                <a:lumMod val="25000"/>
                                <a:lumOff val="75000"/>
                              </a:prstClr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[ДИАПАЗОН ЯЧЕЕК]</a:t>
                    </a:fld>
                    <a:r>
                      <a:rPr lang="en-US" baseline="0"/>
                      <a:t>
</a:t>
                    </a:r>
                    <a:fld id="{6E9ABB39-96E2-4AEE-BB4E-B7E3474E56A7}" type="CATEGORYNAME">
                      <a:rPr lang="en-US" baseline="0"/>
                      <a:pPr>
                        <a:defRPr sz="1600" b="1">
                          <a:ln>
                            <a:solidFill>
                              <a:prstClr val="black">
                                <a:lumMod val="25000"/>
                                <a:lumOff val="75000"/>
                              </a:prstClr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en-US" baseline="0"/>
                      <a:t>
</a:t>
                    </a:r>
                    <a:fld id="{5AAA2220-D5F8-43CC-86AE-2DA11F5D57BE}" type="PERCENTAGE">
                      <a:rPr lang="en-US" baseline="0"/>
                      <a:pPr>
                        <a:defRPr sz="1600" b="1">
                          <a:ln>
                            <a:solidFill>
                              <a:prstClr val="black">
                                <a:lumMod val="25000"/>
                                <a:lumOff val="75000"/>
                              </a:prstClr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en-US" baseline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ln>
                        <a:solidFill>
                          <a:prstClr val="black">
                            <a:lumMod val="25000"/>
                            <a:lumOff val="75000"/>
                          </a:prstClr>
                        </a:solidFill>
                      </a:ln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136011962625371"/>
                      <c:h val="0.22331248908851395"/>
                    </c:manualLayout>
                  </c15:layout>
                  <c15:dlblFieldTable/>
                  <c15:showDataLabelsRange val="1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ln>
                      <a:solidFill>
                        <a:prstClr val="black">
                          <a:lumMod val="25000"/>
                          <a:lumOff val="75000"/>
                        </a:prstClr>
                      </a:solidFill>
                    </a:ln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Иные МБТ</c:v>
                </c:pt>
                <c:pt idx="3">
                  <c:v>Субвенции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8922</c:v>
                </c:pt>
                <c:pt idx="1">
                  <c:v>6709</c:v>
                </c:pt>
                <c:pt idx="2">
                  <c:v>4454</c:v>
                </c:pt>
                <c:pt idx="3">
                  <c:v>24726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Лист1!$B$2:$B$5</c15:f>
                <c15:dlblRangeCache>
                  <c:ptCount val="4"/>
                  <c:pt idx="0">
                    <c:v>8922</c:v>
                  </c:pt>
                  <c:pt idx="1">
                    <c:v>6709</c:v>
                  </c:pt>
                  <c:pt idx="2">
                    <c:v>4454</c:v>
                  </c:pt>
                  <c:pt idx="3">
                    <c:v>24726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0.45085</cdr:x>
      <cdr:y>0</cdr:y>
    </cdr:from>
    <cdr:to>
      <cdr:x>0.61539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590512" y="-1182728"/>
          <a:ext cx="1310366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153 931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0.79142</cdr:x>
      <cdr:y>0.0515</cdr:y>
    </cdr:from>
    <cdr:to>
      <cdr:x>0.96321</cdr:x>
      <cdr:y>0.14773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302718" y="258776"/>
          <a:ext cx="1368105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143 878</a:t>
          </a:r>
        </a:p>
        <a:p xmlns:a="http://schemas.openxmlformats.org/drawingml/2006/main">
          <a:pPr algn="r"/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0.08446</cdr:x>
      <cdr:y>0.86975</cdr:y>
    </cdr:from>
    <cdr:to>
      <cdr:x>0.12932</cdr:x>
      <cdr:y>0.92662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72586" y="4370624"/>
          <a:ext cx="357257" cy="285782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0.08446</cdr:x>
      <cdr:y>0.77998</cdr:y>
    </cdr:from>
    <cdr:to>
      <cdr:x>0.12932</cdr:x>
      <cdr:y>0.83685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672586" y="3919509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0.58494</cdr:x>
      <cdr:y>0.29867</cdr:y>
    </cdr:from>
    <cdr:to>
      <cdr:x>0.74591</cdr:x>
      <cdr:y>0.40009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4658360" y="1500890"/>
          <a:ext cx="1281935" cy="509653"/>
        </a:xfrm>
        <a:prstGeom xmlns:a="http://schemas.openxmlformats.org/drawingml/2006/main" prst="straightConnector1">
          <a:avLst/>
        </a:prstGeom>
        <a:ln xmlns:a="http://schemas.openxmlformats.org/drawingml/2006/main" w="47625">
          <a:solidFill>
            <a:schemeClr val="accent2">
              <a:lumMod val="7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0.12966</cdr:x>
      <cdr:y>0.07778</cdr:y>
    </cdr:from>
    <cdr:to>
      <cdr:x>0.29419</cdr:x>
      <cdr:y>0.12617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032589" y="390876"/>
          <a:ext cx="1310287" cy="243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138 920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0.57471</cdr:x>
      <cdr:y>0.12857</cdr:y>
    </cdr:from>
    <cdr:to>
      <cdr:x>0.71264</cdr:x>
      <cdr:y>0.20432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3600400" y="648072"/>
          <a:ext cx="864096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6 327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0.24138</cdr:x>
      <cdr:y>0.07143</cdr:y>
    </cdr:from>
    <cdr:to>
      <cdr:x>0.37164</cdr:x>
      <cdr:y>0.15098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512168" y="360040"/>
          <a:ext cx="816039" cy="400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7 582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0.75281</cdr:x>
      <cdr:y>0.37143</cdr:y>
    </cdr:from>
    <cdr:to>
      <cdr:x>0.91373</cdr:x>
      <cdr:y>0.44718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824536" y="1872208"/>
          <a:ext cx="1031290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1 255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0.00868</cdr:x>
      <cdr:y>0.72857</cdr:y>
    </cdr:from>
    <cdr:to>
      <cdr:x>0.05362</cdr:x>
      <cdr:y>0.77143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8417" y="3672408"/>
          <a:ext cx="302573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0.0107</cdr:x>
      <cdr:y>0.81429</cdr:y>
    </cdr:from>
    <cdr:to>
      <cdr:x>0.05564</cdr:x>
      <cdr:y>0.85714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72008" y="4104456"/>
          <a:ext cx="302573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0.0107</cdr:x>
      <cdr:y>0.90403</cdr:y>
    </cdr:from>
    <cdr:to>
      <cdr:x>0.05564</cdr:x>
      <cdr:y>0.94689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72008" y="4556823"/>
          <a:ext cx="302573" cy="216024"/>
        </a:xfrm>
        <a:prstGeom xmlns:a="http://schemas.openxmlformats.org/drawingml/2006/main" prst="rect">
          <a:avLst/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D0931-EACA-44C7-8B58-198434571E5F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FC486-1EEF-4D1C-AEA5-E4EA29498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0749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2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2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2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887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14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347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t>24.10.2023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975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371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771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D13145-CDF9-49EF-989B-C82765CC5061}" type="datetime1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755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FB3C6-A629-4A1D-8FB8-E5F0948AB4B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666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70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4E7B971-46F2-4DD8-9FB2-17FFF16F0BF8}" type="datetime1">
              <a:rPr lang="ru-RU" smtClean="0"/>
              <a:t>24.10.2023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E4C-333B-4437-ABD2-9E58CCC41A57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260E-0347-402C-A468-D1F9337906B3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7DC20-9D2E-440C-8E1C-F221FC5185EE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FA54-F4DE-4C12-9E20-D85AF02A8E17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BA13-274B-4428-A787-D6813AE18639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722E-8682-4949-9506-7112BFC81354}" type="datetime1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E87E9B-1AA8-4944-A10E-E8F534F00F2F}" type="datetime1">
              <a:rPr lang="ru-RU" smtClean="0"/>
              <a:t>24.10.2023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D2F547D-9338-4419-802F-B4AF3AAA383D}" type="datetime1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03153-5A32-4386-9271-B0A849E4A769}" type="datetime1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EF3D-0774-4537-A57F-8AD70EF29414}" type="datetime1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60A-83B6-406E-BC5E-54582DBDEA0B}" type="datetime1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4AD2CD8-EDE9-46E1-8CBB-7E1366C0188E}" type="datetime1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7931224" cy="3600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проекте областного бюджета 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2024 год  и на плановый период 2025 и 2026 годов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(общие параметры)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168970"/>
            <a:ext cx="2133600" cy="476250"/>
          </a:xfrm>
        </p:spPr>
        <p:txBody>
          <a:bodyPr anchor="t" anchorCtr="0"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37792" y="494116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 финансов Архангельской области              Усачева Елена Юрьевна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504" y="294525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сопоставимые виды нецелевой финансовой поддержки                              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31844559"/>
              </p:ext>
            </p:extLst>
          </p:nvPr>
        </p:nvGraphicFramePr>
        <p:xfrm>
          <a:off x="393506" y="1052966"/>
          <a:ext cx="8640961" cy="52863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58614"/>
                <a:gridCol w="1224136"/>
                <a:gridCol w="1006082"/>
                <a:gridCol w="1152129"/>
              </a:tblGrid>
              <a:tr h="94305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 план)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60000"/>
                        <a:lumOff val="4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(проект)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(2024 г. 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- 2023 г.)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68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(БО) поселений *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0129" marR="72000" marT="45452" marB="45452" anchor="ctr" horzOverflow="overflow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0129" marR="72000" marT="45452" marB="45452" anchor="ctr" horzOverflow="overflow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- 13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(- 31 %)</a:t>
                      </a:r>
                    </a:p>
                  </a:txBody>
                  <a:tcPr marL="90129" marR="72000" marT="45452" marB="45452" anchor="ctr" horzOverflow="overflow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 процента норматива НДФЛ                                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муниципальных округов</a:t>
                      </a:r>
                    </a:p>
                  </a:txBody>
                  <a:tcPr marL="89663" marR="89663" marT="46957" marB="46957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34       </a:t>
                      </a: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(+ 48 %)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2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БО муниципальных районов (муниципальных округов, городских округов)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1 999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2 468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(+ 23 %)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1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kumimoji="0" lang="ru-RU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вопросов местного значения(2023 г.) /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сбалансированность (2024 г.)</a:t>
                      </a:r>
                      <a:endParaRPr kumimoji="0" lang="ru-RU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89663" marT="46957" marB="46957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6 134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6 318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(+ 3 %)</a:t>
                      </a:r>
                    </a:p>
                  </a:txBody>
                  <a:tcPr marL="90129" marR="72000" marT="45452" marB="45452" anchor="ctr" horzOverflow="overflow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859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нецелевых средств областного бюджета на поддержку муниципальных образований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8 246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8 920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+ 674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(+ 8 %)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2884" y="714412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6339297"/>
            <a:ext cx="8964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500" i="1" dirty="0" smtClean="0">
                <a:solidFill>
                  <a:prstClr val="black"/>
                </a:solidFill>
              </a:rPr>
              <a:t>*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Снижение дотации на выравнивание  поселений обусловлено сокращением численности постоянного населения и исключением трех новых муниципальных округов из получателей дотации</a:t>
            </a:r>
            <a:endParaRPr lang="ru-RU" sz="1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56400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69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116632"/>
            <a:ext cx="892899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+mn-lt"/>
              </a:rPr>
            </a:br>
            <a:r>
              <a:rPr lang="ru-RU" sz="27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+mn-lt"/>
              </a:rPr>
            </a:br>
            <a:r>
              <a:rPr lang="ru-RU" sz="1800" b="1" dirty="0" smtClean="0">
                <a:solidFill>
                  <a:schemeClr val="tx1"/>
                </a:solidFill>
                <a:latin typeface="+mn-lt"/>
              </a:rPr>
              <a:t>Комплекс процессных мероприятий «Поддержка бюджетов муниципальных образований Архангельской области и организация направления межбюджетных трансфертов» </a:t>
            </a:r>
            <a:br>
              <a:rPr lang="ru-RU" sz="1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госпрограммы «Управление государственными финансами  и государственным долгом Архангельской области»  </a:t>
            </a:r>
            <a:r>
              <a:rPr lang="ru-RU" sz="22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+mn-lt"/>
              </a:rPr>
            </a:br>
            <a:r>
              <a:rPr lang="ru-RU" sz="2200" b="1" dirty="0" smtClean="0">
                <a:solidFill>
                  <a:srgbClr val="002060"/>
                </a:solidFill>
                <a:latin typeface="+mn-lt"/>
              </a:rPr>
              <a:t>                                    </a:t>
            </a:r>
            <a:r>
              <a:rPr lang="ru-RU" sz="18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+mn-lt"/>
              </a:rPr>
            </a:br>
            <a:endParaRPr lang="ru-RU" sz="1800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603739"/>
              </p:ext>
            </p:extLst>
          </p:nvPr>
        </p:nvGraphicFramePr>
        <p:xfrm>
          <a:off x="107504" y="1412777"/>
          <a:ext cx="8928993" cy="5343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28592"/>
                <a:gridCol w="1008112"/>
                <a:gridCol w="864096"/>
                <a:gridCol w="784478"/>
                <a:gridCol w="943715"/>
              </a:tblGrid>
              <a:tr h="757061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г.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млн. руб. *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kumimoji="0" lang="ru-RU" sz="1400" kern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(проект),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млн. руб.</a:t>
                      </a:r>
                      <a:endParaRPr kumimoji="0" lang="ru-RU" sz="14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8000" marR="18000" marT="18000" marB="18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г. /2023 г.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</a:t>
                      </a:r>
                      <a:r>
                        <a:rPr kumimoji="0" lang="ru-RU" sz="1400" kern="120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kumimoji="0" lang="ru-RU" sz="1400" kern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</a:txBody>
                  <a:tcPr marL="18000" marR="18000" marT="18000" marB="1800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400" kern="1200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76057">
                <a:tc>
                  <a:txBody>
                    <a:bodyPr/>
                    <a:lstStyle/>
                    <a:p>
                      <a:pPr marL="72000" algn="l" rtl="0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8 658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9 294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+ 636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(+ 7 %)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/>
                </a:tc>
              </a:tr>
              <a:tr h="491250">
                <a:tc>
                  <a:txBody>
                    <a:bodyPr/>
                    <a:lstStyle/>
                    <a:p>
                      <a:pPr marL="0" indent="0" algn="l" rtl="0" fontAlgn="t"/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</a:t>
                      </a:r>
                      <a:r>
                        <a:rPr kumimoji="0" lang="ru-RU" sz="1600" u="none" strike="noStrike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выравнивание бюджетной обеспеченности </a:t>
                      </a:r>
                    </a:p>
                    <a:p>
                      <a:pPr marL="0" indent="0" algn="l" rtl="0" fontAlgn="t"/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учетом</a:t>
                      </a:r>
                      <a:r>
                        <a:rPr kumimoji="0" lang="ru-RU" sz="16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дотаций поселениям)</a:t>
                      </a:r>
                      <a:endParaRPr kumimoji="0" lang="ru-RU" sz="1600" u="none" strike="noStrike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+ 456</a:t>
                      </a: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(+ 22 %)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</a:tr>
              <a:tr h="73217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</a:t>
                      </a:r>
                      <a:r>
                        <a:rPr kumimoji="0" lang="ru-RU" sz="1600" u="none" strike="noStrike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вопросов местного значения (2023г.) / Дотация на сбалансированность (2024г.)</a:t>
                      </a:r>
                      <a:endParaRPr kumimoji="0" lang="ru-RU" sz="1600" u="none" strike="noStrike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+ 191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(+ 3 %)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562"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  <a:r>
                        <a:rPr kumimoji="0" lang="ru-RU" sz="16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ЗАТО «Мирный» </a:t>
                      </a:r>
                      <a:r>
                        <a:rPr kumimoji="0" lang="ru-RU" sz="1600" i="1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 счет  </a:t>
                      </a:r>
                      <a:r>
                        <a:rPr kumimoji="0" lang="ru-RU" sz="1600" i="1" u="none" strike="noStrike" kern="12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фед.бюджета</a:t>
                      </a:r>
                      <a:r>
                        <a:rPr kumimoji="0" lang="ru-RU" sz="1600" i="1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)**</a:t>
                      </a:r>
                      <a:endParaRPr kumimoji="0" lang="ru-RU" sz="1600" i="1" u="none" strike="noStrike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(- 11 %)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</a:tr>
              <a:tr h="293481"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Единая</a:t>
                      </a:r>
                      <a:r>
                        <a:rPr kumimoji="0" lang="ru-RU" sz="16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субвенция на реализацию </a:t>
                      </a:r>
                      <a:r>
                        <a:rPr kumimoji="0" lang="ru-RU" sz="1600" u="none" strike="noStrike" kern="12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госполномочий</a:t>
                      </a:r>
                      <a:r>
                        <a:rPr kumimoji="0" lang="ru-RU" sz="16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ru-RU" sz="1600" u="none" strike="noStrike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(+ 2 %)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6048"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Субвенция на осуществление полномочий по воинскому учету </a:t>
                      </a:r>
                      <a:r>
                        <a:rPr kumimoji="0" lang="ru-RU" sz="1600" i="1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 счет  </a:t>
                      </a:r>
                      <a:r>
                        <a:rPr kumimoji="0" lang="ru-RU" sz="1600" i="1" u="none" strike="noStrike" kern="12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</a:t>
                      </a:r>
                      <a:r>
                        <a:rPr kumimoji="0" lang="ru-RU" sz="1600" i="1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бюджета)**</a:t>
                      </a:r>
                      <a:endParaRPr kumimoji="0" lang="ru-RU" sz="1600" u="none" strike="noStrike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buFontTx/>
                        <a:buChar char="-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(-2 %)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</a:tr>
              <a:tr h="732170"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Субвенция на осуществление</a:t>
                      </a:r>
                      <a:r>
                        <a:rPr kumimoji="0" lang="ru-RU" sz="16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полномочий по составлению списков кандидатов в присяжные заседатели </a:t>
                      </a:r>
                    </a:p>
                    <a:p>
                      <a:pPr algn="l" rtl="0" fontAlgn="t"/>
                      <a:r>
                        <a:rPr kumimoji="0" lang="ru-RU" sz="1600" i="1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 счет  </a:t>
                      </a:r>
                      <a:r>
                        <a:rPr kumimoji="0" lang="ru-RU" sz="1600" i="1" u="none" strike="noStrike" kern="12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</a:t>
                      </a:r>
                      <a:r>
                        <a:rPr kumimoji="0" lang="ru-RU" sz="1600" i="1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бюджета)**</a:t>
                      </a:r>
                      <a:endParaRPr kumimoji="0" lang="ru-RU" sz="1600" u="none" strike="noStrike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(- 75 %)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3395"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6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МБТ (льготы специалистам в сельской местности)</a:t>
                      </a:r>
                      <a:endParaRPr kumimoji="0" lang="ru-RU" sz="1600" u="none" strike="noStrike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4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/>
                    </a:solidFill>
                  </a:tcPr>
                </a:tc>
              </a:tr>
              <a:tr h="433395">
                <a:tc gridSpan="5">
                  <a:txBody>
                    <a:bodyPr/>
                    <a:lstStyle/>
                    <a:p>
                      <a:pPr algn="l" rtl="0" fontAlgn="t">
                        <a:buFont typeface="Arial" charset="0"/>
                        <a:buNone/>
                      </a:pPr>
                      <a:r>
                        <a:rPr kumimoji="0" lang="ru-RU" sz="12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kumimoji="0" lang="ru-RU" sz="12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kumimoji="0" lang="ru-RU" sz="12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сопоставимом виде</a:t>
                      </a:r>
                      <a:r>
                        <a:rPr kumimoji="0" lang="ru-RU" sz="12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**  Объемы средств за</a:t>
                      </a:r>
                      <a:r>
                        <a:rPr kumimoji="0" lang="ru-RU" sz="12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счет </a:t>
                      </a:r>
                      <a:r>
                        <a:rPr kumimoji="0" lang="ru-RU" sz="1200" u="none" strike="noStrike" kern="12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</a:t>
                      </a:r>
                      <a:r>
                        <a:rPr kumimoji="0" lang="ru-RU" sz="1200" u="none" strike="noStrike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бюджета могут быть</a:t>
                      </a:r>
                      <a:r>
                        <a:rPr kumimoji="0" lang="ru-RU" sz="1200" u="none" strike="noStrike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уточнены во втором чтении</a:t>
                      </a:r>
                    </a:p>
                  </a:txBody>
                  <a:tcPr marL="144000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7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3040" y="336076"/>
            <a:ext cx="828092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2024 год, млн. рублей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76848"/>
              </p:ext>
            </p:extLst>
          </p:nvPr>
        </p:nvGraphicFramePr>
        <p:xfrm>
          <a:off x="143000" y="764704"/>
          <a:ext cx="9001000" cy="5841935"/>
        </p:xfrm>
        <a:graphic>
          <a:graphicData uri="http://schemas.openxmlformats.org/drawingml/2006/table">
            <a:tbl>
              <a:tblPr/>
              <a:tblGrid>
                <a:gridCol w="4663855"/>
                <a:gridCol w="1165964"/>
                <a:gridCol w="1165964"/>
                <a:gridCol w="1133810"/>
                <a:gridCol w="871407"/>
              </a:tblGrid>
              <a:tr h="4461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 за 2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023 год 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Прирост(+)/снижение(-) к ожидаемому за 2023 г.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67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8816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130 347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129 071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- 1 276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-1 %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56953">
                <a:tc>
                  <a:txBody>
                    <a:bodyPr/>
                    <a:lstStyle/>
                    <a:p>
                      <a:pPr marL="108000"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87 338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92 270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r>
                        <a:rPr lang="ru-RU" sz="18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932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6 %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6953">
                <a:tc>
                  <a:txBody>
                    <a:bodyPr/>
                    <a:lstStyle/>
                    <a:p>
                      <a:pPr marL="108000"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43 009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36 801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- 6 208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- 14 %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153 931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143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878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- 10 053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- 7 %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7074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0" fontAlgn="ctr">
                        <a:buFontTx/>
                        <a:buChar char="-"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23 584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- 14 807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8 777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2720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с учетом разрешенного превышения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32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ДЕФИЦИТА: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42080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7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6 178</a:t>
                      </a:r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7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- 2 601</a:t>
                      </a:r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R="7200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080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кредиты</a:t>
                      </a:r>
                      <a:r>
                        <a:rPr lang="ru-RU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кредит</a:t>
                      </a: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ных организаций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7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14 598</a:t>
                      </a:r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7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17 337</a:t>
                      </a:r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R="7200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5853">
                <a:tc>
                  <a:txBody>
                    <a:bodyPr/>
                    <a:lstStyle/>
                    <a:p>
                      <a:pPr marL="108000" algn="l">
                        <a:lnSpc>
                          <a:spcPts val="1600"/>
                        </a:lnSpc>
                      </a:pPr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бюджета и иные</a:t>
                      </a:r>
                      <a:r>
                        <a:rPr lang="ru-RU" sz="17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источники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7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2 808</a:t>
                      </a:r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7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</a:t>
                      </a:r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endParaRPr kumimoji="0" lang="ru-RU" sz="17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R="7200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455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67 354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090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+ 14 736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+ 22 %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27207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гос.</a:t>
                      </a:r>
                      <a:r>
                        <a:rPr lang="ru-RU" sz="1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долга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(%)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77 %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89 %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1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+ 12 </a:t>
                      </a:r>
                      <a:r>
                        <a:rPr lang="ru-RU" sz="1700" b="1" i="1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пп</a:t>
                      </a:r>
                      <a:r>
                        <a:rPr lang="ru-RU" sz="1700" b="1" i="1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.</a:t>
                      </a:r>
                      <a:endParaRPr lang="ru-RU" sz="1700" b="1" i="1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700" b="1" i="1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517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гос.долга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с учетом разрешенного превышения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60 %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75 %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1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+ 15 </a:t>
                      </a:r>
                      <a:r>
                        <a:rPr lang="ru-RU" sz="1700" b="0" i="1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пп</a:t>
                      </a:r>
                      <a:r>
                        <a:rPr lang="ru-RU" sz="1700" b="0" i="1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.</a:t>
                      </a:r>
                      <a:endParaRPr lang="ru-RU" sz="1700" b="0" i="1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700" b="0" i="1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028384" y="82339"/>
            <a:ext cx="1080120" cy="21602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12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95" y="138242"/>
            <a:ext cx="9130005" cy="50006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Динамика налоговых и неналоговых доходов областного  бюджета                         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Ненецкого 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872148"/>
              </p:ext>
            </p:extLst>
          </p:nvPr>
        </p:nvGraphicFramePr>
        <p:xfrm>
          <a:off x="539551" y="764706"/>
          <a:ext cx="7992890" cy="5963853"/>
        </p:xfrm>
        <a:graphic>
          <a:graphicData uri="http://schemas.openxmlformats.org/drawingml/2006/table">
            <a:tbl>
              <a:tblPr/>
              <a:tblGrid>
                <a:gridCol w="3689027"/>
                <a:gridCol w="1075966"/>
                <a:gridCol w="1128071"/>
                <a:gridCol w="1055453"/>
                <a:gridCol w="1044373"/>
              </a:tblGrid>
              <a:tr h="32321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8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прогноз,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 оценки 2023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293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06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28 111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29 792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1 681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26 612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28 758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2 146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10 132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2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10 258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5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4 550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-15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2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  <a:alpha val="6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310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5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87 338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92 270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3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из них Дорожный фонд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9 109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9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                                 и неналоговые доходы                         без Дорожного фонда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78 229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82 904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8149" y="-52679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8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93780"/>
              </p:ext>
            </p:extLst>
          </p:nvPr>
        </p:nvGraphicFramePr>
        <p:xfrm>
          <a:off x="179510" y="980727"/>
          <a:ext cx="8624123" cy="5307895"/>
        </p:xfrm>
        <a:graphic>
          <a:graphicData uri="http://schemas.openxmlformats.org/drawingml/2006/table">
            <a:tbl>
              <a:tblPr/>
              <a:tblGrid>
                <a:gridCol w="4464498"/>
                <a:gridCol w="1224136"/>
                <a:gridCol w="1152128"/>
                <a:gridCol w="945595"/>
                <a:gridCol w="837766"/>
              </a:tblGrid>
              <a:tr h="721951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(ожидаемое/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оценка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2024 г. -2023 г., 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2024/2023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371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87 338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92 270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4 932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593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43 009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36 801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- 6 208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984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из них отдельные:</a:t>
                      </a:r>
                      <a:endParaRPr lang="ru-RU" sz="1400" i="1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633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 и дотации на повышение оплаты труда (</a:t>
                      </a:r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бюджет)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12 280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14400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12 280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108000" marT="14400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763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Целевые субсидии, субвенции и иные целевые межбюджетные трансферты   (</a:t>
                      </a:r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бюджет)*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23 989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22 192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- 1 797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- 7 %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2286"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ru-RU" sz="16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из Фонда развития территорий               на переселение из ветхого</a:t>
                      </a:r>
                      <a:r>
                        <a:rPr kumimoji="0" lang="ru-RU" sz="16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жилфонда и модернизацию коммунальной инфраструктуры</a:t>
                      </a:r>
                      <a:endParaRPr kumimoji="0" lang="ru-RU" sz="16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8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176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2 179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</a:t>
                      </a:r>
                      <a:r>
                        <a:rPr lang="ru-RU" sz="18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997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- 65 </a:t>
                      </a: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578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ДОХОДОВ</a:t>
                      </a:r>
                      <a:endParaRPr kumimoji="0"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130 347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129 071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- 1 276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-17231" y="368032"/>
            <a:ext cx="8820472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 областного бюджета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512" y="6222928"/>
            <a:ext cx="8581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администраторов доходов, ко второму чтению бюджета могут корректироваться</a:t>
            </a:r>
          </a:p>
        </p:txBody>
      </p:sp>
    </p:spTree>
    <p:extLst>
      <p:ext uri="{BB962C8B-B14F-4D97-AF65-F5344CB8AC3E}">
        <p14:creationId xmlns:p14="http://schemas.microsoft.com/office/powerpoint/2010/main" val="21785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9338" y="6072106"/>
            <a:ext cx="8879406" cy="7062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71022" y="38610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17673"/>
              </p:ext>
            </p:extLst>
          </p:nvPr>
        </p:nvGraphicFramePr>
        <p:xfrm>
          <a:off x="503913" y="1066802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100402" y="1843623"/>
            <a:ext cx="1152128" cy="361413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88272" y="2433429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+ 6 %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3340770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4208" y="2863557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94427" y="1963648"/>
            <a:ext cx="1062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- 44 %</a:t>
            </a:r>
            <a:endParaRPr lang="ru-RU" sz="20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776" y="6123811"/>
            <a:ext cx="8757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 сформированы с дефицитом – 16 % 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(15 % с учетом допустимых превышений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8249" y="2845910"/>
            <a:ext cx="12422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113 672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139590" y="478985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2024 год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Архангельской области                 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2023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>
            <p:extLst/>
          </p:nvPr>
        </p:nvGraphicFramePr>
        <p:xfrm>
          <a:off x="2411760" y="1628800"/>
          <a:ext cx="673224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0" y="1844824"/>
          <a:ext cx="2483768" cy="1656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4"/>
                <a:gridCol w="1399584"/>
              </a:tblGrid>
              <a:tr h="34116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1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13 890 (+ 8,6%)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495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01.06.2022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15 279 (+10,0%)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495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16 242 (+ 6,3%)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495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19 242 (+18,5%)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0" y="3933057"/>
          <a:ext cx="2483768" cy="2416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4"/>
                <a:gridCol w="1399584"/>
              </a:tblGrid>
              <a:tr h="78232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29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54 159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60 658 (+12,0%)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29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65 450 (+ 7,9%)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29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70 032 (+ 7,0%)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29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74 654 (+ 6,6%)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42282" y="192644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5</a:t>
            </a:fld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923824"/>
              </p:ext>
            </p:extLst>
          </p:nvPr>
        </p:nvGraphicFramePr>
        <p:xfrm>
          <a:off x="323529" y="959264"/>
          <a:ext cx="8645463" cy="5842307"/>
        </p:xfrm>
        <a:graphic>
          <a:graphicData uri="http://schemas.openxmlformats.org/drawingml/2006/table">
            <a:tbl>
              <a:tblPr/>
              <a:tblGrid>
                <a:gridCol w="3809514"/>
                <a:gridCol w="1204920"/>
                <a:gridCol w="1254137"/>
                <a:gridCol w="1143442"/>
                <a:gridCol w="1233450"/>
              </a:tblGrid>
              <a:tr h="128962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за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2023 год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8268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130 347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129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071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136 755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126 198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32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87 338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92 270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95 655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100 684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834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153 931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143 878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149 705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133 050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- 23 584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- 14 807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- 12 950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- 6 852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729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с учетом разрешенного превышения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116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ОБЩИЙ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67 354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82 090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94 436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100 684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188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из них  кредиты банков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22 598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39 935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59 384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73 413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64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бюджетные кредиты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44 756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42 155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35 052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27 271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763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общего государственного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77 %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99 %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857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67203" y="492457"/>
            <a:ext cx="7358114" cy="4789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бюджета, млн. рублей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11670" y="651488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62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323102"/>
              </p:ext>
            </p:extLst>
          </p:nvPr>
        </p:nvGraphicFramePr>
        <p:xfrm>
          <a:off x="165779" y="327574"/>
          <a:ext cx="8258204" cy="500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363664" y="407002"/>
            <a:ext cx="82296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Областная адресная инвестиционная программа на 2024 год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838" y="613572"/>
            <a:ext cx="2928750" cy="6429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64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                    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94037" y="659538"/>
            <a:ext cx="4668845" cy="8319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ОАИП, всего -5 566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них межбюджетные трансферты      местным бюджетам 2 923  млн. рублей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718622"/>
              </p:ext>
            </p:extLst>
          </p:nvPr>
        </p:nvGraphicFramePr>
        <p:xfrm>
          <a:off x="5143821" y="3135782"/>
          <a:ext cx="3888432" cy="17340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42599"/>
                <a:gridCol w="945833"/>
              </a:tblGrid>
              <a:tr h="3776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 (безвозмездные поступления)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3 144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6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 в виде инфраструктурных бюджетных кредитов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1 586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29146" y="2641549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197241" y="5376280"/>
            <a:ext cx="8984245" cy="50082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Федеральный проект «Обеспечение устойчивого сокращения непригодного для проживания жилищного фонда» на 2024 год 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78270"/>
              </p:ext>
            </p:extLst>
          </p:nvPr>
        </p:nvGraphicFramePr>
        <p:xfrm>
          <a:off x="3995936" y="5964153"/>
          <a:ext cx="4778695" cy="73660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616312"/>
                <a:gridCol w="1162383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Фонда развития территорий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1 593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1 091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755576" y="6048134"/>
            <a:ext cx="2969120" cy="527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2 684 млн. рублей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9546" y="5632018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8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межбюджетных трансфертов (МБТ)                             муниципальным образованиям в 2024 году, млн. рублей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494933036"/>
              </p:ext>
            </p:extLst>
          </p:nvPr>
        </p:nvGraphicFramePr>
        <p:xfrm>
          <a:off x="-684584" y="620688"/>
          <a:ext cx="65527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5226295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запланировано МБТ                   в муниципальные образования   44 810 млн. рублей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31 %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общих расходов бюджета)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5226295"/>
            <a:ext cx="3384376" cy="151216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051538"/>
              </p:ext>
            </p:extLst>
          </p:nvPr>
        </p:nvGraphicFramePr>
        <p:xfrm>
          <a:off x="5256076" y="1374729"/>
          <a:ext cx="3708412" cy="372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938"/>
                <a:gridCol w="1129474"/>
              </a:tblGrid>
              <a:tr h="59662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финансирования МБТ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367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бюджет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37 703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792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бюджет </a:t>
                      </a:r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(безвозмездные целевые средства)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4 882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594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развития территорий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594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федеральный бюджетный кредит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2051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44 810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202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8508</TotalTime>
  <Words>1335</Words>
  <Application>Microsoft Office PowerPoint</Application>
  <PresentationFormat>Экран (4:3)</PresentationFormat>
  <Paragraphs>414</Paragraphs>
  <Slides>12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Georgia</vt:lpstr>
      <vt:lpstr>Times New Roman</vt:lpstr>
      <vt:lpstr>Trebuchet MS</vt:lpstr>
      <vt:lpstr>Wingdings 2</vt:lpstr>
      <vt:lpstr>Wingdings 3</vt:lpstr>
      <vt:lpstr>Городская</vt:lpstr>
      <vt:lpstr>          О проекте областного бюджета   на 2024 год  и на плановый период 2025 и 2026 годов (общие параметры)        </vt:lpstr>
      <vt:lpstr> Динамика налоговых и неналоговых доходов областного  бюджета                          (исходя из показателей прогноза СЭР Архангельской области и Ненецкого АО)</vt:lpstr>
      <vt:lpstr>Доходы  областного бюджета </vt:lpstr>
      <vt:lpstr>Презентация PowerPoint</vt:lpstr>
      <vt:lpstr>Презентация PowerPoint</vt:lpstr>
      <vt:lpstr>Общие параметры областного бюджета, млн. рублей  </vt:lpstr>
      <vt:lpstr>Презентация PowerPoint</vt:lpstr>
      <vt:lpstr>1. Областная адресная инвестиционная программа на 2024 год  </vt:lpstr>
      <vt:lpstr>Структура межбюджетных трансфертов (МБТ)                             муниципальным образованиям в 2024 году, млн. рублей</vt:lpstr>
      <vt:lpstr>Отдельные сопоставимые виды нецелевой финансовой поддержки                               муниципальных образований</vt:lpstr>
      <vt:lpstr>  Комплекс процессных мероприятий «Поддержка бюджетов муниципальных образований Архангельской области и организация направления межбюджетных трансфертов»  госпрограммы «Управление государственными финансами  и государственным долгом Архангельской области»                                        </vt:lpstr>
      <vt:lpstr>Общие параметры областного бюджета на 2024 год, млн. рублей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1057</cp:revision>
  <cp:lastPrinted>2023-10-09T08:57:05Z</cp:lastPrinted>
  <dcterms:created xsi:type="dcterms:W3CDTF">2013-10-05T06:58:27Z</dcterms:created>
  <dcterms:modified xsi:type="dcterms:W3CDTF">2023-10-24T06:43:46Z</dcterms:modified>
</cp:coreProperties>
</file>