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2" r:id="rId3"/>
  </p:sldMasterIdLst>
  <p:notesMasterIdLst>
    <p:notesMasterId r:id="rId14"/>
  </p:notesMasterIdLst>
  <p:handoutMasterIdLst>
    <p:handoutMasterId r:id="rId15"/>
  </p:handoutMasterIdLst>
  <p:sldIdLst>
    <p:sldId id="272" r:id="rId4"/>
    <p:sldId id="282" r:id="rId5"/>
    <p:sldId id="257" r:id="rId6"/>
    <p:sldId id="279" r:id="rId7"/>
    <p:sldId id="284" r:id="rId8"/>
    <p:sldId id="285" r:id="rId9"/>
    <p:sldId id="262" r:id="rId10"/>
    <p:sldId id="287" r:id="rId11"/>
    <p:sldId id="290" r:id="rId12"/>
    <p:sldId id="265" r:id="rId13"/>
  </p:sldIdLst>
  <p:sldSz cx="9144000" cy="6858000" type="screen4x3"/>
  <p:notesSz cx="9926638" cy="6797675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B88C00"/>
    <a:srgbClr val="D5D5E3"/>
    <a:srgbClr val="A40000"/>
    <a:srgbClr val="CF6B80"/>
    <a:srgbClr val="9D9EC3"/>
    <a:srgbClr val="FFFE00"/>
    <a:srgbClr val="44972D"/>
    <a:srgbClr val="996633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FDB5CB-6FFF-8669-D142-B07CBF450970}">
  <a:tblStyle styleId="{68FDB5CB-6FFF-8669-D142-B07CBF450970}" styleName="Светлый стиль 3 — акцент 6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Style>
        <a:tcBdr/>
        <a:fill>
          <a:solidFill>
            <a:schemeClr val="accent6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6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6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033489237071448E-2"/>
          <c:y val="0.17777790485153075"/>
          <c:w val="0.8681583575655154"/>
          <c:h val="0.49536964129483846"/>
        </c:manualLayout>
      </c:layout>
      <c:barChart>
        <c:barDir val="col"/>
        <c:grouping val="clustered"/>
        <c:ser>
          <c:idx val="2"/>
          <c:order val="2"/>
          <c:tx>
            <c:strRef>
              <c:f>Лист4!$A$10</c:f>
              <c:strCache>
                <c:ptCount val="1"/>
                <c:pt idx="0">
                  <c:v>производство молока в СХО, КФХ и ИП, тыс. тонн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</a:schemeClr>
                </a:gs>
                <a:gs pos="83000">
                  <a:schemeClr val="accent5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/>
              </a:solidFill>
            </a:ln>
          </c:spPr>
          <c:dLbls>
            <c:dLbl>
              <c:idx val="0"/>
              <c:layout>
                <c:manualLayout>
                  <c:x val="1.0047147198991788E-3"/>
                  <c:y val="3.486268410263750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060524748078062E-4"/>
                  <c:y val="-3.4584937185628676E-3"/>
                </c:manualLayout>
              </c:layout>
              <c:spPr>
                <a:ln w="34925">
                  <a:solidFill>
                    <a:schemeClr val="bg1">
                      <a:lumMod val="65000"/>
                    </a:schemeClr>
                  </a:solidFill>
                </a:ln>
              </c:spPr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dk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downArrowCallout">
                      <a:avLst/>
                    </a:prstGeom>
                  </c15:spPr>
                  <c15:layout>
                    <c:manualLayout>
                      <c:w val="5.2858994535475448E-2"/>
                      <c:h val="6.7954050857094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2063413023777618E-3"/>
                  <c:y val="-2.893333202628903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9873878862830755E-2"/>
                      <c:h val="6.10376080217666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5001343889668432E-4"/>
                  <c:y val="-6.211183506843499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511111622994467E-3"/>
                  <c:y val="-4.848045206306052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752455051984317E-4"/>
                  <c:y val="1.093996091937493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668981698301736E-3"/>
                  <c:y val="1.338086617826746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87192302445492E-3"/>
                  <c:y val="-9.99153688805821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924990742028071E-3"/>
                  <c:y val="-1.299365429984904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1105180315677151E-2"/>
                      <c:h val="7.8328715110085809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3.73133582868622E-3"/>
                  <c:y val="2.08636948835750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9873878862830755E-2"/>
                      <c:h val="0.10599448645139647"/>
                    </c:manualLayout>
                  </c15:layout>
                </c:ext>
              </c:extLst>
            </c:dLbl>
            <c:spPr>
              <a:ln w="34925">
                <a:solidFill>
                  <a:schemeClr val="bg1">
                    <a:lumMod val="6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LeaderLines val="1"/>
              </c:ext>
            </c:extLst>
          </c:dLbls>
          <c:cat>
            <c:strRef>
              <c:f>Лист4!$B$7:$K$7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
ожид.</c:v>
                </c:pt>
                <c:pt idx="9">
                  <c:v>2025
прогноз</c:v>
                </c:pt>
              </c:strCache>
            </c:strRef>
          </c:cat>
          <c:val>
            <c:numRef>
              <c:f>Лист4!$B$10:$K$10</c:f>
              <c:numCache>
                <c:formatCode>0.0</c:formatCode>
                <c:ptCount val="10"/>
                <c:pt idx="0">
                  <c:v>104</c:v>
                </c:pt>
                <c:pt idx="1">
                  <c:v>108.9</c:v>
                </c:pt>
                <c:pt idx="2">
                  <c:v>113.6</c:v>
                </c:pt>
                <c:pt idx="3">
                  <c:v>115.2</c:v>
                </c:pt>
                <c:pt idx="4">
                  <c:v>125.5</c:v>
                </c:pt>
                <c:pt idx="5">
                  <c:v>124.2</c:v>
                </c:pt>
                <c:pt idx="6">
                  <c:v>128.19999999999999</c:v>
                </c:pt>
                <c:pt idx="7">
                  <c:v>133.80000000000001</c:v>
                </c:pt>
                <c:pt idx="8">
                  <c:v>133.80000000000001</c:v>
                </c:pt>
                <c:pt idx="9">
                  <c:v>127.6</c:v>
                </c:pt>
              </c:numCache>
            </c:numRef>
          </c:val>
        </c:ser>
        <c:axId val="165100544"/>
        <c:axId val="165099008"/>
      </c:barChart>
      <c:lineChart>
        <c:grouping val="standard"/>
        <c:ser>
          <c:idx val="0"/>
          <c:order val="0"/>
          <c:tx>
            <c:strRef>
              <c:f>Лист4!$A$8</c:f>
              <c:strCache>
                <c:ptCount val="1"/>
                <c:pt idx="0">
                  <c:v>федеральный бюджет, млн. руб.</c:v>
                </c:pt>
              </c:strCache>
            </c:strRef>
          </c:tx>
          <c:spPr>
            <a:ln w="31750" cap="rnd" cmpd="sng">
              <a:solidFill>
                <a:schemeClr val="tx1">
                  <a:lumMod val="85000"/>
                  <a:lumOff val="1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6167869507666284E-2"/>
                  <c:y val="3.6823250575644764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90088487525359E-2"/>
                  <c:y val="5.9130140224070964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773887007260543E-2"/>
                  <c:y val="-1.71791914188184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897169934056061E-2"/>
                  <c:y val="-2.09734321458836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831487634745987E-2"/>
                  <c:y val="2.062679310142011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288498149522103E-2"/>
                  <c:y val="-1.27556633140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70710115534687E-2"/>
                  <c:y val="-2.54846411400918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84,7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581133504832654E-2"/>
                  <c:y val="-3.68232505756447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124,9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34925">
                <a:solidFill>
                  <a:schemeClr val="bg2">
                    <a:lumMod val="75000"/>
                  </a:schemeClr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Лист4!$B$7:$K$7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
ожид.</c:v>
                </c:pt>
                <c:pt idx="9">
                  <c:v>2025
прогноз</c:v>
                </c:pt>
              </c:strCache>
            </c:strRef>
          </c:cat>
          <c:val>
            <c:numRef>
              <c:f>Лист4!$B$8:$K$8</c:f>
              <c:numCache>
                <c:formatCode>0.0</c:formatCode>
                <c:ptCount val="10"/>
                <c:pt idx="0">
                  <c:v>100.3493</c:v>
                </c:pt>
                <c:pt idx="1">
                  <c:v>79.244600000000034</c:v>
                </c:pt>
                <c:pt idx="2">
                  <c:v>73.298400000000001</c:v>
                </c:pt>
                <c:pt idx="3">
                  <c:v>72.3</c:v>
                </c:pt>
                <c:pt idx="4">
                  <c:v>104.6</c:v>
                </c:pt>
                <c:pt idx="5">
                  <c:v>63.3</c:v>
                </c:pt>
                <c:pt idx="6">
                  <c:v>84.7</c:v>
                </c:pt>
                <c:pt idx="7">
                  <c:v>124.9</c:v>
                </c:pt>
                <c:pt idx="8">
                  <c:v>100.96599999999999</c:v>
                </c:pt>
                <c:pt idx="9">
                  <c:v>96.54</c:v>
                </c:pt>
              </c:numCache>
            </c:numRef>
          </c:val>
        </c:ser>
        <c:ser>
          <c:idx val="1"/>
          <c:order val="1"/>
          <c:tx>
            <c:strRef>
              <c:f>Лист4!$A$9</c:f>
              <c:strCache>
                <c:ptCount val="1"/>
                <c:pt idx="0">
                  <c:v>областной бюджет, млн. руб.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5881697985505322E-2"/>
                  <c:y val="-6.6923391954271548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80260193964363E-2"/>
                  <c:y val="2.5667082742440389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829462222009617E-2"/>
                  <c:y val="4.7976695399857532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461064983500213E-2"/>
                  <c:y val="9.9482410451126341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213503934652783E-2"/>
                  <c:y val="-3.2902117629631899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10790464506343E-2"/>
                  <c:y val="1.89654853164463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834778313440223E-2"/>
                  <c:y val="2.76853770060407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573,9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707340787269002E-2"/>
                  <c:y val="-1.29974665124354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556,9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34925">
                <a:solidFill>
                  <a:srgbClr val="7E0000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rgbClr val="A4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Лист4!$B$7:$K$7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
ожид.</c:v>
                </c:pt>
                <c:pt idx="9">
                  <c:v>2025
прогноз</c:v>
                </c:pt>
              </c:strCache>
            </c:strRef>
          </c:cat>
          <c:val>
            <c:numRef>
              <c:f>Лист4!$B$9:$K$9</c:f>
              <c:numCache>
                <c:formatCode>0.0</c:formatCode>
                <c:ptCount val="10"/>
                <c:pt idx="0">
                  <c:v>311.03629999999976</c:v>
                </c:pt>
                <c:pt idx="1">
                  <c:v>356</c:v>
                </c:pt>
                <c:pt idx="2">
                  <c:v>359.9</c:v>
                </c:pt>
                <c:pt idx="3">
                  <c:v>413.9</c:v>
                </c:pt>
                <c:pt idx="4">
                  <c:v>432.9</c:v>
                </c:pt>
                <c:pt idx="5">
                  <c:v>524.4</c:v>
                </c:pt>
                <c:pt idx="6">
                  <c:v>573.9</c:v>
                </c:pt>
                <c:pt idx="7">
                  <c:v>556.9</c:v>
                </c:pt>
                <c:pt idx="8">
                  <c:v>499.92599999999987</c:v>
                </c:pt>
                <c:pt idx="9">
                  <c:v>256.3</c:v>
                </c:pt>
              </c:numCache>
            </c:numRef>
          </c:val>
        </c:ser>
        <c:dLbls>
          <c:showVal val="1"/>
        </c:dLbls>
        <c:marker val="1"/>
        <c:axId val="151238912"/>
        <c:axId val="165097472"/>
      </c:lineChart>
      <c:catAx>
        <c:axId val="15123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97472"/>
        <c:crosses val="autoZero"/>
        <c:auto val="1"/>
        <c:lblAlgn val="ctr"/>
        <c:lblOffset val="100"/>
      </c:catAx>
      <c:valAx>
        <c:axId val="16509747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1238912"/>
        <c:crosses val="autoZero"/>
        <c:crossBetween val="between"/>
      </c:valAx>
      <c:valAx>
        <c:axId val="165099008"/>
        <c:scaling>
          <c:orientation val="minMax"/>
          <c:max val="140"/>
        </c:scaling>
        <c:axPos val="r"/>
        <c:numFmt formatCode="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5100544"/>
        <c:crosses val="max"/>
        <c:crossBetween val="between"/>
      </c:valAx>
      <c:catAx>
        <c:axId val="165100544"/>
        <c:scaling>
          <c:orientation val="minMax"/>
        </c:scaling>
        <c:delete val="1"/>
        <c:axPos val="b"/>
        <c:numFmt formatCode="General" sourceLinked="1"/>
        <c:tickLblPos val="none"/>
        <c:crossAx val="165099008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5444390291886724E-2"/>
          <c:y val="0.75599715500020681"/>
          <c:w val="0.83114575673446234"/>
          <c:h val="0.1366242530786339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50" normalizeH="0" baseline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Доля субсидий в себестоимости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молока, руб./ кг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5901823603520731"/>
          <c:y val="2.1540491545257506E-3"/>
        </c:manualLayout>
      </c:layout>
      <c:spPr>
        <a:gradFill>
          <a:gsLst>
            <a:gs pos="0">
              <a:srgbClr val="BFBFBF"/>
            </a:gs>
            <a:gs pos="74001">
              <a:srgbClr val="F2F2F2"/>
            </a:gs>
            <a:gs pos="83000">
              <a:schemeClr val="bg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7369226734370145E-2"/>
          <c:y val="0"/>
          <c:w val="0.94335889450779342"/>
          <c:h val="0.74806624471440231"/>
        </c:manualLayout>
      </c:layout>
      <c:barChart>
        <c:barDir val="col"/>
        <c:grouping val="clustered"/>
        <c:ser>
          <c:idx val="0"/>
          <c:order val="0"/>
          <c:tx>
            <c:strRef>
              <c:f>Лист8!$A$2</c:f>
              <c:strCache>
                <c:ptCount val="1"/>
                <c:pt idx="0">
                  <c:v>себестоимость 1 кг молока, руб.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  <a:effectLst/>
          </c:spPr>
          <c:dLbls>
            <c:spPr>
              <a:solidFill>
                <a:srgbClr val="70AD47">
                  <a:lumMod val="20000"/>
                  <a:lumOff val="80000"/>
                </a:srgbClr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прогноз</c:v>
                </c:pt>
              </c:strCache>
            </c:strRef>
          </c:cat>
          <c:val>
            <c:numRef>
              <c:f>Лист8!$B$2:$J$2</c:f>
              <c:numCache>
                <c:formatCode>General</c:formatCode>
                <c:ptCount val="9"/>
                <c:pt idx="0">
                  <c:v>22.01</c:v>
                </c:pt>
                <c:pt idx="1">
                  <c:v>22.74</c:v>
                </c:pt>
                <c:pt idx="2">
                  <c:v>23.810000000000006</c:v>
                </c:pt>
                <c:pt idx="3">
                  <c:v>24.79</c:v>
                </c:pt>
                <c:pt idx="4" formatCode="0.00">
                  <c:v>25.59</c:v>
                </c:pt>
                <c:pt idx="5" formatCode="0.00">
                  <c:v>27.86</c:v>
                </c:pt>
                <c:pt idx="6">
                  <c:v>30.5</c:v>
                </c:pt>
                <c:pt idx="7">
                  <c:v>30.01</c:v>
                </c:pt>
                <c:pt idx="8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Лист8!$A$3</c:f>
              <c:strCache>
                <c:ptCount val="1"/>
                <c:pt idx="0">
                  <c:v>средняя ставка субсидии  на 1 кг молока, руб.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9904120861006575E-3"/>
                  <c:y val="-1.953881364128048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2761355332958E-4"/>
                  <c:y val="-1.199470665869527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36015149174938E-3"/>
                  <c:y val="-1.589334906293112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413179926710429E-3"/>
                  <c:y val="-2.3831584333533797E-2"/>
                </c:manualLayout>
              </c:layout>
              <c:tx>
                <c:rich>
                  <a:bodyPr/>
                  <a:lstStyle/>
                  <a:p>
                    <a:fld id="{602653EB-C242-4D56-A429-F6312D29561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0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041918558281239E-3"/>
                  <c:y val="-3.268214812057663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9195148145237784E-4"/>
                  <c:y val="-1.468016829958962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456499368922585E-3"/>
                  <c:y val="9.692858472840451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93102771178588E-2"/>
                  <c:y val="-1.239622750658714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DD"/>
              </a:solidFill>
              <a:ln>
                <a:solidFill>
                  <a:srgbClr val="FF99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прогноз</c:v>
                </c:pt>
              </c:strCache>
            </c:strRef>
          </c:cat>
          <c:val>
            <c:numRef>
              <c:f>Лист8!$B$3:$J$3</c:f>
              <c:numCache>
                <c:formatCode>General</c:formatCode>
                <c:ptCount val="9"/>
                <c:pt idx="0">
                  <c:v>5.98</c:v>
                </c:pt>
                <c:pt idx="1">
                  <c:v>4.5599999999999996</c:v>
                </c:pt>
                <c:pt idx="2">
                  <c:v>4.37</c:v>
                </c:pt>
                <c:pt idx="3">
                  <c:v>4.9000000000000004</c:v>
                </c:pt>
                <c:pt idx="4">
                  <c:v>4.91</c:v>
                </c:pt>
                <c:pt idx="5">
                  <c:v>5.39</c:v>
                </c:pt>
                <c:pt idx="6">
                  <c:v>5.92</c:v>
                </c:pt>
                <c:pt idx="7">
                  <c:v>6.08</c:v>
                </c:pt>
                <c:pt idx="8">
                  <c:v>4.8499999999999996</c:v>
                </c:pt>
              </c:numCache>
            </c:numRef>
          </c:val>
        </c:ser>
        <c:ser>
          <c:idx val="2"/>
          <c:order val="2"/>
          <c:tx>
            <c:strRef>
              <c:f>Лист8!$A$4</c:f>
              <c:strCache>
                <c:ptCount val="1"/>
                <c:pt idx="0">
                  <c:v>в т. ч. субсидии областной бюджет на 1 кг, руб.</c:v>
                </c:pt>
              </c:strCache>
            </c:strRef>
          </c:tx>
          <c:spPr>
            <a:solidFill>
              <a:schemeClr val="bg1"/>
            </a:solidFill>
            <a:ln w="15875">
              <a:solidFill>
                <a:schemeClr val="accent2">
                  <a:lumMod val="20000"/>
                  <a:lumOff val="80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8.6503366656892431E-3"/>
                  <c:y val="5.9575631667042779E-2"/>
                </c:manualLayout>
              </c:layout>
              <c:spPr>
                <a:noFill/>
                <a:ln>
                  <a:solidFill>
                    <a:srgbClr val="FF99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6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3.9290826370140183E-2"/>
                      <c:h val="0.124650840712297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0119549558245806E-2"/>
                  <c:y val="2.51254013124114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369498106767225E-3"/>
                  <c:y val="2.28377795080996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825997475689271E-3"/>
                  <c:y val="3.23158758907866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28249684461294E-3"/>
                  <c:y val="2.888426686076364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585319299676082E-3"/>
                  <c:y val="1.64675621082090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119549558245806E-2"/>
                  <c:y val="2.643301679728717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898703087879552E-2"/>
                  <c:y val="2.016131624061904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2898703087879448E-2"/>
                  <c:y val="4.4859439282467384E-2"/>
                </c:manualLayout>
              </c:layout>
              <c:spPr>
                <a:noFill/>
                <a:ln>
                  <a:solidFill>
                    <a:srgbClr val="FF99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6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0724015602126809E-2"/>
                      <c:h val="0.17418097609466798"/>
                    </c:manualLayout>
                  </c15:layout>
                </c:ext>
              </c:extLst>
            </c:dLbl>
            <c:spPr>
              <a:noFill/>
              <a:ln>
                <a:solidFill>
                  <a:srgbClr val="FF99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96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Лист8!$B$1:$J$1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2017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 прогноз</c:v>
                </c:pt>
              </c:strCache>
            </c:strRef>
          </c:cat>
          <c:val>
            <c:numRef>
              <c:f>Лист8!$B$4:$J$4</c:f>
              <c:numCache>
                <c:formatCode>General</c:formatCode>
                <c:ptCount val="9"/>
                <c:pt idx="0">
                  <c:v>4.53</c:v>
                </c:pt>
                <c:pt idx="1">
                  <c:v>3.73</c:v>
                </c:pt>
                <c:pt idx="2">
                  <c:v>3.59</c:v>
                </c:pt>
                <c:pt idx="3">
                  <c:v>4.17</c:v>
                </c:pt>
                <c:pt idx="4">
                  <c:v>3.96</c:v>
                </c:pt>
                <c:pt idx="5">
                  <c:v>4.8099999999999996</c:v>
                </c:pt>
                <c:pt idx="6">
                  <c:v>5.1599999999999984</c:v>
                </c:pt>
                <c:pt idx="7">
                  <c:v>5.01</c:v>
                </c:pt>
                <c:pt idx="8">
                  <c:v>4.03</c:v>
                </c:pt>
              </c:numCache>
            </c:numRef>
          </c:val>
        </c:ser>
        <c:gapWidth val="29"/>
        <c:overlap val="35"/>
        <c:axId val="165177984"/>
        <c:axId val="165273984"/>
      </c:barChart>
      <c:catAx>
        <c:axId val="165177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273984"/>
        <c:crosses val="autoZero"/>
        <c:auto val="1"/>
        <c:lblAlgn val="ctr"/>
        <c:lblOffset val="100"/>
      </c:catAx>
      <c:valAx>
        <c:axId val="16527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51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1000" b="1" i="0" u="none" strike="noStrike" kern="1200" baseline="0">
                <a:solidFill>
                  <a:srgbClr val="A2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5181897668934688E-4"/>
          <c:y val="0.86447202955688074"/>
          <c:w val="0.88952570084805371"/>
          <c:h val="0.1300246220673003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Цена комбикорма для КРС,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руб./кг</a:t>
            </a:r>
          </a:p>
        </c:rich>
      </c:tx>
      <c:layout>
        <c:manualLayout>
          <c:xMode val="edge"/>
          <c:yMode val="edge"/>
          <c:x val="0.12201275881627194"/>
          <c:y val="1.5137206977002551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309292023108571E-2"/>
          <c:y val="0.21800196803529776"/>
          <c:w val="0.94681211636207085"/>
          <c:h val="0.55745631437776744"/>
        </c:manualLayout>
      </c:layout>
      <c:lineChart>
        <c:grouping val="standard"/>
        <c:ser>
          <c:idx val="0"/>
          <c:order val="0"/>
          <c:tx>
            <c:strRef>
              <c:f>комбикорм!$A$2</c:f>
              <c:strCache>
                <c:ptCount val="1"/>
                <c:pt idx="0">
                  <c:v>комбикорм КРС</c:v>
                </c:pt>
              </c:strCache>
            </c:strRef>
          </c:tx>
          <c:spPr>
            <a:ln w="539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accent1">
                    <a:lumMod val="25000"/>
                  </a:schemeClr>
                </a:solidFill>
              </a:ln>
              <a:effectLst/>
            </c:spPr>
          </c:marker>
          <c:dPt>
            <c:idx val="1"/>
            <c:spPr>
              <a:ln w="53975" cap="rnd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dPt>
          <c:dPt>
            <c:idx val="2"/>
            <c:spPr>
              <a:ln w="53975" cap="rnd">
                <a:solidFill>
                  <a:schemeClr val="accent3">
                    <a:lumMod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23426539351378E-2"/>
                  <c:y val="6.19986668147983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90001110987668E-2"/>
                  <c:y val="5.00357103179011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701463969890346E-2"/>
                  <c:y val="5.70781817893249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651159617742219E-2"/>
                  <c:y val="6.05591442220705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979711805900714E-2"/>
                  <c:y val="6.38353674988493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30691326694698E-2"/>
                  <c:y val="5.92049296109956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910978702171381E-2"/>
                  <c:y val="5.54303490088403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комбикорм!$B$1:$G$1</c:f>
              <c:numCache>
                <c:formatCode>0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комбикорм!$B$2:$G$2</c:f>
              <c:numCache>
                <c:formatCode>0.0</c:formatCode>
                <c:ptCount val="6"/>
                <c:pt idx="0">
                  <c:v>14.1</c:v>
                </c:pt>
                <c:pt idx="1">
                  <c:v>16</c:v>
                </c:pt>
                <c:pt idx="2">
                  <c:v>19</c:v>
                </c:pt>
                <c:pt idx="3">
                  <c:v>21.3</c:v>
                </c:pt>
                <c:pt idx="4">
                  <c:v>21.3</c:v>
                </c:pt>
                <c:pt idx="5">
                  <c:v>22</c:v>
                </c:pt>
              </c:numCache>
            </c:numRef>
          </c:val>
          <c:smooth val="1"/>
        </c:ser>
        <c:dLbls>
          <c:showVal val="1"/>
        </c:dLbls>
        <c:marker val="1"/>
        <c:axId val="165152256"/>
        <c:axId val="165153792"/>
      </c:lineChart>
      <c:catAx>
        <c:axId val="16515225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153792"/>
        <c:crosses val="autoZero"/>
        <c:lblAlgn val="ctr"/>
        <c:lblOffset val="100"/>
      </c:catAx>
      <c:valAx>
        <c:axId val="165153792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one"/>
        <c:crossAx val="1651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rotY val="88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49246922381951"/>
          <c:y val="0.35760874453103081"/>
          <c:w val="0.68213192718387594"/>
          <c:h val="0.60196287714063512"/>
        </c:manualLayout>
      </c:layout>
      <c:pie3DChart>
        <c:varyColors val="1"/>
        <c:ser>
          <c:idx val="0"/>
          <c:order val="0"/>
          <c:tx>
            <c:strRef>
              <c:f>Лист3!$A$4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27000" h="127000"/>
            </a:sp3d>
          </c:spPr>
          <c:explosion val="7"/>
          <c:dPt>
            <c:idx val="0"/>
            <c:spPr>
              <a:solidFill>
                <a:schemeClr val="accent1">
                  <a:shade val="4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1"/>
            <c:spPr>
              <a:solidFill>
                <a:schemeClr val="accent1">
                  <a:shade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2"/>
            <c:spPr>
              <a:solidFill>
                <a:schemeClr val="accent1">
                  <a:shade val="6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3"/>
            <c:spPr>
              <a:solidFill>
                <a:schemeClr val="accent1">
                  <a:shade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4"/>
            <c:spPr>
              <a:solidFill>
                <a:schemeClr val="accent1">
                  <a:shade val="9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5"/>
            <c:spPr>
              <a:solidFill>
                <a:schemeClr val="accent1">
                  <a:tint val="9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6"/>
            <c:spPr>
              <a:solidFill>
                <a:schemeClr val="accent1">
                  <a:tint val="81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7"/>
            <c:spPr>
              <a:solidFill>
                <a:schemeClr val="accent1">
                  <a:tint val="69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8"/>
            <c:spPr>
              <a:solidFill>
                <a:schemeClr val="accent1">
                  <a:tint val="5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Pt>
            <c:idx val="9"/>
            <c:spPr>
              <a:solidFill>
                <a:schemeClr val="accent1">
                  <a:tint val="4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27000" h="127000"/>
              </a:sp3d>
            </c:spPr>
          </c:dPt>
          <c:dLbls>
            <c:dLbl>
              <c:idx val="0"/>
              <c:layout>
                <c:manualLayout>
                  <c:x val="-2.2046161537606933E-2"/>
                  <c:y val="-4.579663535217488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0035158130578085"/>
                      <c:h val="0.267328267112160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429003057631278E-2"/>
                  <c:y val="8.68716028953040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B4521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9BE0B3FE-0F51-432A-AB83-5718EB0782F3}" type="CATEGORYNAME">
                      <a:rPr lang="ru-RU" sz="1400">
                        <a:solidFill>
                          <a:srgbClr val="A40000"/>
                        </a:solidFill>
                        <a:latin typeface="Calibri" panose="020F0502020204030204" pitchFamily="34" charset="0"/>
                      </a:rPr>
                      <a:pPr>
                        <a:defRPr sz="1400" b="1" i="0" u="none" strike="noStrike" kern="1200" spc="0" baseline="0">
                          <a:solidFill>
                            <a:srgbClr val="B4521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rgbClr val="A40000"/>
                        </a:solidFill>
                        <a:latin typeface="Calibri" panose="020F0502020204030204" pitchFamily="34" charset="0"/>
                      </a:rPr>
                      <a:t>
</a:t>
                    </a:r>
                    <a:fld id="{C87DB672-76D3-487B-8E9E-D46EF913951A}" type="PERCENTAGE">
                      <a:rPr lang="ru-RU" sz="1400" baseline="0">
                        <a:solidFill>
                          <a:srgbClr val="A40000"/>
                        </a:solidFill>
                        <a:latin typeface="Calibri" panose="020F0502020204030204" pitchFamily="34" charset="0"/>
                      </a:rPr>
                      <a:pPr>
                        <a:defRPr sz="1400" b="1" i="0" u="none" strike="noStrike" kern="1200" spc="0" baseline="0">
                          <a:solidFill>
                            <a:srgbClr val="B4521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rgbClr val="A40000"/>
                      </a:solidFill>
                      <a:latin typeface="Calibri" panose="020F0502020204030204" pitchFamily="34" charset="0"/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1751204598666027E-2"/>
                  <c:y val="1.9079631885016449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0528218058075851"/>
                      <c:h val="0.202895154980924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1901166758821454E-2"/>
                  <c:y val="-0.1641547511161295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2873173556847596"/>
                      <c:h val="0.2224643701152577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308903948943943"/>
                  <c:y val="-9.622569223199957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4013972727310132"/>
                      <c:h val="0.3098610293346668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3751854195355658E-2"/>
                  <c:y val="-3.82488832150962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626629448579787"/>
                      <c:h val="0.2368608222697025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7315265836263485"/>
                  <c:y val="-0.2452657170036662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28169092322969E-2"/>
                  <c:y val="-9.385897475543275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847991426878495"/>
                      <c:h val="0.20365698513574448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2.9394882050142578E-2"/>
                  <c:y val="4.283262987795191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158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Лист3!$B$3:$K$3</c:f>
              <c:strCache>
                <c:ptCount val="10"/>
                <c:pt idx="0">
                  <c:v>оплата труда</c:v>
                </c:pt>
                <c:pt idx="1">
                  <c:v>корма </c:v>
                </c:pt>
                <c:pt idx="2">
                  <c:v>электроэнергия</c:v>
                </c:pt>
                <c:pt idx="3">
                  <c:v>топливо и нефтепродукты</c:v>
                </c:pt>
                <c:pt idx="4">
                  <c:v>содержание основных средств</c:v>
                </c:pt>
                <c:pt idx="5">
                  <c:v>амортизация</c:v>
                </c:pt>
                <c:pt idx="6">
                  <c:v>вет.услуги</c:v>
                </c:pt>
                <c:pt idx="7">
                  <c:v>страхование</c:v>
                </c:pt>
                <c:pt idx="8">
                  <c:v>услуги</c:v>
                </c:pt>
                <c:pt idx="9">
                  <c:v>прочие  расходы</c:v>
                </c:pt>
              </c:strCache>
            </c:strRef>
          </c:cat>
          <c:val>
            <c:numRef>
              <c:f>Лист3!$B$4:$K$4</c:f>
              <c:numCache>
                <c:formatCode>0.0</c:formatCode>
                <c:ptCount val="10"/>
                <c:pt idx="0">
                  <c:v>746.1</c:v>
                </c:pt>
                <c:pt idx="1">
                  <c:v>1893.4</c:v>
                </c:pt>
                <c:pt idx="2">
                  <c:v>97.9</c:v>
                </c:pt>
                <c:pt idx="3">
                  <c:v>74.3</c:v>
                </c:pt>
                <c:pt idx="4">
                  <c:v>174.3</c:v>
                </c:pt>
                <c:pt idx="5">
                  <c:v>471.6</c:v>
                </c:pt>
                <c:pt idx="6">
                  <c:v>116.9</c:v>
                </c:pt>
                <c:pt idx="7">
                  <c:v>2.7</c:v>
                </c:pt>
                <c:pt idx="8">
                  <c:v>282</c:v>
                </c:pt>
                <c:pt idx="9">
                  <c:v>303.88400000000001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5077467267401014"/>
          <c:y val="6.6516938308143203E-2"/>
          <c:w val="0.34661527642521289"/>
          <c:h val="0.79071594013659863"/>
        </c:manualLayout>
      </c:layout>
      <c:doughnutChart>
        <c:varyColors val="1"/>
        <c:ser>
          <c:idx val="0"/>
          <c:order val="0"/>
          <c:explosion val="12"/>
          <c:dPt>
            <c:idx val="0"/>
            <c:spPr>
              <a:gradFill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spPr>
              <a:gradFill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spPr>
              <a:gradFill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spPr>
              <a:gradFill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spPr>
              <a:gradFill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spPr>
              <a:gradFill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spPr>
              <a:gradFill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spPr>
              <a:gradFill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spPr>
              <a:gradFill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spPr>
              <a:gradFill>
                <a:gsLst>
                  <a:gs pos="0">
                    <a:schemeClr val="accent6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spPr>
              <a:gradFill>
                <a:gsLst>
                  <a:gs pos="0">
                    <a:schemeClr val="accent2">
                      <a:lumMod val="60000"/>
                      <a:lumOff val="4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lumOff val="4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lumOff val="4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spPr>
              <a:gradFill>
                <a:gsLst>
                  <a:gs pos="0">
                    <a:schemeClr val="accent4">
                      <a:lumMod val="60000"/>
                      <a:lumOff val="4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lumOff val="4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lumOff val="4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spPr>
              <a:gradFill>
                <a:gsLst>
                  <a:gs pos="0">
                    <a:schemeClr val="accent6">
                      <a:lumMod val="60000"/>
                      <a:lumOff val="4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lumOff val="4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lumOff val="4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lumOff val="4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spPr>
              <a:gradFill>
                <a:gsLst>
                  <a:gs pos="0">
                    <a:schemeClr val="accent2">
                      <a:lumMod val="5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5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5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5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5854556105336266E-2"/>
                  <c:y val="-9.7697478057993628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055393294225343"/>
                  <c:y val="-0.1670888692106105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1367913895701204"/>
                  <c:y val="-8.6065396328512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5145582059384147"/>
                      <c:h val="0.1581934296279529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3713698937032718"/>
                  <c:y val="4.240644013410278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3062606220980034"/>
                  <c:y val="0.135311150068293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3044109176264846"/>
                      <c:h val="0.1276476054131583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4629276728664676"/>
                  <c:y val="0.21319220250037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351025276346705"/>
                      <c:h val="0.1406453204545900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8.2906823484259401E-2"/>
                  <c:y val="0.21555897383950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308748293348489"/>
                      <c:h val="0.1543582575792232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6235514694877793"/>
                  <c:y val="0.1617168404899455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4555230753266768"/>
                  <c:y val="3.2336698131864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504014754598161"/>
                      <c:h val="0.10133415127787734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0.25947627719968702"/>
                  <c:y val="-2.4854264558839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0206707978268712"/>
                      <c:h val="0.13169063731480815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-0.25775138980213247"/>
                  <c:y val="-9.9048896074001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026543627150915"/>
                      <c:h val="9.5564227431519946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0.31995236522679688"/>
                  <c:y val="-0.19315749135182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6900344535852483"/>
                      <c:h val="0.10730487953962753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2.1337946617037876E-2"/>
                  <c:y val="-0.17459250646182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7089347351756352"/>
                      <c:h val="0.10788731807576933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-0.1153047787644792"/>
                  <c:y val="-4.6188867263027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9719111691900562"/>
                      <c:h val="0.216045563786923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5875">
                  <a:solidFill>
                    <a:schemeClr val="accent3">
                      <a:lumMod val="50000"/>
                    </a:schemeClr>
                  </a:solidFill>
                </a:ln>
                <a:effectLst>
                  <a:glow rad="63500">
                    <a:schemeClr val="accent1">
                      <a:alpha val="40000"/>
                    </a:schemeClr>
                  </a:glow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Лист1!$A$1:$A$15</c:f>
              <c:strCache>
                <c:ptCount val="15"/>
                <c:pt idx="0">
                  <c:v>кадры в СХ</c:v>
                </c:pt>
                <c:pt idx="1">
                  <c:v>животн. продукция 
(мясо, яйцо)</c:v>
                </c:pt>
                <c:pt idx="2">
                  <c:v>0</c:v>
                </c:pt>
                <c:pt idx="3">
                  <c:v>племенное животноводство (обл.)</c:v>
                </c:pt>
                <c:pt idx="5">
                  <c:v>элитное семеноводство (обл.)</c:v>
                </c:pt>
                <c:pt idx="6">
                  <c:v>субсидии тепличным (на овощи и газ)</c:v>
                </c:pt>
                <c:pt idx="7">
                  <c:v>приобретение средств химизации</c:v>
                </c:pt>
                <c:pt idx="8">
                  <c:v>0</c:v>
                </c:pt>
                <c:pt idx="9">
                  <c:v>приобретение СХ техники и оборудования для переработки</c:v>
                </c:pt>
                <c:pt idx="10">
                  <c:v>ягоды</c:v>
                </c:pt>
                <c:pt idx="11">
                  <c:v>поддержка МФХ
(на голову скота)</c:v>
                </c:pt>
                <c:pt idx="13">
                  <c:v>товарное рыбоводство
(корма и рыбопос. матер.)</c:v>
                </c:pt>
                <c:pt idx="14">
                  <c:v>строительство и реконструкция
картофеле- и овоще- хранилищ</c:v>
                </c:pt>
              </c:strCache>
            </c:strRef>
          </c:cat>
          <c:val>
            <c:numRef>
              <c:f>Лист1!$B$1:$B$15</c:f>
              <c:numCache>
                <c:formatCode>0.0</c:formatCode>
                <c:ptCount val="15"/>
                <c:pt idx="0">
                  <c:v>4.7</c:v>
                </c:pt>
                <c:pt idx="1">
                  <c:v>15.1</c:v>
                </c:pt>
                <c:pt idx="2">
                  <c:v>0</c:v>
                </c:pt>
                <c:pt idx="3">
                  <c:v>8.4</c:v>
                </c:pt>
                <c:pt idx="5">
                  <c:v>5.8</c:v>
                </c:pt>
                <c:pt idx="6">
                  <c:v>7.1</c:v>
                </c:pt>
                <c:pt idx="7">
                  <c:v>14</c:v>
                </c:pt>
                <c:pt idx="8">
                  <c:v>0</c:v>
                </c:pt>
                <c:pt idx="9">
                  <c:v>49.7</c:v>
                </c:pt>
                <c:pt idx="10">
                  <c:v>0.45</c:v>
                </c:pt>
                <c:pt idx="11">
                  <c:v>7.4</c:v>
                </c:pt>
                <c:pt idx="13">
                  <c:v>3.3</c:v>
                </c:pt>
                <c:pt idx="14">
                  <c:v>2.6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4.694943301675307E-2"/>
          <c:y val="0.18927034727622868"/>
          <c:w val="0.92334353754134635"/>
          <c:h val="0.50366134086953296"/>
        </c:manualLayout>
      </c:layout>
      <c:barChart>
        <c:barDir val="col"/>
        <c:grouping val="clustered"/>
        <c:ser>
          <c:idx val="0"/>
          <c:order val="0"/>
          <c:tx>
            <c:strRef>
              <c:f>Лист5!$A$2:$B$2</c:f>
              <c:strCache>
                <c:ptCount val="2"/>
                <c:pt idx="0">
                  <c:v>прибыль до налогобложения, млрд. рублей</c:v>
                </c:pt>
              </c:strCache>
            </c:strRef>
          </c:tx>
          <c:spPr>
            <a:solidFill>
              <a:srgbClr val="9D9EC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1.2473442504294429E-3"/>
                  <c:y val="0.2299992029871077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659831673601629E-3"/>
                  <c:y val="0.2973956999946867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670375742477043E-6"/>
                  <c:y val="0.2607907696246312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59831673600406E-3"/>
                  <c:y val="0.352374796520193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046816133857405E-3"/>
                  <c:y val="0.3333494346038846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764498802511736E-3"/>
                  <c:y val="0.3028214256386973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979495020802184E-3"/>
                  <c:y val="0.4265996411026794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319663347200811E-3"/>
                  <c:y val="0.475430266202306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Лист5!$C$1:$J$1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Лист5!$C$2:$J$2</c:f>
              <c:numCache>
                <c:formatCode>General</c:formatCode>
                <c:ptCount val="8"/>
                <c:pt idx="0">
                  <c:v>0.38000000000000012</c:v>
                </c:pt>
                <c:pt idx="1">
                  <c:v>0.4900000000000001</c:v>
                </c:pt>
                <c:pt idx="2">
                  <c:v>0.44</c:v>
                </c:pt>
                <c:pt idx="3">
                  <c:v>0.58000000000000007</c:v>
                </c:pt>
                <c:pt idx="4">
                  <c:v>0.55000000000000004</c:v>
                </c:pt>
                <c:pt idx="5">
                  <c:v>0.5</c:v>
                </c:pt>
                <c:pt idx="6">
                  <c:v>0.70000000000000018</c:v>
                </c:pt>
                <c:pt idx="7">
                  <c:v>0.8</c:v>
                </c:pt>
              </c:numCache>
            </c:numRef>
          </c:val>
        </c:ser>
        <c:gapWidth val="64"/>
        <c:overlap val="-27"/>
        <c:axId val="165998592"/>
        <c:axId val="166000128"/>
      </c:barChart>
      <c:lineChart>
        <c:grouping val="stacked"/>
        <c:ser>
          <c:idx val="1"/>
          <c:order val="1"/>
          <c:tx>
            <c:strRef>
              <c:f>Лист5!$A$3:$B$3</c:f>
              <c:strCache>
                <c:ptCount val="2"/>
                <c:pt idx="0">
                  <c:v>доля прибыльных СХ организаций в их общем числе, %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shade val="76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734756296600912E-2"/>
                  <c:y val="-7.84882597585775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317356537043248E-2"/>
                  <c:y val="-8.10156057539500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7.358638341750072E-2"/>
                      <c:h val="0.1085145128802113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6890191512055384E-2"/>
                  <c:y val="-7.27663713693648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728680164098713E-2"/>
                  <c:y val="-7.84882597585775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915928745617124E-2"/>
                  <c:y val="-6.7911838298160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683933001114071E-2"/>
                  <c:y val="-8.40392734140651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985646514562865E-2"/>
                  <c:y val="-8.59421416944011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4652654930882928E-2"/>
                  <c:y val="-7.28481859503534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Лист5!$C$1:$J$1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Лист5!$C$3:$J$3</c:f>
              <c:numCache>
                <c:formatCode>General</c:formatCode>
                <c:ptCount val="8"/>
                <c:pt idx="0" formatCode="0.0">
                  <c:v>78</c:v>
                </c:pt>
                <c:pt idx="1">
                  <c:v>81.099999999999994</c:v>
                </c:pt>
                <c:pt idx="2">
                  <c:v>68.8</c:v>
                </c:pt>
                <c:pt idx="3">
                  <c:v>71.400000000000006</c:v>
                </c:pt>
                <c:pt idx="4">
                  <c:v>65.099999999999994</c:v>
                </c:pt>
                <c:pt idx="5">
                  <c:v>73.2</c:v>
                </c:pt>
                <c:pt idx="6">
                  <c:v>71.400000000000006</c:v>
                </c:pt>
                <c:pt idx="7">
                  <c:v>82.5</c:v>
                </c:pt>
              </c:numCache>
            </c:numRef>
          </c:val>
        </c:ser>
        <c:marker val="1"/>
        <c:axId val="166001664"/>
        <c:axId val="166040320"/>
      </c:lineChart>
      <c:catAx>
        <c:axId val="16599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000128"/>
        <c:crosses val="autoZero"/>
        <c:auto val="1"/>
        <c:lblAlgn val="ctr"/>
        <c:lblOffset val="100"/>
      </c:catAx>
      <c:valAx>
        <c:axId val="166000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998592"/>
        <c:crosses val="autoZero"/>
        <c:crossBetween val="between"/>
      </c:valAx>
      <c:catAx>
        <c:axId val="1660016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6040320"/>
        <c:crosses val="autoZero"/>
        <c:auto val="1"/>
        <c:lblAlgn val="ctr"/>
        <c:lblOffset val="100"/>
      </c:catAx>
      <c:valAx>
        <c:axId val="166040320"/>
        <c:scaling>
          <c:orientation val="minMax"/>
        </c:scaling>
        <c:axPos val="r"/>
        <c:numFmt formatCode="0.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00166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96499039301477E-2"/>
          <c:y val="0.74212919578983982"/>
          <c:w val="0.93813281676235849"/>
          <c:h val="0.2348661139100486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sz="13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pattFill prst="narHorz">
      <a:fgClr>
        <a:schemeClr val="bg1">
          <a:lumMod val="85000"/>
        </a:schemeClr>
      </a:fgClr>
      <a:bgClr>
        <a:schemeClr val="bg1"/>
      </a:bgClr>
    </a:patt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lang="ru-RU" sz="1400" b="1" i="0" u="none" strike="noStrike" kern="1200" cap="all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ru-RU" sz="1400" b="1" kern="1200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выручка на 1 </a:t>
            </a:r>
            <a:r>
              <a:rPr lang="ru-RU" sz="1400" b="1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рубль</a:t>
            </a:r>
            <a:r>
              <a:rPr lang="ru-RU" sz="1400" b="1" kern="1200" cap="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государственной поддержки, </a:t>
            </a:r>
            <a:r>
              <a:rPr lang="ru-RU" sz="1400" b="1" kern="1200" cap="none" baseline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рублей</a:t>
            </a:r>
          </a:p>
        </c:rich>
      </c:tx>
      <c:layout>
        <c:manualLayout>
          <c:xMode val="edge"/>
          <c:yMode val="edge"/>
          <c:x val="0.22317293720623335"/>
          <c:y val="2.5195613185836494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34931089968691E-3"/>
          <c:y val="0.26939198113789836"/>
          <c:w val="0.9677575470837988"/>
          <c:h val="0.52177867918057452"/>
        </c:manualLayout>
      </c:layout>
      <c:bar3DChart>
        <c:barDir val="col"/>
        <c:grouping val="stacked"/>
        <c:ser>
          <c:idx val="0"/>
          <c:order val="0"/>
          <c:tx>
            <c:strRef>
              <c:f>Лист5!$A$2:$B$2</c:f>
              <c:strCache>
                <c:ptCount val="2"/>
                <c:pt idx="0">
                  <c:v>выручка на 1 рубль государственной поддержки,</c:v>
                </c:pt>
                <c:pt idx="1">
                  <c:v>рублей</c:v>
                </c:pt>
              </c:strCache>
            </c:strRef>
          </c:tx>
          <c:spPr>
            <a:gradFill rotWithShape="1">
              <a:gsLst>
                <a:gs pos="95300">
                  <a:schemeClr val="accent6">
                    <a:lumMod val="40000"/>
                    <a:lumOff val="60000"/>
                  </a:schemeClr>
                </a:gs>
                <a:gs pos="54918">
                  <a:schemeClr val="bg2">
                    <a:lumMod val="90000"/>
                  </a:schemeClr>
                </a:gs>
                <a:gs pos="0">
                  <a:schemeClr val="accent3">
                    <a:lumMod val="75000"/>
                  </a:schemeClr>
                </a:gs>
                <a:gs pos="80000">
                  <a:schemeClr val="bg2">
                    <a:lumMod val="75000"/>
                  </a:schemeClr>
                </a:gs>
                <a:gs pos="29440">
                  <a:schemeClr val="accent3">
                    <a:lumMod val="60000"/>
                    <a:lumOff val="40000"/>
                  </a:schemeClr>
                </a:gs>
                <a:gs pos="7568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</a:gradFill>
            <a:ln w="31750">
              <a:noFill/>
            </a:ln>
            <a:effectLst/>
            <a:sp3d/>
          </c:spPr>
          <c:dLbls>
            <c:dLbl>
              <c:idx val="0"/>
              <c:layout>
                <c:manualLayout>
                  <c:x val="-6.5147270088389162E-3"/>
                  <c:y val="7.88680887308817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884219319450325E-3"/>
                  <c:y val="7.68917651125183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521330938177481E-3"/>
                  <c:y val="5.25568146749126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955746280977477E-3"/>
                  <c:y val="3.16708637311903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858540383767146E-3"/>
                  <c:y val="5.7572615388413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382892373200912E-4"/>
                  <c:y val="1.65049562394302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495908274378499E-4"/>
                  <c:y val="8.2768581268747926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586892185925253E-3"/>
                  <c:y val="1.22693157550395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474605361201426E-16"/>
                  <c:y val="-3.919317606685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Лист5!$C$1:$L$1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Лист5!$C$2:$L$2</c:f>
              <c:numCache>
                <c:formatCode>General</c:formatCode>
                <c:ptCount val="10"/>
                <c:pt idx="0" formatCode="0.0">
                  <c:v>3</c:v>
                </c:pt>
                <c:pt idx="1">
                  <c:v>3.5</c:v>
                </c:pt>
                <c:pt idx="2" formatCode="0.0">
                  <c:v>3.9</c:v>
                </c:pt>
                <c:pt idx="3">
                  <c:v>4.5</c:v>
                </c:pt>
                <c:pt idx="4">
                  <c:v>3.8</c:v>
                </c:pt>
                <c:pt idx="5">
                  <c:v>4.5</c:v>
                </c:pt>
                <c:pt idx="6">
                  <c:v>4.5</c:v>
                </c:pt>
                <c:pt idx="7">
                  <c:v>4.2</c:v>
                </c:pt>
                <c:pt idx="8">
                  <c:v>4.7</c:v>
                </c:pt>
                <c:pt idx="9">
                  <c:v>5.2</c:v>
                </c:pt>
              </c:numCache>
            </c:numRef>
          </c:val>
        </c:ser>
        <c:gapWidth val="48"/>
        <c:shape val="box"/>
        <c:axId val="166625280"/>
        <c:axId val="166626816"/>
        <c:axId val="0"/>
      </c:bar3DChart>
      <c:catAx>
        <c:axId val="166625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26816"/>
        <c:crosses val="autoZero"/>
        <c:auto val="1"/>
        <c:lblAlgn val="ctr"/>
        <c:lblOffset val="100"/>
      </c:catAx>
      <c:valAx>
        <c:axId val="166626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25280"/>
        <c:crosses val="autoZero"/>
        <c:crossBetween val="between"/>
      </c:valAx>
      <c:spPr>
        <a:gradFill>
          <a:gsLst>
            <a:gs pos="95300">
              <a:schemeClr val="tx2">
                <a:lumMod val="20000"/>
                <a:lumOff val="80000"/>
              </a:schemeClr>
            </a:gs>
            <a:gs pos="54918">
              <a:schemeClr val="bg2">
                <a:lumMod val="90000"/>
              </a:schemeClr>
            </a:gs>
            <a:gs pos="0">
              <a:schemeClr val="bg1">
                <a:lumMod val="95000"/>
              </a:schemeClr>
            </a:gs>
            <a:gs pos="80000">
              <a:schemeClr val="accent3">
                <a:lumMod val="20000"/>
                <a:lumOff val="80000"/>
              </a:schemeClr>
            </a:gs>
            <a:gs pos="75680">
              <a:srgbClr val="E9EBE8"/>
            </a:gs>
            <a:gs pos="100000">
              <a:schemeClr val="bg2"/>
            </a:gs>
          </a:gsLst>
          <a:lin ang="16200000" scaled="0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0.42623</cdr:x>
      <cdr:y>0.30817</cdr:y>
    </cdr:from>
    <cdr:to>
      <cdr:x>0.61673</cdr:x>
      <cdr:y>0.62666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764948" y="1656184"/>
          <a:ext cx="1682695" cy="1711647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smtClean="0">
              <a:solidFill>
                <a:srgbClr val="A40000"/>
              </a:solidFill>
              <a:latin typeface="Calibri" panose="020F0502020204030204" pitchFamily="34" charset="0"/>
            </a:rPr>
            <a:t>128,1 </a:t>
          </a:r>
          <a:r>
            <a:rPr lang="ru-RU" sz="1800" b="1" dirty="0" smtClean="0">
              <a:solidFill>
                <a:srgbClr val="A40000"/>
              </a:solidFill>
              <a:latin typeface="Calibri" panose="020F0502020204030204" pitchFamily="34" charset="0"/>
            </a:rPr>
            <a:t>млн. руб. </a:t>
          </a:r>
          <a:r>
            <a:rPr lang="ru-RU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(- 110 млн. руб. к уровню 2024 г.)</a:t>
          </a:r>
          <a:endParaRPr lang="ru-RU" sz="1200" b="1" dirty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EDE395E-0215-4B5C-9613-73E5AF67EAA0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380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80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2DDFCAC-34BD-41B6-9E41-AE83A0C80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91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549B893F-FE1C-4469-81BB-30989975C4F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4" y="3271667"/>
            <a:ext cx="7942238" cy="267602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380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6380"/>
            <a:ext cx="4302625" cy="341297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2ED9B4A1-24C7-4F8D-A2EB-074CA5393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1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B4A1-24C7-4F8D-A2EB-074CA5393B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55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B4A1-24C7-4F8D-A2EB-074CA5393B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16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3F77-3F81-4888-92A1-C867504ADC07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654B-87AD-4DD4-BEA5-FB26C0D10E24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7F12-17B9-4429-9FBB-3D248BA26607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dgm" preserve="1" userDrawn="1">
  <p:cSld name="Заголовок, схема или организационная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SmartArt 2"/>
          <p:cNvSpPr>
            <a:spLocks noGrp="1"/>
          </p:cNvSpPr>
          <p:nvPr>
            <p:ph type="dgm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8A60-358F-47A0-9955-33B70D7F5086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03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66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7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25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12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766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6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E1C4-9B6E-4510-8B26-8653BC5DD47D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61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474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458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83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31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40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16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45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15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46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715E-BA2B-4AB0-A3B8-807CF579D637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52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171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85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928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395-8D51-43A4-9EC7-195971AC8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29ED-D764-46AC-BD9D-7D26E8BDDA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04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3313-19D3-4123-A2E0-09455B1A8FA3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D9FC-7410-4D53-92B6-35997531FCA1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86BA-318E-4457-96DF-AE373B71EB49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22C5B-BBEB-4221-9D8A-4EAFEEC2B7A9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D1C3-68E8-43BD-991F-0A4E7172A48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0ADD-C7D7-4ADF-8B26-964C019F3D00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7000">
              <a:schemeClr val="accent3">
                <a:lumMod val="97000"/>
                <a:lumOff val="3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717C33-4540-4007-88FA-641A980E3C7B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7000">
              <a:schemeClr val="accent3">
                <a:lumMod val="97000"/>
                <a:lumOff val="3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7B54395-8D51-43A4-9EC7-195971AC8A22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/>
              <a:t>12.11.2024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FAB29ED-D764-46AC-BD9D-7D26E8BDDAA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80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7000">
              <a:schemeClr val="accent3">
                <a:lumMod val="97000"/>
                <a:lumOff val="3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7B54395-8D51-43A4-9EC7-195971AC8A22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/>
              <a:t>12.11.2024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FAB29ED-D764-46AC-BD9D-7D26E8BDDAAF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6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" y="-1"/>
            <a:ext cx="9148558" cy="6862439"/>
          </a:xfrm>
          <a:prstGeom prst="rect">
            <a:avLst/>
          </a:prstGeom>
        </p:spPr>
      </p:pic>
      <p:sp>
        <p:nvSpPr>
          <p:cNvPr id="12" name="Text Box 4"/>
          <p:cNvSpPr>
            <a:spLocks/>
          </p:cNvSpPr>
          <p:nvPr/>
        </p:nvSpPr>
        <p:spPr bwMode="auto">
          <a:xfrm>
            <a:off x="1619672" y="1447800"/>
            <a:ext cx="7344816" cy="19851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atin typeface="Calibri" panose="020F0502020204030204" pitchFamily="34" charset="0"/>
              </a:rPr>
              <a:t>О бюджетных проектировках </a:t>
            </a:r>
            <a:r>
              <a:rPr lang="ru-RU" b="1" cap="all" dirty="0" smtClean="0">
                <a:latin typeface="Calibri" panose="020F0502020204030204" pitchFamily="34" charset="0"/>
              </a:rPr>
              <a:t/>
            </a:r>
            <a:br>
              <a:rPr lang="ru-RU" b="1" cap="all" dirty="0" smtClean="0">
                <a:latin typeface="Calibri" panose="020F0502020204030204" pitchFamily="34" charset="0"/>
              </a:rPr>
            </a:br>
            <a:r>
              <a:rPr lang="ru-RU" b="1" cap="all" dirty="0" smtClean="0">
                <a:latin typeface="Calibri" panose="020F0502020204030204" pitchFamily="34" charset="0"/>
              </a:rPr>
              <a:t>на 2025-2027 </a:t>
            </a:r>
            <a:r>
              <a:rPr lang="ru-RU" b="1" cap="all" dirty="0">
                <a:latin typeface="Calibri" panose="020F0502020204030204" pitchFamily="34" charset="0"/>
              </a:rPr>
              <a:t>годы </a:t>
            </a:r>
            <a:r>
              <a:rPr lang="ru-RU" b="1" cap="all" dirty="0" smtClean="0">
                <a:latin typeface="Calibri" panose="020F0502020204030204" pitchFamily="34" charset="0"/>
              </a:rPr>
              <a:t/>
            </a:r>
            <a:br>
              <a:rPr lang="ru-RU" b="1" cap="all" dirty="0" smtClean="0">
                <a:latin typeface="Calibri" panose="020F0502020204030204" pitchFamily="34" charset="0"/>
              </a:rPr>
            </a:br>
            <a:endParaRPr dirty="0"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15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Calibri" panose="020F0502020204030204" pitchFamily="34" charset="0"/>
              </a:rPr>
              <a:t>министерство </a:t>
            </a:r>
            <a:r>
              <a:rPr lang="ru-RU" b="1" dirty="0">
                <a:latin typeface="Calibri" panose="020F0502020204030204" pitchFamily="34" charset="0"/>
              </a:rPr>
              <a:t>агропромышленного комплекса и торговли Архангельской </a:t>
            </a:r>
            <a:r>
              <a:rPr lang="ru-RU" b="1" dirty="0" smtClean="0">
                <a:latin typeface="Calibri" panose="020F0502020204030204" pitchFamily="34" charset="0"/>
              </a:rPr>
              <a:t>области</a:t>
            </a:r>
          </a:p>
          <a:p>
            <a:pPr algn="ctr">
              <a:spcBef>
                <a:spcPts val="0"/>
              </a:spcBef>
              <a:defRPr/>
            </a:pPr>
            <a:endParaRPr dirty="0"/>
          </a:p>
        </p:txBody>
      </p:sp>
      <p:sp>
        <p:nvSpPr>
          <p:cNvPr id="13" name="Подзаголовок 2"/>
          <p:cNvSpPr>
            <a:spLocks/>
          </p:cNvSpPr>
          <p:nvPr/>
        </p:nvSpPr>
        <p:spPr bwMode="auto">
          <a:xfrm>
            <a:off x="2411760" y="3974910"/>
            <a:ext cx="5476397" cy="987252"/>
          </a:xfrm>
          <a:prstGeom prst="rect">
            <a:avLst/>
          </a:prstGeom>
          <a:noFill/>
          <a:ln>
            <a:noFill/>
          </a:ln>
        </p:spPr>
        <p:txBody>
          <a:bodyPr wrap="square" lIns="63305" tIns="31652" rIns="63305" bIns="31652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None/>
              <a:defRPr/>
            </a:pPr>
            <a:r>
              <a:rPr lang="ru-RU" sz="1400" b="1" dirty="0">
                <a:latin typeface="Calibri" panose="020F0502020204030204" pitchFamily="34" charset="0"/>
                <a:cs typeface="Times New Roman"/>
              </a:rPr>
              <a:t>Докладчик:  </a:t>
            </a:r>
            <a:endParaRPr sz="1400" dirty="0"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cs typeface="Times New Roman"/>
              </a:rPr>
              <a:t>министр </a:t>
            </a:r>
            <a:r>
              <a:rPr lang="ru-RU" sz="1400" b="1" dirty="0">
                <a:latin typeface="Calibri" panose="020F0502020204030204" pitchFamily="34" charset="0"/>
                <a:cs typeface="Times New Roman"/>
              </a:rPr>
              <a:t>агропромышленного комплекса </a:t>
            </a:r>
            <a:endParaRPr lang="ru-RU" sz="1400" b="1" dirty="0" smtClean="0">
              <a:latin typeface="Calibri" panose="020F0502020204030204" pitchFamily="34" charset="0"/>
              <a:cs typeface="Times New Roman"/>
            </a:endParaRPr>
          </a:p>
          <a:p>
            <a:pPr>
              <a:buFontTx/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cs typeface="Times New Roman"/>
              </a:rPr>
              <a:t>и </a:t>
            </a:r>
            <a:r>
              <a:rPr lang="ru-RU" sz="1400" b="1" dirty="0">
                <a:latin typeface="Calibri" panose="020F0502020204030204" pitchFamily="34" charset="0"/>
                <a:cs typeface="Times New Roman"/>
              </a:rPr>
              <a:t>торговли Архангельской </a:t>
            </a:r>
            <a:r>
              <a:rPr lang="ru-RU" sz="1400" b="1" dirty="0" smtClean="0">
                <a:latin typeface="Calibri" panose="020F0502020204030204" pitchFamily="34" charset="0"/>
                <a:cs typeface="Times New Roman"/>
              </a:rPr>
              <a:t>области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latin typeface="Calibri" panose="020F0502020204030204" pitchFamily="34" charset="0"/>
                <a:cs typeface="Times New Roman"/>
              </a:rPr>
              <a:t>Бажанова Ирина Борисовна</a:t>
            </a:r>
            <a:endParaRPr sz="160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3415109" y="6320384"/>
            <a:ext cx="2304256" cy="361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ru-RU" sz="1500" b="1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7 октября 2024 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года</a:t>
            </a:r>
            <a:endParaRPr dirty="0"/>
          </a:p>
        </p:txBody>
      </p:sp>
      <p:pic>
        <p:nvPicPr>
          <p:cNvPr id="8" name="Picture 4" descr="Flag_line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hoto310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Правительство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Архангельской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521949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Схема 3"/>
          <p:cNvGrpSpPr/>
          <p:nvPr/>
        </p:nvGrpSpPr>
        <p:grpSpPr bwMode="auto">
          <a:xfrm>
            <a:off x="683568" y="1844824"/>
            <a:ext cx="8229600" cy="1143000"/>
            <a:chOff x="0" y="0"/>
            <a:chExt cx="8229600" cy="1143000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0" y="9900"/>
              <a:ext cx="8229600" cy="11231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>
                  <a:solidFill>
                    <a:schemeClr val="tx1"/>
                  </a:solidFill>
                </a:rPr>
                <a:t>Благодарю за внимание!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3083589" y="1299340"/>
            <a:ext cx="360040" cy="284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23217" y="1287548"/>
            <a:ext cx="360040" cy="2858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79954" y="625828"/>
            <a:ext cx="5112691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Министерство </a:t>
            </a:r>
            <a:r>
              <a:rPr lang="ru-RU" sz="1400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АПК и </a:t>
            </a:r>
            <a:r>
              <a:rPr lang="ru-RU" sz="1400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торговли Архангельской </a:t>
            </a:r>
            <a:r>
              <a:rPr lang="ru-RU" sz="1400" b="1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области</a:t>
            </a:r>
          </a:p>
          <a:p>
            <a:pPr algn="ctr">
              <a:defRPr/>
            </a:pPr>
            <a:r>
              <a:rPr lang="ru-RU" sz="1400" b="1" cap="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ответственный исполнитель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105997"/>
              </p:ext>
            </p:extLst>
          </p:nvPr>
        </p:nvGraphicFramePr>
        <p:xfrm>
          <a:off x="363245" y="3371530"/>
          <a:ext cx="8479232" cy="2865781"/>
        </p:xfrm>
        <a:graphic>
          <a:graphicData uri="http://schemas.openxmlformats.org/drawingml/2006/table">
            <a:tbl>
              <a:tblPr/>
              <a:tblGrid>
                <a:gridCol w="248670"/>
                <a:gridCol w="4121406"/>
                <a:gridCol w="1027289"/>
                <a:gridCol w="1027289"/>
                <a:gridCol w="1027289"/>
                <a:gridCol w="1027289"/>
              </a:tblGrid>
              <a:tr h="3745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dirty="0"/>
                    </a:p>
                  </a:txBody>
                  <a:tcPr marL="7620" marR="7620" marT="762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программа</a:t>
                      </a:r>
                      <a:endParaRPr dirty="0"/>
                    </a:p>
                  </a:txBody>
                  <a:tcPr marL="7620" marR="7620" marT="762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 </a:t>
                      </a:r>
                      <a:endParaRPr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 </a:t>
                      </a:r>
                      <a:endParaRPr dirty="0"/>
                    </a:p>
                  </a:txBody>
                  <a:tcPr marL="7620" marR="7620" marT="7620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год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dirty="0"/>
                    </a:p>
                  </a:txBody>
                  <a:tcPr marL="7620" marR="7620" marT="7620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4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dirty="0"/>
                    </a:p>
                  </a:txBody>
                  <a:tcPr marL="7620" marR="7620" marT="7620" marB="0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«Развития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сельского хозяйства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регулирования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рынков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сельскохозяйственной продукции, сырья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продовольствия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Архангельской области</a:t>
                      </a:r>
                      <a:endParaRPr dirty="0"/>
                    </a:p>
                  </a:txBody>
                  <a:tcPr marL="7200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1522,4</a:t>
                      </a:r>
                      <a:endParaRPr sz="1400" b="1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b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945,8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b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1024,6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b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57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dirty="0">
                        <a:effectLst/>
                      </a:endParaRPr>
                    </a:p>
                  </a:txBody>
                  <a:tcPr marL="7620" marR="7620" marT="7620" marB="0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 т.ч.:  </a:t>
                      </a: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effectLst/>
                          <a:latin typeface="Calibri"/>
                        </a:rPr>
                        <a:t>по </a:t>
                      </a:r>
                      <a:r>
                        <a:rPr lang="ru-RU" sz="1400" b="1" i="0" u="none" strike="noStrike" dirty="0">
                          <a:solidFill>
                            <a:srgbClr val="A40000"/>
                          </a:solidFill>
                          <a:effectLst/>
                          <a:latin typeface="Calibri"/>
                        </a:rPr>
                        <a:t>министерству АПК и </a:t>
                      </a: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effectLst/>
                          <a:latin typeface="Calibri"/>
                        </a:rPr>
                        <a:t>торговли</a:t>
                      </a:r>
                      <a:endParaRPr b="1" dirty="0">
                        <a:solidFill>
                          <a:srgbClr val="A40000"/>
                        </a:solidFill>
                        <a:effectLst/>
                      </a:endParaRPr>
                    </a:p>
                  </a:txBody>
                  <a:tcPr marL="720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1179,8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698,6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712,1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685,1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5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marL="7620" marR="7620" marT="7620" marB="0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 инспекции по ветеринарному надзору</a:t>
                      </a:r>
                      <a:endParaRPr dirty="0"/>
                    </a:p>
                  </a:txBody>
                  <a:tcPr marL="720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342,6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247,2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312,5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324,1</a:t>
                      </a:r>
                      <a:endParaRPr kumimoji="0" lang="ru-RU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454"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</a:t>
                      </a:r>
                      <a:endParaRPr sz="1400" b="0" i="0" u="none" strike="noStrike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 «Комплексное развитие сельских территорий Архангельской области» 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(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расходы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A40000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по министерству АПК и торговли)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marL="720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89,1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53,8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12,5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font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12,5</a:t>
                      </a:r>
                    </a:p>
                    <a:p>
                      <a:pPr marL="0" algn="ctr" defTabSz="914400" fontAlgn="ctr">
                        <a:defRPr/>
                      </a:pPr>
                      <a:endParaRPr lang="ru-RU" sz="1400" b="1" i="0" u="none" strike="noStrike" dirty="0" smtClean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400" fontAlgn="ctr"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A4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A4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84368" y="3079610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млн.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руб.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4" descr="Flag_lin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418795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2442292" y="51775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73469" y="1576631"/>
            <a:ext cx="5040682" cy="738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государственная программа развития сельского хозяйства и регулирования рынков сельскохозяйственной продукции, сырья 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продовольствия Архангельской области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42811" y="1576631"/>
            <a:ext cx="3099668" cy="738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государственная программа «Комплексное развитие сельских территорий Архангельской области»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7254" y="2438987"/>
            <a:ext cx="85980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solidFill>
                  <a:schemeClr val="tx1"/>
                </a:solidFill>
              </a:rPr>
              <a:t>Предельные объемы бюджетных ассигнований </a:t>
            </a:r>
            <a:br>
              <a:rPr lang="ru-RU" sz="1200" b="1" cap="all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на 2025 год и на плановый период 2026 и 2027 годов на реализацию государственных программ Архангельской области за счет средств </a:t>
            </a:r>
            <a:r>
              <a:rPr lang="ru-RU" sz="1200" b="1" dirty="0" smtClean="0">
                <a:solidFill>
                  <a:srgbClr val="C00000"/>
                </a:solidFill>
              </a:rPr>
              <a:t>федерального и областного бюджетов 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i="1" dirty="0" smtClean="0">
                <a:solidFill>
                  <a:schemeClr val="tx1"/>
                </a:solidFill>
              </a:rPr>
              <a:t>(без учета расходов на государственное управление)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569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12360" y="1668549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84079" y="653986"/>
            <a:ext cx="6687465" cy="160043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latin typeface="Calibri" panose="020F0502020204030204" pitchFamily="34" charset="0"/>
              </a:rPr>
              <a:t>Государственная программа </a:t>
            </a:r>
            <a:r>
              <a:rPr lang="ru-RU" sz="1400" b="1" cap="all" dirty="0">
                <a:latin typeface="Calibri" panose="020F0502020204030204" pitchFamily="34" charset="0"/>
              </a:rPr>
              <a:t>развития сельского хозяйства </a:t>
            </a:r>
            <a:r>
              <a:rPr lang="ru-RU" sz="1400" b="1" cap="all" dirty="0" smtClean="0">
                <a:latin typeface="Calibri" panose="020F0502020204030204" pitchFamily="34" charset="0"/>
              </a:rPr>
              <a:t/>
            </a:r>
            <a:br>
              <a:rPr lang="ru-RU" sz="1400" b="1" cap="all" dirty="0" smtClean="0">
                <a:latin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</a:rPr>
              <a:t>и</a:t>
            </a:r>
            <a:r>
              <a:rPr lang="ru-RU" sz="1400" b="1" cap="all" dirty="0" smtClean="0">
                <a:latin typeface="Calibri" panose="020F0502020204030204" pitchFamily="34" charset="0"/>
              </a:rPr>
              <a:t> </a:t>
            </a:r>
            <a:r>
              <a:rPr lang="ru-RU" sz="1400" b="1" cap="all" dirty="0">
                <a:latin typeface="Calibri" panose="020F0502020204030204" pitchFamily="34" charset="0"/>
              </a:rPr>
              <a:t>регулирования рынков сельскохозяйственной продукции, сырья </a:t>
            </a:r>
            <a:r>
              <a:rPr lang="ru-RU" sz="1400" b="1" dirty="0">
                <a:latin typeface="Calibri" panose="020F0502020204030204" pitchFamily="34" charset="0"/>
              </a:rPr>
              <a:t>и </a:t>
            </a:r>
            <a:r>
              <a:rPr lang="ru-RU" sz="1400" b="1" cap="all" dirty="0" smtClean="0">
                <a:latin typeface="Calibri" panose="020F0502020204030204" pitchFamily="34" charset="0"/>
              </a:rPr>
              <a:t>продовольствия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Государственная </a:t>
            </a:r>
            <a:r>
              <a:rPr lang="ru-RU" sz="1400" b="1" dirty="0">
                <a:latin typeface="Calibri" panose="020F0502020204030204" pitchFamily="34" charset="0"/>
              </a:rPr>
              <a:t>программа </a:t>
            </a:r>
            <a:r>
              <a:rPr lang="ru-RU" sz="1400" b="1" cap="all" dirty="0" smtClean="0">
                <a:latin typeface="Calibri" panose="020F0502020204030204" pitchFamily="34" charset="0"/>
              </a:rPr>
              <a:t>эффективного вовлечения </a:t>
            </a:r>
            <a:r>
              <a:rPr lang="ru-RU" sz="1400" b="1" dirty="0">
                <a:latin typeface="Calibri" panose="020F0502020204030204" pitchFamily="34" charset="0"/>
              </a:rPr>
              <a:t>в</a:t>
            </a:r>
            <a:r>
              <a:rPr lang="ru-RU" sz="1400" b="1" cap="all" dirty="0" smtClean="0">
                <a:latin typeface="Calibri" panose="020F0502020204030204" pitchFamily="34" charset="0"/>
              </a:rPr>
              <a:t> оборот земель СХ назначения </a:t>
            </a:r>
            <a:r>
              <a:rPr lang="ru-RU" sz="1400" b="1" dirty="0">
                <a:latin typeface="Calibri" panose="020F0502020204030204" pitchFamily="34" charset="0"/>
              </a:rPr>
              <a:t>и</a:t>
            </a:r>
            <a:r>
              <a:rPr lang="ru-RU" sz="1400" b="1" cap="all" dirty="0" smtClean="0">
                <a:latin typeface="Calibri" panose="020F0502020204030204" pitchFamily="34" charset="0"/>
              </a:rPr>
              <a:t> развития мелиоративного комплекса РФ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Государственная программа </a:t>
            </a:r>
            <a:r>
              <a:rPr lang="ru-RU" sz="1400" b="1" cap="all" dirty="0" smtClean="0">
                <a:latin typeface="Calibri" panose="020F0502020204030204" pitchFamily="34" charset="0"/>
              </a:rPr>
              <a:t>РФ «Комплексное развитие сельских территорий»</a:t>
            </a:r>
            <a:endParaRPr lang="ru-RU" sz="1400" b="1" cap="all" dirty="0">
              <a:latin typeface="Calibri" panose="020F0502020204030204" pitchFamily="34" charset="0"/>
            </a:endParaRPr>
          </a:p>
        </p:txBody>
      </p:sp>
      <p:pic>
        <p:nvPicPr>
          <p:cNvPr id="20" name="Picture 4" descr="Flag_lin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" y="442449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0319857"/>
              </p:ext>
            </p:extLst>
          </p:nvPr>
        </p:nvGraphicFramePr>
        <p:xfrm>
          <a:off x="252501" y="2437423"/>
          <a:ext cx="8308154" cy="357823"/>
        </p:xfrm>
        <a:graphic>
          <a:graphicData uri="http://schemas.openxmlformats.org/drawingml/2006/table">
            <a:tbl>
              <a:tblPr/>
              <a:tblGrid>
                <a:gridCol w="1764703"/>
                <a:gridCol w="390965"/>
                <a:gridCol w="6152486"/>
              </a:tblGrid>
              <a:tr h="28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Срок реализации</a:t>
                      </a:r>
                      <a:endParaRPr lang="ru-RU" sz="1400" b="1" cap="all" baseline="0" dirty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 –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</a:rPr>
                        <a:t>до 2030 года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 bwMode="auto">
          <a:xfrm>
            <a:off x="179389" y="2348880"/>
            <a:ext cx="87625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239392" y="2759418"/>
            <a:ext cx="87625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1655882"/>
              </p:ext>
            </p:extLst>
          </p:nvPr>
        </p:nvGraphicFramePr>
        <p:xfrm>
          <a:off x="197253" y="4149080"/>
          <a:ext cx="8762588" cy="2304255"/>
        </p:xfrm>
        <a:graphic>
          <a:graphicData uri="http://schemas.openxmlformats.org/drawingml/2006/table">
            <a:tbl>
              <a:tblPr/>
              <a:tblGrid>
                <a:gridCol w="1978966"/>
                <a:gridCol w="247684"/>
                <a:gridCol w="6535938"/>
              </a:tblGrid>
              <a:tr h="2304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8 соглашений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 Минсельхозом РФ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 2025-2027 </a:t>
                      </a:r>
                      <a: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годы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будут заключены </a:t>
                      </a:r>
                      <a:b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1" cap="none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для привлечения 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федеральных средств</a:t>
                      </a:r>
                      <a:endParaRPr lang="ru-RU" sz="1400" b="1" cap="all" baseline="0" dirty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 Соглашения</a:t>
                      </a:r>
                      <a:r>
                        <a:rPr lang="ru-RU" sz="1400" b="1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 по 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поддержке сельхозтоваропроизводителей</a:t>
                      </a:r>
                      <a:r>
                        <a:rPr lang="ru-RU" sz="1400" b="1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lang="ru-RU" sz="1400" b="1" dirty="0" smtClean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единая субсидия стимулирование развития приоритетных подотраслей АПК и развитие МФХ;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поддержка фермеров 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межевание и проведение 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кадастровых</a:t>
                      </a:r>
                      <a:r>
                        <a:rPr lang="ru-R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работ;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– стимулирование увеличения производства картофеля</a:t>
                      </a:r>
                      <a:r>
                        <a:rPr lang="ru-R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и овощей;</a:t>
                      </a:r>
                      <a:endParaRPr lang="ru-RU" sz="1400" b="1" baseline="0" dirty="0" smtClean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dirty="0" smtClean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 Соглашения – по</a:t>
                      </a:r>
                      <a:r>
                        <a:rPr lang="ru-RU" sz="1400" b="1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комплексному развитию сельских территорий</a:t>
                      </a: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7161335"/>
              </p:ext>
            </p:extLst>
          </p:nvPr>
        </p:nvGraphicFramePr>
        <p:xfrm>
          <a:off x="239392" y="2877425"/>
          <a:ext cx="8308154" cy="814388"/>
        </p:xfrm>
        <a:graphic>
          <a:graphicData uri="http://schemas.openxmlformats.org/drawingml/2006/table">
            <a:tbl>
              <a:tblPr/>
              <a:tblGrid>
                <a:gridCol w="2700807"/>
                <a:gridCol w="360040"/>
                <a:gridCol w="5247307"/>
              </a:tblGrid>
              <a:tr h="6268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Федеральной </a:t>
                      </a:r>
                      <a:br>
                        <a:rPr lang="ru-RU" sz="12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государственной программой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определены для региона:</a:t>
                      </a:r>
                      <a:endParaRPr lang="ru-RU" sz="1200" b="1" cap="all" baseline="0" dirty="0" smtClean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cap="all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приоритеты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развития отрасли</a:t>
                      </a:r>
                    </a:p>
                    <a:p>
                      <a:pPr marL="0" lvl="0" indent="0" algn="l" defTabSz="914400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cap="all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целевые показатели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развития отрасли до 2030 года</a:t>
                      </a:r>
                    </a:p>
                    <a:p>
                      <a:pPr marL="0" lvl="0" indent="0" algn="l" defTabSz="914400" ea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объемы предоставления средств </a:t>
                      </a:r>
                      <a:r>
                        <a:rPr lang="ru-RU" sz="1400" b="1" cap="all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федерального бюджета </a:t>
                      </a: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 bwMode="auto">
          <a:xfrm>
            <a:off x="201900" y="3717032"/>
            <a:ext cx="87625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23886" y="659900"/>
            <a:ext cx="1728515" cy="160043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ru-RU" sz="1400" b="1" dirty="0">
              <a:latin typeface="Calibri" panose="020F0502020204030204" pitchFamily="34" charset="0"/>
            </a:endParaRPr>
          </a:p>
          <a:p>
            <a:pPr>
              <a:defRPr/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ru-RU" sz="14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400" b="1" cap="all" dirty="0" smtClean="0">
                <a:solidFill>
                  <a:srgbClr val="A40000"/>
                </a:solidFill>
                <a:latin typeface="Calibri" panose="020F0502020204030204" pitchFamily="34" charset="0"/>
              </a:rPr>
              <a:t>участие в Государственных программах РФ</a:t>
            </a:r>
            <a:endParaRPr lang="ru-RU" sz="1400" b="1" cap="all" dirty="0">
              <a:solidFill>
                <a:srgbClr val="A4000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Рисунок 24" descr="https://msh.astrobl.ru/special/sites/default/files/70676_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73" t="26351" r="33692" b="32997"/>
          <a:stretch/>
        </p:blipFill>
        <p:spPr bwMode="auto">
          <a:xfrm>
            <a:off x="744218" y="520676"/>
            <a:ext cx="1224022" cy="1152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 bwMode="auto">
          <a:xfrm flipH="1">
            <a:off x="3354006" y="4782674"/>
            <a:ext cx="324036" cy="2418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>
            <a:off x="5364088" y="4785818"/>
            <a:ext cx="360040" cy="2858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3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4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5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2" name="Picture 4" descr="Flag_lin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" y="469595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hoto31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14" name="Объект 20"/>
          <p:cNvSpPr>
            <a:spLocks noGrp="1"/>
          </p:cNvSpPr>
          <p:nvPr>
            <p:ph sz="half" idx="2"/>
          </p:nvPr>
        </p:nvSpPr>
        <p:spPr>
          <a:xfrm>
            <a:off x="3468948" y="5332340"/>
            <a:ext cx="5358569" cy="1298817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1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–  </a:t>
            </a:r>
            <a:r>
              <a:rPr lang="en-US" sz="1400" b="1" dirty="0" smtClean="0">
                <a:latin typeface="Calibri" panose="020F0502020204030204" pitchFamily="34" charset="0"/>
              </a:rPr>
              <a:t>804,6 </a:t>
            </a:r>
            <a:r>
              <a:rPr lang="ru-RU" sz="1400" b="1" dirty="0" smtClean="0">
                <a:latin typeface="Calibri" panose="020F0502020204030204" pitchFamily="34" charset="0"/>
              </a:rPr>
              <a:t>млн</a:t>
            </a:r>
            <a:r>
              <a:rPr lang="ru-RU" sz="1400" b="1" dirty="0">
                <a:latin typeface="Calibri" panose="020F0502020204030204" pitchFamily="34" charset="0"/>
              </a:rPr>
              <a:t>. руб.</a:t>
            </a:r>
          </a:p>
          <a:p>
            <a:pPr marL="0" lvl="0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2</a:t>
            </a:r>
            <a:r>
              <a:rPr lang="ru-RU" sz="1400" b="1" dirty="0" smtClean="0">
                <a:latin typeface="Calibri" panose="020F0502020204030204" pitchFamily="34" charset="0"/>
              </a:rPr>
              <a:t> год –  </a:t>
            </a:r>
            <a:r>
              <a:rPr lang="en-US" sz="1400" b="1" dirty="0" smtClean="0">
                <a:latin typeface="Calibri" panose="020F0502020204030204" pitchFamily="34" charset="0"/>
              </a:rPr>
              <a:t>852,6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млн. руб. </a:t>
            </a:r>
            <a:r>
              <a:rPr lang="ru-RU" sz="1400" b="1" dirty="0" smtClean="0">
                <a:latin typeface="Calibri" panose="020F0502020204030204" pitchFamily="34" charset="0"/>
              </a:rPr>
              <a:t/>
            </a:r>
            <a:br>
              <a:rPr lang="ru-RU" sz="1400" b="1" dirty="0" smtClean="0">
                <a:latin typeface="Calibri" panose="020F0502020204030204" pitchFamily="34" charset="0"/>
              </a:rPr>
            </a:b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3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  <a:r>
              <a:rPr lang="ru-RU" sz="1400" b="1" dirty="0" smtClean="0">
                <a:latin typeface="Calibri" panose="020F0502020204030204" pitchFamily="34" charset="0"/>
              </a:rPr>
              <a:t>– </a:t>
            </a:r>
            <a:r>
              <a:rPr lang="en-US" sz="1400" b="1" dirty="0" smtClean="0">
                <a:latin typeface="Calibri" panose="020F0502020204030204" pitchFamily="34" charset="0"/>
              </a:rPr>
              <a:t>841,1</a:t>
            </a:r>
            <a:r>
              <a:rPr lang="ru-RU" sz="1400" b="1" dirty="0" smtClean="0">
                <a:latin typeface="Calibri" panose="020F0502020204030204" pitchFamily="34" charset="0"/>
              </a:rPr>
              <a:t>  </a:t>
            </a:r>
            <a:r>
              <a:rPr lang="ru-RU" sz="1400" b="1" dirty="0">
                <a:latin typeface="Calibri" panose="020F0502020204030204" pitchFamily="34" charset="0"/>
              </a:rPr>
              <a:t>млн. руб. </a:t>
            </a:r>
            <a:endParaRPr lang="ru-RU" sz="1400" b="1" dirty="0" smtClean="0">
              <a:latin typeface="Calibri" panose="020F0502020204030204" pitchFamily="34" charset="0"/>
            </a:endParaRPr>
          </a:p>
          <a:p>
            <a:pPr marL="0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4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  <a:r>
              <a:rPr lang="ru-RU" sz="1400" b="1" dirty="0" smtClean="0">
                <a:latin typeface="Calibri" panose="020F0502020204030204" pitchFamily="34" charset="0"/>
              </a:rPr>
              <a:t>(</a:t>
            </a:r>
            <a:r>
              <a:rPr lang="ru-RU" sz="1400" b="1" dirty="0" err="1" smtClean="0">
                <a:latin typeface="Calibri" panose="020F0502020204030204" pitchFamily="34" charset="0"/>
              </a:rPr>
              <a:t>ожид</a:t>
            </a:r>
            <a:r>
              <a:rPr lang="ru-RU" sz="1400" b="1" dirty="0" smtClean="0">
                <a:latin typeface="Calibri" panose="020F0502020204030204" pitchFamily="34" charset="0"/>
              </a:rPr>
              <a:t>.) – 8</a:t>
            </a:r>
            <a:r>
              <a:rPr lang="en-US" sz="1400" b="1" dirty="0" smtClean="0">
                <a:latin typeface="Calibri" panose="020F0502020204030204" pitchFamily="34" charset="0"/>
              </a:rPr>
              <a:t>58,0</a:t>
            </a:r>
            <a:r>
              <a:rPr lang="ru-RU" sz="1400" b="1" dirty="0" smtClean="0">
                <a:latin typeface="Calibri" panose="020F0502020204030204" pitchFamily="34" charset="0"/>
              </a:rPr>
              <a:t>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0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год (проект) – 449,5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млн. 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руб.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Объект 18"/>
          <p:cNvSpPr txBox="1">
            <a:spLocks/>
          </p:cNvSpPr>
          <p:nvPr/>
        </p:nvSpPr>
        <p:spPr bwMode="auto">
          <a:xfrm>
            <a:off x="172344" y="5301107"/>
            <a:ext cx="3050120" cy="13419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1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  <a:r>
              <a:rPr lang="ru-RU" sz="1400" b="1" dirty="0" smtClean="0">
                <a:latin typeface="Calibri" panose="020F0502020204030204" pitchFamily="34" charset="0"/>
              </a:rPr>
              <a:t>–  </a:t>
            </a:r>
            <a:r>
              <a:rPr lang="en-US" sz="1400" b="1" dirty="0" smtClean="0">
                <a:latin typeface="Calibri" panose="020F0502020204030204" pitchFamily="34" charset="0"/>
              </a:rPr>
              <a:t>312,6</a:t>
            </a:r>
            <a:r>
              <a:rPr lang="ru-RU" sz="1400" b="1" dirty="0" smtClean="0">
                <a:latin typeface="Calibri" panose="020F0502020204030204" pitchFamily="34" charset="0"/>
              </a:rPr>
              <a:t>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i="1" dirty="0">
                <a:latin typeface="Calibri" panose="020F0502020204030204" pitchFamily="34" charset="0"/>
              </a:rPr>
              <a:t>.</a:t>
            </a:r>
          </a:p>
          <a:p>
            <a:pPr marL="0" lvl="0" indent="0"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2</a:t>
            </a:r>
            <a:r>
              <a:rPr lang="ru-RU" sz="1400" b="1" dirty="0" smtClean="0">
                <a:latin typeface="Calibri" panose="020F0502020204030204" pitchFamily="34" charset="0"/>
              </a:rPr>
              <a:t> год –  </a:t>
            </a:r>
            <a:r>
              <a:rPr lang="en-US" sz="1400" b="1" dirty="0" smtClean="0">
                <a:latin typeface="Calibri" panose="020F0502020204030204" pitchFamily="34" charset="0"/>
              </a:rPr>
              <a:t>304,9</a:t>
            </a:r>
            <a:r>
              <a:rPr lang="ru-RU" sz="1400" b="1" dirty="0" smtClean="0">
                <a:latin typeface="Calibri" panose="020F0502020204030204" pitchFamily="34" charset="0"/>
              </a:rPr>
              <a:t> млн. руб.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3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– 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</a:rPr>
              <a:t>257,0</a:t>
            </a:r>
            <a:r>
              <a:rPr lang="ru-RU" sz="1400" b="1" dirty="0" smtClean="0">
                <a:latin typeface="Calibri" panose="020F0502020204030204" pitchFamily="34" charset="0"/>
              </a:rPr>
              <a:t>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4</a:t>
            </a:r>
            <a:r>
              <a:rPr lang="ru-RU" sz="1400" b="1" dirty="0" smtClean="0">
                <a:latin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  <a:r>
              <a:rPr lang="ru-RU" sz="1400" b="1" dirty="0" smtClean="0">
                <a:latin typeface="Calibri" panose="020F0502020204030204" pitchFamily="34" charset="0"/>
              </a:rPr>
              <a:t>(</a:t>
            </a:r>
            <a:r>
              <a:rPr lang="ru-RU" sz="1400" b="1" dirty="0" err="1" smtClean="0">
                <a:latin typeface="Calibri" panose="020F0502020204030204" pitchFamily="34" charset="0"/>
              </a:rPr>
              <a:t>ожид</a:t>
            </a:r>
            <a:r>
              <a:rPr lang="ru-RU" sz="1400" b="1" dirty="0" smtClean="0">
                <a:latin typeface="Calibri" panose="020F0502020204030204" pitchFamily="34" charset="0"/>
              </a:rPr>
              <a:t>.) –  </a:t>
            </a:r>
            <a:r>
              <a:rPr lang="en-US" sz="1400" b="1" dirty="0" smtClean="0">
                <a:latin typeface="Calibri" panose="020F0502020204030204" pitchFamily="34" charset="0"/>
              </a:rPr>
              <a:t>320,4</a:t>
            </a:r>
            <a:r>
              <a:rPr lang="ru-RU" sz="1400" b="1" dirty="0" smtClean="0">
                <a:latin typeface="Calibri" panose="020F0502020204030204" pitchFamily="34" charset="0"/>
              </a:rPr>
              <a:t> млн</a:t>
            </a:r>
            <a:r>
              <a:rPr lang="ru-RU" sz="1400" b="1" dirty="0">
                <a:latin typeface="Calibri" panose="020F0502020204030204" pitchFamily="34" charset="0"/>
              </a:rPr>
              <a:t>. руб</a:t>
            </a:r>
            <a:r>
              <a:rPr lang="ru-RU" sz="1400" b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5</a:t>
            </a:r>
            <a:r>
              <a:rPr lang="ru-RU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 (проект) –</a:t>
            </a:r>
            <a:r>
              <a:rPr lang="en-US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249,1 млн.</a:t>
            </a:r>
            <a:r>
              <a:rPr lang="en-US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руб.</a:t>
            </a:r>
            <a:endParaRPr lang="ru-RU" sz="1400" b="1" dirty="0">
              <a:solidFill>
                <a:srgbClr val="A4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39552" y="684065"/>
            <a:ext cx="8496944" cy="5232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None/>
              <a:defRPr/>
            </a:pPr>
            <a:r>
              <a:rPr lang="ru-RU" sz="1400" b="1" cap="all" dirty="0">
                <a:latin typeface="Calibri" panose="020F0502020204030204" pitchFamily="34" charset="0"/>
              </a:rPr>
              <a:t>Государственная программа развития сельского хозяйства </a:t>
            </a:r>
            <a:r>
              <a:rPr lang="ru-RU" sz="1400" b="1" cap="all" dirty="0" smtClean="0">
                <a:latin typeface="Calibri" panose="020F0502020204030204" pitchFamily="34" charset="0"/>
              </a:rPr>
              <a:t/>
            </a:r>
            <a:br>
              <a:rPr lang="ru-RU" sz="1400" b="1" cap="all" dirty="0" smtClean="0">
                <a:latin typeface="Calibri" panose="020F0502020204030204" pitchFamily="34" charset="0"/>
              </a:rPr>
            </a:br>
            <a:r>
              <a:rPr lang="ru-RU" sz="1400" b="1" cap="all" dirty="0" smtClean="0">
                <a:latin typeface="Calibri" panose="020F0502020204030204" pitchFamily="34" charset="0"/>
              </a:rPr>
              <a:t>и </a:t>
            </a:r>
            <a:r>
              <a:rPr lang="ru-RU" sz="1400" b="1" cap="all" dirty="0">
                <a:latin typeface="Calibri" panose="020F0502020204030204" pitchFamily="34" charset="0"/>
              </a:rPr>
              <a:t>регулирования рынков сельскохозяйственной продукции, сырья и продовольствия:</a:t>
            </a:r>
          </a:p>
        </p:txBody>
      </p:sp>
      <p:pic>
        <p:nvPicPr>
          <p:cNvPr id="12" name="Рисунок 11" descr="https://msh.astrobl.ru/special/sites/default/files/70676_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73" t="26351" r="33692" b="32997"/>
          <a:stretch/>
        </p:blipFill>
        <p:spPr bwMode="auto">
          <a:xfrm>
            <a:off x="278125" y="530226"/>
            <a:ext cx="858515" cy="787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9335123"/>
              </p:ext>
            </p:extLst>
          </p:nvPr>
        </p:nvGraphicFramePr>
        <p:xfrm>
          <a:off x="193199" y="1320155"/>
          <a:ext cx="8853148" cy="1892821"/>
        </p:xfrm>
        <a:graphic>
          <a:graphicData uri="http://schemas.openxmlformats.org/drawingml/2006/table">
            <a:tbl>
              <a:tblPr/>
              <a:tblGrid>
                <a:gridCol w="2213557"/>
                <a:gridCol w="449671"/>
                <a:gridCol w="4606452"/>
                <a:gridCol w="1583468"/>
              </a:tblGrid>
              <a:tr h="1892821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Основные направления господдержки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сельскохозяйственных товаропроизводителей </a:t>
                      </a:r>
                      <a:b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рамках госпрограммы </a:t>
                      </a:r>
                      <a:b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 2025 год </a:t>
                      </a:r>
                      <a:b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за счет федерального </a:t>
                      </a:r>
                      <a:b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 областного бюджетов: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–</a:t>
                      </a: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реализация молока и животноводческой продукции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поддержка племенного животноводства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поддержка эффективного растениеводства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поддержка инвестиционной активности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развитие малых форм хозяйствования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приобретение СХ техники и оборудования для переработки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мелиоративные и кадастровые работы</a:t>
                      </a:r>
                      <a:b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</a:br>
                      <a:r>
                        <a:rPr kumimoji="0" lang="ru-RU" sz="12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поддержка товарного рыбоводства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368,0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58,4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64,</a:t>
                      </a: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16,4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27,5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56,6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66,4 млн. руб.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5117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4,0 млн. руб.</a:t>
                      </a:r>
                    </a:p>
                  </a:txBody>
                  <a:tcPr marL="39370" marR="39370" marT="64770" marB="6477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Объект 18"/>
          <p:cNvSpPr txBox="1">
            <a:spLocks/>
          </p:cNvSpPr>
          <p:nvPr/>
        </p:nvSpPr>
        <p:spPr bwMode="auto">
          <a:xfrm>
            <a:off x="300930" y="5024563"/>
            <a:ext cx="3050120" cy="30777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Федеральный </a:t>
            </a:r>
            <a:r>
              <a:rPr lang="ru-RU" sz="14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бюджет</a:t>
            </a:r>
            <a:endParaRPr lang="ru-RU" sz="1400" b="1" cap="all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Объект 20"/>
          <p:cNvSpPr>
            <a:spLocks noGrp="1"/>
          </p:cNvSpPr>
          <p:nvPr>
            <p:ph sz="half" idx="2"/>
          </p:nvPr>
        </p:nvSpPr>
        <p:spPr>
          <a:xfrm>
            <a:off x="5724128" y="5069451"/>
            <a:ext cx="3103389" cy="307777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1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Областной </a:t>
            </a:r>
            <a:r>
              <a:rPr lang="ru-RU" sz="14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бюджет</a:t>
            </a:r>
            <a:endParaRPr lang="ru-RU" sz="1400" b="1" cap="all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Объект 18"/>
          <p:cNvSpPr>
            <a:spLocks noGrp="1"/>
          </p:cNvSpPr>
          <p:nvPr>
            <p:ph sz="half" idx="1"/>
          </p:nvPr>
        </p:nvSpPr>
        <p:spPr>
          <a:xfrm>
            <a:off x="991920" y="3464393"/>
            <a:ext cx="7208764" cy="1341906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00050" lvl="2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400" b="1" dirty="0">
                <a:latin typeface="Calibri" panose="020F0502020204030204" pitchFamily="34" charset="0"/>
                <a:ea typeface="+mn-ea"/>
                <a:cs typeface="+mn-cs"/>
              </a:rPr>
              <a:t>год – 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1117,2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400" b="1" dirty="0">
                <a:latin typeface="Calibri" panose="020F0502020204030204" pitchFamily="34" charset="0"/>
                <a:ea typeface="+mn-ea"/>
                <a:cs typeface="+mn-cs"/>
              </a:rPr>
              <a:t>млн. руб.</a:t>
            </a:r>
          </a:p>
          <a:p>
            <a:pPr marL="400050" lvl="2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год –  11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57,5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млн</a:t>
            </a:r>
            <a:r>
              <a:rPr lang="ru-RU" sz="1400" b="1" dirty="0">
                <a:latin typeface="Calibri" panose="020F0502020204030204" pitchFamily="34" charset="0"/>
                <a:ea typeface="+mn-ea"/>
                <a:cs typeface="+mn-cs"/>
              </a:rPr>
              <a:t>. руб. </a:t>
            </a:r>
            <a:endParaRPr lang="ru-RU" sz="1400" b="1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marL="400050" lvl="2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</a:rPr>
              <a:t>3</a:t>
            </a:r>
            <a:r>
              <a:rPr lang="ru-RU" sz="1400" b="1" dirty="0" smtClean="0">
                <a:latin typeface="Calibri" panose="020F0502020204030204" pitchFamily="34" charset="0"/>
              </a:rPr>
              <a:t> год  –  </a:t>
            </a:r>
            <a:r>
              <a:rPr lang="en-US" sz="1400" b="1" dirty="0" smtClean="0">
                <a:latin typeface="Calibri" panose="020F0502020204030204" pitchFamily="34" charset="0"/>
              </a:rPr>
              <a:t>1098,1 </a:t>
            </a:r>
            <a:r>
              <a:rPr lang="ru-RU" sz="1400" b="1" dirty="0" smtClean="0">
                <a:latin typeface="Calibri" panose="020F0502020204030204" pitchFamily="34" charset="0"/>
              </a:rPr>
              <a:t>млн</a:t>
            </a:r>
            <a:r>
              <a:rPr lang="ru-RU" sz="1400" b="1" dirty="0">
                <a:latin typeface="Calibri" panose="020F0502020204030204" pitchFamily="34" charset="0"/>
              </a:rPr>
              <a:t>. руб.</a:t>
            </a:r>
            <a:r>
              <a:rPr lang="ru-RU" sz="1400" b="1" u="sng" dirty="0">
                <a:latin typeface="Calibri" panose="020F0502020204030204" pitchFamily="34" charset="0"/>
              </a:rPr>
              <a:t> </a:t>
            </a:r>
            <a:endParaRPr lang="ru-RU" sz="1400" b="1" u="sng" dirty="0" smtClean="0">
              <a:latin typeface="Calibri" panose="020F0502020204030204" pitchFamily="34" charset="0"/>
            </a:endParaRPr>
          </a:p>
          <a:p>
            <a:pPr marL="400050" lvl="2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202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 год (</a:t>
            </a:r>
            <a:r>
              <a:rPr lang="ru-RU" sz="1400" b="1" dirty="0" err="1" smtClean="0">
                <a:latin typeface="Calibri" panose="020F0502020204030204" pitchFamily="34" charset="0"/>
                <a:ea typeface="+mn-ea"/>
                <a:cs typeface="+mn-cs"/>
              </a:rPr>
              <a:t>ожид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.) –  </a:t>
            </a:r>
            <a:r>
              <a:rPr lang="en-US" sz="1400" b="1" dirty="0" smtClean="0">
                <a:latin typeface="Calibri" panose="020F0502020204030204" pitchFamily="34" charset="0"/>
                <a:ea typeface="+mn-ea"/>
                <a:cs typeface="+mn-cs"/>
              </a:rPr>
              <a:t>11</a:t>
            </a:r>
            <a:r>
              <a:rPr lang="ru-RU" sz="1400" b="1" dirty="0" smtClean="0">
                <a:latin typeface="Calibri" panose="020F0502020204030204" pitchFamily="34" charset="0"/>
                <a:ea typeface="+mn-ea"/>
                <a:cs typeface="+mn-cs"/>
              </a:rPr>
              <a:t>79,8 млн. руб. </a:t>
            </a:r>
            <a:endParaRPr lang="en-US" sz="1400" b="1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marL="400050" lvl="2" indent="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202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 год (проект) – 698,6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млн. руб. 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Объект 18"/>
          <p:cNvSpPr txBox="1">
            <a:spLocks/>
          </p:cNvSpPr>
          <p:nvPr/>
        </p:nvSpPr>
        <p:spPr bwMode="auto">
          <a:xfrm>
            <a:off x="4204915" y="3140968"/>
            <a:ext cx="3299659" cy="497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финансирование, Всего:</a:t>
            </a:r>
          </a:p>
        </p:txBody>
      </p:sp>
    </p:spTree>
    <p:extLst>
      <p:ext uri="{BB962C8B-B14F-4D97-AF65-F5344CB8AC3E}">
        <p14:creationId xmlns="" xmlns:p14="http://schemas.microsoft.com/office/powerpoint/2010/main" val="22530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Объект 20"/>
          <p:cNvSpPr txBox="1">
            <a:spLocks/>
          </p:cNvSpPr>
          <p:nvPr/>
        </p:nvSpPr>
        <p:spPr bwMode="auto">
          <a:xfrm>
            <a:off x="323528" y="690142"/>
            <a:ext cx="8568952" cy="5847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 lvl="1">
              <a:buFont typeface="Arial" panose="020B0604020202020204" pitchFamily="34" charset="0"/>
              <a:buNone/>
              <a:defRPr sz="1400" b="1" cap="all">
                <a:solidFill>
                  <a:schemeClr val="dk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ru-RU" sz="1600" b="1" cap="all" dirty="0">
                <a:solidFill>
                  <a:srgbClr val="A40000"/>
                </a:solidFill>
                <a:latin typeface="Calibri" panose="020F0502020204030204" pitchFamily="34" charset="0"/>
              </a:rPr>
              <a:t>производство </a:t>
            </a:r>
            <a:r>
              <a:rPr lang="ru-RU" sz="1600" b="1" cap="all" dirty="0" smtClean="0">
                <a:solidFill>
                  <a:srgbClr val="A40000"/>
                </a:solidFill>
                <a:latin typeface="Calibri" panose="020F0502020204030204" pitchFamily="34" charset="0"/>
              </a:rPr>
              <a:t>молока </a:t>
            </a:r>
            <a:r>
              <a:rPr lang="ru-RU" sz="1600" b="1" dirty="0" smtClean="0">
                <a:latin typeface="Calibri" panose="020F0502020204030204" pitchFamily="34" charset="0"/>
              </a:rPr>
              <a:t>– </a:t>
            </a:r>
            <a:r>
              <a:rPr lang="ru-RU" sz="1600" b="1" cap="all" dirty="0">
                <a:solidFill>
                  <a:srgbClr val="A40000"/>
                </a:solidFill>
                <a:latin typeface="Calibri" panose="020F0502020204030204" pitchFamily="34" charset="0"/>
              </a:rPr>
              <a:t>приоритетное направление </a:t>
            </a:r>
            <a:r>
              <a:rPr lang="ru-RU" sz="1600" b="1" dirty="0">
                <a:latin typeface="Calibri" panose="020F0502020204030204" pitchFamily="34" charset="0"/>
              </a:rPr>
              <a:t>развития АПК </a:t>
            </a:r>
            <a:r>
              <a:rPr lang="ru-RU" sz="1600" b="1" dirty="0" smtClean="0">
                <a:latin typeface="Calibri" panose="020F0502020204030204" pitchFamily="34" charset="0"/>
              </a:rPr>
              <a:t>региона</a:t>
            </a: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(определено </a:t>
            </a:r>
            <a:r>
              <a:rPr lang="ru-RU" sz="1600" b="1" dirty="0">
                <a:latin typeface="Calibri" panose="020F0502020204030204" pitchFamily="34" charset="0"/>
              </a:rPr>
              <a:t>федеральной Государственной программой для Архангельской области</a:t>
            </a:r>
            <a:r>
              <a:rPr lang="ru-RU" sz="1600" b="1" dirty="0" smtClean="0">
                <a:latin typeface="Calibri" panose="020F0502020204030204" pitchFamily="34" charset="0"/>
              </a:rPr>
              <a:t>)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5101753"/>
              </p:ext>
            </p:extLst>
          </p:nvPr>
        </p:nvGraphicFramePr>
        <p:xfrm>
          <a:off x="251520" y="2708920"/>
          <a:ext cx="85088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4" descr="Flag_lin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hoto31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22" name="Объект 18"/>
          <p:cNvSpPr txBox="1">
            <a:spLocks/>
          </p:cNvSpPr>
          <p:nvPr/>
        </p:nvSpPr>
        <p:spPr bwMode="auto">
          <a:xfrm>
            <a:off x="806585" y="2564904"/>
            <a:ext cx="4111501" cy="497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>
              <a:spcBef>
                <a:spcPts val="0"/>
              </a:spcBef>
              <a:spcAft>
                <a:spcPts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spcBef>
                <a:spcPts val="0"/>
              </a:spcBef>
              <a:spcAft>
                <a:spcPts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spcBef>
                <a:spcPts val="0"/>
              </a:spcBef>
              <a:spcAft>
                <a:spcPts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spcBef>
                <a:spcPts val="0"/>
              </a:spcBef>
              <a:spcAft>
                <a:spcPts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>
              <a:spcBef>
                <a:spcPts val="0"/>
              </a:spcBef>
              <a:spcAft>
                <a:spcPts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400" b="1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государственная поддержка на молоко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6234279"/>
              </p:ext>
            </p:extLst>
          </p:nvPr>
        </p:nvGraphicFramePr>
        <p:xfrm>
          <a:off x="460377" y="1484784"/>
          <a:ext cx="8514904" cy="1042670"/>
        </p:xfrm>
        <a:graphic>
          <a:graphicData uri="http://schemas.openxmlformats.org/drawingml/2006/table">
            <a:tbl>
              <a:tblPr/>
              <a:tblGrid>
                <a:gridCol w="1591343"/>
                <a:gridCol w="6923561"/>
              </a:tblGrid>
              <a:tr h="62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67,8</a:t>
                      </a:r>
                      <a:r>
                        <a:rPr lang="ru-RU" sz="1400" b="1" cap="all" baseline="0" dirty="0" smtClean="0">
                          <a:solidFill>
                            <a:srgbClr val="A40000"/>
                          </a:solidFill>
                          <a:effectLst/>
                          <a:latin typeface="Calibri" panose="020F0502020204030204" pitchFamily="34" charset="0"/>
                        </a:rPr>
                        <a:t> процентов</a:t>
                      </a:r>
                      <a:endParaRPr lang="ru-RU" sz="1400" b="1" cap="all" baseline="0" dirty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47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bg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Составила в 2023 году </a:t>
                      </a:r>
                      <a:r>
                        <a:rPr lang="ru-RU" sz="1400" b="1" cap="all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выручка от реализации молока и</a:t>
                      </a:r>
                      <a:r>
                        <a:rPr lang="ru-RU" sz="1400" b="1" cap="all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продукции ее первичной и промышленной переработки 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 общем объеме выручки от реализации</a:t>
                      </a:r>
                      <a:r>
                        <a:rPr lang="ru-R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сельскохозяйственной продукции сельскохозяйственных товаропроизводителей</a:t>
                      </a:r>
                      <a:endParaRPr lang="ru-RU" sz="1400" b="1" dirty="0" smtClean="0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1968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20911600"/>
              </p:ext>
            </p:extLst>
          </p:nvPr>
        </p:nvGraphicFramePr>
        <p:xfrm>
          <a:off x="107504" y="3356991"/>
          <a:ext cx="8640960" cy="251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0726770"/>
              </p:ext>
            </p:extLst>
          </p:nvPr>
        </p:nvGraphicFramePr>
        <p:xfrm>
          <a:off x="4427984" y="990322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8103120"/>
              </p:ext>
            </p:extLst>
          </p:nvPr>
        </p:nvGraphicFramePr>
        <p:xfrm>
          <a:off x="0" y="1086845"/>
          <a:ext cx="4320480" cy="278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8256" y="617862"/>
            <a:ext cx="2644576" cy="523220"/>
          </a:xfrm>
          <a:prstGeom prst="rect">
            <a:avLst/>
          </a:prstGeom>
          <a:gradFill>
            <a:gsLst>
              <a:gs pos="0">
                <a:srgbClr val="BFBFBF"/>
              </a:gs>
              <a:gs pos="74001">
                <a:srgbClr val="F2F2F2"/>
              </a:gs>
              <a:gs pos="83000">
                <a:schemeClr val="bg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Структура затрат СХТП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в молочном скотоводстве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4" descr="Flag_line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033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hoto310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2411760" y="81435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756058" y="5880122"/>
            <a:ext cx="6912768" cy="7386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None/>
              <a:defRPr/>
            </a:pPr>
            <a:r>
              <a:rPr lang="ru-RU" sz="1400" b="1" cap="all" dirty="0">
                <a:latin typeface="Calibri" panose="020F0502020204030204" pitchFamily="34" charset="0"/>
              </a:rPr>
              <a:t>дополнительная потребность </a:t>
            </a:r>
            <a:r>
              <a:rPr lang="ru-RU" sz="1400" b="1" dirty="0">
                <a:latin typeface="Calibri" panose="020F0502020204030204" pitchFamily="34" charset="0"/>
              </a:rPr>
              <a:t/>
            </a:r>
            <a:br>
              <a:rPr lang="ru-RU" sz="1400" b="1" dirty="0">
                <a:latin typeface="Calibri" panose="020F0502020204030204" pitchFamily="34" charset="0"/>
              </a:rPr>
            </a:br>
            <a:r>
              <a:rPr lang="ru-RU" sz="1400" b="1" dirty="0">
                <a:latin typeface="Calibri" panose="020F0502020204030204" pitchFamily="34" charset="0"/>
              </a:rPr>
              <a:t>в финансировании производства молока из областного бюджета на </a:t>
            </a:r>
            <a:r>
              <a:rPr lang="ru-RU" sz="1400" b="1" dirty="0" smtClean="0">
                <a:latin typeface="Calibri" panose="020F0502020204030204" pitchFamily="34" charset="0"/>
              </a:rPr>
              <a:t>2025 </a:t>
            </a:r>
            <a:r>
              <a:rPr lang="ru-RU" sz="1400" b="1" dirty="0">
                <a:latin typeface="Calibri" panose="020F0502020204030204" pitchFamily="34" charset="0"/>
              </a:rPr>
              <a:t>год 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из </a:t>
            </a:r>
            <a:r>
              <a:rPr lang="ru-RU" sz="1400" b="1" dirty="0">
                <a:latin typeface="Calibri" panose="020F0502020204030204" pitchFamily="34" charset="0"/>
              </a:rPr>
              <a:t>расчета по фактическим ставкам субсидирования, действующим в </a:t>
            </a:r>
            <a:r>
              <a:rPr lang="ru-RU" sz="1400" b="1" dirty="0" smtClean="0">
                <a:latin typeface="Calibri" panose="020F0502020204030204" pitchFamily="34" charset="0"/>
              </a:rPr>
              <a:t>2023 </a:t>
            </a:r>
            <a:r>
              <a:rPr lang="ru-RU" sz="1400" b="1" dirty="0">
                <a:latin typeface="Calibri" panose="020F0502020204030204" pitchFamily="34" charset="0"/>
              </a:rPr>
              <a:t>году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76656" y="5868541"/>
            <a:ext cx="1458902" cy="970628"/>
          </a:xfrm>
          <a:prstGeom prst="rect">
            <a:avLst/>
          </a:prstGeom>
          <a:gradFill>
            <a:gsLst>
              <a:gs pos="0">
                <a:srgbClr val="BFBFBF"/>
              </a:gs>
              <a:gs pos="74001">
                <a:srgbClr val="F2F2F2"/>
              </a:gs>
              <a:gs pos="83000">
                <a:schemeClr val="bg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anchor="ctr" anchorCtr="0">
            <a:noAutofit/>
          </a:bodyPr>
          <a:lstStyle/>
          <a:p>
            <a:pPr marL="144000" algn="ctr" eaLnBrk="1" hangingPunct="1">
              <a:buClr>
                <a:srgbClr val="004C00"/>
              </a:buClr>
            </a:pPr>
            <a:r>
              <a:rPr lang="ru-RU" sz="2800" b="1" dirty="0" smtClean="0">
                <a:solidFill>
                  <a:srgbClr val="A40000"/>
                </a:solidFill>
                <a:latin typeface="Calibri" panose="020F0502020204030204" pitchFamily="34" charset="0"/>
              </a:rPr>
              <a:t>433.5 </a:t>
            </a:r>
            <a:r>
              <a:rPr lang="ru-RU" sz="1400" b="1" cap="all" dirty="0" smtClean="0">
                <a:solidFill>
                  <a:srgbClr val="A40000"/>
                </a:solidFill>
                <a:latin typeface="Calibri" panose="020F0502020204030204" pitchFamily="34" charset="0"/>
              </a:rPr>
              <a:t>млн</a:t>
            </a:r>
            <a:r>
              <a:rPr lang="ru-RU" sz="1400" b="1" cap="all" dirty="0">
                <a:solidFill>
                  <a:srgbClr val="A40000"/>
                </a:solidFill>
                <a:latin typeface="Calibri" panose="020F0502020204030204" pitchFamily="34" charset="0"/>
              </a:rPr>
              <a:t>. руб. </a:t>
            </a:r>
          </a:p>
        </p:txBody>
      </p:sp>
    </p:spTree>
    <p:extLst>
      <p:ext uri="{BB962C8B-B14F-4D97-AF65-F5344CB8AC3E}">
        <p14:creationId xmlns="" xmlns:p14="http://schemas.microsoft.com/office/powerpoint/2010/main" val="18075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/>
          <p:nvPr/>
        </p:nvSpPr>
        <p:spPr bwMode="auto">
          <a:xfrm>
            <a:off x="797621" y="791726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Calibri" panose="020F0502020204030204" pitchFamily="34" charset="0"/>
              </a:rPr>
              <a:t>Государственная поддержка сельского хозяйства из </a:t>
            </a:r>
            <a:r>
              <a:rPr lang="ru-RU" sz="1600" b="1" dirty="0">
                <a:latin typeface="Calibri" panose="020F0502020204030204" pitchFamily="34" charset="0"/>
              </a:rPr>
              <a:t>областного </a:t>
            </a:r>
            <a:r>
              <a:rPr lang="ru-RU" sz="1600" b="1" dirty="0" smtClean="0">
                <a:latin typeface="Calibri" panose="020F0502020204030204" pitchFamily="34" charset="0"/>
              </a:rPr>
              <a:t>бюджета на 2025 год</a:t>
            </a:r>
            <a:endParaRPr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1600" b="1" dirty="0" smtClean="0">
                <a:latin typeface="Calibri" panose="020F0502020204030204" pitchFamily="34" charset="0"/>
              </a:rPr>
              <a:t>по направлениям</a:t>
            </a:r>
            <a:r>
              <a:rPr lang="ru-RU" sz="1600" b="1" cap="all" dirty="0" smtClean="0">
                <a:latin typeface="Calibri" panose="020F0502020204030204" pitchFamily="34" charset="0"/>
              </a:rPr>
              <a:t>, </a:t>
            </a:r>
            <a:r>
              <a:rPr lang="ru-RU" sz="1600" b="1" u="sng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не финансируемым из </a:t>
            </a:r>
            <a:r>
              <a:rPr lang="ru-RU" sz="1600" b="1" u="sng" cap="all" dirty="0">
                <a:solidFill>
                  <a:srgbClr val="C00000"/>
                </a:solidFill>
                <a:latin typeface="Calibri" panose="020F0502020204030204" pitchFamily="34" charset="0"/>
              </a:rPr>
              <a:t>федерального </a:t>
            </a:r>
            <a:r>
              <a:rPr lang="ru-RU" sz="1600" b="1" u="sng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бюджета </a:t>
            </a:r>
            <a:r>
              <a:rPr lang="ru-RU" sz="1600" b="1" dirty="0" smtClean="0">
                <a:latin typeface="Calibri" panose="020F0502020204030204" pitchFamily="34" charset="0"/>
              </a:rPr>
              <a:t>, млн. руб.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sp>
        <p:nvSpPr>
          <p:cNvPr id="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endParaRPr lang="ru-RU" sz="1800">
              <a:latin typeface="Arial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6338010"/>
              </p:ext>
            </p:extLst>
          </p:nvPr>
        </p:nvGraphicFramePr>
        <p:xfrm>
          <a:off x="-9993" y="1484784"/>
          <a:ext cx="8833043" cy="537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4" descr="Flag_lin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522348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hoto31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7000">
              <a:schemeClr val="bg1">
                <a:lumMod val="95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2671724"/>
              </p:ext>
            </p:extLst>
          </p:nvPr>
        </p:nvGraphicFramePr>
        <p:xfrm>
          <a:off x="179389" y="3284984"/>
          <a:ext cx="476372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9776632"/>
              </p:ext>
            </p:extLst>
          </p:nvPr>
        </p:nvGraphicFramePr>
        <p:xfrm>
          <a:off x="290002" y="1126373"/>
          <a:ext cx="6489593" cy="20843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71710"/>
                <a:gridCol w="1415160"/>
                <a:gridCol w="1502723"/>
              </a:tblGrid>
              <a:tr h="280649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86672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9D9EC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2023 г. к 2013 г.</a:t>
                      </a:r>
                      <a:endParaRPr lang="ru-RU" sz="1400" b="1" dirty="0">
                        <a:solidFill>
                          <a:srgbClr val="5D393A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86672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9D9EC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2023</a:t>
                      </a:r>
                      <a:r>
                        <a:rPr lang="ru-RU" sz="1400" b="1" kern="1200" baseline="0" dirty="0" smtClean="0">
                          <a:solidFill>
                            <a:srgbClr val="5D393A"/>
                          </a:solidFill>
                          <a:latin typeface="Calibri" panose="020F0502020204030204" pitchFamily="34" charset="0"/>
                        </a:rPr>
                        <a:t> г. к 2022 г.</a:t>
                      </a:r>
                      <a:endParaRPr lang="ru-RU" sz="1400" b="1" kern="1200" dirty="0">
                        <a:solidFill>
                          <a:srgbClr val="5D393A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74000">
                          <a:schemeClr val="bg1">
                            <a:lumMod val="85000"/>
                          </a:schemeClr>
                        </a:gs>
                        <a:gs pos="83000">
                          <a:schemeClr val="accent6">
                            <a:lumMod val="20000"/>
                            <a:lumOff val="80000"/>
                          </a:schemeClr>
                        </a:gs>
                        <a:gs pos="86672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rgbClr val="9D9EC3"/>
                        </a:gs>
                      </a:gsLst>
                      <a:lin ang="5400000" scaled="1"/>
                    </a:gradFill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Объемы государственной поддержки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 + 38 %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-10,4 %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Реализация молока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  + 82,6 %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7,5 %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Чистая прибыль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+24,6 %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- 46,5 %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Инвестиции в основной капитал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в 3,3 р.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+ 6,1 %</a:t>
                      </a:r>
                      <a:endParaRPr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Перечислено налогов и сборов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+35%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+ 7,7 %</a:t>
                      </a:r>
                    </a:p>
                  </a:txBody>
                  <a:tcPr marL="84406" marR="84406" marT="42203" marB="42203" anchor="ctr"/>
                </a:tc>
              </a:tr>
              <a:tr h="2806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Среднемесячная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заработная плата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в 3,0 р.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+ 17,5 %</a:t>
                      </a:r>
                      <a:endParaRPr lang="ru-RU" sz="14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04248" y="1412776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0"/>
            <a:r>
              <a:rPr lang="ru-RU" sz="1600" b="1" kern="1200" cap="all" dirty="0" smtClean="0">
                <a:solidFill>
                  <a:srgbClr val="A40000"/>
                </a:solidFill>
                <a:latin typeface="Calibri" panose="020F0502020204030204" pitchFamily="34" charset="0"/>
              </a:rPr>
              <a:t>Прирост товарной продукции </a:t>
            </a:r>
            <a:r>
              <a:rPr lang="ru-RU" sz="1600" b="1" kern="1200" dirty="0" smtClean="0">
                <a:solidFill>
                  <a:srgbClr val="44546A">
                    <a:lumMod val="75000"/>
                  </a:srgbClr>
                </a:solidFill>
                <a:latin typeface="Calibri" panose="020F0502020204030204" pitchFamily="34" charset="0"/>
              </a:rPr>
              <a:t>(молока) в 2023 году составил 47 копеек на 1 рубль господдержки</a:t>
            </a:r>
          </a:p>
        </p:txBody>
      </p:sp>
      <p:pic>
        <p:nvPicPr>
          <p:cNvPr id="8" name="Picture 4" descr="Flag_lin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" y="424694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hoto310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79" y="54159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Эффективность государственной поддержки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основных производителей молока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данным годовой бухгалтерской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отчетности)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6782938"/>
              </p:ext>
            </p:extLst>
          </p:nvPr>
        </p:nvGraphicFramePr>
        <p:xfrm>
          <a:off x="5050314" y="3356992"/>
          <a:ext cx="405819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0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379503" y="2810745"/>
            <a:ext cx="2120863" cy="2133918"/>
          </a:xfrm>
          <a:prstGeom prst="rect">
            <a:avLst/>
          </a:prstGeom>
          <a:gradFill>
            <a:gsLst>
              <a:gs pos="0">
                <a:schemeClr val="bg1"/>
              </a:gs>
              <a:gs pos="58000">
                <a:schemeClr val="bg1">
                  <a:lumMod val="95000"/>
                </a:schemeClr>
              </a:gs>
              <a:gs pos="87000">
                <a:srgbClr val="E7DED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800"/>
              </a:spcAft>
            </a:pPr>
            <a:r>
              <a:rPr lang="ru-RU" sz="1400" b="1" kern="1200" cap="all" dirty="0" smtClean="0">
                <a:solidFill>
                  <a:srgbClr val="C00000"/>
                </a:solidFill>
              </a:rPr>
              <a:t>обеспечивают поступления </a:t>
            </a:r>
            <a:br>
              <a:rPr lang="ru-RU" sz="1400" b="1" kern="1200" cap="all" dirty="0" smtClean="0">
                <a:solidFill>
                  <a:srgbClr val="C00000"/>
                </a:solidFill>
              </a:rPr>
            </a:br>
            <a:r>
              <a:rPr lang="ru-RU" sz="1400" b="1" kern="1200" cap="all" dirty="0" smtClean="0">
                <a:solidFill>
                  <a:srgbClr val="C00000"/>
                </a:solidFill>
              </a:rPr>
              <a:t>в бюджетную систему региона:</a:t>
            </a:r>
          </a:p>
          <a:p>
            <a:pPr marL="1800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уплатили в 2023 году </a:t>
            </a:r>
            <a:b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свыше 1,13 млрд. руб. налогов в бюджет и взносов в социальные фонды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83" y="545738"/>
            <a:ext cx="9108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результат государственной поддержки сельского хозяйства </a:t>
            </a:r>
            <a:r>
              <a:rPr lang="ru-RU" altLang="ru-RU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для</a:t>
            </a:r>
            <a:r>
              <a:rPr lang="ru-RU" altLang="ru-RU" sz="1600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архангельской </a:t>
            </a:r>
            <a:r>
              <a:rPr lang="ru-RU" altLang="ru-RU" sz="1600" b="1" kern="12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области</a:t>
            </a:r>
            <a:endParaRPr lang="ru-RU" altLang="ru-RU" sz="1600" b="1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5165" y="2824726"/>
            <a:ext cx="3266930" cy="3077766"/>
          </a:xfrm>
          <a:prstGeom prst="rect">
            <a:avLst/>
          </a:prstGeom>
          <a:gradFill>
            <a:gsLst>
              <a:gs pos="0">
                <a:schemeClr val="bg1"/>
              </a:gs>
              <a:gs pos="58000">
                <a:schemeClr val="bg1">
                  <a:lumMod val="95000"/>
                </a:schemeClr>
              </a:gs>
              <a:gs pos="87000">
                <a:srgbClr val="E7DED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800"/>
              </a:spcAft>
            </a:pPr>
            <a:r>
              <a:rPr lang="ru-RU" sz="1400" b="1" kern="1200" cap="all" dirty="0">
                <a:solidFill>
                  <a:srgbClr val="C00000"/>
                </a:solidFill>
              </a:rPr>
              <a:t>участвуют в Формировании продовольственных ресурсов Архангельской области:</a:t>
            </a:r>
          </a:p>
          <a:p>
            <a:pPr rtl="0" fontAlgn="base">
              <a:spcBef>
                <a:spcPct val="0"/>
              </a:spcBef>
              <a:spcAft>
                <a:spcPts val="800"/>
              </a:spcAft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Уровень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самообеспечения Архангельской области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(по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данным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Росстата за 2022 год):</a:t>
            </a:r>
            <a:endParaRPr lang="ru-RU" sz="1400" b="1" kern="1200" dirty="0">
              <a:solidFill>
                <a:srgbClr val="44546A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28575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молоко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и молокопродукты –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63,6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%</a:t>
            </a:r>
          </a:p>
          <a:p>
            <a:pPr marL="28575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мясо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и мясопродукты – 6,9 % </a:t>
            </a:r>
          </a:p>
          <a:p>
            <a:pPr marL="28575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яйцо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–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20,9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%</a:t>
            </a:r>
          </a:p>
          <a:p>
            <a:pPr marL="28575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картофель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–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66,7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%</a:t>
            </a:r>
          </a:p>
          <a:p>
            <a:pPr marL="28575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овощи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–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28,1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87711" y="1860521"/>
            <a:ext cx="6954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</a:pPr>
            <a:r>
              <a:rPr lang="ru-RU" sz="1600" b="1" kern="1200" dirty="0">
                <a:solidFill>
                  <a:srgbClr val="44546A"/>
                </a:solidFill>
                <a:latin typeface="Calibri" panose="020F0502020204030204" pitchFamily="34" charset="0"/>
                <a:ea typeface="+mj-ea"/>
                <a:cs typeface="+mj-cs"/>
              </a:rPr>
              <a:t>как результат использования мер государственной поддержки основные сельхозтоваропроизводители – получатели субсидий ежегодно </a:t>
            </a:r>
            <a:r>
              <a:rPr lang="ru-RU" sz="1600" b="1" kern="1200" dirty="0" smtClean="0">
                <a:solidFill>
                  <a:srgbClr val="44546A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ru-RU" sz="1600" b="1" kern="1200" dirty="0">
              <a:solidFill>
                <a:srgbClr val="44546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005" y="2830937"/>
            <a:ext cx="2996543" cy="2882840"/>
          </a:xfrm>
          <a:prstGeom prst="rect">
            <a:avLst/>
          </a:prstGeom>
          <a:gradFill>
            <a:gsLst>
              <a:gs pos="0">
                <a:schemeClr val="bg1"/>
              </a:gs>
              <a:gs pos="58000">
                <a:schemeClr val="bg1">
                  <a:lumMod val="95000"/>
                </a:schemeClr>
              </a:gs>
              <a:gs pos="87000">
                <a:srgbClr val="E7DED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ts val="800"/>
              </a:spcAft>
            </a:pPr>
            <a:r>
              <a:rPr lang="ru-RU" sz="1400" b="1" kern="1200" cap="all" dirty="0" smtClean="0">
                <a:solidFill>
                  <a:srgbClr val="C00000"/>
                </a:solidFill>
              </a:rPr>
              <a:t>решают социальные вопросы </a:t>
            </a:r>
            <a:br>
              <a:rPr lang="ru-RU" sz="1400" b="1" kern="1200" cap="all" dirty="0" smtClean="0">
                <a:solidFill>
                  <a:srgbClr val="C00000"/>
                </a:solidFill>
              </a:rPr>
            </a:br>
            <a:r>
              <a:rPr lang="ru-RU" sz="1400" b="1" kern="1200" cap="all" dirty="0" smtClean="0">
                <a:solidFill>
                  <a:srgbClr val="C00000"/>
                </a:solidFill>
              </a:rPr>
              <a:t>на сельских территориях архангельской области:</a:t>
            </a:r>
            <a:endParaRPr lang="ru-RU" sz="1400" b="1" kern="1200" cap="all" dirty="0">
              <a:solidFill>
                <a:srgbClr val="C00000"/>
              </a:solidFill>
            </a:endParaRPr>
          </a:p>
          <a:p>
            <a:pPr marL="1800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обеспечивают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работой </a:t>
            </a:r>
            <a:b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свыше 2,5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тысяч человек в сельской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местности, ежегодно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выделяя на заработную плату своим работникам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свыше </a:t>
            </a:r>
            <a:r>
              <a:rPr lang="en-US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1,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5 млрд. руб.;</a:t>
            </a:r>
            <a:endParaRPr lang="ru-RU" sz="1400" b="1" kern="1200" dirty="0">
              <a:solidFill>
                <a:srgbClr val="44546A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18000" indent="-285750" rtl="0" fontAlgn="base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среднемесячная заработная плата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в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сельском хозяйстве в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2022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году составила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54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тыс. рублей при средней по области – </a:t>
            </a:r>
            <a:r>
              <a:rPr lang="ru-RU" sz="1400" b="1" kern="1200" dirty="0" smtClean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76 </a:t>
            </a:r>
            <a:r>
              <a:rPr lang="ru-RU" sz="1400" b="1" kern="12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тыс. руб.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153474" y="2483366"/>
            <a:ext cx="7753907" cy="9894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572747" y="2390588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kern="1200" cap="all" dirty="0">
              <a:solidFill>
                <a:srgbClr val="44546A"/>
              </a:solidFill>
              <a:ea typeface="+mj-ea"/>
              <a:cs typeface="+mj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158818" y="2366623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kern="1200" cap="all" dirty="0">
              <a:solidFill>
                <a:srgbClr val="44546A"/>
              </a:solidFill>
              <a:ea typeface="+mj-ea"/>
              <a:cs typeface="+mj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076163" y="2357298"/>
            <a:ext cx="384933" cy="560929"/>
          </a:xfrm>
          <a:prstGeom prst="rightArrow">
            <a:avLst>
              <a:gd name="adj1" fmla="val 50000"/>
              <a:gd name="adj2" fmla="val 2576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8000">
                <a:srgbClr val="F2F2F2"/>
              </a:gs>
              <a:gs pos="87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6350">
            <a:solidFill>
              <a:srgbClr val="33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rtlCol="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kern="1200" cap="all" dirty="0">
              <a:solidFill>
                <a:srgbClr val="44546A"/>
              </a:solidFill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5830" y="6097625"/>
            <a:ext cx="7917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структура </a:t>
            </a:r>
            <a:r>
              <a:rPr lang="ru-RU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государственной </a:t>
            </a:r>
            <a:r>
              <a:rPr lang="ru-RU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поддержки </a:t>
            </a:r>
            <a:r>
              <a:rPr lang="ru-RU" sz="1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сельскохозяйственных товаропроизводителей Архангельской области из средств областного бюджета </a:t>
            </a:r>
            <a:r>
              <a:rPr lang="ru-RU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является </a:t>
            </a:r>
            <a:r>
              <a:rPr lang="ru-RU" sz="1600" b="1" kern="1200" cap="all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оптимальной</a:t>
            </a:r>
            <a:endParaRPr lang="ru-RU" sz="1600" b="1" kern="1200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3" name="Picture 4" descr="Flag_lin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" y="424694"/>
            <a:ext cx="9144001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0"/>
            <a:ext cx="504180" cy="58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 bwMode="auto">
          <a:xfrm>
            <a:off x="2411760" y="99707"/>
            <a:ext cx="49672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Правительство Архангельской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98667" y="1085631"/>
            <a:ext cx="6408714" cy="58477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</a:pPr>
            <a:r>
              <a:rPr lang="ru-RU" sz="1600" b="1" kern="1200" cap="all" dirty="0">
                <a:solidFill>
                  <a:srgbClr val="A40000"/>
                </a:solidFill>
                <a:latin typeface="Calibri" panose="020F0502020204030204" pitchFamily="34" charset="0"/>
                <a:ea typeface="+mj-ea"/>
                <a:cs typeface="+mj-cs"/>
              </a:rPr>
              <a:t>ежегодно  выделяется на поддержку непосредственно </a:t>
            </a:r>
          </a:p>
          <a:p>
            <a:pPr algn="ctr" rtl="0" eaLnBrk="0" fontAlgn="base" hangingPunct="0">
              <a:spcBef>
                <a:spcPct val="0"/>
              </a:spcBef>
            </a:pPr>
            <a:r>
              <a:rPr lang="ru-RU" sz="1600" b="1" kern="1200" cap="all" dirty="0">
                <a:solidFill>
                  <a:srgbClr val="A40000"/>
                </a:solidFill>
                <a:latin typeface="Calibri" panose="020F0502020204030204" pitchFamily="34" charset="0"/>
                <a:ea typeface="+mj-ea"/>
                <a:cs typeface="+mj-cs"/>
              </a:rPr>
              <a:t>сельскохозяйственных товаропроизводителей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1120" y="843009"/>
            <a:ext cx="2328884" cy="1077218"/>
          </a:xfrm>
          <a:prstGeom prst="rect">
            <a:avLst/>
          </a:prstGeom>
          <a:gradFill>
            <a:gsLst>
              <a:gs pos="0">
                <a:srgbClr val="BFBFBF"/>
              </a:gs>
              <a:gs pos="74001">
                <a:srgbClr val="F2F2F2"/>
              </a:gs>
              <a:gs pos="83000">
                <a:schemeClr val="bg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>
            <a:spAutoFit/>
          </a:bodyPr>
          <a:lstStyle/>
          <a:p>
            <a:pPr marL="144000" rtl="0" fontAlgn="base">
              <a:spcBef>
                <a:spcPct val="0"/>
              </a:spcBef>
              <a:spcAft>
                <a:spcPct val="0"/>
              </a:spcAft>
              <a:buClr>
                <a:srgbClr val="004C00"/>
              </a:buClr>
            </a:pPr>
            <a:r>
              <a:rPr lang="ru-RU" sz="1600" b="1" kern="1200" cap="all" dirty="0" smtClean="0">
                <a:solidFill>
                  <a:srgbClr val="A40000"/>
                </a:solidFill>
              </a:rPr>
              <a:t>порядка </a:t>
            </a:r>
            <a:r>
              <a:rPr lang="ru-RU" sz="1400" b="1" kern="1200" dirty="0" smtClean="0">
                <a:solidFill>
                  <a:srgbClr val="A40000"/>
                </a:solidFill>
              </a:rPr>
              <a:t/>
            </a:r>
            <a:br>
              <a:rPr lang="ru-RU" sz="1400" b="1" kern="1200" dirty="0" smtClean="0">
                <a:solidFill>
                  <a:srgbClr val="A40000"/>
                </a:solidFill>
              </a:rPr>
            </a:br>
            <a:r>
              <a:rPr lang="ru-RU" sz="4600" b="1" kern="1200" dirty="0" smtClean="0">
                <a:solidFill>
                  <a:srgbClr val="A40000"/>
                </a:solidFill>
              </a:rPr>
              <a:t>1.1</a:t>
            </a:r>
            <a:r>
              <a:rPr lang="ru-RU" sz="4800" b="1" kern="1200" dirty="0" smtClean="0">
                <a:solidFill>
                  <a:srgbClr val="A40000"/>
                </a:solidFill>
              </a:rPr>
              <a:t> </a:t>
            </a:r>
            <a:r>
              <a:rPr lang="ru-RU" sz="1600" b="1" kern="1200" cap="all" dirty="0" smtClean="0">
                <a:solidFill>
                  <a:srgbClr val="A40000"/>
                </a:solidFill>
              </a:rPr>
              <a:t>млрд. </a:t>
            </a:r>
            <a:r>
              <a:rPr lang="ru-RU" sz="1600" b="1" kern="1200" cap="all" dirty="0">
                <a:solidFill>
                  <a:srgbClr val="A40000"/>
                </a:solidFill>
              </a:rPr>
              <a:t>руб.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48510" y="6097625"/>
            <a:ext cx="7753907" cy="9894"/>
          </a:xfrm>
          <a:prstGeom prst="line">
            <a:avLst/>
          </a:prstGeom>
          <a:ln w="28575">
            <a:gradFill>
              <a:gsLst>
                <a:gs pos="0">
                  <a:srgbClr val="009900"/>
                </a:gs>
                <a:gs pos="49000">
                  <a:schemeClr val="accent6">
                    <a:lumMod val="75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73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900</Words>
  <Application>Microsoft Office PowerPoint</Application>
  <PresentationFormat>Экран (4:3)</PresentationFormat>
  <Paragraphs>284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Оформление по умолчанию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Ирина Владимировна</dc:creator>
  <cp:lastModifiedBy>Гуркина Ольга Викторовна</cp:lastModifiedBy>
  <cp:revision>568</cp:revision>
  <cp:lastPrinted>2024-10-10T13:48:54Z</cp:lastPrinted>
  <dcterms:modified xsi:type="dcterms:W3CDTF">2024-11-12T06:58:09Z</dcterms:modified>
</cp:coreProperties>
</file>