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65" r:id="rId1"/>
  </p:sldMasterIdLst>
  <p:notesMasterIdLst>
    <p:notesMasterId r:id="rId13"/>
  </p:notesMasterIdLst>
  <p:handoutMasterIdLst>
    <p:handoutMasterId r:id="rId14"/>
  </p:handoutMasterIdLst>
  <p:sldIdLst>
    <p:sldId id="548" r:id="rId2"/>
    <p:sldId id="606" r:id="rId3"/>
    <p:sldId id="612" r:id="rId4"/>
    <p:sldId id="613" r:id="rId5"/>
    <p:sldId id="617" r:id="rId6"/>
    <p:sldId id="618" r:id="rId7"/>
    <p:sldId id="614" r:id="rId8"/>
    <p:sldId id="616" r:id="rId9"/>
    <p:sldId id="615" r:id="rId10"/>
    <p:sldId id="611" r:id="rId11"/>
    <p:sldId id="610" r:id="rId1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D358"/>
    <a:srgbClr val="FFFF99"/>
    <a:srgbClr val="FF9900"/>
    <a:srgbClr val="EF8E67"/>
    <a:srgbClr val="99CC00"/>
    <a:srgbClr val="FF9933"/>
    <a:srgbClr val="B4C604"/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805" autoAdjust="0"/>
    <p:restoredTop sz="89643" autoAdjust="0"/>
  </p:normalViewPr>
  <p:slideViewPr>
    <p:cSldViewPr>
      <p:cViewPr varScale="1">
        <p:scale>
          <a:sx n="61" d="100"/>
          <a:sy n="61" d="100"/>
        </p:scale>
        <p:origin x="-11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34634815575589295"/>
          <c:y val="0.10782891453023886"/>
          <c:w val="0.27187708420505413"/>
          <c:h val="0.417256635015523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explosion val="3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F47-4308-BE88-9852260E4011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F47-4308-BE88-9852260E4011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F47-4308-BE88-9852260E4011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F47-4308-BE88-9852260E4011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F47-4308-BE88-9852260E4011}"/>
              </c:ext>
            </c:extLst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F47-4308-BE88-9852260E4011}"/>
              </c:ext>
            </c:extLst>
          </c:dPt>
          <c:dLbls>
            <c:dLbl>
              <c:idx val="2"/>
              <c:layout>
                <c:manualLayout>
                  <c:x val="-0.10466988727858292"/>
                  <c:y val="9.7820125990268052E-3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Ненадлежащее исполнение обязанностей</c:v>
                </c:pt>
                <c:pt idx="1">
                  <c:v>ТЖС</c:v>
                </c:pt>
                <c:pt idx="2">
                  <c:v>Отсутствие попечения </c:v>
                </c:pt>
                <c:pt idx="3">
                  <c:v>Нарушение отношений,жестокое обращение</c:v>
                </c:pt>
                <c:pt idx="4">
                  <c:v>Отсутствие работы</c:v>
                </c:pt>
                <c:pt idx="5">
                  <c:v>Уклонение от содержания и воспитания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56.8</c:v>
                </c:pt>
                <c:pt idx="1">
                  <c:v>52.2</c:v>
                </c:pt>
                <c:pt idx="2">
                  <c:v>27.3</c:v>
                </c:pt>
                <c:pt idx="3">
                  <c:v>14.4</c:v>
                </c:pt>
                <c:pt idx="4">
                  <c:v>15.8</c:v>
                </c:pt>
                <c:pt idx="5">
                  <c:v>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D0-4DF4-9CFF-713D8B32B330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526722203202877E-2"/>
          <c:y val="0.6155198496728056"/>
          <c:w val="0.88439889307314867"/>
          <c:h val="0.3673937952266468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B3A-4E78-AC87-1283D2F9C56C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3A-4E78-AC87-1283D2F9C56C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3A-4E78-AC87-1283D2F9C56C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B3A-4E78-AC87-1283D2F9C5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До 3 месяцев</c:v>
                </c:pt>
                <c:pt idx="1">
                  <c:v>3-6 месяцев</c:v>
                </c:pt>
                <c:pt idx="2">
                  <c:v>свыше 6 месяцев</c:v>
                </c:pt>
                <c:pt idx="3">
                  <c:v>свыше года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</c:v>
                </c:pt>
                <c:pt idx="1">
                  <c:v>11.8</c:v>
                </c:pt>
                <c:pt idx="2">
                  <c:v>7.4</c:v>
                </c:pt>
                <c:pt idx="3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5B-4666-869B-425821833CAB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9612" cy="49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9" tIns="45434" rIns="90869" bIns="45434" numCol="1" anchor="t" anchorCtr="0" compatLnSpc="1">
            <a:prstTxWarp prst="textNoShape">
              <a:avLst/>
            </a:prstTxWarp>
          </a:bodyPr>
          <a:lstStyle>
            <a:lvl1pPr defTabSz="907976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587" y="0"/>
            <a:ext cx="2919612" cy="49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9" tIns="45434" rIns="90869" bIns="45434" numCol="1" anchor="t" anchorCtr="0" compatLnSpc="1">
            <a:prstTxWarp prst="textNoShape">
              <a:avLst/>
            </a:prstTxWarp>
          </a:bodyPr>
          <a:lstStyle>
            <a:lvl1pPr algn="r" defTabSz="907976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3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0330"/>
            <a:ext cx="2919612" cy="49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9" tIns="45434" rIns="90869" bIns="45434" numCol="1" anchor="b" anchorCtr="0" compatLnSpc="1">
            <a:prstTxWarp prst="textNoShape">
              <a:avLst/>
            </a:prstTxWarp>
          </a:bodyPr>
          <a:lstStyle>
            <a:lvl1pPr defTabSz="907976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3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587" y="9370330"/>
            <a:ext cx="2919612" cy="49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9" tIns="45434" rIns="90869" bIns="45434" numCol="1" anchor="b" anchorCtr="0" compatLnSpc="1">
            <a:prstTxWarp prst="textNoShape">
              <a:avLst/>
            </a:prstTxWarp>
          </a:bodyPr>
          <a:lstStyle>
            <a:lvl1pPr algn="r" defTabSz="907976" eaLnBrk="1" hangingPunct="1">
              <a:defRPr sz="1200"/>
            </a:lvl1pPr>
          </a:lstStyle>
          <a:p>
            <a:pPr>
              <a:defRPr/>
            </a:pPr>
            <a:fld id="{9EBAF696-70AA-4DE5-8830-99991AB2A5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99410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9612" cy="49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9" tIns="45434" rIns="90869" bIns="45434" numCol="1" anchor="t" anchorCtr="0" compatLnSpc="1">
            <a:prstTxWarp prst="textNoShape">
              <a:avLst/>
            </a:prstTxWarp>
          </a:bodyPr>
          <a:lstStyle>
            <a:lvl1pPr defTabSz="907976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587" y="0"/>
            <a:ext cx="2919612" cy="49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9" tIns="45434" rIns="90869" bIns="45434" numCol="1" anchor="t" anchorCtr="0" compatLnSpc="1">
            <a:prstTxWarp prst="textNoShape">
              <a:avLst/>
            </a:prstTxWarp>
          </a:bodyPr>
          <a:lstStyle>
            <a:lvl1pPr algn="r" defTabSz="907976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4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359" y="4686736"/>
            <a:ext cx="5387045" cy="44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9" tIns="45434" rIns="90869" bIns="45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84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0330"/>
            <a:ext cx="2919612" cy="49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9" tIns="45434" rIns="90869" bIns="45434" numCol="1" anchor="b" anchorCtr="0" compatLnSpc="1">
            <a:prstTxWarp prst="textNoShape">
              <a:avLst/>
            </a:prstTxWarp>
          </a:bodyPr>
          <a:lstStyle>
            <a:lvl1pPr defTabSz="907976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4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587" y="9370330"/>
            <a:ext cx="2919612" cy="49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9" tIns="45434" rIns="90869" bIns="45434" numCol="1" anchor="b" anchorCtr="0" compatLnSpc="1">
            <a:prstTxWarp prst="textNoShape">
              <a:avLst/>
            </a:prstTxWarp>
          </a:bodyPr>
          <a:lstStyle>
            <a:lvl1pPr algn="r" defTabSz="907976" eaLnBrk="1" hangingPunct="1">
              <a:defRPr sz="1200"/>
            </a:lvl1pPr>
          </a:lstStyle>
          <a:p>
            <a:pPr>
              <a:defRPr/>
            </a:pPr>
            <a:fld id="{4D0C4076-106C-4C42-9B06-374EAF75E3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93381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A45A9D1-AF16-4D2C-8211-682CDBE5FD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68119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91FFD-9E20-44BF-8D6A-3E96939657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0614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05D9B-0560-4E28-8862-28911E5CBF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7152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C4647-4F32-41F8-BD53-ED5F1CCC71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9442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CFC80A-4E0F-4B8F-AD9A-46005F552C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16120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414660-FF6B-413B-83EC-7FB6533ECD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0604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01C2D0-B01A-4CDD-812F-96CE571BA0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23441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D71995-DACC-4225-B9E9-E1513828FA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28352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999E8-55A7-4398-BD8D-B5F44EF5A9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25887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0F1956-23EB-488E-8B96-BD37A9C11A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76864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F8C16C4-1467-4DFF-98BB-4FF6BB5EFF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87580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61466DA-99B1-49BF-AE4E-760718DE6B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6" r:id="rId1"/>
    <p:sldLayoutId id="2147484892" r:id="rId2"/>
    <p:sldLayoutId id="2147484897" r:id="rId3"/>
    <p:sldLayoutId id="2147484898" r:id="rId4"/>
    <p:sldLayoutId id="2147484899" r:id="rId5"/>
    <p:sldLayoutId id="2147484900" r:id="rId6"/>
    <p:sldLayoutId id="2147484893" r:id="rId7"/>
    <p:sldLayoutId id="2147484901" r:id="rId8"/>
    <p:sldLayoutId id="2147484902" r:id="rId9"/>
    <p:sldLayoutId id="2147484894" r:id="rId10"/>
    <p:sldLayoutId id="21474848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532214" y="4026418"/>
            <a:ext cx="74895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tx2"/>
                </a:solidFill>
                <a:latin typeface="Arial" charset="0"/>
              </a:rPr>
              <a:t>в Архангельской области</a:t>
            </a:r>
            <a:endParaRPr lang="ru-RU" sz="32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  <p:sp>
        <p:nvSpPr>
          <p:cNvPr id="9222" name="Прямоугольник 1"/>
          <p:cNvSpPr>
            <a:spLocks noChangeArrowheads="1"/>
          </p:cNvSpPr>
          <p:nvPr/>
        </p:nvSpPr>
        <p:spPr bwMode="auto">
          <a:xfrm>
            <a:off x="3779912" y="5559425"/>
            <a:ext cx="5086276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eaLnBrk="1" hangingPunct="1">
              <a:lnSpc>
                <a:spcPct val="80000"/>
              </a:lnSpc>
            </a:pPr>
            <a:endParaRPr lang="ru-RU" altLang="ru-RU" sz="1400" b="1" dirty="0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9223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87624" y="3068960"/>
            <a:ext cx="7776864" cy="17281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25821" y="2524022"/>
            <a:ext cx="6408712" cy="1474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О предоставлении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социальных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услуг 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стационарной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форме 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социального обслуживания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  <p:pic>
        <p:nvPicPr>
          <p:cNvPr id="9223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41354" y="1130874"/>
            <a:ext cx="2897781" cy="1230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Развитие стационарозамещающих технологий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940152" y="2439330"/>
            <a:ext cx="2766564" cy="17476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реализация проекта предоставления социальных услуг в рамках системы долговременного ухода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40334" y="4413416"/>
            <a:ext cx="3262065" cy="14544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мониторинг </a:t>
            </a:r>
            <a:r>
              <a:rPr lang="ru-RU" sz="1600" dirty="0" smtClean="0"/>
              <a:t>очередности и обстоятельств признания </a:t>
            </a:r>
            <a:r>
              <a:rPr lang="ru-RU" sz="1600" dirty="0"/>
              <a:t>граждан нуждающимися в социальном обслуживании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70044" y="2857057"/>
            <a:ext cx="3134221" cy="912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Расширение организаций </a:t>
            </a:r>
            <a:r>
              <a:rPr lang="ru-RU" sz="1600" dirty="0"/>
              <a:t>социального </a:t>
            </a:r>
            <a:r>
              <a:rPr lang="ru-RU" sz="1600" dirty="0" smtClean="0"/>
              <a:t>обслуживания </a:t>
            </a:r>
            <a:endParaRPr lang="ru-RU" sz="1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895834" y="4515011"/>
            <a:ext cx="3263081" cy="1251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Укрепление </a:t>
            </a:r>
            <a:r>
              <a:rPr lang="ru-RU" sz="1600" dirty="0"/>
              <a:t>кадровой обеспеченности </a:t>
            </a:r>
            <a:r>
              <a:rPr lang="ru-RU" sz="1600" dirty="0" smtClean="0"/>
              <a:t>стационарных </a:t>
            </a:r>
            <a:r>
              <a:rPr lang="ru-RU" sz="1600" dirty="0"/>
              <a:t>организаций социального обслуживания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283968" y="852492"/>
            <a:ext cx="3477816" cy="1360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Реконструкция </a:t>
            </a:r>
            <a:r>
              <a:rPr lang="ru-RU" sz="1600" dirty="0"/>
              <a:t>и ремонт зданий государственных стационарных организаций социального обслуживания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739135" y="2510831"/>
            <a:ext cx="1731277" cy="160461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Комплекс мер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68121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1475656" y="4240607"/>
            <a:ext cx="6552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tx2"/>
                </a:solidFill>
                <a:latin typeface="Arial" charset="0"/>
              </a:rPr>
              <a:t>в рамках проекта </a:t>
            </a:r>
            <a:r>
              <a:rPr lang="ru-RU" b="1" dirty="0" smtClean="0">
                <a:solidFill>
                  <a:schemeClr val="tx2"/>
                </a:solidFill>
                <a:latin typeface="Arial" charset="0"/>
              </a:rPr>
              <a:t>«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Старшее поколение» </a:t>
            </a:r>
            <a:r>
              <a:rPr lang="ru-RU" b="1" dirty="0" smtClean="0">
                <a:solidFill>
                  <a:schemeClr val="tx2"/>
                </a:solidFill>
                <a:latin typeface="Arial" charset="0"/>
              </a:rPr>
              <a:t>национального </a:t>
            </a:r>
            <a:r>
              <a:rPr lang="ru-RU" b="1" dirty="0">
                <a:solidFill>
                  <a:schemeClr val="tx2"/>
                </a:solidFill>
                <a:latin typeface="Arial" charset="0"/>
              </a:rPr>
              <a:t>проекта «Демография»</a:t>
            </a:r>
          </a:p>
        </p:txBody>
      </p:sp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  <p:sp>
        <p:nvSpPr>
          <p:cNvPr id="9222" name="Прямоугольник 1"/>
          <p:cNvSpPr>
            <a:spLocks noChangeArrowheads="1"/>
          </p:cNvSpPr>
          <p:nvPr/>
        </p:nvSpPr>
        <p:spPr bwMode="auto">
          <a:xfrm>
            <a:off x="3779912" y="5559425"/>
            <a:ext cx="5086276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 eaLnBrk="1" hangingPunct="1">
              <a:lnSpc>
                <a:spcPct val="80000"/>
              </a:lnSpc>
            </a:pPr>
            <a:endParaRPr lang="ru-RU" altLang="ru-RU" sz="1400" b="1" dirty="0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9223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59631" y="3717032"/>
            <a:ext cx="7056785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25821" y="1124744"/>
            <a:ext cx="6408712" cy="2874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Проведена </a:t>
            </a:r>
            <a:r>
              <a:rPr lang="ru-RU" sz="2800" dirty="0"/>
              <a:t>работа по подготовке документов для привлечения средств федерального бюджета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55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  <p:pic>
        <p:nvPicPr>
          <p:cNvPr id="9223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9512" y="3004471"/>
            <a:ext cx="2487550" cy="795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3 Дома-интерната для престарелых и </a:t>
            </a:r>
            <a:r>
              <a:rPr lang="ru-RU" sz="1600" dirty="0" smtClean="0"/>
              <a:t>инвалидов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24128" y="3021390"/>
            <a:ext cx="3053167" cy="767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8 </a:t>
            </a:r>
            <a:r>
              <a:rPr lang="ru-RU" sz="1600" dirty="0" smtClean="0"/>
              <a:t>Психоневрологических интернатов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89276" y="3032367"/>
            <a:ext cx="2317376" cy="7676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1 Специальный </a:t>
            </a:r>
            <a:r>
              <a:rPr lang="ru-RU" sz="1600" dirty="0" smtClean="0"/>
              <a:t>дом-интернат</a:t>
            </a:r>
            <a:endParaRPr lang="ru-RU" sz="16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16088" y="1196752"/>
            <a:ext cx="5824264" cy="16701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Система социального обслуживания</a:t>
            </a:r>
            <a:endParaRPr lang="ru-RU" sz="32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63" y="3987062"/>
            <a:ext cx="2232248" cy="1063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10 </a:t>
            </a:r>
            <a:r>
              <a:rPr lang="ru-RU" sz="1600" dirty="0" smtClean="0"/>
              <a:t>Стационарных отделений КЦСО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513" y="5194456"/>
            <a:ext cx="8597782" cy="828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1 </a:t>
            </a:r>
            <a:r>
              <a:rPr lang="ru-RU" sz="1600" dirty="0" smtClean="0"/>
              <a:t>Дом-интернат для детей с нарушениями в интеллектуальном развитии</a:t>
            </a:r>
            <a:endParaRPr lang="ru-RU" sz="16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55240" y="3965495"/>
            <a:ext cx="2922055" cy="1063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3 </a:t>
            </a:r>
            <a:r>
              <a:rPr lang="ru-RU" sz="1600" dirty="0" smtClean="0"/>
              <a:t>Центра социальной помощи семье </a:t>
            </a:r>
          </a:p>
          <a:p>
            <a:pPr algn="ctr"/>
            <a:r>
              <a:rPr lang="ru-RU" sz="1600" dirty="0" smtClean="0"/>
              <a:t>и детям</a:t>
            </a:r>
            <a:endParaRPr lang="ru-RU" sz="16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71800" y="3965494"/>
            <a:ext cx="2952328" cy="10634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 социально-реабилитационных центров для несовершеннолетних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3929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  <p:pic>
        <p:nvPicPr>
          <p:cNvPr id="9223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23528" y="3075800"/>
            <a:ext cx="4074183" cy="3088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ООО «Пансионат </a:t>
            </a:r>
          </a:p>
          <a:p>
            <a:pPr algn="ctr"/>
            <a:r>
              <a:rPr lang="ru-RU" dirty="0" smtClean="0"/>
              <a:t>для пожилых людей </a:t>
            </a:r>
          </a:p>
          <a:p>
            <a:pPr algn="ctr"/>
            <a:r>
              <a:rPr lang="ru-RU" dirty="0" smtClean="0"/>
              <a:t>и инвалидов «Забота»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16016" y="3073938"/>
            <a:ext cx="4074183" cy="3091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ООО «Пансионат «Опека»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63688" y="1196752"/>
            <a:ext cx="5976664" cy="16701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Негосударственные организации социального обслуживания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15546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  <p:pic>
        <p:nvPicPr>
          <p:cNvPr id="9223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5054895"/>
              </p:ext>
            </p:extLst>
          </p:nvPr>
        </p:nvGraphicFramePr>
        <p:xfrm>
          <a:off x="274821" y="1169354"/>
          <a:ext cx="8568952" cy="4909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/>
                <a:gridCol w="2088232"/>
              </a:tblGrid>
              <a:tr h="52409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Количество получателей социальных услуг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85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Дома-интернаты для престарелых и инвалидов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463 человека</a:t>
                      </a:r>
                      <a:endParaRPr lang="ru-RU" sz="2000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Психоневрологические интернаты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2 186 человек</a:t>
                      </a:r>
                      <a:endParaRPr lang="ru-RU" sz="2000" dirty="0"/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Негосударственные</a:t>
                      </a:r>
                      <a:r>
                        <a:rPr lang="ru-RU" sz="2000" baseline="0" dirty="0" smtClean="0"/>
                        <a:t> организации социального обслуживания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390 человек</a:t>
                      </a:r>
                      <a:endParaRPr lang="ru-RU" sz="2000" dirty="0"/>
                    </a:p>
                  </a:txBody>
                  <a:tcPr anchor="ctr"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Дом-интернат для несовершеннолетних с нарушениями в интеллектуальном развитии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138 человек</a:t>
                      </a:r>
                      <a:endParaRPr lang="ru-RU" sz="2000" dirty="0"/>
                    </a:p>
                  </a:txBody>
                  <a:tcPr anchor="ctr"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Центры социальной помощи семье </a:t>
                      </a:r>
                    </a:p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детям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287 человек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Социально-реабилитационные центры для несовершеннолетних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409 человек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0397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1CAC45-DED2-EEA4-C5D4-478D9FE88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46237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100" dirty="0"/>
              <a:t>Причины помещения несовершеннолетних в отделения круглосуточного пребывания 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xmlns="" id="{40FC2059-3715-B97F-BCB6-22D5CC987D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24267912"/>
              </p:ext>
            </p:extLst>
          </p:nvPr>
        </p:nvGraphicFramePr>
        <p:xfrm>
          <a:off x="600199" y="2254400"/>
          <a:ext cx="7886700" cy="4130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sp>
        <p:nvSpPr>
          <p:cNvPr id="10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</p:spTree>
    <p:extLst>
      <p:ext uri="{BB962C8B-B14F-4D97-AF65-F5344CB8AC3E}">
        <p14:creationId xmlns:p14="http://schemas.microsoft.com/office/powerpoint/2010/main" xmlns="" val="189456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8A8FFB-7F8D-D826-D065-13B2756D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14007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100" dirty="0"/>
              <a:t>Сроки пребывания несовершеннолетних в отделениях </a:t>
            </a:r>
            <a:br>
              <a:rPr lang="ru-RU" sz="2100" dirty="0"/>
            </a:br>
            <a:r>
              <a:rPr lang="ru-RU" sz="2100" dirty="0"/>
              <a:t>с круглосуточным пребыванием</a:t>
            </a:r>
            <a:br>
              <a:rPr lang="ru-RU" sz="2100" dirty="0"/>
            </a:br>
            <a:endParaRPr lang="ru-RU" sz="2100" dirty="0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xmlns="" id="{806B1F73-D628-71A8-1CED-1348C11005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38522194"/>
              </p:ext>
            </p:extLst>
          </p:nvPr>
        </p:nvGraphicFramePr>
        <p:xfrm>
          <a:off x="615947" y="1916832"/>
          <a:ext cx="7886700" cy="4154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sp>
        <p:nvSpPr>
          <p:cNvPr id="10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</p:spTree>
    <p:extLst>
      <p:ext uri="{BB962C8B-B14F-4D97-AF65-F5344CB8AC3E}">
        <p14:creationId xmlns:p14="http://schemas.microsoft.com/office/powerpoint/2010/main" xmlns="" val="72924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  <p:pic>
        <p:nvPicPr>
          <p:cNvPr id="9223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70805" y="929825"/>
            <a:ext cx="5976664" cy="16682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Заключение договора </a:t>
            </a:r>
          </a:p>
          <a:p>
            <a:pPr algn="ctr"/>
            <a:r>
              <a:rPr lang="ru-RU" sz="3200" dirty="0" smtClean="0"/>
              <a:t>на предоставление социальных услуг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636912"/>
            <a:ext cx="84249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документ</a:t>
            </a:r>
            <a:r>
              <a:rPr lang="ru-RU" sz="1800" dirty="0"/>
              <a:t>, удостоверяющий личность гражданина;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документ</a:t>
            </a:r>
            <a:r>
              <a:rPr lang="ru-RU" sz="1800" dirty="0"/>
              <a:t>, подтверждающий место жительства </a:t>
            </a:r>
            <a:r>
              <a:rPr lang="ru-RU" sz="1800" dirty="0" smtClean="0"/>
              <a:t>на </a:t>
            </a:r>
            <a:r>
              <a:rPr lang="ru-RU" sz="1800" dirty="0"/>
              <a:t>территории Архангельской области;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индивидуальная </a:t>
            </a:r>
            <a:r>
              <a:rPr lang="ru-RU" sz="1800" dirty="0"/>
              <a:t>программа;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документы </a:t>
            </a:r>
            <a:r>
              <a:rPr lang="ru-RU" sz="1800" dirty="0"/>
              <a:t>для определения среднедушевого дохода заявителя (для рассмотрения возможности предоставления социальных услуг бесплатно);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заключение </a:t>
            </a:r>
            <a:r>
              <a:rPr lang="ru-RU" sz="1800" dirty="0"/>
              <a:t>о наличии (отсутствии) заболеваний, включенных </a:t>
            </a:r>
            <a:br>
              <a:rPr lang="ru-RU" sz="1800" dirty="0"/>
            </a:br>
            <a:r>
              <a:rPr lang="ru-RU" sz="1800" dirty="0"/>
              <a:t>в перечень медицинских </a:t>
            </a:r>
            <a:r>
              <a:rPr lang="ru-RU" sz="1800" dirty="0" smtClean="0"/>
              <a:t>противопоказаний;</a:t>
            </a:r>
            <a:endParaRPr lang="ru-RU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медицинская </a:t>
            </a:r>
            <a:r>
              <a:rPr lang="ru-RU" sz="1800" dirty="0"/>
              <a:t>карта, выданная медицинской организацией, для поступления в организацию для предоставления социальных услуг в форме стационарного социального обслуживания;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индивидуальная </a:t>
            </a:r>
            <a:r>
              <a:rPr lang="ru-RU" sz="1800" dirty="0"/>
              <a:t>программа реабилитации инвалида, выданная федеральным государственным учреждением медико-социальной экспертизы (при наличии</a:t>
            </a:r>
            <a:r>
              <a:rPr lang="ru-RU" sz="1800" dirty="0" smtClean="0"/>
              <a:t>).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96039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  <p:pic>
        <p:nvPicPr>
          <p:cNvPr id="9223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23528" y="3075800"/>
            <a:ext cx="4074183" cy="3088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/>
              <a:t>Комплекс </a:t>
            </a:r>
            <a:r>
              <a:rPr lang="ru-RU" sz="1800" dirty="0"/>
              <a:t>мер по сокращению (профилактике) очередности пожилых граждан и инвалидов для помещения в стационарные организации социального обслуживания на 2023 – 2025 годы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16016" y="3073938"/>
            <a:ext cx="4074183" cy="3091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Государственно-частное партнерство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63688" y="1196752"/>
            <a:ext cx="5976664" cy="167013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Основные направления деятельности по снижению очередности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04000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Прямоугольник 3"/>
          <p:cNvSpPr>
            <a:spLocks noChangeArrowheads="1"/>
          </p:cNvSpPr>
          <p:nvPr/>
        </p:nvSpPr>
        <p:spPr bwMode="auto">
          <a:xfrm>
            <a:off x="4114305" y="6369050"/>
            <a:ext cx="8899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100" b="1" dirty="0" smtClean="0">
                <a:solidFill>
                  <a:srgbClr val="003366"/>
                </a:solidFill>
                <a:latin typeface="Arial" charset="0"/>
              </a:rPr>
              <a:t>22.03.2024</a:t>
            </a:r>
          </a:p>
        </p:txBody>
      </p:sp>
      <p:pic>
        <p:nvPicPr>
          <p:cNvPr id="9223" name="Picture 6" descr="http://s3-eu-west-1.amazonaws.com/press29/-cw/dvinaland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85724"/>
            <a:ext cx="841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16"/>
          <p:cNvSpPr txBox="1">
            <a:spLocks noChangeArrowheads="1"/>
          </p:cNvSpPr>
          <p:nvPr/>
        </p:nvSpPr>
        <p:spPr bwMode="auto">
          <a:xfrm>
            <a:off x="985835" y="187150"/>
            <a:ext cx="714692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Министерство труда, занятости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и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социального развития  </a:t>
            </a:r>
            <a:endParaRPr lang="ru-RU" sz="13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ru-RU" sz="1300" b="1" dirty="0" smtClean="0">
                <a:solidFill>
                  <a:schemeClr val="tx2"/>
                </a:solidFill>
                <a:latin typeface="Arial" charset="0"/>
              </a:rPr>
              <a:t>Архангельской </a:t>
            </a:r>
            <a:r>
              <a:rPr lang="ru-RU" sz="1300" b="1" dirty="0">
                <a:solidFill>
                  <a:schemeClr val="tx2"/>
                </a:solidFill>
                <a:latin typeface="Arial" charset="0"/>
              </a:rPr>
              <a:t>области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70805" y="929825"/>
            <a:ext cx="5976664" cy="16682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Заключение договора </a:t>
            </a:r>
          </a:p>
          <a:p>
            <a:pPr algn="ctr"/>
            <a:r>
              <a:rPr lang="ru-RU" sz="3200" dirty="0" smtClean="0"/>
              <a:t>на предоставление социальных услуг</a:t>
            </a:r>
            <a:endParaRPr lang="ru-RU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2636912"/>
            <a:ext cx="84249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документ</a:t>
            </a:r>
            <a:r>
              <a:rPr lang="ru-RU" sz="1800" dirty="0"/>
              <a:t>, удостоверяющий личность гражданина;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документ</a:t>
            </a:r>
            <a:r>
              <a:rPr lang="ru-RU" sz="1800" dirty="0"/>
              <a:t>, подтверждающий место жительства </a:t>
            </a:r>
            <a:r>
              <a:rPr lang="ru-RU" sz="1800" dirty="0" smtClean="0"/>
              <a:t>на </a:t>
            </a:r>
            <a:r>
              <a:rPr lang="ru-RU" sz="1800" dirty="0"/>
              <a:t>территории Архангельской области;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индивидуальная </a:t>
            </a:r>
            <a:r>
              <a:rPr lang="ru-RU" sz="1800" dirty="0"/>
              <a:t>программа;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документы </a:t>
            </a:r>
            <a:r>
              <a:rPr lang="ru-RU" sz="1800" dirty="0"/>
              <a:t>для определения среднедушевого дохода заявителя (для рассмотрения возможности предоставления социальных услуг бесплатно);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заключение </a:t>
            </a:r>
            <a:r>
              <a:rPr lang="ru-RU" sz="1800" dirty="0"/>
              <a:t>о наличии (отсутствии) заболеваний, включенных </a:t>
            </a:r>
            <a:br>
              <a:rPr lang="ru-RU" sz="1800" dirty="0"/>
            </a:br>
            <a:r>
              <a:rPr lang="ru-RU" sz="1800" dirty="0"/>
              <a:t>в перечень медицинских </a:t>
            </a:r>
            <a:r>
              <a:rPr lang="ru-RU" sz="1800" dirty="0" smtClean="0"/>
              <a:t>противопоказаний;</a:t>
            </a:r>
            <a:endParaRPr lang="ru-RU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медицинская </a:t>
            </a:r>
            <a:r>
              <a:rPr lang="ru-RU" sz="1800" dirty="0"/>
              <a:t>карта, выданная медицинской организацией, для поступления в организацию для предоставления социальных услуг в форме стационарного социального обслуживания;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 smtClean="0"/>
              <a:t>индивидуальная </a:t>
            </a:r>
            <a:r>
              <a:rPr lang="ru-RU" sz="1800" dirty="0"/>
              <a:t>программа реабилитации инвалида, выданная федеральным государственным учреждением медико-социальной экспертизы (при наличии</a:t>
            </a:r>
            <a:r>
              <a:rPr lang="ru-RU" sz="1800" dirty="0" smtClean="0"/>
              <a:t>).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5643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лна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2.xml><?xml version="1.0" encoding="utf-8"?>
<a:themeOverride xmlns:a="http://schemas.openxmlformats.org/drawingml/2006/main">
  <a:clrScheme name="Волна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3.xml><?xml version="1.0" encoding="utf-8"?>
<a:themeOverride xmlns:a="http://schemas.openxmlformats.org/drawingml/2006/main">
  <a:clrScheme name="Волна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4.xml><?xml version="1.0" encoding="utf-8"?>
<a:themeOverride xmlns:a="http://schemas.openxmlformats.org/drawingml/2006/main">
  <a:clrScheme name="Волна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14762</TotalTime>
  <Words>438</Words>
  <Application>Microsoft Office PowerPoint</Application>
  <PresentationFormat>Экран (4:3)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Слайд 1</vt:lpstr>
      <vt:lpstr>Слайд 2</vt:lpstr>
      <vt:lpstr>Слайд 3</vt:lpstr>
      <vt:lpstr>Слайд 4</vt:lpstr>
      <vt:lpstr>Причины помещения несовершеннолетних в отделения круглосуточного пребывания </vt:lpstr>
      <vt:lpstr>Сроки пребывания несовершеннолетних в отделениях  с круглосуточным пребыванием </vt:lpstr>
      <vt:lpstr>Слайд 7</vt:lpstr>
      <vt:lpstr>Слайд 8</vt:lpstr>
      <vt:lpstr>Слайд 9</vt:lpstr>
      <vt:lpstr>Слайд 10</vt:lpstr>
      <vt:lpstr>Слайд 11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Спасибо за внимание!</dc:title>
  <dc:creator>1</dc:creator>
  <cp:lastModifiedBy>Рыжкова Елена Викторовна</cp:lastModifiedBy>
  <cp:revision>1004</cp:revision>
  <cp:lastPrinted>2024-03-21T09:31:38Z</cp:lastPrinted>
  <dcterms:created xsi:type="dcterms:W3CDTF">2008-02-27T09:24:00Z</dcterms:created>
  <dcterms:modified xsi:type="dcterms:W3CDTF">2024-03-22T09:12:44Z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TC011408271049</vt:lpwstr>
  </property>
</Properties>
</file>