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style1.xml" ContentType="application/vnd.ms-office.chart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306" r:id="rId3"/>
    <p:sldId id="310" r:id="rId4"/>
    <p:sldId id="311" r:id="rId5"/>
    <p:sldId id="309" r:id="rId6"/>
    <p:sldId id="312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04040"/>
    <a:srgbClr val="AED7D6"/>
    <a:srgbClr val="454D57"/>
    <a:srgbClr val="B9DDDC"/>
    <a:srgbClr val="EBF5F5"/>
    <a:srgbClr val="F0A355"/>
    <a:srgbClr val="E7F3F5"/>
    <a:srgbClr val="993366"/>
    <a:srgbClr val="FF6699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3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024691667529982E-2"/>
          <c:y val="4.7686774242132843E-2"/>
          <c:w val="0.58607520314937311"/>
          <c:h val="0.730365946107371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0A355"/>
            </a:solidFill>
            <a:ln>
              <a:noFill/>
            </a:ln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E29-4160-9E38-F767ABB7CAAB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5-EE29-4160-9E38-F767ABB7CAAB}"/>
              </c:ext>
            </c:extLst>
          </c:dPt>
          <c:cat>
            <c:strRef>
              <c:f>Лист1!$A$2</c:f>
              <c:strCache>
                <c:ptCount val="1"/>
                <c:pt idx="0">
                  <c:v>ФБ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29-4160-9E38-F767ABB7CAAB}"/>
            </c:ext>
          </c:extLst>
        </c:ser>
        <c:dLbls/>
        <c:firstSliceAng val="145"/>
        <c:holeSize val="74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6121021972822889E-2"/>
          <c:y val="9.9087666318826165E-2"/>
          <c:w val="0.89571773769084684"/>
          <c:h val="0.753568059672297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0A355"/>
            </a:solidFill>
            <a:ln>
              <a:noFill/>
            </a:ln>
            <a:effectLst/>
          </c:spPr>
          <c:dPt>
            <c:idx val="4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40404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(факт)</c:v>
                </c:pt>
                <c:pt idx="5">
                  <c:v>2023-2024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12</c:v>
                </c:pt>
                <c:pt idx="2">
                  <c:v>15</c:v>
                </c:pt>
                <c:pt idx="3">
                  <c:v>17</c:v>
                </c:pt>
                <c:pt idx="4">
                  <c:v>15</c:v>
                </c:pt>
                <c:pt idx="5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8B-43CF-87C2-08455C55A930}"/>
            </c:ext>
          </c:extLst>
        </c:ser>
        <c:dLbls>
          <c:showVal val="1"/>
        </c:dLbls>
        <c:gapWidth val="64"/>
        <c:overlap val="-7"/>
        <c:axId val="140396800"/>
        <c:axId val="140398592"/>
      </c:barChart>
      <c:catAx>
        <c:axId val="140396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0398592"/>
        <c:crosses val="autoZero"/>
        <c:auto val="1"/>
        <c:lblAlgn val="ctr"/>
        <c:lblOffset val="100"/>
      </c:catAx>
      <c:valAx>
        <c:axId val="1403985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039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6121021972822889E-2"/>
          <c:y val="9.9087666318826165E-2"/>
          <c:w val="0.89571773769084684"/>
          <c:h val="0.753568059672297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0A35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40404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факт</c:v>
                </c:pt>
                <c:pt idx="5">
                  <c:v>2023-2024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5.8</c:v>
                </c:pt>
                <c:pt idx="1">
                  <c:v>20.8</c:v>
                </c:pt>
                <c:pt idx="2">
                  <c:v>26.2</c:v>
                </c:pt>
                <c:pt idx="3">
                  <c:v>78.5</c:v>
                </c:pt>
                <c:pt idx="4">
                  <c:v>18.7</c:v>
                </c:pt>
                <c:pt idx="5">
                  <c:v>23.5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1F-4985-9691-EB9DFC1A94AD}"/>
            </c:ext>
          </c:extLst>
        </c:ser>
        <c:dLbls>
          <c:showVal val="1"/>
        </c:dLbls>
        <c:gapWidth val="64"/>
        <c:overlap val="-7"/>
        <c:axId val="148139008"/>
        <c:axId val="148169472"/>
      </c:barChart>
      <c:catAx>
        <c:axId val="148139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40404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48169472"/>
        <c:crosses val="autoZero"/>
        <c:auto val="1"/>
        <c:lblAlgn val="ctr"/>
        <c:lblOffset val="100"/>
      </c:catAx>
      <c:valAx>
        <c:axId val="1481694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813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B15D8-C7AF-44DD-A28C-DFF8BAFA3084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DF52F-5494-4990-BCF9-2A4BD49EC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69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A5809-4204-4544-8D72-78A3E6E47A1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72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>
              <a:defRPr/>
            </a:pPr>
            <a:fld id="{6F5E0648-7FD4-478A-9C62-810F74200B0E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2937">
                <a:defRPr/>
              </a:pPr>
              <a:t>5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03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71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25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55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15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82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54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73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15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36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75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D9E-1802-4A3E-89A8-34AB032DCD4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AE6EE-8AE2-439A-9A2B-79151848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41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29D9E-1802-4A3E-89A8-34AB032DCD42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E6EE-8AE2-439A-9A2B-79151848F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43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90239D1-C6E7-5DFA-604E-5FD4BE2E2D8B}"/>
              </a:ext>
            </a:extLst>
          </p:cNvPr>
          <p:cNvSpPr/>
          <p:nvPr/>
        </p:nvSpPr>
        <p:spPr>
          <a:xfrm>
            <a:off x="0" y="1"/>
            <a:ext cx="12192000" cy="3623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FA0E1AB-2506-7F34-C283-9F59171B5CA0}"/>
              </a:ext>
            </a:extLst>
          </p:cNvPr>
          <p:cNvSpPr/>
          <p:nvPr/>
        </p:nvSpPr>
        <p:spPr>
          <a:xfrm>
            <a:off x="0" y="3623407"/>
            <a:ext cx="12192000" cy="325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9DB18AB-50DA-8187-AAF9-60F712BA0F82}"/>
              </a:ext>
            </a:extLst>
          </p:cNvPr>
          <p:cNvGrpSpPr/>
          <p:nvPr/>
        </p:nvGrpSpPr>
        <p:grpSpPr>
          <a:xfrm>
            <a:off x="590344" y="373363"/>
            <a:ext cx="7149778" cy="1084728"/>
            <a:chOff x="821941" y="538848"/>
            <a:chExt cx="3907421" cy="59281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1941" y="564733"/>
              <a:ext cx="457201" cy="56692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382260" y="538848"/>
              <a:ext cx="3347102" cy="386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6233" y="1800215"/>
            <a:ext cx="3621031" cy="35996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805505" y="1843345"/>
            <a:ext cx="3386495" cy="1726523"/>
          </a:xfrm>
          <a:prstGeom prst="rect">
            <a:avLst/>
          </a:prstGeom>
          <a:solidFill>
            <a:srgbClr val="AED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624702"/>
            <a:ext cx="6939857" cy="1726523"/>
          </a:xfrm>
          <a:prstGeom prst="rect">
            <a:avLst/>
          </a:prstGeom>
          <a:solidFill>
            <a:srgbClr val="AED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700" y="2001503"/>
            <a:ext cx="686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реализации мероприятий </a:t>
            </a:r>
          </a:p>
          <a:p>
            <a:pPr algn="r"/>
            <a:r>
              <a:rPr lang="ru-RU" sz="2400" dirty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переселению граждан из аварийного жилищного фонда на территории Архангельской области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0891" y="4757329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Отчет за </a:t>
            </a:r>
            <a:r>
              <a:rPr lang="ru-RU" sz="240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2023 </a:t>
            </a:r>
            <a:r>
              <a:rPr lang="ru-RU" sz="2400" dirty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264659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1D1691F-FF4E-D317-7265-E66A770CD307}"/>
              </a:ext>
            </a:extLst>
          </p:cNvPr>
          <p:cNvSpPr/>
          <p:nvPr/>
        </p:nvSpPr>
        <p:spPr>
          <a:xfrm>
            <a:off x="0" y="3743039"/>
            <a:ext cx="12185393" cy="31367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3F21EAD-A1B6-1766-0DF5-371ECC1907CA}"/>
              </a:ext>
            </a:extLst>
          </p:cNvPr>
          <p:cNvSpPr/>
          <p:nvPr/>
        </p:nvSpPr>
        <p:spPr>
          <a:xfrm>
            <a:off x="0" y="851241"/>
            <a:ext cx="12185393" cy="3019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C61CAE6-983E-6DBC-9614-079151740448}"/>
              </a:ext>
            </a:extLst>
          </p:cNvPr>
          <p:cNvSpPr txBox="1"/>
          <p:nvPr/>
        </p:nvSpPr>
        <p:spPr>
          <a:xfrm>
            <a:off x="6607" y="853344"/>
            <a:ext cx="12178786" cy="621449"/>
          </a:xfrm>
          <a:prstGeom prst="rect">
            <a:avLst/>
          </a:prstGeom>
          <a:solidFill>
            <a:srgbClr val="B9DDDC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454D57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28312" y="874488"/>
            <a:ext cx="3788575" cy="584767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Общее финансирование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2019-2025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:</a:t>
            </a:r>
            <a:endParaRPr kumimoji="0" lang="ru-RU" sz="1600" b="1" i="0" u="none" strike="noStrike" kern="1200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763" y="861788"/>
            <a:ext cx="3657214" cy="584767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D79D"/>
              </a:buClr>
              <a:buSzPct val="200000"/>
              <a:tabLst/>
              <a:defRPr/>
            </a:pPr>
            <a:r>
              <a:rPr kumimoji="0" lang="ru-RU" sz="1600" b="1" i="0" u="none" strike="noStrike" kern="1200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План расселения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D79D"/>
              </a:buClr>
              <a:buSzPct val="200000"/>
              <a:tabLst/>
              <a:defRPr/>
            </a:pPr>
            <a:r>
              <a:rPr kumimoji="0" lang="ru-RU" sz="1600" b="1" i="0" u="none" strike="noStrike" kern="1200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на 2019-2024 годы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96280" y="960785"/>
            <a:ext cx="3514455" cy="338546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L="158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C4E8"/>
              </a:buClr>
              <a:buSzPct val="150000"/>
              <a:buFontTx/>
              <a:buNone/>
              <a:tabLst/>
              <a:defRPr/>
            </a:pPr>
            <a:r>
              <a:rPr kumimoji="0" lang="ru-RU" sz="1600" b="1" i="0" u="none" strike="noStrike" kern="1200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Расселено на </a:t>
            </a:r>
            <a:r>
              <a:rPr kumimoji="0" lang="ru-RU" sz="1600" b="1" i="0" u="none" strike="noStrike" kern="1200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10.11.2023</a:t>
            </a:r>
            <a:endParaRPr kumimoji="0" lang="ru-RU" sz="1600" b="1" i="0" u="none" strike="noStrike" kern="1200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037091" y="2099359"/>
            <a:ext cx="862034" cy="400101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D79D"/>
              </a:buClr>
              <a:buSzPct val="150000"/>
              <a:buFontTx/>
              <a:buNone/>
              <a:tabLst/>
              <a:defRPr/>
            </a:pPr>
            <a:r>
              <a:rPr kumimoji="0" lang="ru-RU" sz="2000" i="0" u="none" strike="noStrike" kern="1200" cap="all" spc="0" normalizeH="0" baseline="0" noProof="0" dirty="0" smtClean="0">
                <a:ln>
                  <a:noFill/>
                </a:ln>
                <a:solidFill>
                  <a:srgbClr val="F0A355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2023</a:t>
            </a:r>
            <a:endParaRPr kumimoji="0" lang="ru-RU" sz="2000" i="0" u="none" strike="noStrike" kern="1200" cap="all" spc="0" normalizeH="0" baseline="0" noProof="0" dirty="0">
              <a:ln>
                <a:noFill/>
              </a:ln>
              <a:solidFill>
                <a:srgbClr val="F0A355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1" name="Прямая со стрелкой 110"/>
          <p:cNvCxnSpPr>
            <a:cxnSpLocks/>
          </p:cNvCxnSpPr>
          <p:nvPr/>
        </p:nvCxnSpPr>
        <p:spPr>
          <a:xfrm>
            <a:off x="10231903" y="2581829"/>
            <a:ext cx="616102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571122" y="1591355"/>
            <a:ext cx="1103224" cy="584767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454D57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454D57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62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454D57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%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454D57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 flipH="1">
            <a:off x="205526" y="4635482"/>
            <a:ext cx="1455160" cy="56157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flipH="1">
            <a:off x="205526" y="6325118"/>
            <a:ext cx="1578958" cy="464040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B664F40-D1EC-FD5A-9034-60C3E4F90244}"/>
              </a:ext>
            </a:extLst>
          </p:cNvPr>
          <p:cNvSpPr txBox="1"/>
          <p:nvPr/>
        </p:nvSpPr>
        <p:spPr>
          <a:xfrm>
            <a:off x="383231" y="267372"/>
            <a:ext cx="11418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DINPro-Medium" panose="02000503030000020004" pitchFamily="50" charset="0"/>
                <a:ea typeface="+mn-ea"/>
                <a:cs typeface="Arial" charset="0"/>
              </a:rPr>
              <a:t>ЖИЛИЩНЫЙ ФОНД, ПРИЗНАННЫЙ АВАРИЙНЫМ С 01.01.2012 ПО 01.01.2017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B51CEA7-119E-C329-B793-20212D076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626"/>
          <a:stretch/>
        </p:blipFill>
        <p:spPr>
          <a:xfrm>
            <a:off x="11505762" y="117195"/>
            <a:ext cx="679631" cy="720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9264384-3B04-5D2A-9843-02CBA46A1DB5}"/>
              </a:ext>
            </a:extLst>
          </p:cNvPr>
          <p:cNvSpPr txBox="1"/>
          <p:nvPr/>
        </p:nvSpPr>
        <p:spPr>
          <a:xfrm>
            <a:off x="9526175" y="317452"/>
            <a:ext cx="202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Times New Roman" panose="02020603050405020304" pitchFamily="18" charset="0"/>
              </a:rPr>
              <a:t>ПРАВИТЕЛЬСТВО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Times New Roman" panose="02020603050405020304" pitchFamily="18" charset="0"/>
              </a:rPr>
              <a:t>АРХАНГЕЛЬСКОЙ ОБЛАСТИ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2F6760E-4B81-3031-672A-39D80E44D7A1}"/>
              </a:ext>
            </a:extLst>
          </p:cNvPr>
          <p:cNvSpPr txBox="1"/>
          <p:nvPr/>
        </p:nvSpPr>
        <p:spPr bwMode="auto">
          <a:xfrm>
            <a:off x="841311" y="1522715"/>
            <a:ext cx="2689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en-US" sz="3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46</a:t>
            </a:r>
            <a:r>
              <a:rPr lang="ru-RU" sz="3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7,9 </a:t>
            </a:r>
            <a:r>
              <a:rPr lang="ru-RU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тыс</a:t>
            </a:r>
            <a:r>
              <a:rPr lang="ru-RU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. м</a:t>
            </a:r>
            <a:r>
              <a:rPr lang="ru-RU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048C845-78C9-E98B-A9D3-843C5AECBF6D}"/>
              </a:ext>
            </a:extLst>
          </p:cNvPr>
          <p:cNvSpPr txBox="1"/>
          <p:nvPr/>
        </p:nvSpPr>
        <p:spPr bwMode="auto">
          <a:xfrm>
            <a:off x="866237" y="2731061"/>
            <a:ext cx="283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3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26,6</a:t>
            </a:r>
            <a:r>
              <a:rPr lang="ru-RU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тыс. чел.</a:t>
            </a:r>
            <a:endParaRPr lang="ru-RU" kern="0" baseline="30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B482FEA-82B1-51B7-0CC8-C41548D13281}"/>
              </a:ext>
            </a:extLst>
          </p:cNvPr>
          <p:cNvSpPr txBox="1"/>
          <p:nvPr/>
        </p:nvSpPr>
        <p:spPr bwMode="auto">
          <a:xfrm>
            <a:off x="4189212" y="1517893"/>
            <a:ext cx="250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3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289,2 </a:t>
            </a:r>
            <a:r>
              <a:rPr lang="ru-RU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тыс. м</a:t>
            </a:r>
            <a:r>
              <a:rPr lang="ru-RU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2,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B28FCC4-A0A0-6FA6-537D-E1C5167BBA1C}"/>
              </a:ext>
            </a:extLst>
          </p:cNvPr>
          <p:cNvSpPr txBox="1"/>
          <p:nvPr/>
        </p:nvSpPr>
        <p:spPr bwMode="auto">
          <a:xfrm>
            <a:off x="4172131" y="2691198"/>
            <a:ext cx="3294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3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16,2</a:t>
            </a:r>
            <a:r>
              <a:rPr lang="ru-RU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тыс. чел.,</a:t>
            </a:r>
          </a:p>
          <a:p>
            <a:pPr defTabSz="326578"/>
            <a:r>
              <a:rPr lang="ru-RU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в</a:t>
            </a:r>
            <a:r>
              <a:rPr lang="ru-RU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 том числе в 2023 </a:t>
            </a:r>
            <a:r>
              <a:rPr lang="ru-RU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году </a:t>
            </a:r>
            <a:endParaRPr lang="ru-RU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  <a:p>
            <a:pPr defTabSz="326578"/>
            <a:r>
              <a:rPr lang="ru-RU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3,38 </a:t>
            </a:r>
            <a:r>
              <a:rPr lang="ru-RU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тыс. человек</a:t>
            </a:r>
            <a:endParaRPr lang="ru-RU" sz="1400" kern="0" baseline="30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FE97A5F2-E32E-61B3-72AE-7D40E058FE02}"/>
              </a:ext>
            </a:extLst>
          </p:cNvPr>
          <p:cNvGrpSpPr/>
          <p:nvPr/>
        </p:nvGrpSpPr>
        <p:grpSpPr>
          <a:xfrm>
            <a:off x="8152571" y="1563033"/>
            <a:ext cx="3139039" cy="2518892"/>
            <a:chOff x="8412660" y="1727391"/>
            <a:chExt cx="2712413" cy="2176550"/>
          </a:xfrm>
        </p:grpSpPr>
        <p:graphicFrame>
          <p:nvGraphicFramePr>
            <p:cNvPr id="5" name="Диаграмма 4"/>
            <p:cNvGraphicFramePr/>
            <p:nvPr>
              <p:extLst>
                <p:ext uri="{D42A27DB-BD31-4B8C-83A1-F6EECF244321}">
                  <p14:modId xmlns:p14="http://schemas.microsoft.com/office/powerpoint/2010/main" xmlns="" val="961694119"/>
                </p:ext>
              </p:extLst>
            </p:nvPr>
          </p:nvGraphicFramePr>
          <p:xfrm>
            <a:off x="8412660" y="1727391"/>
            <a:ext cx="2712413" cy="2176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48" name="TextBox 2047">
              <a:extLst>
                <a:ext uri="{FF2B5EF4-FFF2-40B4-BE49-F238E27FC236}">
                  <a16:creationId xmlns="" xmlns:a16="http://schemas.microsoft.com/office/drawing/2014/main" id="{C7479FB5-9221-89CF-A155-39D7F834B676}"/>
                </a:ext>
              </a:extLst>
            </p:cNvPr>
            <p:cNvSpPr txBox="1"/>
            <p:nvPr/>
          </p:nvSpPr>
          <p:spPr bwMode="auto">
            <a:xfrm>
              <a:off x="8435403" y="2302568"/>
              <a:ext cx="167634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26578">
                <a:lnSpc>
                  <a:spcPct val="80000"/>
                </a:lnSpc>
              </a:pPr>
              <a:r>
                <a:rPr lang="en-US" sz="4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  <a:cs typeface="Arial"/>
                </a:rPr>
                <a:t>27,5</a:t>
              </a:r>
              <a:endParaRPr lang="en-US" sz="11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endParaRPr>
            </a:p>
            <a:p>
              <a:pPr algn="ctr" defTabSz="326578">
                <a:lnSpc>
                  <a:spcPct val="80000"/>
                </a:lnSpc>
              </a:pPr>
              <a:r>
                <a:rPr lang="ru-RU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  <a:cs typeface="Arial"/>
                </a:rPr>
                <a:t>млрд руб.</a:t>
              </a:r>
            </a:p>
          </p:txBody>
        </p:sp>
      </p:grpSp>
      <p:sp>
        <p:nvSpPr>
          <p:cNvPr id="2049" name="TextBox 2048">
            <a:extLst>
              <a:ext uri="{FF2B5EF4-FFF2-40B4-BE49-F238E27FC236}">
                <a16:creationId xmlns="" xmlns:a16="http://schemas.microsoft.com/office/drawing/2014/main" id="{23C50CEC-95C0-D6AE-B5EA-A7F07CE685A8}"/>
              </a:ext>
            </a:extLst>
          </p:cNvPr>
          <p:cNvSpPr txBox="1"/>
          <p:nvPr/>
        </p:nvSpPr>
        <p:spPr bwMode="auto">
          <a:xfrm>
            <a:off x="10979467" y="2022144"/>
            <a:ext cx="15840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3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9,36</a:t>
            </a:r>
            <a:endParaRPr lang="en-US" sz="1000" kern="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  <a:p>
            <a:pPr defTabSz="326578"/>
            <a:r>
              <a:rPr lang="ru-RU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млрд руб.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048C845-78C9-E98B-A9D3-843C5AECBF6D}"/>
              </a:ext>
            </a:extLst>
          </p:cNvPr>
          <p:cNvSpPr txBox="1"/>
          <p:nvPr/>
        </p:nvSpPr>
        <p:spPr bwMode="auto">
          <a:xfrm>
            <a:off x="3882397" y="4217650"/>
            <a:ext cx="3950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6578"/>
            <a:r>
              <a:rPr lang="ru-RU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В ноябре 2021 год Архангельской областью заключено соглашение </a:t>
            </a:r>
            <a:br>
              <a:rPr lang="ru-RU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о досрочном завершении мероприятий программы </a:t>
            </a:r>
            <a:br>
              <a:rPr lang="ru-RU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</a:br>
            <a:r>
              <a:rPr lang="ru-RU" sz="20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в срок до 30.09.2024</a:t>
            </a:r>
            <a:endParaRPr lang="ru-RU" sz="2000" b="1" kern="0" baseline="30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8E940B-B8B1-8039-F746-9817B56309A0}"/>
              </a:ext>
            </a:extLst>
          </p:cNvPr>
          <p:cNvSpPr txBox="1"/>
          <p:nvPr/>
        </p:nvSpPr>
        <p:spPr bwMode="auto">
          <a:xfrm>
            <a:off x="4167756" y="2041698"/>
            <a:ext cx="264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в том числе в </a:t>
            </a:r>
            <a:r>
              <a:rPr lang="ru-RU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2023 </a:t>
            </a:r>
            <a:r>
              <a:rPr lang="ru-RU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году </a:t>
            </a:r>
          </a:p>
          <a:p>
            <a:pPr defTabSz="326578"/>
            <a:r>
              <a:rPr lang="ru-RU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63,2 </a:t>
            </a:r>
            <a:r>
              <a:rPr lang="ru-RU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тыс. кв</a:t>
            </a:r>
            <a:r>
              <a:rPr lang="ru-RU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. м</a:t>
            </a:r>
            <a:endParaRPr lang="ru-RU" sz="1400" kern="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177B76-F26A-2117-2959-BF0E4CD00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27" y="1667593"/>
            <a:ext cx="381883" cy="380715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8ADAF3D-CCF7-A0D6-EB16-3B05070147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0639" y="1667593"/>
            <a:ext cx="381883" cy="380715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90D6105-00C9-84FD-E7A8-27AE1B697D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225" y="2809756"/>
            <a:ext cx="523085" cy="4840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01B2715-31F2-112C-0AC9-5BB9C49649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321" y="2809756"/>
            <a:ext cx="523085" cy="484049"/>
          </a:xfrm>
          <a:prstGeom prst="rect">
            <a:avLst/>
          </a:prstGeom>
        </p:spPr>
      </p:pic>
      <p:sp>
        <p:nvSpPr>
          <p:cNvPr id="19" name="Равнобедренный треугольник 18">
            <a:extLst>
              <a:ext uri="{FF2B5EF4-FFF2-40B4-BE49-F238E27FC236}">
                <a16:creationId xmlns="" xmlns:a16="http://schemas.microsoft.com/office/drawing/2014/main" id="{5B8165DD-484D-A995-96F3-428645DA31EA}"/>
              </a:ext>
            </a:extLst>
          </p:cNvPr>
          <p:cNvSpPr/>
          <p:nvPr/>
        </p:nvSpPr>
        <p:spPr>
          <a:xfrm rot="5400000">
            <a:off x="6472025" y="1787540"/>
            <a:ext cx="252457" cy="13929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1">
            <a:extLst>
              <a:ext uri="{FF2B5EF4-FFF2-40B4-BE49-F238E27FC236}">
                <a16:creationId xmlns="" xmlns:a16="http://schemas.microsoft.com/office/drawing/2014/main" id="{D7870D51-1C60-AD78-DB0A-846007290E23}"/>
              </a:ext>
            </a:extLst>
          </p:cNvPr>
          <p:cNvSpPr txBox="1">
            <a:spLocks/>
          </p:cNvSpPr>
          <p:nvPr/>
        </p:nvSpPr>
        <p:spPr>
          <a:xfrm>
            <a:off x="11391294" y="6480354"/>
            <a:ext cx="743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404040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874" y="3867091"/>
            <a:ext cx="4016888" cy="301266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49" t="-7675" r="37432" b="16666"/>
          <a:stretch/>
        </p:blipFill>
        <p:spPr>
          <a:xfrm>
            <a:off x="7705860" y="3609360"/>
            <a:ext cx="4479533" cy="325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824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3EF0E00-82D6-B504-8D0B-9A4F3316DB2A}"/>
              </a:ext>
            </a:extLst>
          </p:cNvPr>
          <p:cNvSpPr/>
          <p:nvPr/>
        </p:nvSpPr>
        <p:spPr>
          <a:xfrm>
            <a:off x="-6608" y="3937222"/>
            <a:ext cx="12185393" cy="2920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E93F329-7C35-289D-918F-E8A4DDA0AA2C}"/>
              </a:ext>
            </a:extLst>
          </p:cNvPr>
          <p:cNvSpPr/>
          <p:nvPr/>
        </p:nvSpPr>
        <p:spPr>
          <a:xfrm>
            <a:off x="-6607" y="1337095"/>
            <a:ext cx="12185393" cy="2679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">
            <a:extLst>
              <a:ext uri="{FF2B5EF4-FFF2-40B4-BE49-F238E27FC236}">
                <a16:creationId xmlns="" xmlns:a16="http://schemas.microsoft.com/office/drawing/2014/main" id="{7A3EC638-14DB-42D4-B2EF-AF4546D16A24}"/>
              </a:ext>
            </a:extLst>
          </p:cNvPr>
          <p:cNvSpPr txBox="1">
            <a:spLocks/>
          </p:cNvSpPr>
          <p:nvPr/>
        </p:nvSpPr>
        <p:spPr>
          <a:xfrm>
            <a:off x="9217269" y="63651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71343" y="1449467"/>
            <a:ext cx="6103073" cy="3560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ru-RU"/>
            </a:defPPr>
            <a:lvl1pPr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454D57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2019-2024 </a:t>
            </a:r>
            <a:r>
              <a:rPr lang="ru-RU" dirty="0" smtClean="0">
                <a:solidFill>
                  <a:schemeClr val="tx1"/>
                </a:solidFill>
              </a:rPr>
              <a:t>годах запланировано строительство: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07" y="853344"/>
            <a:ext cx="12178786" cy="460432"/>
          </a:xfrm>
          <a:prstGeom prst="rect">
            <a:avLst/>
          </a:prstGeom>
          <a:solidFill>
            <a:srgbClr val="B9DDDC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Строительство многоквартирных домов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DB6677-45BE-581B-9AC9-9F418C1952C7}"/>
              </a:ext>
            </a:extLst>
          </p:cNvPr>
          <p:cNvSpPr txBox="1"/>
          <p:nvPr/>
        </p:nvSpPr>
        <p:spPr>
          <a:xfrm>
            <a:off x="390517" y="110569"/>
            <a:ext cx="11418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DINPro-Medium" panose="02000503030000020004" pitchFamily="50" charset="0"/>
                <a:ea typeface="+mn-ea"/>
                <a:cs typeface="Arial" charset="0"/>
              </a:rPr>
              <a:t>ПРОГРАММА ПЕРЕСЕЛЕНИЯ ИЗ АВАРИЙНОГО ЖИЛОГО ФОНДА  2019-2025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4547898-0C1B-FF53-8F57-FE1216CD2F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626"/>
          <a:stretch/>
        </p:blipFill>
        <p:spPr>
          <a:xfrm>
            <a:off x="11505762" y="117195"/>
            <a:ext cx="679631" cy="720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73EFE4-89BB-05A3-EF0E-89650FA707D8}"/>
              </a:ext>
            </a:extLst>
          </p:cNvPr>
          <p:cNvSpPr txBox="1"/>
          <p:nvPr/>
        </p:nvSpPr>
        <p:spPr>
          <a:xfrm>
            <a:off x="9526175" y="317452"/>
            <a:ext cx="202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Times New Roman" panose="02020603050405020304" pitchFamily="18" charset="0"/>
              </a:rPr>
              <a:t>ПРАВИТЕЛЬСТВО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Times New Roman" panose="02020603050405020304" pitchFamily="18" charset="0"/>
              </a:rPr>
              <a:t>АРХАНГЕЛЬСКОЙ ОБЛАСТИ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C411ED85-57B2-6C2C-9AEF-260216DB6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70264409"/>
              </p:ext>
            </p:extLst>
          </p:nvPr>
        </p:nvGraphicFramePr>
        <p:xfrm>
          <a:off x="5454019" y="1292098"/>
          <a:ext cx="6570194" cy="267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8568B99-3E12-68D1-03FD-5AB7210FA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4161" y="2019305"/>
            <a:ext cx="528271" cy="5955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E68DC64-791B-56BF-60F7-006EAA38EE5B}"/>
              </a:ext>
            </a:extLst>
          </p:cNvPr>
          <p:cNvSpPr txBox="1"/>
          <p:nvPr/>
        </p:nvSpPr>
        <p:spPr bwMode="auto">
          <a:xfrm>
            <a:off x="2480128" y="1901659"/>
            <a:ext cx="268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4400" b="1" kern="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116</a:t>
            </a:r>
            <a:r>
              <a:rPr lang="ru-RU" kern="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kern="0" dirty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МКД</a:t>
            </a:r>
            <a:endParaRPr lang="ru-RU" kern="0" baseline="30000" dirty="0">
              <a:solidFill>
                <a:srgbClr val="40404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B80ED74-3A8D-E4C5-128D-25EC4B671303}"/>
              </a:ext>
            </a:extLst>
          </p:cNvPr>
          <p:cNvSpPr txBox="1"/>
          <p:nvPr/>
        </p:nvSpPr>
        <p:spPr bwMode="auto">
          <a:xfrm>
            <a:off x="2482377" y="2733979"/>
            <a:ext cx="30706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4400" b="1" kern="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293,4</a:t>
            </a:r>
            <a:r>
              <a:rPr lang="ru-RU" sz="3600" kern="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kern="0" dirty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тыс. </a:t>
            </a:r>
            <a:r>
              <a:rPr lang="ru-RU" kern="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м</a:t>
            </a:r>
            <a:r>
              <a:rPr lang="ru-RU" kern="0" baseline="3000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2</a:t>
            </a:r>
            <a:r>
              <a:rPr lang="ru-RU" kern="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  расселяемая площадь</a:t>
            </a:r>
            <a:r>
              <a:rPr lang="ru-RU" kern="0" baseline="3000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 </a:t>
            </a:r>
            <a:endParaRPr lang="ru-RU" kern="0" baseline="30000" dirty="0">
              <a:solidFill>
                <a:srgbClr val="404040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0E9F953-0842-B164-FBC1-0792586E12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7394" y="2892967"/>
            <a:ext cx="505896" cy="491751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13215" y="6509877"/>
            <a:ext cx="5169556" cy="33805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Новодвинск, ул. Добровольского, д. 9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="" xmlns:a16="http://schemas.microsoft.com/office/drawing/2014/main" id="{0E001B57-5765-8C3B-2040-4F8D788C5CE8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10895449" y="2635004"/>
            <a:ext cx="1827995" cy="3560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ru-RU"/>
            </a:defPPr>
            <a:lvl1pPr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454D57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b="0" dirty="0">
                <a:solidFill>
                  <a:srgbClr val="404040"/>
                </a:solidFill>
              </a:rPr>
              <a:t>домов</a:t>
            </a:r>
          </a:p>
        </p:txBody>
      </p:sp>
      <p:sp>
        <p:nvSpPr>
          <p:cNvPr id="30" name="Номер слайда 1">
            <a:extLst>
              <a:ext uri="{FF2B5EF4-FFF2-40B4-BE49-F238E27FC236}">
                <a16:creationId xmlns="" xmlns:a16="http://schemas.microsoft.com/office/drawing/2014/main" id="{7C61F361-47A3-2F59-4277-7E39CBFE099C}"/>
              </a:ext>
            </a:extLst>
          </p:cNvPr>
          <p:cNvSpPr txBox="1">
            <a:spLocks/>
          </p:cNvSpPr>
          <p:nvPr/>
        </p:nvSpPr>
        <p:spPr>
          <a:xfrm>
            <a:off x="11391294" y="6480354"/>
            <a:ext cx="743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404040"/>
                </a:solidFill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64" t="9953" b="-193"/>
          <a:stretch/>
        </p:blipFill>
        <p:spPr>
          <a:xfrm>
            <a:off x="0" y="4039880"/>
            <a:ext cx="5169556" cy="28055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C87DBF5-32EB-EFB8-A33C-BC2A727D10E0}"/>
              </a:ext>
            </a:extLst>
          </p:cNvPr>
          <p:cNvSpPr txBox="1"/>
          <p:nvPr/>
        </p:nvSpPr>
        <p:spPr>
          <a:xfrm>
            <a:off x="13215" y="6492993"/>
            <a:ext cx="5162949" cy="3524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Два дома в пос. Березник</a:t>
            </a:r>
            <a:endParaRPr lang="ru-RU" sz="1400" dirty="0">
              <a:solidFill>
                <a:srgbClr val="40404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12" b="17917"/>
          <a:stretch/>
        </p:blipFill>
        <p:spPr>
          <a:xfrm>
            <a:off x="6892251" y="4022759"/>
            <a:ext cx="5293142" cy="28402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C87DBF5-32EB-EFB8-A33C-BC2A727D10E0}"/>
              </a:ext>
            </a:extLst>
          </p:cNvPr>
          <p:cNvSpPr txBox="1"/>
          <p:nvPr/>
        </p:nvSpPr>
        <p:spPr>
          <a:xfrm>
            <a:off x="6905466" y="6516682"/>
            <a:ext cx="5279927" cy="3524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Два дома в г. </a:t>
            </a:r>
            <a:r>
              <a:rPr lang="ru-RU" sz="1400" dirty="0" err="1" smtClean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Няндома</a:t>
            </a:r>
            <a:endParaRPr lang="ru-RU" sz="1400" dirty="0">
              <a:solidFill>
                <a:srgbClr val="40404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79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37A5A24-490D-277D-362E-7A5A4CFF4039}"/>
              </a:ext>
            </a:extLst>
          </p:cNvPr>
          <p:cNvSpPr/>
          <p:nvPr/>
        </p:nvSpPr>
        <p:spPr>
          <a:xfrm>
            <a:off x="0" y="3676842"/>
            <a:ext cx="12185393" cy="3181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 cstate="print"/>
          <a:srcRect t="2576" r="1615" b="5891"/>
          <a:stretch/>
        </p:blipFill>
        <p:spPr>
          <a:xfrm>
            <a:off x="-23421" y="3677163"/>
            <a:ext cx="5591651" cy="3180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CE7E12-636E-D0C9-D8BA-19411AC19ABC}"/>
              </a:ext>
            </a:extLst>
          </p:cNvPr>
          <p:cNvSpPr txBox="1"/>
          <p:nvPr/>
        </p:nvSpPr>
        <p:spPr>
          <a:xfrm>
            <a:off x="390517" y="110569"/>
            <a:ext cx="11418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DINPro-Medium" panose="02000503030000020004" pitchFamily="50" charset="0"/>
                <a:ea typeface="+mn-ea"/>
                <a:cs typeface="Arial" charset="0"/>
              </a:rPr>
              <a:t>ПРОГРАММА ПЕРЕСЕЛЕНИЯ ИЗ АВАРИЙНОГО ЖИЛОГО ФОНДА  2019-2025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47F6562-5B54-88DA-A632-94F5CB5A14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626"/>
          <a:stretch/>
        </p:blipFill>
        <p:spPr>
          <a:xfrm>
            <a:off x="11505762" y="117195"/>
            <a:ext cx="679631" cy="720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F78D7F-D065-C062-880C-F217D235E131}"/>
              </a:ext>
            </a:extLst>
          </p:cNvPr>
          <p:cNvSpPr txBox="1"/>
          <p:nvPr/>
        </p:nvSpPr>
        <p:spPr>
          <a:xfrm>
            <a:off x="9526175" y="317452"/>
            <a:ext cx="202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Times New Roman" panose="02020603050405020304" pitchFamily="18" charset="0"/>
              </a:rPr>
              <a:t>ПРАВИТЕЛЬСТВО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Times New Roman" panose="02020603050405020304" pitchFamily="18" charset="0"/>
              </a:rPr>
              <a:t>АРХАНГЕЛЬСКОЙ ОБЛАСТИ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BFA8AFEF-5104-88EE-9CFB-E150284AA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46653010"/>
              </p:ext>
            </p:extLst>
          </p:nvPr>
        </p:nvGraphicFramePr>
        <p:xfrm>
          <a:off x="5568230" y="4034010"/>
          <a:ext cx="6516129" cy="267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7F007EA-1DAB-5D6D-F95C-2650A2D646A5}"/>
              </a:ext>
            </a:extLst>
          </p:cNvPr>
          <p:cNvSpPr/>
          <p:nvPr/>
        </p:nvSpPr>
        <p:spPr>
          <a:xfrm>
            <a:off x="0" y="841722"/>
            <a:ext cx="12185393" cy="283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76D4A51-395A-11E0-5B02-496A54077334}"/>
              </a:ext>
            </a:extLst>
          </p:cNvPr>
          <p:cNvSpPr txBox="1"/>
          <p:nvPr/>
        </p:nvSpPr>
        <p:spPr>
          <a:xfrm>
            <a:off x="6607" y="853344"/>
            <a:ext cx="12178786" cy="460432"/>
          </a:xfrm>
          <a:prstGeom prst="rect">
            <a:avLst/>
          </a:prstGeom>
          <a:solidFill>
            <a:srgbClr val="B9DDDC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Выплата денежного возмещения собственникам и предоставление дополнительных мер поддержки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F5F525B-C4AA-DA68-0CBF-6F2A3C26AFC9}"/>
              </a:ext>
            </a:extLst>
          </p:cNvPr>
          <p:cNvSpPr txBox="1">
            <a:spLocks/>
          </p:cNvSpPr>
          <p:nvPr/>
        </p:nvSpPr>
        <p:spPr bwMode="auto">
          <a:xfrm>
            <a:off x="-7073" y="1706590"/>
            <a:ext cx="3770613" cy="3560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ru-RU"/>
            </a:defPPr>
            <a:lvl1pPr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454D57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Переселение данным способом</a:t>
            </a: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в 2019-2024 годах: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88C34AD-BB8C-C202-3A55-313BC494B0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445" y="2444230"/>
            <a:ext cx="528271" cy="5955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1E438C-3A65-561C-B6FB-25C0801C26E5}"/>
              </a:ext>
            </a:extLst>
          </p:cNvPr>
          <p:cNvSpPr txBox="1"/>
          <p:nvPr/>
        </p:nvSpPr>
        <p:spPr bwMode="auto">
          <a:xfrm>
            <a:off x="819363" y="2330575"/>
            <a:ext cx="268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en-US" sz="4400" b="1" kern="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1</a:t>
            </a:r>
            <a:r>
              <a:rPr lang="ru-RU" sz="4400" b="1" kern="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73,5</a:t>
            </a:r>
            <a:r>
              <a:rPr lang="ru-RU" kern="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тыс.кв.м</a:t>
            </a:r>
            <a:r>
              <a:rPr lang="ru-RU" b="1" kern="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.</a:t>
            </a:r>
            <a:r>
              <a:rPr lang="ru-RU" kern="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 </a:t>
            </a:r>
            <a:endParaRPr lang="ru-RU" kern="0" baseline="30000" dirty="0">
              <a:solidFill>
                <a:srgbClr val="40404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94EAD42-E36E-F07A-6548-3A197D4268D7}"/>
              </a:ext>
            </a:extLst>
          </p:cNvPr>
          <p:cNvSpPr txBox="1"/>
          <p:nvPr/>
        </p:nvSpPr>
        <p:spPr bwMode="auto">
          <a:xfrm>
            <a:off x="4186357" y="2331977"/>
            <a:ext cx="3070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4400" b="1" kern="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150,1</a:t>
            </a:r>
            <a:r>
              <a:rPr lang="ru-RU" sz="3600" kern="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kern="0" dirty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тыс. м</a:t>
            </a:r>
            <a:r>
              <a:rPr lang="ru-RU" kern="0" baseline="30000" dirty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2,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46414FD-1717-BD00-5EAD-D626EA73A9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4626" y="2455464"/>
            <a:ext cx="505896" cy="504349"/>
          </a:xfrm>
          <a:prstGeom prst="rect">
            <a:avLst/>
          </a:prstGeom>
          <a:noFill/>
        </p:spPr>
      </p:pic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50587927-AD1F-A837-F6B1-B9C61ADC6BA8}"/>
              </a:ext>
            </a:extLst>
          </p:cNvPr>
          <p:cNvSpPr txBox="1">
            <a:spLocks/>
          </p:cNvSpPr>
          <p:nvPr/>
        </p:nvSpPr>
        <p:spPr bwMode="auto">
          <a:xfrm>
            <a:off x="2989681" y="1548141"/>
            <a:ext cx="3770613" cy="55918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ru-RU"/>
            </a:defPPr>
            <a:lvl1pPr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454D57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Расселено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2019-2023 </a:t>
            </a:r>
            <a:r>
              <a:rPr lang="ru-RU" dirty="0">
                <a:solidFill>
                  <a:schemeClr val="tx1"/>
                </a:solidFill>
              </a:rPr>
              <a:t>годах: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D2604F49-6408-9169-8DE4-16F69F8413D1}"/>
              </a:ext>
            </a:extLst>
          </p:cNvPr>
          <p:cNvSpPr txBox="1">
            <a:spLocks/>
          </p:cNvSpPr>
          <p:nvPr/>
        </p:nvSpPr>
        <p:spPr bwMode="auto">
          <a:xfrm>
            <a:off x="7620681" y="1325398"/>
            <a:ext cx="3770613" cy="3560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ru-RU"/>
            </a:defPPr>
            <a:lvl1pPr marR="0" lvl="0" indent="0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454D57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Финансирование в </a:t>
            </a:r>
            <a:r>
              <a:rPr lang="ru-RU" dirty="0" smtClean="0">
                <a:solidFill>
                  <a:schemeClr val="tx1"/>
                </a:solidFill>
              </a:rPr>
              <a:t>2023 </a:t>
            </a:r>
            <a:r>
              <a:rPr lang="ru-RU" dirty="0">
                <a:solidFill>
                  <a:schemeClr val="tx1"/>
                </a:solidFill>
              </a:rPr>
              <a:t>году: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8001842-9979-098B-306D-52F202A7393D}"/>
              </a:ext>
            </a:extLst>
          </p:cNvPr>
          <p:cNvSpPr txBox="1"/>
          <p:nvPr/>
        </p:nvSpPr>
        <p:spPr bwMode="auto">
          <a:xfrm rot="16200000">
            <a:off x="11344054" y="4789470"/>
            <a:ext cx="11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kern="0" dirty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тыс. м</a:t>
            </a:r>
            <a:r>
              <a:rPr lang="ru-RU" kern="0" baseline="30000" dirty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2, </a:t>
            </a:r>
          </a:p>
        </p:txBody>
      </p:sp>
      <p:sp>
        <p:nvSpPr>
          <p:cNvPr id="35" name="Номер слайда 1">
            <a:extLst>
              <a:ext uri="{FF2B5EF4-FFF2-40B4-BE49-F238E27FC236}">
                <a16:creationId xmlns="" xmlns:a16="http://schemas.microsoft.com/office/drawing/2014/main" id="{ACE643E9-169F-692A-0C23-4F8ECFC7211C}"/>
              </a:ext>
            </a:extLst>
          </p:cNvPr>
          <p:cNvSpPr txBox="1">
            <a:spLocks/>
          </p:cNvSpPr>
          <p:nvPr/>
        </p:nvSpPr>
        <p:spPr>
          <a:xfrm>
            <a:off x="11391294" y="6480354"/>
            <a:ext cx="743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40404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94195" y="1693080"/>
            <a:ext cx="6423584" cy="1969762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ВЫКУП -  </a:t>
            </a:r>
            <a:r>
              <a:rPr lang="ru-RU" sz="4400" b="1" kern="0" dirty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555 </a:t>
            </a:r>
            <a:r>
              <a:rPr lang="ru-RU" kern="0" dirty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млн. рублей;</a:t>
            </a:r>
          </a:p>
          <a:p>
            <a:pPr algn="ctr"/>
            <a:endParaRPr lang="ru-RU" sz="6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ДОПОЛНИТЕЛЬНАЯ МЕРА ПОДДЕРЖКИ </a:t>
            </a:r>
          </a:p>
          <a:p>
            <a:pPr algn="ctr"/>
            <a:r>
              <a:rPr lang="ru-RU" sz="4400" b="1" kern="0" dirty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566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собственникам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ru-RU" sz="4400" b="1" kern="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560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kern="0" dirty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млн. </a:t>
            </a:r>
            <a:r>
              <a:rPr lang="ru-RU" kern="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/>
              </a:rPr>
              <a:t>рублей</a:t>
            </a:r>
            <a:r>
              <a:rPr lang="ru-RU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ru-R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46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A6BD645-3512-C592-B380-903C6AE2B32D}"/>
              </a:ext>
            </a:extLst>
          </p:cNvPr>
          <p:cNvSpPr/>
          <p:nvPr/>
        </p:nvSpPr>
        <p:spPr>
          <a:xfrm>
            <a:off x="0" y="3518393"/>
            <a:ext cx="12192000" cy="3339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D2197BF-0830-85D9-18FC-CD1ACE1D225F}"/>
              </a:ext>
            </a:extLst>
          </p:cNvPr>
          <p:cNvSpPr/>
          <p:nvPr/>
        </p:nvSpPr>
        <p:spPr>
          <a:xfrm>
            <a:off x="0" y="841722"/>
            <a:ext cx="12185393" cy="2676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7C34484D-A21A-74A4-4E66-8629A5CCEC8C}"/>
              </a:ext>
            </a:extLst>
          </p:cNvPr>
          <p:cNvSpPr/>
          <p:nvPr/>
        </p:nvSpPr>
        <p:spPr>
          <a:xfrm>
            <a:off x="7794349" y="1433341"/>
            <a:ext cx="4397651" cy="210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0524FB-259F-D603-EAA4-0B486BEBF7AA}"/>
              </a:ext>
            </a:extLst>
          </p:cNvPr>
          <p:cNvSpPr txBox="1"/>
          <p:nvPr/>
        </p:nvSpPr>
        <p:spPr>
          <a:xfrm>
            <a:off x="6607" y="853343"/>
            <a:ext cx="12178786" cy="584767"/>
          </a:xfrm>
          <a:prstGeom prst="rect">
            <a:avLst/>
          </a:prstGeom>
          <a:solidFill>
            <a:srgbClr val="B9DDDC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70" y="261432"/>
            <a:ext cx="292231" cy="228763"/>
          </a:xfrm>
          <a:prstGeom prst="rect">
            <a:avLst/>
          </a:prstGeom>
        </p:spPr>
        <p:txBody>
          <a:bodyPr vert="horz" lIns="91431" tIns="45716" rIns="91431" bIns="4571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4E90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pic>
        <p:nvPicPr>
          <p:cNvPr id="101" name="Picture 4" descr="C:\Users\Admin301\Desktop\площадь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10" y="1618184"/>
            <a:ext cx="524555" cy="5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905492" y="3525765"/>
            <a:ext cx="7450940" cy="584767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L="47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355"/>
              </a:buClr>
              <a:buSzPct val="150000"/>
              <a:buFontTx/>
              <a:buNone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Cera Pro Medium" panose="00000600000000000000" pitchFamily="2" charset="0"/>
                <a:cs typeface="Helvetica" panose="020B0604020202020204" pitchFamily="34" charset="0"/>
              </a:rPr>
              <a:t>Потребность в финансировании при стоимости одного квадратного метра 99 466 руб. (Приказ Минстроя России на </a:t>
            </a:r>
            <a:r>
              <a:rPr lang="en-US" sz="1600" dirty="0" smtClean="0">
                <a:solidFill>
                  <a:prstClr val="black"/>
                </a:solidFill>
                <a:latin typeface="Cera Pro Medium" panose="00000600000000000000" pitchFamily="2" charset="0"/>
                <a:cs typeface="Helvetica" panose="020B0604020202020204" pitchFamily="34" charset="0"/>
              </a:rPr>
              <a:t>IV </a:t>
            </a:r>
            <a:r>
              <a:rPr lang="ru-RU" sz="1600" dirty="0" smtClean="0">
                <a:solidFill>
                  <a:prstClr val="black"/>
                </a:solidFill>
                <a:latin typeface="Cera Pro Medium" panose="00000600000000000000" pitchFamily="2" charset="0"/>
                <a:cs typeface="Helvetica" panose="020B0604020202020204" pitchFamily="34" charset="0"/>
              </a:rPr>
              <a:t>квартал 2023 г.)</a:t>
            </a:r>
            <a:endParaRPr kumimoji="0" lang="ru-RU" sz="1600" i="0" u="none" strike="noStrike" kern="1200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ra Pro Medium" panose="00000600000000000000" pitchFamily="2" charset="0"/>
              <a:cs typeface="Helvetica" panose="020B0604020202020204" pitchFamily="34" charset="0"/>
            </a:endParaRPr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>
          <a:xfrm>
            <a:off x="5963309" y="4347231"/>
            <a:ext cx="0" cy="86067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73" y="2516703"/>
            <a:ext cx="637146" cy="59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Прямая со стрелкой 43"/>
          <p:cNvCxnSpPr>
            <a:cxnSpLocks/>
          </p:cNvCxnSpPr>
          <p:nvPr/>
        </p:nvCxnSpPr>
        <p:spPr>
          <a:xfrm>
            <a:off x="8162121" y="4287855"/>
            <a:ext cx="0" cy="86067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cxnSpLocks/>
          </p:cNvCxnSpPr>
          <p:nvPr/>
        </p:nvCxnSpPr>
        <p:spPr>
          <a:xfrm>
            <a:off x="10702597" y="4287855"/>
            <a:ext cx="0" cy="86067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95" r="2965"/>
          <a:stretch/>
        </p:blipFill>
        <p:spPr bwMode="auto">
          <a:xfrm>
            <a:off x="-6607" y="3518393"/>
            <a:ext cx="5061256" cy="333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D48CB92-CCBC-6D5B-26FA-4D367919E227}"/>
              </a:ext>
            </a:extLst>
          </p:cNvPr>
          <p:cNvSpPr txBox="1"/>
          <p:nvPr/>
        </p:nvSpPr>
        <p:spPr>
          <a:xfrm>
            <a:off x="390517" y="110569"/>
            <a:ext cx="11418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DINPro-Medium" panose="02000503030000020004" pitchFamily="50" charset="0"/>
                <a:ea typeface="+mn-ea"/>
                <a:cs typeface="Arial" charset="0"/>
              </a:rPr>
              <a:t>РАССЕЛЕНИЕ ДОМОВ,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DINPro-Medium" panose="02000503030000020004" pitchFamily="50" charset="0"/>
                <a:ea typeface="+mn-ea"/>
                <a:cs typeface="Arial" charset="0"/>
              </a:rPr>
              <a:t>ПРИЗНАННЫХ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DINPro-Medium" panose="02000503030000020004" pitchFamily="50" charset="0"/>
                <a:ea typeface="+mn-ea"/>
                <a:cs typeface="Arial" charset="0"/>
              </a:rPr>
              <a:t>АВАРИЙНЫМИ ПОСЛЕ 01.01.2017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BB2F029-F731-A13C-0556-58BE2FD8AD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626"/>
          <a:stretch/>
        </p:blipFill>
        <p:spPr>
          <a:xfrm>
            <a:off x="11505762" y="117195"/>
            <a:ext cx="679631" cy="7209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461353F-B9CB-8869-0D97-C215C3A2EA47}"/>
              </a:ext>
            </a:extLst>
          </p:cNvPr>
          <p:cNvSpPr txBox="1"/>
          <p:nvPr/>
        </p:nvSpPr>
        <p:spPr>
          <a:xfrm>
            <a:off x="9526175" y="317452"/>
            <a:ext cx="202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Times New Roman" panose="02020603050405020304" pitchFamily="18" charset="0"/>
              </a:rPr>
              <a:t>ПРАВИТЕЛЬСТВО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-Regular" panose="02000503030000020004" pitchFamily="50" charset="0"/>
                <a:ea typeface="+mn-ea"/>
                <a:cs typeface="Times New Roman" panose="02020603050405020304" pitchFamily="18" charset="0"/>
              </a:rPr>
              <a:t>АРХАНГЕЛЬСКОЙ ОБЛАСТИ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64405" y="4289509"/>
            <a:ext cx="1853236" cy="707878"/>
          </a:xfrm>
          <a:prstGeom prst="rect">
            <a:avLst/>
          </a:prstGeom>
          <a:solidFill>
            <a:srgbClr val="454D57"/>
          </a:solidFill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D79D"/>
              </a:buClr>
              <a:buSzPct val="150000"/>
              <a:buFontTx/>
              <a:buNone/>
              <a:tabLst/>
              <a:defRPr/>
            </a:pPr>
            <a:r>
              <a:rPr lang="ru-RU" sz="2000" b="1" noProof="0" dirty="0" smtClean="0">
                <a:solidFill>
                  <a:prstClr val="white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01.01.2022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79105" y="4254356"/>
            <a:ext cx="1911529" cy="707878"/>
          </a:xfrm>
          <a:prstGeom prst="rect">
            <a:avLst/>
          </a:prstGeom>
          <a:solidFill>
            <a:srgbClr val="454D57"/>
          </a:solidFill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D79D"/>
              </a:buClr>
              <a:buSzPct val="15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После 01.01.2022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57869" y="4283708"/>
            <a:ext cx="2468953" cy="646323"/>
          </a:xfrm>
          <a:prstGeom prst="rect">
            <a:avLst/>
          </a:prstGeom>
          <a:solidFill>
            <a:srgbClr val="B84010"/>
          </a:solidFill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D79D"/>
              </a:buClr>
              <a:buSzPct val="150000"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Не соответствуют 185-ФЗ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938B3D4-055E-528C-7D6B-E8405CB0E132}"/>
              </a:ext>
            </a:extLst>
          </p:cNvPr>
          <p:cNvSpPr txBox="1"/>
          <p:nvPr/>
        </p:nvSpPr>
        <p:spPr bwMode="auto">
          <a:xfrm>
            <a:off x="5164406" y="5148529"/>
            <a:ext cx="2648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4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78,0 </a:t>
            </a:r>
            <a:endParaRPr lang="en-US" sz="1200" b="1" kern="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  <a:p>
            <a:pPr defTabSz="326578"/>
            <a:r>
              <a:rPr lang="ru-RU" sz="1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млрд. рублей</a:t>
            </a:r>
            <a:endParaRPr lang="ru-RU" sz="1600" kern="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6F0522-9DD9-10AF-A125-8264A10F61DB}"/>
              </a:ext>
            </a:extLst>
          </p:cNvPr>
          <p:cNvSpPr txBox="1"/>
          <p:nvPr/>
        </p:nvSpPr>
        <p:spPr bwMode="auto">
          <a:xfrm>
            <a:off x="7420249" y="5147542"/>
            <a:ext cx="1981108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4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27,6 </a:t>
            </a:r>
            <a:endParaRPr lang="en-US" sz="1200" b="1" kern="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  <a:p>
            <a:pPr defTabSz="326578"/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м</a:t>
            </a:r>
            <a:r>
              <a:rPr lang="ru-RU" sz="16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лрд. </a:t>
            </a:r>
            <a:r>
              <a:rPr lang="ru-RU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рублей</a:t>
            </a:r>
          </a:p>
          <a:p>
            <a:pPr defTabSz="326578">
              <a:lnSpc>
                <a:spcPct val="80000"/>
              </a:lnSpc>
            </a:pPr>
            <a:endParaRPr lang="ru-RU" sz="1200" kern="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E6692D9-0808-3FA0-1AFF-9B5C5D831275}"/>
              </a:ext>
            </a:extLst>
          </p:cNvPr>
          <p:cNvSpPr txBox="1"/>
          <p:nvPr/>
        </p:nvSpPr>
        <p:spPr>
          <a:xfrm>
            <a:off x="10011160" y="5252107"/>
            <a:ext cx="1751925" cy="938708"/>
          </a:xfrm>
          <a:prstGeom prst="rect">
            <a:avLst/>
          </a:prstGeom>
          <a:solidFill>
            <a:srgbClr val="B84010"/>
          </a:solidFill>
          <a:ln w="9525">
            <a:noFill/>
          </a:ln>
        </p:spPr>
        <p:txBody>
          <a:bodyPr wrap="square" lIns="91431" tIns="45716" rIns="91431" bIns="45716" rtlCol="0">
            <a:noAutofit/>
          </a:bodyPr>
          <a:lstStyle/>
          <a:p>
            <a:pPr defTabSz="326578"/>
            <a:r>
              <a:rPr lang="ru-RU" sz="4400" b="1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3,65</a:t>
            </a:r>
            <a:endParaRPr lang="en-US" sz="1200" b="1" kern="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  <a:p>
            <a:pPr defTabSz="326578"/>
            <a:r>
              <a:rPr lang="ru-RU" sz="1400" kern="0" dirty="0" err="1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м</a:t>
            </a:r>
            <a:r>
              <a:rPr lang="ru-RU" sz="1400" kern="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лрд.рублей</a:t>
            </a:r>
            <a:endParaRPr lang="ru-RU" sz="1400" kern="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B475188-FF62-3610-C2C3-609100A6D8F1}"/>
              </a:ext>
            </a:extLst>
          </p:cNvPr>
          <p:cNvSpPr txBox="1"/>
          <p:nvPr/>
        </p:nvSpPr>
        <p:spPr bwMode="auto">
          <a:xfrm>
            <a:off x="842491" y="1475931"/>
            <a:ext cx="3054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4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784,4 </a:t>
            </a:r>
            <a:r>
              <a:rPr lang="ru-RU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тыс</a:t>
            </a:r>
            <a:r>
              <a:rPr lang="ru-RU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. м</a:t>
            </a:r>
            <a:r>
              <a:rPr lang="ru-RU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524E31A-C95D-1CC4-C58D-BA91101CF68D}"/>
              </a:ext>
            </a:extLst>
          </p:cNvPr>
          <p:cNvSpPr txBox="1"/>
          <p:nvPr/>
        </p:nvSpPr>
        <p:spPr bwMode="auto">
          <a:xfrm>
            <a:off x="856829" y="2469565"/>
            <a:ext cx="3167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4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41,2</a:t>
            </a:r>
            <a:r>
              <a:rPr lang="ru-RU" sz="4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тыс. чел.</a:t>
            </a:r>
            <a:endParaRPr lang="ru-RU" kern="0" baseline="30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8E5F51F-BA9B-1936-59E8-5C9F4906BB0F}"/>
              </a:ext>
            </a:extLst>
          </p:cNvPr>
          <p:cNvSpPr txBox="1"/>
          <p:nvPr/>
        </p:nvSpPr>
        <p:spPr>
          <a:xfrm>
            <a:off x="-160930" y="848574"/>
            <a:ext cx="3657214" cy="584767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D79D"/>
              </a:buClr>
              <a:buSzPct val="200000"/>
              <a:tabLst/>
              <a:defRPr/>
            </a:pP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АВАРИЙНЫЕ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D79D"/>
              </a:buClr>
              <a:buSzPct val="200000"/>
              <a:tabLst/>
              <a:defRPr/>
            </a:pPr>
            <a:r>
              <a:rPr kumimoji="0" lang="ru-RU" sz="1600" b="1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С</a:t>
            </a:r>
            <a:r>
              <a:rPr kumimoji="0" lang="ru-RU" sz="1600" b="1" i="0" u="none" strike="noStrike" kern="1200" spc="0" normalizeH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 01.01.2017 ПО 01.01.2022</a:t>
            </a:r>
            <a:r>
              <a:rPr kumimoji="0" lang="ru-RU" sz="1600" b="1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:</a:t>
            </a:r>
            <a:endParaRPr kumimoji="0" lang="ru-RU" sz="1600" b="1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8CF8DEC-512D-0C79-95D6-2DBDEBB0CCBF}"/>
              </a:ext>
            </a:extLst>
          </p:cNvPr>
          <p:cNvSpPr txBox="1"/>
          <p:nvPr/>
        </p:nvSpPr>
        <p:spPr>
          <a:xfrm>
            <a:off x="8108724" y="960785"/>
            <a:ext cx="3514455" cy="338546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L="158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DC4E8"/>
              </a:buClr>
              <a:buSzPct val="150000"/>
              <a:buFontTx/>
              <a:buNone/>
              <a:tabLst/>
              <a:defRPr/>
            </a:pPr>
            <a:r>
              <a:rPr kumimoji="0" lang="ru-RU" sz="1600" b="1" i="0" u="none" strike="noStrike" kern="1200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НЕ СООТВЕТСТВУЮТ 185-ФЗ:</a:t>
            </a:r>
            <a:endParaRPr kumimoji="0" lang="ru-RU" sz="1600" b="1" i="0" u="none" strike="noStrike" kern="1200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01F9D56-0AE9-0C66-DE92-BB44D9BCC67E}"/>
              </a:ext>
            </a:extLst>
          </p:cNvPr>
          <p:cNvSpPr txBox="1"/>
          <p:nvPr/>
        </p:nvSpPr>
        <p:spPr bwMode="auto">
          <a:xfrm>
            <a:off x="9072139" y="1605862"/>
            <a:ext cx="3054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4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36,7</a:t>
            </a:r>
            <a:r>
              <a:rPr lang="ru-RU" sz="4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тыс. м</a:t>
            </a:r>
            <a:r>
              <a:rPr lang="ru-RU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7F0FE10-ADC5-1874-6852-30D6FF4E77CE}"/>
              </a:ext>
            </a:extLst>
          </p:cNvPr>
          <p:cNvSpPr txBox="1"/>
          <p:nvPr/>
        </p:nvSpPr>
        <p:spPr bwMode="auto">
          <a:xfrm>
            <a:off x="9085238" y="2404118"/>
            <a:ext cx="3167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4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1,42</a:t>
            </a:r>
            <a:r>
              <a:rPr lang="ru-RU" sz="4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ru-RU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тыс. чел.</a:t>
            </a:r>
            <a:endParaRPr lang="ru-RU" kern="0" baseline="30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DE99262-8393-6DF5-0451-4590F7094E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5992" y="1721054"/>
            <a:ext cx="520060" cy="518469"/>
          </a:xfrm>
          <a:prstGeom prst="rect">
            <a:avLst/>
          </a:prstGeom>
          <a:noFill/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A08742B-97B5-A39F-9A0C-A5EBDE31D2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2121" y="2526574"/>
            <a:ext cx="658924" cy="609751"/>
          </a:xfrm>
          <a:prstGeom prst="rect">
            <a:avLst/>
          </a:prstGeom>
        </p:spPr>
      </p:pic>
      <p:sp>
        <p:nvSpPr>
          <p:cNvPr id="38" name="Номер слайда 1">
            <a:extLst>
              <a:ext uri="{FF2B5EF4-FFF2-40B4-BE49-F238E27FC236}">
                <a16:creationId xmlns="" xmlns:a16="http://schemas.microsoft.com/office/drawing/2014/main" id="{F8D0DCE2-455C-835F-B047-6535AC3F587E}"/>
              </a:ext>
            </a:extLst>
          </p:cNvPr>
          <p:cNvSpPr txBox="1">
            <a:spLocks/>
          </p:cNvSpPr>
          <p:nvPr/>
        </p:nvSpPr>
        <p:spPr>
          <a:xfrm>
            <a:off x="11391294" y="6480354"/>
            <a:ext cx="743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40404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8E5F51F-BA9B-1936-59E8-5C9F4906BB0F}"/>
              </a:ext>
            </a:extLst>
          </p:cNvPr>
          <p:cNvSpPr txBox="1"/>
          <p:nvPr/>
        </p:nvSpPr>
        <p:spPr>
          <a:xfrm>
            <a:off x="3816709" y="842734"/>
            <a:ext cx="3657214" cy="584767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D79D"/>
              </a:buClr>
              <a:buSzPct val="200000"/>
              <a:tabLst/>
              <a:defRPr/>
            </a:pP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АВАРИЙНЫЕ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D79D"/>
              </a:buClr>
              <a:buSzPct val="200000"/>
              <a:tabLst/>
              <a:defRPr/>
            </a:pPr>
            <a:r>
              <a:rPr kumimoji="0" lang="ru-RU" sz="1600" b="1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ПОСЛЕ </a:t>
            </a:r>
            <a:r>
              <a:rPr kumimoji="0" lang="ru-RU" sz="1600" b="1" i="0" u="none" strike="noStrike" kern="1200" spc="0" normalizeH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01.01.2022</a:t>
            </a:r>
            <a:r>
              <a:rPr kumimoji="0" lang="ru-RU" sz="1600" b="1" i="0" u="none" strike="noStrike" kern="1200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Helvetica" panose="020B0604020202020204" pitchFamily="34" charset="0"/>
              </a:rPr>
              <a:t>:</a:t>
            </a:r>
            <a:endParaRPr kumimoji="0" lang="ru-RU" sz="1600" b="1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5" name="Picture 4" descr="C:\Users\Admin301\Desktop\площадь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0499" y="1736340"/>
            <a:ext cx="524555" cy="5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4123" y="2629308"/>
            <a:ext cx="637146" cy="59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B475188-FF62-3610-C2C3-609100A6D8F1}"/>
              </a:ext>
            </a:extLst>
          </p:cNvPr>
          <p:cNvSpPr txBox="1"/>
          <p:nvPr/>
        </p:nvSpPr>
        <p:spPr bwMode="auto">
          <a:xfrm>
            <a:off x="4881482" y="2495713"/>
            <a:ext cx="3054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4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13,0 </a:t>
            </a:r>
            <a:r>
              <a:rPr lang="ru-RU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тыс</a:t>
            </a:r>
            <a:r>
              <a:rPr lang="ru-RU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. м</a:t>
            </a:r>
            <a:r>
              <a:rPr lang="ru-RU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B475188-FF62-3610-C2C3-609100A6D8F1}"/>
              </a:ext>
            </a:extLst>
          </p:cNvPr>
          <p:cNvSpPr txBox="1"/>
          <p:nvPr/>
        </p:nvSpPr>
        <p:spPr bwMode="auto">
          <a:xfrm>
            <a:off x="4905492" y="1626425"/>
            <a:ext cx="3054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26578"/>
            <a:r>
              <a:rPr lang="ru-RU" sz="4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278,0 </a:t>
            </a:r>
            <a:r>
              <a:rPr lang="ru-RU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тыс</a:t>
            </a:r>
            <a:r>
              <a:rPr lang="ru-RU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. м</a:t>
            </a:r>
            <a:r>
              <a:rPr lang="ru-RU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13900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90239D1-C6E7-5DFA-604E-5FD4BE2E2D8B}"/>
              </a:ext>
            </a:extLst>
          </p:cNvPr>
          <p:cNvSpPr/>
          <p:nvPr/>
        </p:nvSpPr>
        <p:spPr>
          <a:xfrm>
            <a:off x="0" y="1"/>
            <a:ext cx="12192000" cy="3623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FA0E1AB-2506-7F34-C283-9F59171B5CA0}"/>
              </a:ext>
            </a:extLst>
          </p:cNvPr>
          <p:cNvSpPr/>
          <p:nvPr/>
        </p:nvSpPr>
        <p:spPr>
          <a:xfrm>
            <a:off x="0" y="3623407"/>
            <a:ext cx="12192000" cy="3256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9DB18AB-50DA-8187-AAF9-60F712BA0F82}"/>
              </a:ext>
            </a:extLst>
          </p:cNvPr>
          <p:cNvGrpSpPr/>
          <p:nvPr/>
        </p:nvGrpSpPr>
        <p:grpSpPr>
          <a:xfrm>
            <a:off x="590344" y="373363"/>
            <a:ext cx="7149778" cy="1084728"/>
            <a:chOff x="821941" y="538848"/>
            <a:chExt cx="3907421" cy="592814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1941" y="564733"/>
              <a:ext cx="457201" cy="56692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382260" y="538848"/>
              <a:ext cx="3347102" cy="386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АРХАНГЕЛЬСКАЯ</a:t>
              </a:r>
              <a:b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ОБЛАСТЬ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6233" y="1800215"/>
            <a:ext cx="3621031" cy="35996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805505" y="1843345"/>
            <a:ext cx="3386495" cy="1726523"/>
          </a:xfrm>
          <a:prstGeom prst="rect">
            <a:avLst/>
          </a:prstGeom>
          <a:solidFill>
            <a:srgbClr val="AED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624702"/>
            <a:ext cx="6939857" cy="1726523"/>
          </a:xfrm>
          <a:prstGeom prst="rect">
            <a:avLst/>
          </a:prstGeom>
          <a:solidFill>
            <a:srgbClr val="AED7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700" y="2001503"/>
            <a:ext cx="686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реализации мероприятий </a:t>
            </a:r>
          </a:p>
          <a:p>
            <a:pPr algn="r"/>
            <a:r>
              <a:rPr lang="ru-RU" sz="2400" dirty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переселению граждан из аварийного жилищного фонда на территории Архангельской области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0891" y="4757329"/>
            <a:ext cx="2803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dirty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Отчет за </a:t>
            </a:r>
            <a:r>
              <a:rPr lang="ru-RU" sz="2400" dirty="0" smtClean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2023 </a:t>
            </a:r>
            <a:r>
              <a:rPr lang="ru-RU" sz="2400" dirty="0">
                <a:solidFill>
                  <a:srgbClr val="40404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742685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335</Words>
  <Application>Microsoft Office PowerPoint</Application>
  <PresentationFormat>Произвольный</PresentationFormat>
  <Paragraphs>89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Костяева Татьяна Владимировна</cp:lastModifiedBy>
  <cp:revision>144</cp:revision>
  <cp:lastPrinted>2023-02-10T08:52:32Z</cp:lastPrinted>
  <dcterms:created xsi:type="dcterms:W3CDTF">2021-07-13T09:07:23Z</dcterms:created>
  <dcterms:modified xsi:type="dcterms:W3CDTF">2023-11-14T06:54:04Z</dcterms:modified>
</cp:coreProperties>
</file>